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7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F4CD-35A9-481E-BAFF-9E2B4C272477}" type="datetimeFigureOut">
              <a:rPr lang="tr-TR" smtClean="0"/>
              <a:pPr/>
              <a:t>5.2.2018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59BD-C67D-4D26-94D9-4F3712A1FE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9629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F4CD-35A9-481E-BAFF-9E2B4C272477}" type="datetimeFigureOut">
              <a:rPr lang="tr-TR" smtClean="0"/>
              <a:pPr/>
              <a:t>5.2.2018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59BD-C67D-4D26-94D9-4F3712A1FE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3486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/>
            </a:r>
            <a:br>
              <a:rPr lang="tr-TR" smtClean="0"/>
            </a:br>
            <a:r>
              <a:rPr lang="tr-TR" sz="4400" smtClean="0"/>
              <a:t> </a:t>
            </a:r>
            <a:r>
              <a:rPr lang="tr-TR" sz="4400" b="1" smtClean="0"/>
              <a:t>ICD (ULUSLARARASI TANI SINIFLAMASI)’NİN GENEL YAPISI </a:t>
            </a:r>
            <a:endParaRPr lang="tr-TR" sz="4400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601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24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07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ICD‘nin tarihsel gelişim süreci içinde: </a:t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140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ICD’nin Çeşitleri </a:t>
            </a:r>
            <a:r>
              <a:rPr lang="tr-TR" smtClean="0"/>
              <a:t/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6917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ICD-10’un Bölümleri 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2427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Tabular Liste 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6757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402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466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195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55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ICD’nin Tanımı </a:t>
            </a:r>
            <a:r>
              <a:rPr lang="tr-TR" smtClean="0"/>
              <a:t/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091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9163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6956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Özel Tabulasyon Listeleri (Kısaltılmış Listeler) </a:t>
            </a:r>
            <a:r>
              <a:rPr lang="tr-TR" smtClean="0"/>
              <a:t/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201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Bunlar; 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943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Tabular Liste Kullanımında Kurallar </a:t>
            </a:r>
            <a:r>
              <a:rPr lang="tr-TR" smtClean="0"/>
              <a:t/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8765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5461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6046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714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Parantezler 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0875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22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8308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Köşeli Parantezler </a:t>
            </a:r>
            <a:r>
              <a:rPr lang="tr-TR" smtClean="0"/>
              <a:t/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050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NEC Başka Yerde Sınıflanmamış (BYS) </a:t>
            </a:r>
            <a:r>
              <a:rPr lang="tr-TR" smtClean="0"/>
              <a:t/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215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NOS Başka şekilde Belirtilmemiş 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3049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Başlıklardaki “ve” </a:t>
            </a:r>
            <a:r>
              <a:rPr lang="tr-TR" smtClean="0"/>
              <a:t/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348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Nokta Tire (.-) 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508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Alfabetik Dizin ve Özellikleri 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3139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34318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smtClean="0"/>
              <a:t>Alfabetik indeks, bu tür birleşimlerin sağlandığı yerde baştaki terimin hemen ardından gelecek şekilde girintili olarak «ile birlikte» şeklinde bunları belirtir. Örneğin; </a:t>
            </a:r>
            <a:br>
              <a:rPr lang="tr-TR" sz="2400" smtClean="0"/>
            </a:br>
            <a:endParaRPr lang="tr-TR" sz="2400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4537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943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Hastalıkların alfabetik indeksi üç bölümden meydana gelir: 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34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141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b="1" smtClean="0"/>
              <a:t>Hastalıkların Alfabetik İndeksi ve Yaralanma Özellikleri </a:t>
            </a:r>
            <a:r>
              <a:rPr lang="tr-TR" smtClean="0"/>
              <a:t/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7928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540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040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4714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Yaralanma Dış Nedenleri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7888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219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smtClean="0"/>
              <a:t>Örneğin; Bite (ısırık), ısırılmış </a:t>
            </a:r>
            <a:br>
              <a:rPr lang="tr-TR" sz="1800" smtClean="0"/>
            </a:br>
            <a:r>
              <a:rPr lang="tr-TR" sz="1800" smtClean="0"/>
              <a:t>– timsah W58 </a:t>
            </a:r>
            <a:br>
              <a:rPr lang="tr-TR" sz="1800" smtClean="0"/>
            </a:br>
            <a:r>
              <a:rPr lang="tr-TR" sz="1800" smtClean="0"/>
              <a:t>– eklembacaklılar (zehirsiz) NEC W57 </a:t>
            </a:r>
            <a:br>
              <a:rPr lang="tr-TR" sz="1800" smtClean="0"/>
            </a:br>
            <a:r>
              <a:rPr lang="tr-TR" sz="1800" smtClean="0"/>
              <a:t>– – zehirli X25 </a:t>
            </a:r>
            <a:br>
              <a:rPr lang="tr-TR" sz="1800" smtClean="0"/>
            </a:br>
            <a:r>
              <a:rPr lang="tr-TR" sz="1800" smtClean="0"/>
              <a:t>– karadul, örümcek X21 </a:t>
            </a:r>
            <a:br>
              <a:rPr lang="tr-TR" sz="1800" smtClean="0"/>
            </a:br>
            <a:r>
              <a:rPr lang="tr-TR" sz="1800" smtClean="0"/>
              <a:t>– kedi W55 </a:t>
            </a:r>
            <a:br>
              <a:rPr lang="tr-TR" sz="1800" smtClean="0"/>
            </a:br>
            <a:r>
              <a:rPr lang="tr-TR" sz="1800" smtClean="0"/>
              <a:t>– çiyan X24 </a:t>
            </a:r>
            <a:br>
              <a:rPr lang="tr-TR" sz="1800" smtClean="0"/>
            </a:br>
            <a:r>
              <a:rPr lang="tr-TR" sz="1800" smtClean="0"/>
              <a:t>– kobra X20 </a:t>
            </a:r>
            <a:br>
              <a:rPr lang="tr-TR" sz="1800" smtClean="0"/>
            </a:br>
            <a:r>
              <a:rPr lang="tr-TR" sz="1800" smtClean="0"/>
              <a:t>– krokodil W58 </a:t>
            </a:r>
            <a:br>
              <a:rPr lang="tr-TR" sz="1800" smtClean="0"/>
            </a:br>
            <a:r>
              <a:rPr lang="tr-TR" sz="1800" smtClean="0"/>
              <a:t>– köpek W54 </a:t>
            </a:r>
            <a:br>
              <a:rPr lang="tr-TR" sz="1800" smtClean="0"/>
            </a:br>
            <a:r>
              <a:rPr lang="tr-TR" sz="1800" smtClean="0"/>
              <a:t>– çıngıraklı yılan X2 </a:t>
            </a:r>
            <a:br>
              <a:rPr lang="tr-TR" sz="1800" smtClean="0"/>
            </a:br>
            <a:r>
              <a:rPr lang="tr-TR" sz="1800" smtClean="0"/>
              <a:t>– kertenkele X20 </a:t>
            </a:r>
            <a:br>
              <a:rPr lang="tr-TR" sz="1800" smtClean="0"/>
            </a:br>
            <a:r>
              <a:rPr lang="tr-TR" sz="1800" smtClean="0"/>
              <a:t>– insan (kazara) W50 </a:t>
            </a:r>
            <a:br>
              <a:rPr lang="tr-TR" sz="1800" smtClean="0"/>
            </a:br>
            <a:r>
              <a:rPr lang="tr-TR" sz="1800" smtClean="0"/>
              <a:t>– – kasıtlı Y08 </a:t>
            </a:r>
            <a:br>
              <a:rPr lang="tr-TR" sz="1800" smtClean="0"/>
            </a:br>
            <a:r>
              <a:rPr lang="tr-TR" sz="1800" smtClean="0"/>
              <a:t>– böcek (zehirsiz) W57 </a:t>
            </a:r>
            <a:br>
              <a:rPr lang="tr-TR" sz="1800" smtClean="0"/>
            </a:br>
            <a:r>
              <a:rPr lang="tr-TR" sz="1800" smtClean="0"/>
              <a:t>– – zehirli  X25</a:t>
            </a:r>
            <a:r>
              <a:rPr lang="tr-TR" smtClean="0"/>
              <a:t/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55559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İlaçlar ve Kimyasal Maddeler Tablosu 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2739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Alfabetik İndeks Kullanımında Kurallar </a:t>
            </a:r>
            <a:r>
              <a:rPr lang="tr-TR" smtClean="0"/>
              <a:t/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91663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397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111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43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03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ICD’nin Tarihçesi 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7274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37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Özel</PresentationFormat>
  <Paragraphs>24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0" baseType="lpstr">
      <vt:lpstr>Office Teması</vt:lpstr>
      <vt:lpstr>  ICD (ULUSLARARASI TANI SINIFLAMASI)’NİN GENEL YAPISI </vt:lpstr>
      <vt:lpstr>ICD’nin Tanımı  </vt:lpstr>
      <vt:lpstr>Slayt 3</vt:lpstr>
      <vt:lpstr>Slayt 4</vt:lpstr>
      <vt:lpstr>Slayt 5</vt:lpstr>
      <vt:lpstr>Slayt 6</vt:lpstr>
      <vt:lpstr>Slayt 7</vt:lpstr>
      <vt:lpstr>ICD’nin Tarihçesi </vt:lpstr>
      <vt:lpstr>Slayt 9</vt:lpstr>
      <vt:lpstr>Slayt 10</vt:lpstr>
      <vt:lpstr>Slayt 11</vt:lpstr>
      <vt:lpstr>ICD‘nin tarihsel gelişim süreci içinde:  </vt:lpstr>
      <vt:lpstr>ICD’nin Çeşitleri  </vt:lpstr>
      <vt:lpstr>ICD-10’un Bölümleri </vt:lpstr>
      <vt:lpstr>Tabular Liste </vt:lpstr>
      <vt:lpstr>Slayt 16</vt:lpstr>
      <vt:lpstr>Slayt 17</vt:lpstr>
      <vt:lpstr>Slayt 18</vt:lpstr>
      <vt:lpstr>Slayt 19</vt:lpstr>
      <vt:lpstr>Slayt 20</vt:lpstr>
      <vt:lpstr>Slayt 21</vt:lpstr>
      <vt:lpstr>Özel Tabulasyon Listeleri (Kısaltılmış Listeler)  </vt:lpstr>
      <vt:lpstr>Bunlar; </vt:lpstr>
      <vt:lpstr>Tabular Liste Kullanımında Kurallar  </vt:lpstr>
      <vt:lpstr>Slayt 25</vt:lpstr>
      <vt:lpstr>Slayt 26</vt:lpstr>
      <vt:lpstr>Slayt 27</vt:lpstr>
      <vt:lpstr>Parantezler </vt:lpstr>
      <vt:lpstr>Slayt 29</vt:lpstr>
      <vt:lpstr>Köşeli Parantezler  </vt:lpstr>
      <vt:lpstr>NEC Başka Yerde Sınıflanmamış (BYS)  </vt:lpstr>
      <vt:lpstr>NOS Başka şekilde Belirtilmemiş </vt:lpstr>
      <vt:lpstr>Başlıklardaki “ve”  </vt:lpstr>
      <vt:lpstr>Nokta Tire (.-) </vt:lpstr>
      <vt:lpstr>Alfabetik Dizin ve Özellikleri </vt:lpstr>
      <vt:lpstr>Slayt 36</vt:lpstr>
      <vt:lpstr>Alfabetik indeks, bu tür birleşimlerin sağlandığı yerde baştaki terimin hemen ardından gelecek şekilde girintili olarak «ile birlikte» şeklinde bunları belirtir. Örneğin;  </vt:lpstr>
      <vt:lpstr>Slayt 38</vt:lpstr>
      <vt:lpstr>Hastalıkların alfabetik indeksi üç bölümden meydana gelir: </vt:lpstr>
      <vt:lpstr>Hastalıkların Alfabetik İndeksi ve Yaralanma Özellikleri  </vt:lpstr>
      <vt:lpstr>Slayt 41</vt:lpstr>
      <vt:lpstr>Slayt 42</vt:lpstr>
      <vt:lpstr>Slayt 43</vt:lpstr>
      <vt:lpstr>Yaralanma Dış Nedenleri</vt:lpstr>
      <vt:lpstr>Slayt 45</vt:lpstr>
      <vt:lpstr>Örneğin; Bite (ısırık), ısırılmış  – timsah W58  – eklembacaklılar (zehirsiz) NEC W57  – – zehirli X25  – karadul, örümcek X21  – kedi W55  – çiyan X24  – kobra X20  – krokodil W58  – köpek W54  – çıngıraklı yılan X2  – kertenkele X20  – insan (kazara) W50  – – kasıtlı Y08  – böcek (zehirsiz) W57  – – zehirli  X25 </vt:lpstr>
      <vt:lpstr>İlaçlar ve Kimyasal Maddeler Tablosu </vt:lpstr>
      <vt:lpstr>Alfabetik İndeks Kullanımında Kurallar  </vt:lpstr>
      <vt:lpstr>Slayt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ICD (ULUSLARARASI TANI SINIFLAMASI)’NİN GENEL YAPISI</dc:title>
  <dc:creator>Özge CONAK</dc:creator>
  <cp:lastModifiedBy>pc</cp:lastModifiedBy>
  <cp:revision>1</cp:revision>
  <dcterms:created xsi:type="dcterms:W3CDTF">2014-10-13T09:59:39Z</dcterms:created>
  <dcterms:modified xsi:type="dcterms:W3CDTF">2018-02-05T18:33:04Z</dcterms:modified>
</cp:coreProperties>
</file>