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4" r:id="rId4"/>
    <p:sldId id="265" r:id="rId5"/>
    <p:sldId id="263" r:id="rId6"/>
    <p:sldId id="267" r:id="rId7"/>
    <p:sldId id="268" r:id="rId8"/>
    <p:sldId id="266" r:id="rId9"/>
    <p:sldId id="276" r:id="rId10"/>
    <p:sldId id="269" r:id="rId11"/>
    <p:sldId id="270" r:id="rId12"/>
    <p:sldId id="271" r:id="rId13"/>
    <p:sldId id="272" r:id="rId14"/>
    <p:sldId id="273" r:id="rId15"/>
    <p:sldId id="274" r:id="rId16"/>
    <p:sldId id="275" r:id="rId17"/>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57"/>
    <p:restoredTop sz="94682"/>
  </p:normalViewPr>
  <p:slideViewPr>
    <p:cSldViewPr>
      <p:cViewPr varScale="1">
        <p:scale>
          <a:sx n="148" d="100"/>
          <a:sy n="148" d="100"/>
        </p:scale>
        <p:origin x="888" y="17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97819"/>
            <a:ext cx="7772400" cy="1102519"/>
          </a:xfrm>
        </p:spPr>
        <p:txBody>
          <a:bodyPr/>
          <a:lstStyle/>
          <a:p>
            <a:r>
              <a:rPr lang="tr-TR"/>
              <a:t>Asıl başlık stili için tıklatın</a:t>
            </a:r>
          </a:p>
        </p:txBody>
      </p:sp>
      <p:sp>
        <p:nvSpPr>
          <p:cNvPr id="3" name="2 Alt Başlık"/>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11.12.2023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05979"/>
            <a:ext cx="2057400" cy="4388644"/>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05979"/>
            <a:ext cx="6019800" cy="438864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11.12.2023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11.12.2023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305176"/>
            <a:ext cx="7772400" cy="1021556"/>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11.12.2023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11.12.2023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11.12.2023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11.12.2023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04787"/>
            <a:ext cx="3008313" cy="871538"/>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3600450"/>
            <a:ext cx="5486400" cy="425054"/>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11.12.2023</a:t>
            </a:fld>
            <a:endParaRPr lang="tr-TR"/>
          </a:p>
        </p:txBody>
      </p:sp>
      <p:sp>
        <p:nvSpPr>
          <p:cNvPr id="5" name="4 Altbilgi Yer Tutucusu"/>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herkesicin.tcmb.gov.tr/wps/wcm/connect/ekonomi/hie/icerik/finansal%20siste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28"/>
          <p:cNvGrpSpPr/>
          <p:nvPr/>
        </p:nvGrpSpPr>
        <p:grpSpPr>
          <a:xfrm>
            <a:off x="-26429" y="-3774"/>
            <a:ext cx="9170429" cy="5164038"/>
            <a:chOff x="-26435" y="22459"/>
            <a:chExt cx="9172934" cy="5866922"/>
          </a:xfrm>
        </p:grpSpPr>
        <p:sp>
          <p:nvSpPr>
            <p:cNvPr id="5" name="Rectangle 129"/>
            <p:cNvSpPr/>
            <p:nvPr/>
          </p:nvSpPr>
          <p:spPr>
            <a:xfrm>
              <a:off x="2499" y="5130909"/>
              <a:ext cx="9144000" cy="644752"/>
            </a:xfrm>
            <a:prstGeom prst="rect">
              <a:avLst/>
            </a:prstGeom>
            <a:gradFill flip="none" rotWithShape="1">
              <a:gsLst>
                <a:gs pos="100000">
                  <a:schemeClr val="bg1">
                    <a:lumMod val="85000"/>
                  </a:schemeClr>
                </a:gs>
                <a:gs pos="1250">
                  <a:schemeClr val="bg1"/>
                </a:gs>
                <a:gs pos="66000">
                  <a:schemeClr val="bg1">
                    <a:lumMod val="9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p>
          </p:txBody>
        </p:sp>
        <p:sp>
          <p:nvSpPr>
            <p:cNvPr id="6" name="Rectangle 130"/>
            <p:cNvSpPr/>
            <p:nvPr/>
          </p:nvSpPr>
          <p:spPr>
            <a:xfrm>
              <a:off x="-26435" y="22459"/>
              <a:ext cx="9144001" cy="5866922"/>
            </a:xfrm>
            <a:prstGeom prst="rect">
              <a:avLst/>
            </a:prstGeom>
            <a:gradFill flip="none" rotWithShape="1">
              <a:gsLst>
                <a:gs pos="100000">
                  <a:schemeClr val="bg1">
                    <a:lumMod val="75000"/>
                  </a:schemeClr>
                </a:gs>
                <a:gs pos="1250">
                  <a:schemeClr val="bg1"/>
                </a:gs>
                <a:gs pos="66000">
                  <a:schemeClr val="bg1">
                    <a:lumMod val="9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p>
          </p:txBody>
        </p:sp>
      </p:grpSp>
      <p:sp>
        <p:nvSpPr>
          <p:cNvPr id="19" name="Oval 5"/>
          <p:cNvSpPr/>
          <p:nvPr/>
        </p:nvSpPr>
        <p:spPr>
          <a:xfrm rot="5400000">
            <a:off x="148611" y="2273880"/>
            <a:ext cx="2440841" cy="2091002"/>
          </a:xfrm>
          <a:custGeom>
            <a:avLst/>
            <a:gdLst/>
            <a:ahLst/>
            <a:cxnLst/>
            <a:rect l="l" t="t" r="r" b="b"/>
            <a:pathLst>
              <a:path w="3782341" h="3035257">
                <a:moveTo>
                  <a:pt x="10" y="2317242"/>
                </a:moveTo>
                <a:cubicBezTo>
                  <a:pt x="2265" y="2313970"/>
                  <a:pt x="313628" y="2034525"/>
                  <a:pt x="533332" y="1837160"/>
                </a:cubicBezTo>
                <a:cubicBezTo>
                  <a:pt x="604658" y="1846790"/>
                  <a:pt x="677377" y="1851110"/>
                  <a:pt x="751105" y="1851110"/>
                </a:cubicBezTo>
                <a:cubicBezTo>
                  <a:pt x="1693633" y="1851110"/>
                  <a:pt x="2471275" y="1145158"/>
                  <a:pt x="2582538" y="232970"/>
                </a:cubicBezTo>
                <a:lnTo>
                  <a:pt x="3054694" y="751289"/>
                </a:lnTo>
                <a:lnTo>
                  <a:pt x="3781145" y="0"/>
                </a:lnTo>
                <a:lnTo>
                  <a:pt x="3781590" y="0"/>
                </a:lnTo>
                <a:cubicBezTo>
                  <a:pt x="3782331" y="4929"/>
                  <a:pt x="3782341" y="9866"/>
                  <a:pt x="3782341" y="14804"/>
                </a:cubicBezTo>
                <a:cubicBezTo>
                  <a:pt x="3782341" y="1681879"/>
                  <a:pt x="2423241" y="3033527"/>
                  <a:pt x="745993" y="3035200"/>
                </a:cubicBezTo>
                <a:cubicBezTo>
                  <a:pt x="742499" y="3042695"/>
                  <a:pt x="-3207" y="2319796"/>
                  <a:pt x="10" y="2317242"/>
                </a:cubicBezTo>
                <a:close/>
              </a:path>
            </a:pathLst>
          </a:custGeom>
          <a:solidFill>
            <a:schemeClr val="tx1">
              <a:lumMod val="65000"/>
              <a:lumOff val="35000"/>
            </a:schemeClr>
          </a:solidFill>
          <a:ln>
            <a:noFill/>
          </a:ln>
          <a:effectLst/>
          <a:scene3d>
            <a:camera prst="perspectiveRelaxed" fov="2100000"/>
            <a:lightRig rig="flood" dir="t"/>
          </a:scene3d>
          <a:sp3d extrusionH="381000" prstMaterial="plastic">
            <a:bevelT w="38100" h="635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5"/>
          <p:cNvSpPr/>
          <p:nvPr/>
        </p:nvSpPr>
        <p:spPr>
          <a:xfrm rot="16200000">
            <a:off x="2234079" y="802454"/>
            <a:ext cx="2440841" cy="2091002"/>
          </a:xfrm>
          <a:custGeom>
            <a:avLst/>
            <a:gdLst/>
            <a:ahLst/>
            <a:cxnLst/>
            <a:rect l="l" t="t" r="r" b="b"/>
            <a:pathLst>
              <a:path w="3782341" h="3035257">
                <a:moveTo>
                  <a:pt x="3782341" y="14804"/>
                </a:moveTo>
                <a:cubicBezTo>
                  <a:pt x="3782341" y="1681879"/>
                  <a:pt x="2423241" y="3033527"/>
                  <a:pt x="745993" y="3035200"/>
                </a:cubicBezTo>
                <a:cubicBezTo>
                  <a:pt x="742499" y="3042695"/>
                  <a:pt x="-3207" y="2319796"/>
                  <a:pt x="10" y="2317242"/>
                </a:cubicBezTo>
                <a:cubicBezTo>
                  <a:pt x="2264" y="2313971"/>
                  <a:pt x="313629" y="2034524"/>
                  <a:pt x="533333" y="1837159"/>
                </a:cubicBezTo>
                <a:cubicBezTo>
                  <a:pt x="604659" y="1846790"/>
                  <a:pt x="677378" y="1851109"/>
                  <a:pt x="751106" y="1851109"/>
                </a:cubicBezTo>
                <a:cubicBezTo>
                  <a:pt x="1693633" y="1851109"/>
                  <a:pt x="2471275" y="1145158"/>
                  <a:pt x="2582538" y="232971"/>
                </a:cubicBezTo>
                <a:lnTo>
                  <a:pt x="3054694" y="751289"/>
                </a:lnTo>
                <a:lnTo>
                  <a:pt x="3781145" y="0"/>
                </a:lnTo>
                <a:lnTo>
                  <a:pt x="3781590" y="0"/>
                </a:lnTo>
                <a:cubicBezTo>
                  <a:pt x="3782331" y="4929"/>
                  <a:pt x="3782341" y="9866"/>
                  <a:pt x="3782341" y="14804"/>
                </a:cubicBezTo>
                <a:close/>
              </a:path>
            </a:pathLst>
          </a:custGeom>
          <a:solidFill>
            <a:schemeClr val="accent5">
              <a:lumMod val="75000"/>
            </a:schemeClr>
          </a:solidFill>
          <a:ln>
            <a:noFill/>
          </a:ln>
          <a:effectLst/>
          <a:scene3d>
            <a:camera prst="perspectiveRelaxed" fov="2100000"/>
            <a:lightRig rig="flood" dir="t"/>
          </a:scene3d>
          <a:sp3d extrusionH="381000" prstMaterial="plastic">
            <a:bevelT w="38100" h="635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5"/>
          <p:cNvSpPr/>
          <p:nvPr/>
        </p:nvSpPr>
        <p:spPr>
          <a:xfrm>
            <a:off x="1898087" y="2578245"/>
            <a:ext cx="2601909" cy="1961561"/>
          </a:xfrm>
          <a:custGeom>
            <a:avLst/>
            <a:gdLst/>
            <a:ahLst/>
            <a:cxnLst/>
            <a:rect l="l" t="t" r="r" b="b"/>
            <a:pathLst>
              <a:path w="3776879" h="3039646">
                <a:moveTo>
                  <a:pt x="3775685" y="0"/>
                </a:moveTo>
                <a:lnTo>
                  <a:pt x="3776129" y="0"/>
                </a:lnTo>
                <a:lnTo>
                  <a:pt x="3776879" y="14826"/>
                </a:lnTo>
                <a:cubicBezTo>
                  <a:pt x="3776879" y="1684311"/>
                  <a:pt x="2419742" y="3037913"/>
                  <a:pt x="744915" y="3039589"/>
                </a:cubicBezTo>
                <a:cubicBezTo>
                  <a:pt x="741427" y="3047095"/>
                  <a:pt x="-3202" y="2323150"/>
                  <a:pt x="10" y="2320592"/>
                </a:cubicBezTo>
                <a:cubicBezTo>
                  <a:pt x="2254" y="2317327"/>
                  <a:pt x="310987" y="2039436"/>
                  <a:pt x="530239" y="1841910"/>
                </a:cubicBezTo>
                <a:cubicBezTo>
                  <a:pt x="600810" y="1851274"/>
                  <a:pt x="672733" y="1855498"/>
                  <a:pt x="745643" y="1855498"/>
                </a:cubicBezTo>
                <a:cubicBezTo>
                  <a:pt x="1689935" y="1855498"/>
                  <a:pt x="2468724" y="1146900"/>
                  <a:pt x="2577854" y="232257"/>
                </a:cubicBezTo>
                <a:lnTo>
                  <a:pt x="3050283" y="752376"/>
                </a:lnTo>
                <a:close/>
              </a:path>
            </a:pathLst>
          </a:custGeom>
          <a:solidFill>
            <a:schemeClr val="tx1">
              <a:lumMod val="65000"/>
              <a:lumOff val="35000"/>
            </a:schemeClr>
          </a:solidFill>
          <a:ln>
            <a:noFill/>
          </a:ln>
          <a:effectLst/>
          <a:scene3d>
            <a:camera prst="perspectiveRelaxed" fov="2100000"/>
            <a:lightRig rig="flood" dir="t"/>
          </a:scene3d>
          <a:sp3d extrusionH="381000" prstMaterial="plastic">
            <a:bevelT w="38100" h="635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5"/>
          <p:cNvSpPr/>
          <p:nvPr/>
        </p:nvSpPr>
        <p:spPr>
          <a:xfrm rot="10800000">
            <a:off x="323529" y="627534"/>
            <a:ext cx="2601909" cy="1961561"/>
          </a:xfrm>
          <a:custGeom>
            <a:avLst/>
            <a:gdLst/>
            <a:ahLst/>
            <a:cxnLst/>
            <a:rect l="l" t="t" r="r" b="b"/>
            <a:pathLst>
              <a:path w="3776879" h="3039646">
                <a:moveTo>
                  <a:pt x="744915" y="3039589"/>
                </a:moveTo>
                <a:cubicBezTo>
                  <a:pt x="741425" y="3047093"/>
                  <a:pt x="-3202" y="2323150"/>
                  <a:pt x="10" y="2320592"/>
                </a:cubicBezTo>
                <a:cubicBezTo>
                  <a:pt x="2254" y="2317327"/>
                  <a:pt x="310987" y="2039436"/>
                  <a:pt x="530239" y="1841910"/>
                </a:cubicBezTo>
                <a:cubicBezTo>
                  <a:pt x="600810" y="1851274"/>
                  <a:pt x="672734" y="1855498"/>
                  <a:pt x="745643" y="1855498"/>
                </a:cubicBezTo>
                <a:cubicBezTo>
                  <a:pt x="1689935" y="1855498"/>
                  <a:pt x="2468724" y="1146900"/>
                  <a:pt x="2577854" y="232257"/>
                </a:cubicBezTo>
                <a:lnTo>
                  <a:pt x="3050283" y="752376"/>
                </a:lnTo>
                <a:lnTo>
                  <a:pt x="3775685" y="0"/>
                </a:lnTo>
                <a:lnTo>
                  <a:pt x="3776129" y="0"/>
                </a:lnTo>
                <a:cubicBezTo>
                  <a:pt x="3776870" y="4936"/>
                  <a:pt x="3776879" y="9880"/>
                  <a:pt x="3776879" y="14826"/>
                </a:cubicBezTo>
                <a:cubicBezTo>
                  <a:pt x="3776879" y="1684311"/>
                  <a:pt x="2419742" y="3037913"/>
                  <a:pt x="744915" y="3039589"/>
                </a:cubicBezTo>
                <a:close/>
              </a:path>
            </a:pathLst>
          </a:custGeom>
          <a:solidFill>
            <a:schemeClr val="tx1">
              <a:lumMod val="65000"/>
              <a:lumOff val="35000"/>
            </a:schemeClr>
          </a:solidFill>
          <a:ln>
            <a:noFill/>
          </a:ln>
          <a:effectLst/>
          <a:scene3d>
            <a:camera prst="perspectiveRelaxed" fov="2100000"/>
            <a:lightRig rig="flood" dir="t"/>
          </a:scene3d>
          <a:sp3d extrusionH="381000" prstMaterial="plastic">
            <a:bevelT w="38100" h="635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80"/>
          <p:cNvGrpSpPr/>
          <p:nvPr/>
        </p:nvGrpSpPr>
        <p:grpSpPr>
          <a:xfrm>
            <a:off x="1441477" y="1902592"/>
            <a:ext cx="1978395" cy="1769614"/>
            <a:chOff x="3802994" y="1742671"/>
            <a:chExt cx="849884" cy="781551"/>
          </a:xfrm>
        </p:grpSpPr>
        <p:pic>
          <p:nvPicPr>
            <p:cNvPr id="13" name="Picture 82"/>
            <p:cNvPicPr>
              <a:picLocks noChangeAspect="1"/>
            </p:cNvPicPr>
            <p:nvPr/>
          </p:nvPicPr>
          <p:blipFill rotWithShape="1">
            <a:blip r:embed="rId2" cstate="print">
              <a:extLst>
                <a:ext uri="{28A0092B-C50C-407E-A947-70E740481C1C}">
                  <a14:useLocalDpi xmlns:a14="http://schemas.microsoft.com/office/drawing/2010/main" val="0"/>
                </a:ext>
              </a:extLst>
            </a:blip>
            <a:srcRect t="28298" r="1365" b="25777"/>
            <a:stretch/>
          </p:blipFill>
          <p:spPr>
            <a:xfrm flipH="1">
              <a:off x="3802994" y="2283089"/>
              <a:ext cx="849884" cy="241133"/>
            </a:xfrm>
            <a:prstGeom prst="rect">
              <a:avLst/>
            </a:prstGeom>
            <a:ln>
              <a:noFill/>
            </a:ln>
            <a:effectLst/>
          </p:spPr>
        </p:pic>
        <p:grpSp>
          <p:nvGrpSpPr>
            <p:cNvPr id="14" name="Group 91"/>
            <p:cNvGrpSpPr/>
            <p:nvPr/>
          </p:nvGrpSpPr>
          <p:grpSpPr>
            <a:xfrm flipH="1">
              <a:off x="3892901" y="1742671"/>
              <a:ext cx="670070" cy="670070"/>
              <a:chOff x="6454086" y="2326964"/>
              <a:chExt cx="1955533" cy="1955532"/>
            </a:xfrm>
          </p:grpSpPr>
          <p:grpSp>
            <p:nvGrpSpPr>
              <p:cNvPr id="15" name="Group 92"/>
              <p:cNvGrpSpPr/>
              <p:nvPr/>
            </p:nvGrpSpPr>
            <p:grpSpPr>
              <a:xfrm>
                <a:off x="6454086" y="2326964"/>
                <a:ext cx="1955533" cy="1955532"/>
                <a:chOff x="1219203" y="2971801"/>
                <a:chExt cx="2103121" cy="2103120"/>
              </a:xfrm>
              <a:effectLst>
                <a:outerShdw blurRad="355600" dist="241300" dir="15600000" sx="90000" sy="-19000" rotWithShape="0">
                  <a:prstClr val="black">
                    <a:alpha val="55000"/>
                  </a:prstClr>
                </a:outerShdw>
              </a:effectLst>
            </p:grpSpPr>
            <p:sp>
              <p:nvSpPr>
                <p:cNvPr id="17" name="Oval 16"/>
                <p:cNvSpPr/>
                <p:nvPr/>
              </p:nvSpPr>
              <p:spPr>
                <a:xfrm>
                  <a:off x="1219203" y="2971801"/>
                  <a:ext cx="2103121" cy="2103120"/>
                </a:xfrm>
                <a:prstGeom prst="ellipse">
                  <a:avLst/>
                </a:prstGeom>
                <a:gradFill flip="none" rotWithShape="1">
                  <a:gsLst>
                    <a:gs pos="58000">
                      <a:schemeClr val="tx2">
                        <a:lumMod val="60000"/>
                        <a:lumOff val="40000"/>
                      </a:schemeClr>
                    </a:gs>
                    <a:gs pos="0">
                      <a:srgbClr val="E7EFF9"/>
                    </a:gs>
                    <a:gs pos="100000">
                      <a:schemeClr val="tx2">
                        <a:lumMod val="50000"/>
                      </a:schemeClr>
                    </a:gs>
                  </a:gsLst>
                  <a:path path="circle">
                    <a:fillToRect l="50000" t="50000" r="50000" b="50000"/>
                  </a:path>
                  <a:tileRect/>
                </a:gradFill>
                <a:ln>
                  <a:noFill/>
                </a:ln>
                <a:effectLst>
                  <a:innerShdw blurRad="571500">
                    <a:schemeClr val="tx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1468525" y="2990330"/>
                  <a:ext cx="1600200" cy="1219200"/>
                </a:xfrm>
                <a:prstGeom prst="ellipse">
                  <a:avLst/>
                </a:prstGeom>
                <a:gradFill flip="none" rotWithShape="1">
                  <a:gsLst>
                    <a:gs pos="0">
                      <a:schemeClr val="bg1">
                        <a:alpha val="86000"/>
                      </a:schemeClr>
                    </a:gs>
                    <a:gs pos="86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Måne 107"/>
              <p:cNvSpPr/>
              <p:nvPr/>
            </p:nvSpPr>
            <p:spPr bwMode="auto">
              <a:xfrm rot="16200000">
                <a:off x="7033842" y="2924292"/>
                <a:ext cx="792044" cy="1829530"/>
              </a:xfrm>
              <a:custGeom>
                <a:avLst/>
                <a:gdLst>
                  <a:gd name="connsiteX0" fmla="*/ 739792 w 739792"/>
                  <a:gd name="connsiteY0" fmla="*/ 1829529 h 1829529"/>
                  <a:gd name="connsiteX1" fmla="*/ 0 w 739792"/>
                  <a:gd name="connsiteY1" fmla="*/ 914764 h 1829529"/>
                  <a:gd name="connsiteX2" fmla="*/ 739792 w 739792"/>
                  <a:gd name="connsiteY2" fmla="*/ -1 h 1829529"/>
                  <a:gd name="connsiteX3" fmla="*/ 455216 w 739792"/>
                  <a:gd name="connsiteY3" fmla="*/ 914764 h 1829529"/>
                  <a:gd name="connsiteX4" fmla="*/ 739792 w 739792"/>
                  <a:gd name="connsiteY4" fmla="*/ 1829529 h 1829529"/>
                  <a:gd name="connsiteX0" fmla="*/ 792044 w 792044"/>
                  <a:gd name="connsiteY0" fmla="*/ 1829530 h 1829530"/>
                  <a:gd name="connsiteX1" fmla="*/ 0 w 792044"/>
                  <a:gd name="connsiteY1" fmla="*/ 927830 h 1829530"/>
                  <a:gd name="connsiteX2" fmla="*/ 792044 w 792044"/>
                  <a:gd name="connsiteY2" fmla="*/ 0 h 1829530"/>
                  <a:gd name="connsiteX3" fmla="*/ 507468 w 792044"/>
                  <a:gd name="connsiteY3" fmla="*/ 914765 h 1829530"/>
                  <a:gd name="connsiteX4" fmla="*/ 792044 w 792044"/>
                  <a:gd name="connsiteY4" fmla="*/ 1829530 h 1829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2044" h="1829530">
                    <a:moveTo>
                      <a:pt x="792044" y="1829530"/>
                    </a:moveTo>
                    <a:cubicBezTo>
                      <a:pt x="383468" y="1829530"/>
                      <a:pt x="0" y="1433041"/>
                      <a:pt x="0" y="927830"/>
                    </a:cubicBezTo>
                    <a:cubicBezTo>
                      <a:pt x="0" y="422619"/>
                      <a:pt x="383468" y="0"/>
                      <a:pt x="792044" y="0"/>
                    </a:cubicBezTo>
                    <a:cubicBezTo>
                      <a:pt x="608869" y="250843"/>
                      <a:pt x="507468" y="576795"/>
                      <a:pt x="507468" y="914765"/>
                    </a:cubicBezTo>
                    <a:cubicBezTo>
                      <a:pt x="507468" y="1252735"/>
                      <a:pt x="608869" y="1578687"/>
                      <a:pt x="792044" y="1829530"/>
                    </a:cubicBezTo>
                    <a:close/>
                  </a:path>
                </a:pathLst>
              </a:custGeom>
              <a:gradFill flip="none" rotWithShape="1">
                <a:gsLst>
                  <a:gs pos="0">
                    <a:schemeClr val="tx1">
                      <a:lumMod val="85000"/>
                      <a:lumOff val="15000"/>
                      <a:alpha val="16000"/>
                    </a:schemeClr>
                  </a:gs>
                  <a:gs pos="100000">
                    <a:srgbClr val="FFC000">
                      <a:alpha val="0"/>
                    </a:srgb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grpSp>
      <p:sp>
        <p:nvSpPr>
          <p:cNvPr id="25" name="Rectangle 154"/>
          <p:cNvSpPr/>
          <p:nvPr/>
        </p:nvSpPr>
        <p:spPr>
          <a:xfrm>
            <a:off x="4860033" y="1709670"/>
            <a:ext cx="4122114" cy="2254930"/>
          </a:xfrm>
          <a:prstGeom prst="rect">
            <a:avLst/>
          </a:prstGeom>
          <a:gradFill flip="none" rotWithShape="1">
            <a:gsLst>
              <a:gs pos="16000">
                <a:schemeClr val="accent5">
                  <a:lumMod val="60000"/>
                  <a:lumOff val="40000"/>
                </a:schemeClr>
              </a:gs>
              <a:gs pos="100000">
                <a:schemeClr val="accent5">
                  <a:lumMod val="75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Rectangle 156"/>
          <p:cNvSpPr/>
          <p:nvPr/>
        </p:nvSpPr>
        <p:spPr>
          <a:xfrm>
            <a:off x="5671812" y="1591851"/>
            <a:ext cx="2643190" cy="246221"/>
          </a:xfrm>
          <a:prstGeom prst="rect">
            <a:avLst/>
          </a:prstGeom>
        </p:spPr>
        <p:txBody>
          <a:bodyPr wrap="square">
            <a:spAutoFit/>
          </a:bodyPr>
          <a:lstStyle/>
          <a:p>
            <a:pPr algn="ctr"/>
            <a:endParaRPr lang="en-US" sz="1000" b="1" dirty="0">
              <a:effectLst/>
            </a:endParaRPr>
          </a:p>
        </p:txBody>
      </p:sp>
      <p:sp>
        <p:nvSpPr>
          <p:cNvPr id="29" name="TextBox 81"/>
          <p:cNvSpPr txBox="1"/>
          <p:nvPr/>
        </p:nvSpPr>
        <p:spPr>
          <a:xfrm>
            <a:off x="4860032" y="1928902"/>
            <a:ext cx="4248472" cy="1323439"/>
          </a:xfrm>
          <a:prstGeom prst="rect">
            <a:avLst/>
          </a:prstGeom>
          <a:noFill/>
          <a:ln>
            <a:noFill/>
          </a:ln>
        </p:spPr>
        <p:txBody>
          <a:bodyPr wrap="square" rtlCol="0">
            <a:spAutoFit/>
          </a:bodyPr>
          <a:lstStyle/>
          <a:p>
            <a:r>
              <a:rPr lang="tr-TR"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Finansal </a:t>
            </a:r>
            <a:br>
              <a:rPr lang="tr-TR"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r-TR"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Sistem ve İşleyişi</a:t>
            </a: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0130692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fltVal val="0"/>
                                          </p:val>
                                        </p:tav>
                                        <p:tav tm="100000">
                                          <p:val>
                                            <p:strVal val="#ppt_w"/>
                                          </p:val>
                                        </p:tav>
                                      </p:tavLst>
                                    </p:anim>
                                    <p:anim calcmode="lin" valueType="num">
                                      <p:cBhvr>
                                        <p:cTn id="13" dur="1000" fill="hold"/>
                                        <p:tgtEl>
                                          <p:spTgt spid="22"/>
                                        </p:tgtEl>
                                        <p:attrNameLst>
                                          <p:attrName>ppt_h</p:attrName>
                                        </p:attrNameLst>
                                      </p:cBhvr>
                                      <p:tavLst>
                                        <p:tav tm="0">
                                          <p:val>
                                            <p:fltVal val="0"/>
                                          </p:val>
                                        </p:tav>
                                        <p:tav tm="100000">
                                          <p:val>
                                            <p:strVal val="#ppt_h"/>
                                          </p:val>
                                        </p:tav>
                                      </p:tavLst>
                                    </p:anim>
                                    <p:anim calcmode="lin" valueType="num">
                                      <p:cBhvr>
                                        <p:cTn id="14" dur="1000" fill="hold"/>
                                        <p:tgtEl>
                                          <p:spTgt spid="22"/>
                                        </p:tgtEl>
                                        <p:attrNameLst>
                                          <p:attrName>style.rotation</p:attrName>
                                        </p:attrNameLst>
                                      </p:cBhvr>
                                      <p:tavLst>
                                        <p:tav tm="0">
                                          <p:val>
                                            <p:fltVal val="90"/>
                                          </p:val>
                                        </p:tav>
                                        <p:tav tm="100000">
                                          <p:val>
                                            <p:fltVal val="0"/>
                                          </p:val>
                                        </p:tav>
                                      </p:tavLst>
                                    </p:anim>
                                    <p:animEffect transition="in" filter="fade">
                                      <p:cBhvr>
                                        <p:cTn id="15" dur="1000"/>
                                        <p:tgtEl>
                                          <p:spTgt spid="22"/>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1000" fill="hold"/>
                                        <p:tgtEl>
                                          <p:spTgt spid="20"/>
                                        </p:tgtEl>
                                        <p:attrNameLst>
                                          <p:attrName>ppt_w</p:attrName>
                                        </p:attrNameLst>
                                      </p:cBhvr>
                                      <p:tavLst>
                                        <p:tav tm="0">
                                          <p:val>
                                            <p:fltVal val="0"/>
                                          </p:val>
                                        </p:tav>
                                        <p:tav tm="100000">
                                          <p:val>
                                            <p:strVal val="#ppt_w"/>
                                          </p:val>
                                        </p:tav>
                                      </p:tavLst>
                                    </p:anim>
                                    <p:anim calcmode="lin" valueType="num">
                                      <p:cBhvr>
                                        <p:cTn id="19" dur="1000" fill="hold"/>
                                        <p:tgtEl>
                                          <p:spTgt spid="20"/>
                                        </p:tgtEl>
                                        <p:attrNameLst>
                                          <p:attrName>ppt_h</p:attrName>
                                        </p:attrNameLst>
                                      </p:cBhvr>
                                      <p:tavLst>
                                        <p:tav tm="0">
                                          <p:val>
                                            <p:fltVal val="0"/>
                                          </p:val>
                                        </p:tav>
                                        <p:tav tm="100000">
                                          <p:val>
                                            <p:strVal val="#ppt_h"/>
                                          </p:val>
                                        </p:tav>
                                      </p:tavLst>
                                    </p:anim>
                                    <p:anim calcmode="lin" valueType="num">
                                      <p:cBhvr>
                                        <p:cTn id="20" dur="1000" fill="hold"/>
                                        <p:tgtEl>
                                          <p:spTgt spid="20"/>
                                        </p:tgtEl>
                                        <p:attrNameLst>
                                          <p:attrName>style.rotation</p:attrName>
                                        </p:attrNameLst>
                                      </p:cBhvr>
                                      <p:tavLst>
                                        <p:tav tm="0">
                                          <p:val>
                                            <p:fltVal val="90"/>
                                          </p:val>
                                        </p:tav>
                                        <p:tav tm="100000">
                                          <p:val>
                                            <p:fltVal val="0"/>
                                          </p:val>
                                        </p:tav>
                                      </p:tavLst>
                                    </p:anim>
                                    <p:animEffect transition="in" filter="fade">
                                      <p:cBhvr>
                                        <p:cTn id="21" dur="1000"/>
                                        <p:tgtEl>
                                          <p:spTgt spid="20"/>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1000" fill="hold"/>
                                        <p:tgtEl>
                                          <p:spTgt spid="21"/>
                                        </p:tgtEl>
                                        <p:attrNameLst>
                                          <p:attrName>ppt_w</p:attrName>
                                        </p:attrNameLst>
                                      </p:cBhvr>
                                      <p:tavLst>
                                        <p:tav tm="0">
                                          <p:val>
                                            <p:fltVal val="0"/>
                                          </p:val>
                                        </p:tav>
                                        <p:tav tm="100000">
                                          <p:val>
                                            <p:strVal val="#ppt_w"/>
                                          </p:val>
                                        </p:tav>
                                      </p:tavLst>
                                    </p:anim>
                                    <p:anim calcmode="lin" valueType="num">
                                      <p:cBhvr>
                                        <p:cTn id="25" dur="1000" fill="hold"/>
                                        <p:tgtEl>
                                          <p:spTgt spid="21"/>
                                        </p:tgtEl>
                                        <p:attrNameLst>
                                          <p:attrName>ppt_h</p:attrName>
                                        </p:attrNameLst>
                                      </p:cBhvr>
                                      <p:tavLst>
                                        <p:tav tm="0">
                                          <p:val>
                                            <p:fltVal val="0"/>
                                          </p:val>
                                        </p:tav>
                                        <p:tav tm="100000">
                                          <p:val>
                                            <p:strVal val="#ppt_h"/>
                                          </p:val>
                                        </p:tav>
                                      </p:tavLst>
                                    </p:anim>
                                    <p:anim calcmode="lin" valueType="num">
                                      <p:cBhvr>
                                        <p:cTn id="26" dur="1000" fill="hold"/>
                                        <p:tgtEl>
                                          <p:spTgt spid="21"/>
                                        </p:tgtEl>
                                        <p:attrNameLst>
                                          <p:attrName>style.rotation</p:attrName>
                                        </p:attrNameLst>
                                      </p:cBhvr>
                                      <p:tavLst>
                                        <p:tav tm="0">
                                          <p:val>
                                            <p:fltVal val="90"/>
                                          </p:val>
                                        </p:tav>
                                        <p:tav tm="100000">
                                          <p:val>
                                            <p:fltVal val="0"/>
                                          </p:val>
                                        </p:tav>
                                      </p:tavLst>
                                    </p:anim>
                                    <p:animEffect transition="in" filter="fade">
                                      <p:cBhvr>
                                        <p:cTn id="27" dur="1000"/>
                                        <p:tgtEl>
                                          <p:spTgt spid="21"/>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1000" fill="hold"/>
                                        <p:tgtEl>
                                          <p:spTgt spid="19"/>
                                        </p:tgtEl>
                                        <p:attrNameLst>
                                          <p:attrName>ppt_w</p:attrName>
                                        </p:attrNameLst>
                                      </p:cBhvr>
                                      <p:tavLst>
                                        <p:tav tm="0">
                                          <p:val>
                                            <p:fltVal val="0"/>
                                          </p:val>
                                        </p:tav>
                                        <p:tav tm="100000">
                                          <p:val>
                                            <p:strVal val="#ppt_w"/>
                                          </p:val>
                                        </p:tav>
                                      </p:tavLst>
                                    </p:anim>
                                    <p:anim calcmode="lin" valueType="num">
                                      <p:cBhvr>
                                        <p:cTn id="31" dur="1000" fill="hold"/>
                                        <p:tgtEl>
                                          <p:spTgt spid="19"/>
                                        </p:tgtEl>
                                        <p:attrNameLst>
                                          <p:attrName>ppt_h</p:attrName>
                                        </p:attrNameLst>
                                      </p:cBhvr>
                                      <p:tavLst>
                                        <p:tav tm="0">
                                          <p:val>
                                            <p:fltVal val="0"/>
                                          </p:val>
                                        </p:tav>
                                        <p:tav tm="100000">
                                          <p:val>
                                            <p:strVal val="#ppt_h"/>
                                          </p:val>
                                        </p:tav>
                                      </p:tavLst>
                                    </p:anim>
                                    <p:anim calcmode="lin" valueType="num">
                                      <p:cBhvr>
                                        <p:cTn id="32" dur="1000" fill="hold"/>
                                        <p:tgtEl>
                                          <p:spTgt spid="19"/>
                                        </p:tgtEl>
                                        <p:attrNameLst>
                                          <p:attrName>style.rotation</p:attrName>
                                        </p:attrNameLst>
                                      </p:cBhvr>
                                      <p:tavLst>
                                        <p:tav tm="0">
                                          <p:val>
                                            <p:fltVal val="90"/>
                                          </p:val>
                                        </p:tav>
                                        <p:tav tm="100000">
                                          <p:val>
                                            <p:fltVal val="0"/>
                                          </p:val>
                                        </p:tav>
                                      </p:tavLst>
                                    </p:anim>
                                    <p:animEffect transition="in" filter="fade">
                                      <p:cBhvr>
                                        <p:cTn id="33" dur="10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randombar(horizontal)">
                                      <p:cBhvr>
                                        <p:cTn id="38" dur="5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9">
                                            <p:txEl>
                                              <p:pRg st="0" end="0"/>
                                            </p:txEl>
                                          </p:spTgt>
                                        </p:tgtEl>
                                        <p:attrNameLst>
                                          <p:attrName>style.visibility</p:attrName>
                                        </p:attrNameLst>
                                      </p:cBhvr>
                                      <p:to>
                                        <p:strVal val="visible"/>
                                      </p:to>
                                    </p:set>
                                    <p:animEffect transition="in" filter="fade">
                                      <p:cBhvr>
                                        <p:cTn id="43" dur="1000"/>
                                        <p:tgtEl>
                                          <p:spTgt spid="29">
                                            <p:txEl>
                                              <p:pRg st="0" end="0"/>
                                            </p:txEl>
                                          </p:spTgt>
                                        </p:tgtEl>
                                      </p:cBhvr>
                                    </p:animEffect>
                                    <p:anim calcmode="lin" valueType="num">
                                      <p:cBhvr>
                                        <p:cTn id="44"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FİNANSAL SİSTEM</a:t>
            </a:r>
          </a:p>
        </p:txBody>
      </p:sp>
      <p:sp>
        <p:nvSpPr>
          <p:cNvPr id="6" name="Dikdörtgen 5"/>
          <p:cNvSpPr/>
          <p:nvPr/>
        </p:nvSpPr>
        <p:spPr>
          <a:xfrm>
            <a:off x="880642" y="1186755"/>
            <a:ext cx="7382716" cy="3046988"/>
          </a:xfrm>
          <a:prstGeom prst="rect">
            <a:avLst/>
          </a:prstGeom>
        </p:spPr>
        <p:txBody>
          <a:bodyPr wrap="square">
            <a:spAutoFit/>
          </a:bodyPr>
          <a:lstStyle/>
          <a:p>
            <a:pPr>
              <a:spcBef>
                <a:spcPts val="1200"/>
              </a:spcBef>
            </a:pPr>
            <a:r>
              <a:rPr lang="tr-TR" dirty="0"/>
              <a:t>Finansal sistemde olup biten tüm hadise, fonların bir elden diğerine aktarılmasıdır. Ancak bu fon aktarım mekanizmasının sağlıklı işleyebilmesi için düzgün çalışan bir finansal sisteme ihtiyaç vardır.</a:t>
            </a:r>
          </a:p>
          <a:p>
            <a:pPr>
              <a:spcBef>
                <a:spcPts val="1200"/>
              </a:spcBef>
            </a:pPr>
            <a:endParaRPr lang="tr-TR" dirty="0"/>
          </a:p>
          <a:p>
            <a:pPr>
              <a:spcBef>
                <a:spcPts val="1200"/>
              </a:spcBef>
            </a:pPr>
            <a:r>
              <a:rPr lang="tr-TR" dirty="0"/>
              <a:t>Sistemin bir yanında borç verenler (tasarruf sahipleri) yani fon arz edenler, diğer yanında ise borç alanlar (harcama yapanlar) yani fon talep edenler bulunur. Finansal sistemin her iki yanı da , 3 temel ekonomik birim olan </a:t>
            </a:r>
            <a:r>
              <a:rPr lang="tr-TR" b="1" dirty="0"/>
              <a:t>birey, firma, devlet ve yabancı yatırımcı</a:t>
            </a:r>
            <a:r>
              <a:rPr lang="tr-TR" dirty="0"/>
              <a:t>dan oluşur.</a:t>
            </a:r>
          </a:p>
          <a:p>
            <a:pPr>
              <a:spcBef>
                <a:spcPts val="1200"/>
              </a:spcBef>
            </a:pPr>
            <a:endParaRPr lang="tr-TR" b="1" dirty="0"/>
          </a:p>
        </p:txBody>
      </p:sp>
    </p:spTree>
    <p:extLst>
      <p:ext uri="{BB962C8B-B14F-4D97-AF65-F5344CB8AC3E}">
        <p14:creationId xmlns:p14="http://schemas.microsoft.com/office/powerpoint/2010/main" val="280693756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 calcmode="lin" valueType="num">
                                      <p:cBhvr>
                                        <p:cTn id="20"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FİNANSAL SİSTEM ŞEMASI</a:t>
            </a:r>
          </a:p>
        </p:txBody>
      </p:sp>
      <p:pic>
        <p:nvPicPr>
          <p:cNvPr id="2" name="Resim 1">
            <a:extLst>
              <a:ext uri="{FF2B5EF4-FFF2-40B4-BE49-F238E27FC236}">
                <a16:creationId xmlns:a16="http://schemas.microsoft.com/office/drawing/2014/main" id="{94E2EE6E-02B6-8536-9E0D-F0861918F8A1}"/>
              </a:ext>
            </a:extLst>
          </p:cNvPr>
          <p:cNvPicPr>
            <a:picLocks noChangeAspect="1"/>
          </p:cNvPicPr>
          <p:nvPr/>
        </p:nvPicPr>
        <p:blipFill>
          <a:blip r:embed="rId2"/>
          <a:stretch>
            <a:fillRect/>
          </a:stretch>
        </p:blipFill>
        <p:spPr>
          <a:xfrm>
            <a:off x="2056786" y="879088"/>
            <a:ext cx="5030427" cy="4264412"/>
          </a:xfrm>
          <a:prstGeom prst="rect">
            <a:avLst/>
          </a:prstGeom>
        </p:spPr>
      </p:pic>
    </p:spTree>
    <p:extLst>
      <p:ext uri="{BB962C8B-B14F-4D97-AF65-F5344CB8AC3E}">
        <p14:creationId xmlns:p14="http://schemas.microsoft.com/office/powerpoint/2010/main" val="144372383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5942556" cy="523220"/>
          </a:xfrm>
          <a:prstGeom prst="rect">
            <a:avLst/>
          </a:prstGeom>
        </p:spPr>
        <p:txBody>
          <a:bodyPr wrap="square">
            <a:spAutoFit/>
          </a:bodyPr>
          <a:lstStyle/>
          <a:p>
            <a:r>
              <a:rPr lang="tr-TR" sz="2800" b="1" dirty="0">
                <a:solidFill>
                  <a:srgbClr val="1F5463"/>
                </a:solidFill>
              </a:rPr>
              <a:t>FİNANSAL SİSTEMİN TEMEL İŞLEVLERİ</a:t>
            </a:r>
          </a:p>
        </p:txBody>
      </p:sp>
      <p:sp>
        <p:nvSpPr>
          <p:cNvPr id="6" name="Dikdörtgen 5"/>
          <p:cNvSpPr/>
          <p:nvPr/>
        </p:nvSpPr>
        <p:spPr>
          <a:xfrm>
            <a:off x="880642" y="1186755"/>
            <a:ext cx="7382716" cy="3354765"/>
          </a:xfrm>
          <a:prstGeom prst="rect">
            <a:avLst/>
          </a:prstGeom>
        </p:spPr>
        <p:txBody>
          <a:bodyPr wrap="square">
            <a:spAutoFit/>
          </a:bodyPr>
          <a:lstStyle/>
          <a:p>
            <a:pPr marL="342900" indent="-342900">
              <a:spcBef>
                <a:spcPts val="1200"/>
              </a:spcBef>
              <a:buFont typeface="+mj-lt"/>
              <a:buAutoNum type="arabicPeriod"/>
            </a:pPr>
            <a:r>
              <a:rPr lang="tr-TR" dirty="0"/>
              <a:t>Alacaklılar ile borçluların bir araya getirilmesi,</a:t>
            </a:r>
          </a:p>
          <a:p>
            <a:pPr marL="342900" indent="-342900">
              <a:spcBef>
                <a:spcPts val="1200"/>
              </a:spcBef>
              <a:buFont typeface="+mj-lt"/>
              <a:buAutoNum type="arabicPeriod"/>
            </a:pPr>
            <a:r>
              <a:rPr lang="tr-TR" dirty="0"/>
              <a:t>Riskin dağıtılması,</a:t>
            </a:r>
          </a:p>
          <a:p>
            <a:pPr marL="342900" indent="-342900">
              <a:spcBef>
                <a:spcPts val="1200"/>
              </a:spcBef>
              <a:buFont typeface="+mj-lt"/>
              <a:buAutoNum type="arabicPeriod"/>
            </a:pPr>
            <a:r>
              <a:rPr lang="tr-TR" dirty="0"/>
              <a:t>Likiditenin sağlanması,</a:t>
            </a:r>
          </a:p>
          <a:p>
            <a:pPr marL="342900" indent="-342900">
              <a:spcBef>
                <a:spcPts val="1200"/>
              </a:spcBef>
              <a:buFont typeface="+mj-lt"/>
              <a:buAutoNum type="arabicPeriod"/>
            </a:pPr>
            <a:r>
              <a:rPr lang="tr-TR" dirty="0"/>
              <a:t>Finansal bilgi aktarımı.</a:t>
            </a:r>
          </a:p>
          <a:p>
            <a:pPr>
              <a:spcBef>
                <a:spcPts val="1200"/>
              </a:spcBef>
            </a:pPr>
            <a:endParaRPr lang="tr-TR" dirty="0"/>
          </a:p>
          <a:p>
            <a:pPr>
              <a:spcBef>
                <a:spcPts val="1200"/>
              </a:spcBef>
            </a:pPr>
            <a:r>
              <a:rPr lang="tr-TR" dirty="0"/>
              <a:t>Finansal sistemin en önemli işlevi, </a:t>
            </a:r>
            <a:r>
              <a:rPr lang="tr-TR" b="1" dirty="0"/>
              <a:t>fon arz eden </a:t>
            </a:r>
            <a:r>
              <a:rPr lang="tr-TR" dirty="0"/>
              <a:t>birimlerle </a:t>
            </a:r>
            <a:r>
              <a:rPr lang="tr-TR" b="1" dirty="0"/>
              <a:t>fon talep eden </a:t>
            </a:r>
            <a:r>
              <a:rPr lang="tr-TR" dirty="0"/>
              <a:t>birimler arasında, fonların </a:t>
            </a:r>
            <a:r>
              <a:rPr lang="tr-TR" b="1" dirty="0"/>
              <a:t>etkin ve kesintisiz aktarımını </a:t>
            </a:r>
            <a:r>
              <a:rPr lang="tr-TR" dirty="0"/>
              <a:t>sağlamaktır. Bankalar, fonların kesintisiz ve etkin biçimde akmasına yönelik finansal aracılık sürecinin en belirgin ve en önemli halkası durumundadır.</a:t>
            </a:r>
          </a:p>
        </p:txBody>
      </p:sp>
    </p:spTree>
    <p:extLst>
      <p:ext uri="{BB962C8B-B14F-4D97-AF65-F5344CB8AC3E}">
        <p14:creationId xmlns:p14="http://schemas.microsoft.com/office/powerpoint/2010/main" val="34068139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 calcmode="lin" valueType="num">
                                      <p:cBhvr>
                                        <p:cTn id="20"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 calcmode="lin" valueType="num">
                                      <p:cBhvr>
                                        <p:cTn id="28"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6">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 calcmode="lin" valueType="num">
                                      <p:cBhvr>
                                        <p:cTn id="36"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6">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6">
                                            <p:txEl>
                                              <p:pRg st="5" end="5"/>
                                            </p:txEl>
                                          </p:spTgt>
                                        </p:tgtEl>
                                        <p:attrNameLst>
                                          <p:attrName>style.visibility</p:attrName>
                                        </p:attrNameLst>
                                      </p:cBhvr>
                                      <p:to>
                                        <p:strVal val="visible"/>
                                      </p:to>
                                    </p:set>
                                    <p:anim calcmode="lin" valueType="num">
                                      <p:cBhvr>
                                        <p:cTn id="44" dur="1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45" dur="1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46" dur="1000" fill="hold"/>
                                        <p:tgtEl>
                                          <p:spTgt spid="6">
                                            <p:txEl>
                                              <p:pRg st="5" end="5"/>
                                            </p:txEl>
                                          </p:spTgt>
                                        </p:tgtEl>
                                        <p:attrNameLst>
                                          <p:attrName>style.rotation</p:attrName>
                                        </p:attrNameLst>
                                      </p:cBhvr>
                                      <p:tavLst>
                                        <p:tav tm="0">
                                          <p:val>
                                            <p:fltVal val="90"/>
                                          </p:val>
                                        </p:tav>
                                        <p:tav tm="100000">
                                          <p:val>
                                            <p:fltVal val="0"/>
                                          </p:val>
                                        </p:tav>
                                      </p:tavLst>
                                    </p:anim>
                                    <p:animEffect transition="in" filter="fade">
                                      <p:cBhvr>
                                        <p:cTn id="47"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5942556" cy="523220"/>
          </a:xfrm>
          <a:prstGeom prst="rect">
            <a:avLst/>
          </a:prstGeom>
        </p:spPr>
        <p:txBody>
          <a:bodyPr wrap="square">
            <a:spAutoFit/>
          </a:bodyPr>
          <a:lstStyle/>
          <a:p>
            <a:r>
              <a:rPr lang="tr-TR" sz="2800" b="1" dirty="0">
                <a:solidFill>
                  <a:srgbClr val="1F5463"/>
                </a:solidFill>
              </a:rPr>
              <a:t>FİNANSAL SİSTEMDE FON AKIŞI</a:t>
            </a:r>
          </a:p>
        </p:txBody>
      </p:sp>
      <p:sp>
        <p:nvSpPr>
          <p:cNvPr id="6" name="Dikdörtgen 5"/>
          <p:cNvSpPr/>
          <p:nvPr/>
        </p:nvSpPr>
        <p:spPr>
          <a:xfrm>
            <a:off x="880642" y="1186755"/>
            <a:ext cx="7382716" cy="3354765"/>
          </a:xfrm>
          <a:prstGeom prst="rect">
            <a:avLst/>
          </a:prstGeom>
        </p:spPr>
        <p:txBody>
          <a:bodyPr wrap="square">
            <a:spAutoFit/>
          </a:bodyPr>
          <a:lstStyle/>
          <a:p>
            <a:pPr>
              <a:spcBef>
                <a:spcPts val="1200"/>
              </a:spcBef>
            </a:pPr>
            <a:r>
              <a:rPr lang="tr-TR" dirty="0"/>
              <a:t>Finansal piyasalarda fon sunumu/talebi ya </a:t>
            </a:r>
            <a:r>
              <a:rPr lang="tr-TR" b="1" dirty="0"/>
              <a:t>direkt (doğrudan)</a:t>
            </a:r>
            <a:r>
              <a:rPr lang="tr-TR" dirty="0"/>
              <a:t> ya da finansal kurumlar aracılığıyla </a:t>
            </a:r>
            <a:r>
              <a:rPr lang="tr-TR" b="1" dirty="0"/>
              <a:t>dolaylı </a:t>
            </a:r>
            <a:r>
              <a:rPr lang="tr-TR" dirty="0"/>
              <a:t>olarak karşılanmaktadır.</a:t>
            </a:r>
          </a:p>
          <a:p>
            <a:pPr>
              <a:spcBef>
                <a:spcPts val="1200"/>
              </a:spcBef>
            </a:pPr>
            <a:r>
              <a:rPr lang="tr-TR" dirty="0"/>
              <a:t>Finansal aracılık yapan kurumların temel fonksiyonu kolay ve etkin bir şekilde fonların aktarımını yaparak fon akımını kolaylaştırmaktır.</a:t>
            </a:r>
          </a:p>
          <a:p>
            <a:pPr>
              <a:spcBef>
                <a:spcPts val="1200"/>
              </a:spcBef>
            </a:pPr>
            <a:r>
              <a:rPr lang="tr-TR" dirty="0"/>
              <a:t>Finansal sistemde iki ayrı fon çıkış mekanizması bulunur:</a:t>
            </a:r>
          </a:p>
          <a:p>
            <a:pPr marL="285750" indent="-285750">
              <a:spcBef>
                <a:spcPts val="1200"/>
              </a:spcBef>
              <a:buFont typeface="Arial" panose="020B0604020202020204" pitchFamily="34" charset="0"/>
              <a:buChar char="•"/>
            </a:pPr>
            <a:r>
              <a:rPr lang="tr-TR" b="1" dirty="0"/>
              <a:t>Doğrudan Finansman: </a:t>
            </a:r>
            <a:r>
              <a:rPr lang="tr-TR" dirty="0"/>
              <a:t>Fon arz edenler ile fon talep edenler arasında herhangi bir aracı bulunmamaktadır.</a:t>
            </a:r>
          </a:p>
          <a:p>
            <a:pPr marL="285750" indent="-285750">
              <a:spcBef>
                <a:spcPts val="1200"/>
              </a:spcBef>
              <a:buFont typeface="Arial" panose="020B0604020202020204" pitchFamily="34" charset="0"/>
              <a:buChar char="•"/>
            </a:pPr>
            <a:r>
              <a:rPr lang="tr-TR" b="1" dirty="0"/>
              <a:t>Dolaylı Finansman: </a:t>
            </a:r>
            <a:r>
              <a:rPr lang="tr-TR" dirty="0"/>
              <a:t>Finansal aracılar bulunmaktadır.</a:t>
            </a:r>
          </a:p>
          <a:p>
            <a:pPr marL="342900" indent="-342900">
              <a:spcBef>
                <a:spcPts val="1200"/>
              </a:spcBef>
              <a:buFont typeface="+mj-lt"/>
              <a:buAutoNum type="arabicPeriod"/>
            </a:pPr>
            <a:endParaRPr lang="tr-TR" dirty="0"/>
          </a:p>
        </p:txBody>
      </p:sp>
    </p:spTree>
    <p:extLst>
      <p:ext uri="{BB962C8B-B14F-4D97-AF65-F5344CB8AC3E}">
        <p14:creationId xmlns:p14="http://schemas.microsoft.com/office/powerpoint/2010/main" val="330586820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 calcmode="lin" valueType="num">
                                      <p:cBhvr>
                                        <p:cTn id="20"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 calcmode="lin" valueType="num">
                                      <p:cBhvr>
                                        <p:cTn id="28"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6">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 calcmode="lin" valueType="num">
                                      <p:cBhvr>
                                        <p:cTn id="36"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6">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6">
                                            <p:txEl>
                                              <p:pRg st="4" end="4"/>
                                            </p:txEl>
                                          </p:spTgt>
                                        </p:tgtEl>
                                        <p:attrNameLst>
                                          <p:attrName>style.visibility</p:attrName>
                                        </p:attrNameLst>
                                      </p:cBhvr>
                                      <p:to>
                                        <p:strVal val="visible"/>
                                      </p:to>
                                    </p:set>
                                    <p:anim calcmode="lin" valueType="num">
                                      <p:cBhvr>
                                        <p:cTn id="44"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5942556" cy="523220"/>
          </a:xfrm>
          <a:prstGeom prst="rect">
            <a:avLst/>
          </a:prstGeom>
        </p:spPr>
        <p:txBody>
          <a:bodyPr wrap="square">
            <a:spAutoFit/>
          </a:bodyPr>
          <a:lstStyle/>
          <a:p>
            <a:r>
              <a:rPr lang="tr-TR" sz="2800" b="1" dirty="0">
                <a:solidFill>
                  <a:srgbClr val="1F5463"/>
                </a:solidFill>
              </a:rPr>
              <a:t>FİNANSAL SİSTEMDE FON AKIŞI</a:t>
            </a:r>
          </a:p>
        </p:txBody>
      </p:sp>
      <p:pic>
        <p:nvPicPr>
          <p:cNvPr id="2" name="İçerik Yer Tutucusu 3">
            <a:extLst>
              <a:ext uri="{FF2B5EF4-FFF2-40B4-BE49-F238E27FC236}">
                <a16:creationId xmlns:a16="http://schemas.microsoft.com/office/drawing/2014/main" id="{093BF93A-77A1-78DA-D9E4-F1291E13D8D9}"/>
              </a:ext>
            </a:extLst>
          </p:cNvPr>
          <p:cNvPicPr>
            <a:picLocks noChangeAspect="1"/>
          </p:cNvPicPr>
          <p:nvPr/>
        </p:nvPicPr>
        <p:blipFill>
          <a:blip r:embed="rId2"/>
          <a:stretch>
            <a:fillRect/>
          </a:stretch>
        </p:blipFill>
        <p:spPr>
          <a:xfrm>
            <a:off x="861692" y="1274073"/>
            <a:ext cx="7093158" cy="2595354"/>
          </a:xfrm>
          <a:prstGeom prst="rect">
            <a:avLst/>
          </a:prstGeom>
        </p:spPr>
      </p:pic>
    </p:spTree>
    <p:extLst>
      <p:ext uri="{BB962C8B-B14F-4D97-AF65-F5344CB8AC3E}">
        <p14:creationId xmlns:p14="http://schemas.microsoft.com/office/powerpoint/2010/main" val="340932114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10" presetClass="entr" presetSubtype="0" fill="hold" nodeType="withEffect">
                                  <p:stCondLst>
                                    <p:cond delay="50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5942556" cy="523220"/>
          </a:xfrm>
          <a:prstGeom prst="rect">
            <a:avLst/>
          </a:prstGeom>
        </p:spPr>
        <p:txBody>
          <a:bodyPr wrap="square">
            <a:spAutoFit/>
          </a:bodyPr>
          <a:lstStyle/>
          <a:p>
            <a:r>
              <a:rPr lang="tr-TR" sz="2800" b="1" dirty="0">
                <a:solidFill>
                  <a:srgbClr val="1F5463"/>
                </a:solidFill>
              </a:rPr>
              <a:t>FİNANSAL SİSTEMDE FON AKIŞI</a:t>
            </a:r>
          </a:p>
        </p:txBody>
      </p:sp>
      <p:pic>
        <p:nvPicPr>
          <p:cNvPr id="3" name="Resim 2">
            <a:extLst>
              <a:ext uri="{FF2B5EF4-FFF2-40B4-BE49-F238E27FC236}">
                <a16:creationId xmlns:a16="http://schemas.microsoft.com/office/drawing/2014/main" id="{A898E827-9A26-8453-38A6-A2ECA44F22B7}"/>
              </a:ext>
            </a:extLst>
          </p:cNvPr>
          <p:cNvPicPr>
            <a:picLocks noChangeAspect="1"/>
          </p:cNvPicPr>
          <p:nvPr/>
        </p:nvPicPr>
        <p:blipFill>
          <a:blip r:embed="rId2"/>
          <a:stretch>
            <a:fillRect/>
          </a:stretch>
        </p:blipFill>
        <p:spPr>
          <a:xfrm>
            <a:off x="861692" y="934730"/>
            <a:ext cx="7243070" cy="3751886"/>
          </a:xfrm>
          <a:prstGeom prst="rect">
            <a:avLst/>
          </a:prstGeom>
        </p:spPr>
      </p:pic>
    </p:spTree>
    <p:extLst>
      <p:ext uri="{BB962C8B-B14F-4D97-AF65-F5344CB8AC3E}">
        <p14:creationId xmlns:p14="http://schemas.microsoft.com/office/powerpoint/2010/main" val="360584880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10" presetClass="entr" presetSubtype="0" fill="hold" nodeType="withEffect">
                                  <p:stCondLst>
                                    <p:cond delay="5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5942556" cy="523220"/>
          </a:xfrm>
          <a:prstGeom prst="rect">
            <a:avLst/>
          </a:prstGeom>
        </p:spPr>
        <p:txBody>
          <a:bodyPr wrap="square">
            <a:spAutoFit/>
          </a:bodyPr>
          <a:lstStyle/>
          <a:p>
            <a:r>
              <a:rPr lang="tr-TR" sz="2800" b="1" dirty="0">
                <a:solidFill>
                  <a:srgbClr val="1F5463"/>
                </a:solidFill>
              </a:rPr>
              <a:t>FİNANSAL SİSTEMİN İŞLEYİŞİ</a:t>
            </a:r>
          </a:p>
        </p:txBody>
      </p:sp>
      <p:pic>
        <p:nvPicPr>
          <p:cNvPr id="2" name="Resim 1">
            <a:extLst>
              <a:ext uri="{FF2B5EF4-FFF2-40B4-BE49-F238E27FC236}">
                <a16:creationId xmlns:a16="http://schemas.microsoft.com/office/drawing/2014/main" id="{774C49C5-D76F-9D55-F709-DD9A52D0A1FD}"/>
              </a:ext>
            </a:extLst>
          </p:cNvPr>
          <p:cNvPicPr>
            <a:picLocks noChangeAspect="1"/>
          </p:cNvPicPr>
          <p:nvPr/>
        </p:nvPicPr>
        <p:blipFill>
          <a:blip r:embed="rId2"/>
          <a:stretch>
            <a:fillRect/>
          </a:stretch>
        </p:blipFill>
        <p:spPr>
          <a:xfrm>
            <a:off x="861692" y="934730"/>
            <a:ext cx="5112568" cy="3861091"/>
          </a:xfrm>
          <a:prstGeom prst="rect">
            <a:avLst/>
          </a:prstGeom>
        </p:spPr>
      </p:pic>
    </p:spTree>
    <p:extLst>
      <p:ext uri="{BB962C8B-B14F-4D97-AF65-F5344CB8AC3E}">
        <p14:creationId xmlns:p14="http://schemas.microsoft.com/office/powerpoint/2010/main" val="178725500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FİNANSAL SİSTEM</a:t>
            </a:r>
          </a:p>
        </p:txBody>
      </p:sp>
      <p:sp>
        <p:nvSpPr>
          <p:cNvPr id="6" name="Dikdörtgen 5"/>
          <p:cNvSpPr/>
          <p:nvPr/>
        </p:nvSpPr>
        <p:spPr>
          <a:xfrm>
            <a:off x="880642" y="1186755"/>
            <a:ext cx="7382716" cy="3323987"/>
          </a:xfrm>
          <a:prstGeom prst="rect">
            <a:avLst/>
          </a:prstGeom>
        </p:spPr>
        <p:txBody>
          <a:bodyPr wrap="square">
            <a:spAutoFit/>
          </a:bodyPr>
          <a:lstStyle/>
          <a:p>
            <a:pPr>
              <a:spcBef>
                <a:spcPts val="1200"/>
              </a:spcBef>
            </a:pPr>
            <a:r>
              <a:rPr lang="tr-TR" dirty="0"/>
              <a:t>Bugün Türkiye’deki bir insanın günlük yaşamında duyduğu sözcükler arasında </a:t>
            </a:r>
            <a:r>
              <a:rPr lang="tr-TR" b="1" i="1" dirty="0"/>
              <a:t>“param yetmedi”, “bankaya gittim”, ”kredi kartı ile ödedim”, “yine mevduat faizleri düşmüş, ne yapsam ki?”, “borsa alıp başını gidiyor”, “galiba döviz yükselecekmiş”</a:t>
            </a:r>
            <a:r>
              <a:rPr lang="tr-TR" dirty="0"/>
              <a:t> epeyce yer tutuyor.</a:t>
            </a:r>
          </a:p>
          <a:p>
            <a:pPr>
              <a:spcBef>
                <a:spcPts val="1200"/>
              </a:spcBef>
            </a:pPr>
            <a:r>
              <a:rPr lang="tr-TR" dirty="0"/>
              <a:t>Haberleri okuyan herhangi bir kişi, buna benzer ifadelerin yanında bir de </a:t>
            </a:r>
            <a:r>
              <a:rPr lang="tr-TR" b="1" i="1" dirty="0"/>
              <a:t>“cari açık artmış”, “sıcak para bütün bunlara yol açıyor!”, “para talebi yeterince artmıyor”, “ekonomi canlanmıyor, eğer öyle olsaydı toplam kredi talebi artardı”, “altın son yılların en yüksek seviyesinde” </a:t>
            </a:r>
            <a:r>
              <a:rPr lang="tr-TR" dirty="0"/>
              <a:t>gibi ifadelere rastlayabilir.</a:t>
            </a:r>
          </a:p>
          <a:p>
            <a:pPr>
              <a:spcBef>
                <a:spcPts val="1200"/>
              </a:spcBef>
            </a:pPr>
            <a:endParaRPr lang="tr-TR" b="1" dirty="0"/>
          </a:p>
          <a:p>
            <a:pPr>
              <a:spcBef>
                <a:spcPts val="1200"/>
              </a:spcBef>
            </a:pPr>
            <a:endParaRPr lang="tr-TR" b="1" dirty="0"/>
          </a:p>
        </p:txBody>
      </p:sp>
    </p:spTree>
    <p:extLst>
      <p:ext uri="{BB962C8B-B14F-4D97-AF65-F5344CB8AC3E}">
        <p14:creationId xmlns:p14="http://schemas.microsoft.com/office/powerpoint/2010/main" val="26710414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 calcmode="lin" valueType="num">
                                      <p:cBhvr>
                                        <p:cTn id="20"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FİNANSAL SİSTEM</a:t>
            </a:r>
          </a:p>
        </p:txBody>
      </p:sp>
      <p:sp>
        <p:nvSpPr>
          <p:cNvPr id="6" name="Dikdörtgen 5"/>
          <p:cNvSpPr/>
          <p:nvPr/>
        </p:nvSpPr>
        <p:spPr>
          <a:xfrm>
            <a:off x="880642" y="1186755"/>
            <a:ext cx="7382716" cy="3908762"/>
          </a:xfrm>
          <a:prstGeom prst="rect">
            <a:avLst/>
          </a:prstGeom>
        </p:spPr>
        <p:txBody>
          <a:bodyPr wrap="square">
            <a:spAutoFit/>
          </a:bodyPr>
          <a:lstStyle/>
          <a:p>
            <a:pPr>
              <a:spcBef>
                <a:spcPts val="1200"/>
              </a:spcBef>
            </a:pPr>
            <a:r>
              <a:rPr lang="tr-TR" b="1" i="1" dirty="0"/>
              <a:t>“Mevduat faizleri düşmüş” </a:t>
            </a:r>
            <a:r>
              <a:rPr lang="tr-TR" dirty="0"/>
              <a:t>diyen bir kişi, gelirinden artırdığı kısmı ne yapacağını düşünüyordur. Mikro değişkenler olarak adlandırdığımız bu kavramlar, birey (kişi, aile, firma) düzeyinde geçerliği olan kavramlardır.</a:t>
            </a:r>
          </a:p>
          <a:p>
            <a:pPr>
              <a:spcBef>
                <a:spcPts val="1200"/>
              </a:spcBef>
            </a:pPr>
            <a:endParaRPr lang="tr-TR" dirty="0"/>
          </a:p>
          <a:p>
            <a:pPr>
              <a:spcBef>
                <a:spcPts val="1200"/>
              </a:spcBef>
            </a:pPr>
            <a:r>
              <a:rPr lang="tr-TR" dirty="0"/>
              <a:t>Öte yandan </a:t>
            </a:r>
            <a:r>
              <a:rPr lang="tr-TR" b="1" i="1" dirty="0"/>
              <a:t>“cari açık artmış” </a:t>
            </a:r>
            <a:r>
              <a:rPr lang="tr-TR" dirty="0"/>
              <a:t>denildiğinde Türkiye’nin belli bir dönemde (aylık, üç aylık, yıllık) kazandığı dövizler ile döviz harcamaları arasındaki farkın, ikincisi lehine bozulduğundan söz ediliyor. Bu ise kişiyle ilgili değil hepimizle ilgili bütüncül bir kavramdır. Bu tür kavramlara makro değişkenler diyoruz.</a:t>
            </a:r>
          </a:p>
          <a:p>
            <a:pPr>
              <a:spcBef>
                <a:spcPts val="1200"/>
              </a:spcBef>
            </a:pPr>
            <a:endParaRPr lang="tr-TR" dirty="0"/>
          </a:p>
          <a:p>
            <a:pPr>
              <a:spcBef>
                <a:spcPts val="1200"/>
              </a:spcBef>
            </a:pPr>
            <a:endParaRPr lang="tr-TR" b="1" dirty="0"/>
          </a:p>
          <a:p>
            <a:pPr>
              <a:spcBef>
                <a:spcPts val="1200"/>
              </a:spcBef>
            </a:pPr>
            <a:endParaRPr lang="tr-TR" b="1" dirty="0"/>
          </a:p>
        </p:txBody>
      </p:sp>
    </p:spTree>
    <p:extLst>
      <p:ext uri="{BB962C8B-B14F-4D97-AF65-F5344CB8AC3E}">
        <p14:creationId xmlns:p14="http://schemas.microsoft.com/office/powerpoint/2010/main" val="369544441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FİNANSAL SİSTEM</a:t>
            </a:r>
          </a:p>
        </p:txBody>
      </p:sp>
      <p:sp>
        <p:nvSpPr>
          <p:cNvPr id="6" name="Dikdörtgen 5"/>
          <p:cNvSpPr/>
          <p:nvPr/>
        </p:nvSpPr>
        <p:spPr>
          <a:xfrm>
            <a:off x="880642" y="1186755"/>
            <a:ext cx="7382716" cy="3200876"/>
          </a:xfrm>
          <a:prstGeom prst="rect">
            <a:avLst/>
          </a:prstGeom>
        </p:spPr>
        <p:txBody>
          <a:bodyPr wrap="square">
            <a:spAutoFit/>
          </a:bodyPr>
          <a:lstStyle/>
          <a:p>
            <a:pPr>
              <a:spcBef>
                <a:spcPts val="1200"/>
              </a:spcBef>
            </a:pPr>
            <a:r>
              <a:rPr lang="tr-TR" dirty="0"/>
              <a:t>Türkiye’de yaşanan ekonomik olayları açıklamada tek başına iç değişkenler artık yetmiyor. Bunun anlamı Türkiye’nin </a:t>
            </a:r>
            <a:r>
              <a:rPr lang="tr-TR" b="1" dirty="0"/>
              <a:t>açık bir ekonomi </a:t>
            </a:r>
            <a:r>
              <a:rPr lang="tr-TR" dirty="0"/>
              <a:t>olduğudur. </a:t>
            </a:r>
            <a:r>
              <a:rPr lang="tr-TR" b="1" dirty="0"/>
              <a:t>Küreselleşme</a:t>
            </a:r>
            <a:r>
              <a:rPr lang="tr-TR" dirty="0"/>
              <a:t> ise buna yol açan önemli bir nedendir.</a:t>
            </a:r>
          </a:p>
          <a:p>
            <a:pPr>
              <a:spcBef>
                <a:spcPts val="1200"/>
              </a:spcBef>
            </a:pPr>
            <a:endParaRPr lang="tr-TR" dirty="0"/>
          </a:p>
          <a:p>
            <a:pPr>
              <a:spcBef>
                <a:spcPts val="1200"/>
              </a:spcBef>
            </a:pPr>
            <a:r>
              <a:rPr lang="tr-TR" dirty="0"/>
              <a:t>Tüm bunlara günümüzde Amerika’da, Avrupa’da, Asya’da, Orta Doğu’da yaşanan ve etkileri tüm dünyada görülen hem bireysel ve hem de ekonomik değişkenleri eklemek yerinde olacaktır.</a:t>
            </a:r>
          </a:p>
          <a:p>
            <a:pPr>
              <a:spcBef>
                <a:spcPts val="1200"/>
              </a:spcBef>
            </a:pPr>
            <a:endParaRPr lang="tr-TR" b="1" dirty="0"/>
          </a:p>
          <a:p>
            <a:pPr>
              <a:spcBef>
                <a:spcPts val="1200"/>
              </a:spcBef>
            </a:pPr>
            <a:endParaRPr lang="tr-TR" b="1" dirty="0"/>
          </a:p>
        </p:txBody>
      </p:sp>
    </p:spTree>
    <p:extLst>
      <p:ext uri="{BB962C8B-B14F-4D97-AF65-F5344CB8AC3E}">
        <p14:creationId xmlns:p14="http://schemas.microsoft.com/office/powerpoint/2010/main" val="327363382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FİNANSAL SİSTEM</a:t>
            </a:r>
          </a:p>
        </p:txBody>
      </p:sp>
      <p:sp>
        <p:nvSpPr>
          <p:cNvPr id="6" name="Dikdörtgen 5"/>
          <p:cNvSpPr/>
          <p:nvPr/>
        </p:nvSpPr>
        <p:spPr>
          <a:xfrm>
            <a:off x="880642" y="1186755"/>
            <a:ext cx="7382716" cy="3477875"/>
          </a:xfrm>
          <a:prstGeom prst="rect">
            <a:avLst/>
          </a:prstGeom>
        </p:spPr>
        <p:txBody>
          <a:bodyPr wrap="square">
            <a:spAutoFit/>
          </a:bodyPr>
          <a:lstStyle/>
          <a:p>
            <a:pPr>
              <a:spcBef>
                <a:spcPts val="1200"/>
              </a:spcBef>
            </a:pPr>
            <a:r>
              <a:rPr lang="tr-TR" dirty="0"/>
              <a:t>Özellikle 1980 sonrasında tüm dünyada hızlanan ekonomik serbestleşme eğilimi sonucu, bir yandan finans sektörüne olan ihtiyaç artmış diğer yandan gerekli altyapı hazır olmadığı için gelişmiş ve gelişmekte olan birçok ülkede bankacılık alanında derin krizler yaşanmıştır.</a:t>
            </a:r>
          </a:p>
          <a:p>
            <a:pPr>
              <a:spcBef>
                <a:spcPts val="1200"/>
              </a:spcBef>
            </a:pPr>
            <a:endParaRPr lang="tr-TR" dirty="0"/>
          </a:p>
          <a:p>
            <a:pPr>
              <a:spcBef>
                <a:spcPts val="1200"/>
              </a:spcBef>
            </a:pPr>
            <a:r>
              <a:rPr lang="tr-TR" dirty="0"/>
              <a:t>Finans sektörünün istikrarı sadece kendisinin değil aynı zamanda ülkenin tüm ekonomik sisteminin bütünlüğü ve kalıcılığı açısından son derece önemli hale gelmiştir.</a:t>
            </a:r>
          </a:p>
          <a:p>
            <a:pPr>
              <a:spcBef>
                <a:spcPts val="1200"/>
              </a:spcBef>
            </a:pPr>
            <a:endParaRPr lang="tr-TR" dirty="0"/>
          </a:p>
          <a:p>
            <a:pPr>
              <a:spcBef>
                <a:spcPts val="1200"/>
              </a:spcBef>
            </a:pPr>
            <a:endParaRPr lang="tr-TR" b="1" dirty="0"/>
          </a:p>
        </p:txBody>
      </p:sp>
    </p:spTree>
    <p:extLst>
      <p:ext uri="{BB962C8B-B14F-4D97-AF65-F5344CB8AC3E}">
        <p14:creationId xmlns:p14="http://schemas.microsoft.com/office/powerpoint/2010/main" val="8457089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 calcmode="lin" valueType="num">
                                      <p:cBhvr>
                                        <p:cTn id="20"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FİNANSAL SİSTEM</a:t>
            </a:r>
          </a:p>
        </p:txBody>
      </p:sp>
      <p:sp>
        <p:nvSpPr>
          <p:cNvPr id="6" name="Dikdörtgen 5"/>
          <p:cNvSpPr/>
          <p:nvPr/>
        </p:nvSpPr>
        <p:spPr>
          <a:xfrm>
            <a:off x="880642" y="1186755"/>
            <a:ext cx="7382716" cy="3354765"/>
          </a:xfrm>
          <a:prstGeom prst="rect">
            <a:avLst/>
          </a:prstGeom>
        </p:spPr>
        <p:txBody>
          <a:bodyPr wrap="square">
            <a:spAutoFit/>
          </a:bodyPr>
          <a:lstStyle/>
          <a:p>
            <a:pPr>
              <a:spcBef>
                <a:spcPts val="1200"/>
              </a:spcBef>
            </a:pPr>
            <a:r>
              <a:rPr lang="tr-TR" dirty="0"/>
              <a:t>Tüm bu kavramlar akla  3 soruyu getirmektedir:</a:t>
            </a:r>
          </a:p>
          <a:p>
            <a:pPr>
              <a:spcBef>
                <a:spcPts val="1200"/>
              </a:spcBef>
            </a:pPr>
            <a:endParaRPr lang="tr-TR" dirty="0"/>
          </a:p>
          <a:p>
            <a:pPr marL="285750" indent="-285750">
              <a:spcBef>
                <a:spcPts val="1200"/>
              </a:spcBef>
              <a:buFont typeface="Arial" panose="020B0604020202020204" pitchFamily="34" charset="0"/>
              <a:buChar char="•"/>
            </a:pPr>
            <a:r>
              <a:rPr lang="tr-TR" dirty="0"/>
              <a:t>Bundan 20 yıl önce, Türkiye’de, bu tür kavramlar günlük yaşamda pek kullanılmazdı. Nasıl oldu da bunlar günlük dilimizin bir parçası haline geldi?</a:t>
            </a:r>
          </a:p>
          <a:p>
            <a:pPr marL="285750" indent="-285750">
              <a:spcBef>
                <a:spcPts val="1200"/>
              </a:spcBef>
              <a:buFont typeface="Arial" panose="020B0604020202020204" pitchFamily="34" charset="0"/>
              <a:buChar char="•"/>
            </a:pPr>
            <a:r>
              <a:rPr lang="tr-TR" dirty="0"/>
              <a:t>Sözü edilen makro büyüklüklerin bizlerin günlük yaşamı açısından bir anlamı var mı?</a:t>
            </a:r>
          </a:p>
          <a:p>
            <a:pPr marL="285750" indent="-285750">
              <a:spcBef>
                <a:spcPts val="1200"/>
              </a:spcBef>
              <a:buFont typeface="Arial" panose="020B0604020202020204" pitchFamily="34" charset="0"/>
              <a:buChar char="•"/>
            </a:pPr>
            <a:r>
              <a:rPr lang="tr-TR" dirty="0"/>
              <a:t>Güney Amerika’da ne olduğu bizim günlük yaşamımızı niçin etkiliyor?</a:t>
            </a:r>
          </a:p>
          <a:p>
            <a:pPr>
              <a:spcBef>
                <a:spcPts val="1200"/>
              </a:spcBef>
            </a:pPr>
            <a:endParaRPr lang="tr-TR" dirty="0"/>
          </a:p>
        </p:txBody>
      </p:sp>
    </p:spTree>
    <p:extLst>
      <p:ext uri="{BB962C8B-B14F-4D97-AF65-F5344CB8AC3E}">
        <p14:creationId xmlns:p14="http://schemas.microsoft.com/office/powerpoint/2010/main" val="260635423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FİNANSAL SİSTEM</a:t>
            </a:r>
          </a:p>
        </p:txBody>
      </p:sp>
      <p:sp>
        <p:nvSpPr>
          <p:cNvPr id="6" name="Dikdörtgen 5"/>
          <p:cNvSpPr/>
          <p:nvPr/>
        </p:nvSpPr>
        <p:spPr>
          <a:xfrm>
            <a:off x="880642" y="1186755"/>
            <a:ext cx="7382716" cy="3046988"/>
          </a:xfrm>
          <a:prstGeom prst="rect">
            <a:avLst/>
          </a:prstGeom>
        </p:spPr>
        <p:txBody>
          <a:bodyPr wrap="square">
            <a:spAutoFit/>
          </a:bodyPr>
          <a:lstStyle/>
          <a:p>
            <a:pPr>
              <a:spcBef>
                <a:spcPts val="1200"/>
              </a:spcBef>
            </a:pPr>
            <a:endParaRPr lang="tr-TR" dirty="0"/>
          </a:p>
          <a:p>
            <a:pPr>
              <a:spcBef>
                <a:spcPts val="1200"/>
              </a:spcBef>
            </a:pPr>
            <a:r>
              <a:rPr lang="tr-TR" dirty="0"/>
              <a:t>İşte bu soruların yanıtını verebilmek için finansal sistem olarak adlandırdığımız finansal kurumlar arası ilişkiler bütününü ele almamız gerekiyor. Böyle olunca bizim yaşamımızı doğrudan etkileyen ya da etkileyebilecek olan değişkenleri, bunlar ile makro büyüklükler arasındaki ilişkileri ve nihayet küreselleşen dünyada bunların ne anlama geldiğini anlamaya başlayabiliriz.</a:t>
            </a:r>
          </a:p>
          <a:p>
            <a:pPr>
              <a:spcBef>
                <a:spcPts val="1200"/>
              </a:spcBef>
            </a:pPr>
            <a:endParaRPr lang="tr-TR" dirty="0"/>
          </a:p>
          <a:p>
            <a:pPr>
              <a:spcBef>
                <a:spcPts val="1200"/>
              </a:spcBef>
            </a:pPr>
            <a:endParaRPr lang="tr-TR" b="1" dirty="0"/>
          </a:p>
        </p:txBody>
      </p:sp>
    </p:spTree>
    <p:extLst>
      <p:ext uri="{BB962C8B-B14F-4D97-AF65-F5344CB8AC3E}">
        <p14:creationId xmlns:p14="http://schemas.microsoft.com/office/powerpoint/2010/main" val="69499046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FİNANSAL SİSTEM</a:t>
            </a:r>
          </a:p>
        </p:txBody>
      </p:sp>
      <p:sp>
        <p:nvSpPr>
          <p:cNvPr id="6" name="Dikdörtgen 5"/>
          <p:cNvSpPr/>
          <p:nvPr/>
        </p:nvSpPr>
        <p:spPr>
          <a:xfrm>
            <a:off x="880642" y="1186755"/>
            <a:ext cx="7382716" cy="2769989"/>
          </a:xfrm>
          <a:prstGeom prst="rect">
            <a:avLst/>
          </a:prstGeom>
        </p:spPr>
        <p:txBody>
          <a:bodyPr wrap="square">
            <a:spAutoFit/>
          </a:bodyPr>
          <a:lstStyle/>
          <a:p>
            <a:pPr>
              <a:spcBef>
                <a:spcPts val="1200"/>
              </a:spcBef>
            </a:pPr>
            <a:r>
              <a:rPr lang="tr-TR" dirty="0"/>
              <a:t>Bir ekonomide belirli kişi ve kurumların, piyasaların, araçların ve organizasyonların birlikte çeşitli işlevleri gerçekleştirmek için oluşturdukları bütüne </a:t>
            </a:r>
            <a:r>
              <a:rPr lang="tr-TR" b="1" dirty="0"/>
              <a:t>finansal sistem </a:t>
            </a:r>
            <a:r>
              <a:rPr lang="tr-TR" dirty="0"/>
              <a:t>denmektedir.</a:t>
            </a:r>
          </a:p>
          <a:p>
            <a:pPr>
              <a:spcBef>
                <a:spcPts val="1200"/>
              </a:spcBef>
            </a:pPr>
            <a:endParaRPr lang="tr-TR" b="1" dirty="0"/>
          </a:p>
          <a:p>
            <a:pPr>
              <a:spcBef>
                <a:spcPts val="1200"/>
              </a:spcBef>
            </a:pPr>
            <a:r>
              <a:rPr lang="tr-TR" dirty="0"/>
              <a:t>Finansal sistemin temel unsurlarını ise </a:t>
            </a:r>
            <a:r>
              <a:rPr lang="tr-TR" b="1" dirty="0"/>
              <a:t>fon arz edenler, fon talep edenler, finansal aracılar, finansal araçlar ve yasal-kurumsal düzenlemeler </a:t>
            </a:r>
            <a:r>
              <a:rPr lang="tr-TR" dirty="0"/>
              <a:t>oluşturmaktadır.</a:t>
            </a:r>
          </a:p>
          <a:p>
            <a:pPr>
              <a:spcBef>
                <a:spcPts val="1200"/>
              </a:spcBef>
            </a:pPr>
            <a:endParaRPr lang="tr-TR" b="1" dirty="0"/>
          </a:p>
        </p:txBody>
      </p:sp>
    </p:spTree>
    <p:extLst>
      <p:ext uri="{BB962C8B-B14F-4D97-AF65-F5344CB8AC3E}">
        <p14:creationId xmlns:p14="http://schemas.microsoft.com/office/powerpoint/2010/main" val="294663292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 calcmode="lin" valueType="num">
                                      <p:cBhvr>
                                        <p:cTn id="20"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FİNANSAL SİSTEM</a:t>
            </a:r>
          </a:p>
        </p:txBody>
      </p:sp>
      <p:sp>
        <p:nvSpPr>
          <p:cNvPr id="6" name="Dikdörtgen 5"/>
          <p:cNvSpPr/>
          <p:nvPr/>
        </p:nvSpPr>
        <p:spPr>
          <a:xfrm>
            <a:off x="880642" y="1186755"/>
            <a:ext cx="7382716" cy="2369880"/>
          </a:xfrm>
          <a:prstGeom prst="rect">
            <a:avLst/>
          </a:prstGeom>
        </p:spPr>
        <p:txBody>
          <a:bodyPr wrap="square">
            <a:spAutoFit/>
          </a:bodyPr>
          <a:lstStyle/>
          <a:p>
            <a:pPr>
              <a:spcBef>
                <a:spcPts val="1200"/>
              </a:spcBef>
            </a:pPr>
            <a:r>
              <a:rPr lang="tr-TR" dirty="0"/>
              <a:t>Finansal sistem tasarrufların yatırımlara dönüşmesini sağlar. </a:t>
            </a:r>
          </a:p>
          <a:p>
            <a:pPr>
              <a:spcBef>
                <a:spcPts val="1200"/>
              </a:spcBef>
            </a:pPr>
            <a:endParaRPr lang="tr-TR" b="1" dirty="0"/>
          </a:p>
          <a:p>
            <a:pPr>
              <a:spcBef>
                <a:spcPts val="1200"/>
              </a:spcBef>
            </a:pPr>
            <a:r>
              <a:rPr lang="tr-TR" b="1" dirty="0"/>
              <a:t>Video:</a:t>
            </a:r>
          </a:p>
          <a:p>
            <a:pPr>
              <a:spcBef>
                <a:spcPts val="1200"/>
              </a:spcBef>
            </a:pPr>
            <a:r>
              <a:rPr lang="tr-TR" b="1" dirty="0">
                <a:hlinkClick r:id="rId2"/>
              </a:rPr>
              <a:t>https://herkesicin.tcmb.gov.tr/wps/wcm/connect/ekonomi/hie/icerik/finansal sistem</a:t>
            </a:r>
            <a:endParaRPr lang="tr-TR" b="1" dirty="0"/>
          </a:p>
          <a:p>
            <a:pPr>
              <a:spcBef>
                <a:spcPts val="1200"/>
              </a:spcBef>
            </a:pPr>
            <a:endParaRPr lang="tr-TR" b="1" dirty="0"/>
          </a:p>
        </p:txBody>
      </p:sp>
    </p:spTree>
    <p:extLst>
      <p:ext uri="{BB962C8B-B14F-4D97-AF65-F5344CB8AC3E}">
        <p14:creationId xmlns:p14="http://schemas.microsoft.com/office/powerpoint/2010/main" val="404793578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 calcmode="lin" valueType="num">
                                      <p:cBhvr>
                                        <p:cTn id="20"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TotalTime>
  <Words>746</Words>
  <Application>Microsoft Macintosh PowerPoint</Application>
  <PresentationFormat>Ekran Gösterisi (16:9)</PresentationFormat>
  <Paragraphs>56</Paragraphs>
  <Slides>16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16</vt:i4>
      </vt:variant>
    </vt:vector>
  </HeadingPairs>
  <TitlesOfParts>
    <vt:vector size="19" baseType="lpstr">
      <vt:lpstr>Arial</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Microsoft Office User</cp:lastModifiedBy>
  <cp:revision>43</cp:revision>
  <dcterms:modified xsi:type="dcterms:W3CDTF">2023-12-11T17:46:10Z</dcterms:modified>
</cp:coreProperties>
</file>