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3" r:id="rId2"/>
    <p:sldId id="294" r:id="rId3"/>
    <p:sldId id="331" r:id="rId4"/>
    <p:sldId id="321" r:id="rId5"/>
    <p:sldId id="338" r:id="rId6"/>
    <p:sldId id="339" r:id="rId7"/>
    <p:sldId id="332" r:id="rId8"/>
    <p:sldId id="297" r:id="rId9"/>
    <p:sldId id="336" r:id="rId10"/>
    <p:sldId id="337" r:id="rId11"/>
    <p:sldId id="298" r:id="rId12"/>
    <p:sldId id="322" r:id="rId13"/>
    <p:sldId id="340" r:id="rId14"/>
    <p:sldId id="341" r:id="rId15"/>
    <p:sldId id="300" r:id="rId16"/>
    <p:sldId id="302" r:id="rId17"/>
    <p:sldId id="303" r:id="rId18"/>
    <p:sldId id="325" r:id="rId19"/>
    <p:sldId id="304" r:id="rId20"/>
    <p:sldId id="307" r:id="rId21"/>
    <p:sldId id="309" r:id="rId22"/>
    <p:sldId id="310" r:id="rId23"/>
    <p:sldId id="317" r:id="rId24"/>
    <p:sldId id="328" r:id="rId25"/>
    <p:sldId id="33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E7D9-DCEC-C64C-A6B8-780FB745F34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FB7F-F673-D34D-80E7-46D42DA08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2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DFB7F-F673-D34D-80E7-46D42DA0863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6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75BC5FF0-E135-40DB-806E-1F8279B93738}"/>
              </a:ext>
            </a:extLst>
          </p:cNvPr>
          <p:cNvSpPr/>
          <p:nvPr/>
        </p:nvSpPr>
        <p:spPr>
          <a:xfrm>
            <a:off x="22387" y="2796596"/>
            <a:ext cx="9121613" cy="1155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DBEB8B7-96B6-4E46-8AC9-043A0782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772400" cy="841369"/>
          </a:xfrm>
        </p:spPr>
        <p:txBody>
          <a:bodyPr>
            <a:normAutofit/>
          </a:bodyPr>
          <a:lstStyle/>
          <a:p>
            <a:r>
              <a:rPr lang="tr-TR" sz="4400" b="1" dirty="0"/>
              <a:t>VÜCUT SİSTEMLERİ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9F7D7AF-8C25-4A17-881C-F5674559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332198"/>
            <a:ext cx="1224136" cy="21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C49E034C-EA2D-4C85-BF33-B082054434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485" y="4314422"/>
            <a:ext cx="2121131" cy="222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510D50F-0105-4294-82D1-336C9827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9189" y="4332198"/>
            <a:ext cx="1605620" cy="212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50395175500\Desktop\indi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90"/>
            <a:ext cx="8937179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4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09BCDFE9-5E98-4DDA-8292-9DAAA9DE59A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58E0893-EB2C-48F2-80BB-C735F0A0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2784"/>
            <a:ext cx="5399194" cy="4032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 kafesinin ortasında yer alır.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Yerleşim olarak kalbin önünde iman tahtası adı verilen göğüs kemiği, arkasında omurga ve her iki yanında ise akciğerler yer alır.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Kas dokusu yapısında iki kulakçık ve iki karıncıktan oluşur.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– Kalp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685" y="1783939"/>
            <a:ext cx="1798637" cy="23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415662"/>
            <a:ext cx="1439673" cy="2136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44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269C7700-CCD1-4C98-B3EC-18FCBA9B57B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58E0893-EB2C-48F2-80BB-C735F0A0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348880"/>
            <a:ext cx="7886700" cy="27480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Düzenli ve ritmik olarak kasılma ve gevşemeler ile vücuttan gelen kanı akciğerlere pompalar, akciğerlerden dönen kanı ise vücudumuza pompalar.</a:t>
            </a:r>
          </a:p>
          <a:p>
            <a:pPr algn="just"/>
            <a:r>
              <a:rPr lang="tr-TR" sz="2400" dirty="0"/>
              <a:t>Beyin ve diğer sistemlerden gelen uyarılar ile kalbin çalışması kontrol edilir. Sağlıklı bir yetişkinin kalbi dakikada ortalama </a:t>
            </a:r>
            <a:r>
              <a:rPr lang="tr-TR" sz="2400" b="1" dirty="0"/>
              <a:t>60-100</a:t>
            </a:r>
            <a:r>
              <a:rPr lang="tr-TR" sz="2400" dirty="0"/>
              <a:t> kez kasılarak pompa görevini yerine getirir.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- Kalp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3981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7400"/>
            <a:ext cx="6948488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/>
              <a:t/>
            </a:r>
            <a:br>
              <a:rPr lang="tr-TR" sz="2400" b="1" smtClean="0"/>
            </a:br>
            <a:r>
              <a:rPr lang="tr-TR" sz="2400" b="1" smtClean="0"/>
              <a:t/>
            </a:r>
            <a:br>
              <a:rPr lang="tr-TR" sz="2400" b="1" smtClean="0"/>
            </a:br>
            <a:r>
              <a:rPr lang="tr-TR" sz="2400" b="1" smtClean="0"/>
              <a:t/>
            </a:r>
            <a:br>
              <a:rPr lang="tr-TR" sz="2400" b="1" smtClean="0"/>
            </a:br>
            <a:r>
              <a:rPr lang="tr-TR" sz="2400" b="1" smtClean="0"/>
              <a:t/>
            </a:r>
            <a:br>
              <a:rPr lang="tr-TR" sz="2400" b="1" smtClean="0"/>
            </a:br>
            <a:endParaRPr lang="tr-TR" sz="2400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857375"/>
            <a:ext cx="8858250" cy="3659857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dirty="0" smtClean="0">
                <a:solidFill>
                  <a:srgbClr val="C00000"/>
                </a:solidFill>
              </a:rPr>
              <a:t>KALP; </a:t>
            </a:r>
            <a:r>
              <a:rPr lang="tr-TR" sz="2400" dirty="0" smtClean="0"/>
              <a:t>Göğüs kafesinin ortasında bulunur ve iki bölümden oluşur.Kalpten damarlar aracılığı ile kanı vücuda pompalar.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dirty="0" smtClean="0"/>
              <a:t>Kalp atımlarının atardamara yaptığı basınca </a:t>
            </a:r>
            <a:r>
              <a:rPr lang="tr-TR" sz="2400" dirty="0" smtClean="0">
                <a:solidFill>
                  <a:srgbClr val="C00000"/>
                </a:solidFill>
              </a:rPr>
              <a:t>nabız </a:t>
            </a:r>
            <a:r>
              <a:rPr lang="tr-TR" sz="2400" dirty="0" smtClean="0"/>
              <a:t>denir.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800" b="1" dirty="0" smtClean="0">
              <a:latin typeface="Arial Black" panose="020B0A040201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dirty="0" smtClean="0">
                <a:latin typeface="+mj-lt"/>
              </a:rPr>
              <a:t>Yetişkinde nabız sayısı :  </a:t>
            </a:r>
            <a:r>
              <a:rPr lang="tr-TR" sz="2400" dirty="0" smtClean="0">
                <a:solidFill>
                  <a:srgbClr val="C00000"/>
                </a:solidFill>
                <a:latin typeface="+mj-lt"/>
              </a:rPr>
              <a:t>60-100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dirty="0" smtClean="0">
                <a:latin typeface="+mj-lt"/>
              </a:rPr>
              <a:t>Çocuklarda nabız sayısı: </a:t>
            </a:r>
            <a:r>
              <a:rPr lang="tr-TR" sz="2400" dirty="0" smtClean="0">
                <a:solidFill>
                  <a:srgbClr val="C00000"/>
                </a:solidFill>
                <a:latin typeface="+mj-lt"/>
              </a:rPr>
              <a:t>100-120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dirty="0" smtClean="0">
                <a:latin typeface="+mj-lt"/>
              </a:rPr>
              <a:t>Bebeklerde nabız sayısı: </a:t>
            </a:r>
            <a:r>
              <a:rPr lang="tr-TR" sz="2400" dirty="0" smtClean="0">
                <a:solidFill>
                  <a:srgbClr val="C00000"/>
                </a:solidFill>
                <a:latin typeface="+mj-lt"/>
              </a:rPr>
              <a:t>100-140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Arial Black" panose="020B0A04020102020204" pitchFamily="34" charset="0"/>
              </a:rPr>
              <a:t/>
            </a:r>
            <a:br>
              <a:rPr lang="tr-TR" sz="2800" b="1" dirty="0" smtClean="0">
                <a:latin typeface="Arial Black" panose="020B0A04020102020204" pitchFamily="34" charset="0"/>
              </a:rPr>
            </a:br>
            <a:endParaRPr lang="tr-TR" sz="2800" b="1" dirty="0" smtClean="0">
              <a:latin typeface="Arial Black" panose="020B0A040201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Arial Black" panose="020B0A04020102020204" pitchFamily="34" charset="0"/>
              </a:rPr>
              <a:t/>
            </a:r>
            <a:br>
              <a:rPr lang="tr-TR" sz="2800" b="1" dirty="0" smtClean="0">
                <a:latin typeface="Arial Black" panose="020B0A04020102020204" pitchFamily="34" charset="0"/>
              </a:rPr>
            </a:br>
            <a:r>
              <a:rPr lang="tr-TR" sz="2800" dirty="0" smtClean="0">
                <a:latin typeface="Arial Black" panose="020B0A04020102020204" pitchFamily="34" charset="0"/>
              </a:rPr>
              <a:t/>
            </a:r>
            <a:br>
              <a:rPr lang="tr-TR" sz="2800" dirty="0" smtClean="0">
                <a:latin typeface="Arial Black" panose="020B0A04020102020204" pitchFamily="34" charset="0"/>
              </a:rPr>
            </a:br>
            <a:r>
              <a:rPr lang="tr-TR" sz="2800" dirty="0" smtClean="0">
                <a:latin typeface="Arial Black" panose="020B0A04020102020204" pitchFamily="34" charset="0"/>
              </a:rPr>
              <a:t/>
            </a:r>
            <a:br>
              <a:rPr lang="tr-TR" sz="2800" dirty="0" smtClean="0">
                <a:latin typeface="Arial Black" panose="020B0A04020102020204" pitchFamily="34" charset="0"/>
              </a:rPr>
            </a:br>
            <a:r>
              <a:rPr lang="tr-TR" sz="2800" dirty="0" smtClean="0">
                <a:latin typeface="Arial Black" panose="020B0A04020102020204" pitchFamily="34" charset="0"/>
              </a:rPr>
              <a:t/>
            </a:r>
            <a:br>
              <a:rPr lang="tr-TR" sz="2800" dirty="0" smtClean="0">
                <a:latin typeface="Arial Black" panose="020B0A04020102020204" pitchFamily="34" charset="0"/>
              </a:rPr>
            </a:br>
            <a:r>
              <a:rPr lang="tr-TR" sz="2800" dirty="0" smtClean="0">
                <a:latin typeface="Arial Black" panose="020B0A04020102020204" pitchFamily="34" charset="0"/>
              </a:rPr>
              <a:t/>
            </a:r>
            <a:br>
              <a:rPr lang="tr-TR" sz="2800" dirty="0" smtClean="0">
                <a:latin typeface="Arial Black" panose="020B0A04020102020204" pitchFamily="34" charset="0"/>
              </a:rPr>
            </a:br>
            <a:r>
              <a:rPr lang="tr-TR" sz="2800" dirty="0" smtClean="0">
                <a:latin typeface="Arial Black" panose="020B0A04020102020204" pitchFamily="34" charset="0"/>
              </a:rPr>
              <a:t/>
            </a:r>
            <a:br>
              <a:rPr lang="tr-TR" sz="2800" dirty="0" smtClean="0">
                <a:latin typeface="Arial Black" panose="020B0A04020102020204" pitchFamily="34" charset="0"/>
              </a:rPr>
            </a:br>
            <a:endParaRPr lang="tr-TR" sz="2800" dirty="0" smtClean="0">
              <a:latin typeface="Arial Black" panose="020B0A04020102020204" pitchFamily="34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2928938" y="1000125"/>
            <a:ext cx="482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800" dirty="0">
                <a:solidFill>
                  <a:srgbClr val="CC0000"/>
                </a:solidFill>
                <a:latin typeface="Arial Black" panose="020B0A04020102020204" pitchFamily="34" charset="0"/>
              </a:rPr>
              <a:t>DOLAŞIM SİSTEMİ</a:t>
            </a:r>
          </a:p>
        </p:txBody>
      </p:sp>
    </p:spTree>
    <p:extLst>
      <p:ext uri="{BB962C8B-B14F-4D97-AF65-F5344CB8AC3E}">
        <p14:creationId xmlns:p14="http://schemas.microsoft.com/office/powerpoint/2010/main" val="33408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00188" y="428625"/>
            <a:ext cx="6302375" cy="906463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VÜCUTTAKİ NABIZ NOKTALARI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28938" y="1500188"/>
          <a:ext cx="2613025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2257425" imgH="4438650" progId="CorelDRAW.Graphic.9">
                  <p:embed/>
                </p:oleObj>
              </mc:Choice>
              <mc:Fallback>
                <p:oleObj name="CorelDRAW" r:id="rId3" imgW="2257425" imgH="44386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500188"/>
                        <a:ext cx="2613025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804025" y="16573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320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143500" y="2028825"/>
            <a:ext cx="239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400" dirty="0">
                <a:solidFill>
                  <a:prstClr val="black"/>
                </a:solidFill>
                <a:latin typeface="Arial Black" panose="020B0A04020102020204" pitchFamily="34" charset="0"/>
              </a:rPr>
              <a:t>boyun 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214438" y="2671763"/>
            <a:ext cx="320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üst kol 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928688" y="5386388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ayak  bileği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42938" y="3814763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 dirty="0">
                <a:solidFill>
                  <a:prstClr val="black"/>
                </a:solidFill>
                <a:latin typeface="Arial Black" panose="020B0A04020102020204" pitchFamily="34" charset="0"/>
              </a:rPr>
              <a:t>El bileği</a:t>
            </a: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H="1">
            <a:off x="1785938" y="3817938"/>
            <a:ext cx="1436687" cy="139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 flipV="1">
            <a:off x="2143125" y="2840038"/>
            <a:ext cx="1500188" cy="46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4286250" y="2171700"/>
            <a:ext cx="78581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H="1" flipV="1">
            <a:off x="2500313" y="5672138"/>
            <a:ext cx="1582737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5562600" y="4519613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bacağın iç kısmı</a:t>
            </a:r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4500563" y="4386263"/>
            <a:ext cx="1143000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 flipH="1" flipV="1">
            <a:off x="2571750" y="2028825"/>
            <a:ext cx="13684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42938" y="1885950"/>
            <a:ext cx="201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köprücük kemiği üzeri</a:t>
            </a: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4929188" y="5743575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diz kapağı arkası</a:t>
            </a:r>
          </a:p>
        </p:txBody>
      </p:sp>
      <p:sp>
        <p:nvSpPr>
          <p:cNvPr id="28690" name="Line 15"/>
          <p:cNvSpPr>
            <a:spLocks noChangeShapeType="1"/>
          </p:cNvSpPr>
          <p:nvPr/>
        </p:nvSpPr>
        <p:spPr bwMode="auto">
          <a:xfrm>
            <a:off x="4429125" y="5100638"/>
            <a:ext cx="571500" cy="785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91" name="Text Box 14"/>
          <p:cNvSpPr txBox="1">
            <a:spLocks noChangeArrowheads="1"/>
          </p:cNvSpPr>
          <p:nvPr/>
        </p:nvSpPr>
        <p:spPr bwMode="auto">
          <a:xfrm>
            <a:off x="5214938" y="2814638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Dirsek iç kısmı</a:t>
            </a:r>
          </a:p>
        </p:txBody>
      </p:sp>
      <p:sp>
        <p:nvSpPr>
          <p:cNvPr id="28692" name="Text Box 14"/>
          <p:cNvSpPr txBox="1">
            <a:spLocks noChangeArrowheads="1"/>
          </p:cNvSpPr>
          <p:nvPr/>
        </p:nvSpPr>
        <p:spPr bwMode="auto">
          <a:xfrm>
            <a:off x="1214438" y="142875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şakak bölgesi</a:t>
            </a:r>
          </a:p>
        </p:txBody>
      </p:sp>
      <p:sp>
        <p:nvSpPr>
          <p:cNvPr id="28693" name="Text Box 14"/>
          <p:cNvSpPr txBox="1">
            <a:spLocks noChangeArrowheads="1"/>
          </p:cNvSpPr>
          <p:nvPr/>
        </p:nvSpPr>
        <p:spPr bwMode="auto">
          <a:xfrm>
            <a:off x="142875" y="4243388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Black" panose="020B0A04020102020204" pitchFamily="34" charset="0"/>
              </a:rPr>
              <a:t>kasık bölgesi</a:t>
            </a:r>
          </a:p>
        </p:txBody>
      </p:sp>
      <p:sp>
        <p:nvSpPr>
          <p:cNvPr id="28694" name="Line 13"/>
          <p:cNvSpPr>
            <a:spLocks noChangeShapeType="1"/>
          </p:cNvSpPr>
          <p:nvPr/>
        </p:nvSpPr>
        <p:spPr bwMode="auto">
          <a:xfrm flipH="1">
            <a:off x="1857375" y="4100513"/>
            <a:ext cx="2071688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95" name="Line 13"/>
          <p:cNvSpPr>
            <a:spLocks noChangeShapeType="1"/>
          </p:cNvSpPr>
          <p:nvPr/>
        </p:nvSpPr>
        <p:spPr bwMode="auto">
          <a:xfrm flipH="1" flipV="1">
            <a:off x="2987675" y="1773238"/>
            <a:ext cx="1023938" cy="117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696" name="Line 13"/>
          <p:cNvSpPr>
            <a:spLocks noChangeShapeType="1"/>
          </p:cNvSpPr>
          <p:nvPr/>
        </p:nvSpPr>
        <p:spPr bwMode="auto">
          <a:xfrm flipH="1">
            <a:off x="4857750" y="3028950"/>
            <a:ext cx="357188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5BC2FBA-3B42-4AFC-B8B8-BF8CFE1BA92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0A6BE6F-7F19-4FE4-8A7E-AFEF58D5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5354"/>
            <a:ext cx="5256584" cy="47525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/>
              <a:t>Damarlar; tüm vücudumuzu otoyol ağı gibi saran ve kalbin pompalamış olduğu kanın içerisinde dolaştığı borucuklar sistemidir.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Temiz kanın dolaştığı damarlara </a:t>
            </a:r>
            <a:r>
              <a:rPr lang="tr-TR" sz="2400" b="1" dirty="0"/>
              <a:t>atardamar</a:t>
            </a:r>
            <a:r>
              <a:rPr lang="tr-TR" sz="2400" dirty="0"/>
              <a:t>, kirli kanın dolaştığı damarlara </a:t>
            </a:r>
            <a:r>
              <a:rPr lang="tr-TR" sz="2400" b="1" dirty="0"/>
              <a:t>toplardamar </a:t>
            </a:r>
            <a:r>
              <a:rPr lang="tr-TR" sz="2400" dirty="0"/>
              <a:t>ve ikisinin bağlantı noktalarında yer alan damarlara ise </a:t>
            </a:r>
            <a:r>
              <a:rPr lang="tr-TR" sz="2400" b="1" dirty="0"/>
              <a:t>kılcal damar </a:t>
            </a:r>
            <a:r>
              <a:rPr lang="tr-TR" sz="2400" dirty="0"/>
              <a:t>adı verilir.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- Damarlar</a:t>
            </a:r>
            <a:endParaRPr lang="tr-TR" sz="24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1C2126E4-63FA-4352-B198-22D03F0C5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15480"/>
            <a:ext cx="160721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3CD798EC-71C1-4BC4-A22B-7E7114AE3FA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8F79D65-1527-4CF1-BEEE-18688B68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632848" cy="266429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tr-TR" sz="2400" dirty="0"/>
              <a:t>Kan; vücutta oksijen, besin maddeleri, hormonlar, vitaminler ve antikorları dokulara taşıyan, oluşan karbondioksit ve atık maddeleri vücuttan uzaklaştıran yaşamsal sıvıdır.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Bir insanda vücut ağırlığının yaklaşık olarak %8’i kadar kan bulunur.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 - Kan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0481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F2787B36-1DC6-4D2A-AB58-626C51067AF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6C2727D-0FA9-436C-BA66-AACC2B2C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2011624"/>
            <a:ext cx="7848872" cy="252028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Görevi:</a:t>
            </a:r>
          </a:p>
          <a:p>
            <a:pPr lvl="1" algn="just"/>
            <a:r>
              <a:rPr lang="tr-TR" sz="2400" dirty="0"/>
              <a:t>Tüm organ ve dokularımızı oluşturan hücrelerin yaşaması için gerekli olan oksijeni havadan almamızı sağlayan sistemdir. </a:t>
            </a:r>
          </a:p>
          <a:p>
            <a:pPr lvl="1" algn="just"/>
            <a:r>
              <a:rPr lang="tr-TR" sz="2400" dirty="0"/>
              <a:t>Aynı zamanda hücrelerimizde oluşan karbondioksiti de dışarı atmamızı sağlar.</a:t>
            </a:r>
          </a:p>
          <a:p>
            <a:pPr algn="just"/>
            <a:endParaRPr lang="tr-TR" sz="2400" b="1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Solunum Sistemi</a:t>
            </a:r>
            <a:endParaRPr lang="tr-TR" sz="2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F268928-68C6-4A22-AD78-6BA4B0CDE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135125"/>
            <a:ext cx="2031097" cy="2431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29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B239D42-43FC-4B90-8644-B3AA47BA3C3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6C2727D-0FA9-436C-BA66-AACC2B2C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0292"/>
            <a:ext cx="5832648" cy="5166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Sistemde yer alan yapılar:</a:t>
            </a:r>
          </a:p>
          <a:p>
            <a:pPr lvl="1" algn="just"/>
            <a:r>
              <a:rPr lang="tr-TR" sz="2400" dirty="0"/>
              <a:t>Ağız, Burun, Yutak, Gırtlak, </a:t>
            </a:r>
          </a:p>
          <a:p>
            <a:pPr lvl="1" algn="just"/>
            <a:r>
              <a:rPr lang="tr-TR" sz="2400" dirty="0"/>
              <a:t>Ana havayolu (</a:t>
            </a:r>
            <a:r>
              <a:rPr lang="tr-TR" sz="2400" dirty="0" err="1"/>
              <a:t>trakea</a:t>
            </a:r>
            <a:r>
              <a:rPr lang="tr-TR" sz="2400" dirty="0"/>
              <a:t>)</a:t>
            </a:r>
          </a:p>
          <a:p>
            <a:pPr lvl="1" algn="just"/>
            <a:r>
              <a:rPr lang="tr-TR" sz="2400" dirty="0"/>
              <a:t>Ana havayolunun iki büyük dala ayrılması ile oluşan sağ ve sol ana bronşlar</a:t>
            </a:r>
          </a:p>
          <a:p>
            <a:pPr lvl="1" algn="just"/>
            <a:r>
              <a:rPr lang="tr-TR" sz="2400" dirty="0"/>
              <a:t>Bunların daha küçük hava yollarına ayrılması ile oluşan </a:t>
            </a:r>
            <a:r>
              <a:rPr lang="tr-TR" sz="2400" dirty="0" err="1"/>
              <a:t>bronşioller</a:t>
            </a:r>
            <a:r>
              <a:rPr lang="tr-TR" sz="2400" dirty="0"/>
              <a:t> ve</a:t>
            </a:r>
          </a:p>
          <a:p>
            <a:pPr lvl="1" algn="just"/>
            <a:r>
              <a:rPr lang="tr-TR" sz="2400" dirty="0"/>
              <a:t>En sonda ise alveol adı verilen hava keseleri yer alır. </a:t>
            </a:r>
          </a:p>
          <a:p>
            <a:pPr lvl="1" algn="just"/>
            <a:r>
              <a:rPr lang="tr-TR" sz="2400" dirty="0"/>
              <a:t>Ancak bu sistemdeki ana organımız akciğerlerdir.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Solunum Sistemi</a:t>
            </a:r>
            <a:endParaRPr lang="tr-TR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407AA86-7768-4E1B-A596-3A8EB23C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57" y="2564904"/>
            <a:ext cx="1827728" cy="22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0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B07E0C9-C58C-4C1F-B1FB-DC8AAE0D9B53}"/>
              </a:ext>
            </a:extLst>
          </p:cNvPr>
          <p:cNvSpPr/>
          <p:nvPr/>
        </p:nvSpPr>
        <p:spPr>
          <a:xfrm>
            <a:off x="22387" y="107833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0EA9638-59F1-4A66-995D-2A0BFA58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840"/>
            <a:ext cx="7838263" cy="37804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Akciğerlerimiz, göğüs kafesinin içinde, nefes alıp verdikçe genişleyen ve büzülen, kaburgaların sardığı kafesin içinde bulunan süngerimsi, elastik bir organdır.</a:t>
            </a:r>
          </a:p>
          <a:p>
            <a:pPr algn="just"/>
            <a:r>
              <a:rPr lang="tr-TR" sz="2400" dirty="0"/>
              <a:t>Solunum kasları ve diyafram sayesinde nefes aldığımızda ağız veya burnumuzdan giren hava soluk borusu yoluyla akciğerlere ulaşır. </a:t>
            </a:r>
          </a:p>
          <a:p>
            <a:pPr algn="just"/>
            <a:r>
              <a:rPr lang="tr-TR" sz="2400" dirty="0"/>
              <a:t>Yeni doğan bir bebekteki nefes alıp verme sayısı dakikada ortalama </a:t>
            </a:r>
            <a:r>
              <a:rPr lang="tr-TR" sz="2400" b="1" dirty="0"/>
              <a:t>30-40 </a:t>
            </a:r>
            <a:r>
              <a:rPr lang="tr-TR" sz="2400" dirty="0"/>
              <a:t>iken sağlıklı bir erişkinde bu sayı dakikada ortalama </a:t>
            </a:r>
            <a:r>
              <a:rPr lang="tr-TR" sz="2400" b="1" dirty="0"/>
              <a:t>12-20’dir</a:t>
            </a:r>
            <a:r>
              <a:rPr lang="tr-TR" sz="2400" dirty="0"/>
              <a:t>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Solunum Sistemi - Akciğerler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462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66676BF1-5C09-4F96-86AE-EFE3EE22670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781287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  <a:endParaRPr lang="tr-TR" sz="4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26E9A837-ACC0-44BC-AB26-8210AEB973D6}"/>
              </a:ext>
            </a:extLst>
          </p:cNvPr>
          <p:cNvSpPr txBox="1"/>
          <p:nvPr/>
        </p:nvSpPr>
        <p:spPr>
          <a:xfrm>
            <a:off x="1763688" y="1844824"/>
            <a:ext cx="3470398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Dolaşım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Solunum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Sinir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Kas-İskelet Sistemi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Cilt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/>
              <a:t>Özet</a:t>
            </a:r>
          </a:p>
        </p:txBody>
      </p:sp>
    </p:spTree>
    <p:extLst>
      <p:ext uri="{BB962C8B-B14F-4D97-AF65-F5344CB8AC3E}">
        <p14:creationId xmlns:p14="http://schemas.microsoft.com/office/powerpoint/2010/main" val="261598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E4EB7E75-FE7D-4CAD-92C8-86CF0EB5AB4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88FB691-955B-4B4E-A26C-4A1A3726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99" y="1781957"/>
            <a:ext cx="7920880" cy="2757732"/>
          </a:xfrm>
        </p:spPr>
        <p:txBody>
          <a:bodyPr>
            <a:normAutofit/>
          </a:bodyPr>
          <a:lstStyle/>
          <a:p>
            <a:r>
              <a:rPr lang="tr-TR" sz="2400" b="1" dirty="0"/>
              <a:t>Görevi:</a:t>
            </a:r>
          </a:p>
          <a:p>
            <a:pPr lvl="1"/>
            <a:r>
              <a:rPr lang="tr-TR" sz="2400" dirty="0"/>
              <a:t>Vücudun tüm sistemlerinin çalışmasını kontrol eden sinir hücrelerinden oluşan sistemdir.</a:t>
            </a:r>
          </a:p>
          <a:p>
            <a:r>
              <a:rPr lang="tr-TR" sz="2400" b="1" dirty="0"/>
              <a:t>Sistemde yer alan yapılar: </a:t>
            </a:r>
          </a:p>
          <a:p>
            <a:pPr lvl="1"/>
            <a:r>
              <a:rPr lang="tr-TR" sz="2400" dirty="0"/>
              <a:t>Beyin</a:t>
            </a:r>
          </a:p>
          <a:p>
            <a:pPr lvl="1"/>
            <a:r>
              <a:rPr lang="tr-TR" sz="2400" dirty="0"/>
              <a:t>Omurilik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Sinir Sistemi</a:t>
            </a:r>
            <a:endParaRPr lang="tr-TR" sz="2400" dirty="0"/>
          </a:p>
        </p:txBody>
      </p:sp>
      <p:sp>
        <p:nvSpPr>
          <p:cNvPr id="6" name="AutoShape 2" descr="Klinik Nöroanatomiye Giriş. Merkezi sinir sistemi vücudumuzdaki en… | by  Kadir Sumerkent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 descr="C:\Users\acer\Downloads\IMG-77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11631" r="-431" b="15871"/>
          <a:stretch/>
        </p:blipFill>
        <p:spPr bwMode="auto">
          <a:xfrm rot="5400000">
            <a:off x="5612363" y="4620885"/>
            <a:ext cx="2383155" cy="143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480399"/>
            <a:ext cx="1798637" cy="17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1696" y="4431973"/>
            <a:ext cx="185200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66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627E018-6B88-455E-AE1A-0F617D915B5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93D8855-311F-4FC6-B250-BFBCD890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2204864"/>
            <a:ext cx="7931224" cy="31249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tr-TR" sz="2400" dirty="0"/>
              <a:t>Sinir hücreleri çok özel hücrelerdir ve kendilerini yenileme kabiliyetleri yoktur. Bu nedenle ölen bir sinir hücresinin fonksiyonu kaybolmuş olur. </a:t>
            </a:r>
          </a:p>
          <a:p>
            <a:pPr algn="just"/>
            <a:r>
              <a:rPr lang="tr-TR" sz="2400" dirty="0"/>
              <a:t>Solunum ve dolaşım sistemlerinin bozulmasından en hızlı etkilenecek sistem sinir sistemidir. Beyin oksijensizliğe herhangi bir hasarlanma olmadan en fazla </a:t>
            </a:r>
            <a:r>
              <a:rPr lang="tr-TR" sz="2400" b="1" dirty="0"/>
              <a:t>4-6 dakika </a:t>
            </a:r>
            <a:r>
              <a:rPr lang="tr-TR" sz="2400" dirty="0"/>
              <a:t>dayanabilir. Bu süre aşılırsa beyin hücrelerinde hasarlanma meydana gelmeye başlar.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Sinir Sistemi -  Beyin ve Omurilik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0572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D546FFDA-D8A2-46F5-89C6-9C4EB6861BE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09A3DB1-14C2-4864-9E95-7662539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4590"/>
            <a:ext cx="7859216" cy="46805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800" b="1" dirty="0"/>
              <a:t>Görevi:</a:t>
            </a:r>
          </a:p>
          <a:p>
            <a:pPr lvl="1" algn="just"/>
            <a:r>
              <a:rPr lang="tr-TR" dirty="0"/>
              <a:t>Vücudumuza şeklini veren ve hareket etmemizi sağlayan sistemdir ayrıca iç organlarımızı hasardan korur.</a:t>
            </a:r>
          </a:p>
          <a:p>
            <a:pPr lvl="1" algn="just"/>
            <a:r>
              <a:rPr lang="tr-TR" dirty="0"/>
              <a:t>Kemikler ve kemiklere yapışık olan kaslar, bağlar ve eklemlerin yardımı ile hareket etmemizi ve sinir sisteminin kontrolünde de vücudumuza istediğimiz şekli vermemizi sağlarlar.</a:t>
            </a:r>
          </a:p>
          <a:p>
            <a:pPr marL="457200" lvl="1" indent="0" algn="just">
              <a:buNone/>
            </a:pPr>
            <a:endParaRPr lang="tr-TR" b="1" dirty="0"/>
          </a:p>
          <a:p>
            <a:pPr algn="just"/>
            <a:r>
              <a:rPr lang="tr-TR" sz="2800" b="1" dirty="0"/>
              <a:t>Sistemde yer alan yapılar:</a:t>
            </a:r>
          </a:p>
          <a:p>
            <a:pPr lvl="1" algn="just"/>
            <a:r>
              <a:rPr lang="tr-TR" dirty="0"/>
              <a:t>Kemikler</a:t>
            </a:r>
          </a:p>
          <a:p>
            <a:pPr lvl="1" algn="just"/>
            <a:r>
              <a:rPr lang="tr-TR" dirty="0"/>
              <a:t>Kaslar</a:t>
            </a:r>
          </a:p>
          <a:p>
            <a:pPr lvl="1" algn="just"/>
            <a:r>
              <a:rPr lang="tr-TR" dirty="0"/>
              <a:t>Bağlar</a:t>
            </a:r>
          </a:p>
          <a:p>
            <a:pPr lvl="1" algn="just"/>
            <a:r>
              <a:rPr lang="tr-TR" dirty="0"/>
              <a:t>Eklemler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Kas-İskelet Sistemi</a:t>
            </a:r>
            <a:endParaRPr lang="tr-TR" sz="2400" dirty="0"/>
          </a:p>
        </p:txBody>
      </p:sp>
      <p:pic>
        <p:nvPicPr>
          <p:cNvPr id="8" name="Resim 7" descr="C:\Users\acer\Downloads\IMG-7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0229" y="4213059"/>
            <a:ext cx="242787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703" y="4048225"/>
            <a:ext cx="1177647" cy="219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91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998830D1-AD4A-4178-B092-C12CC99135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EB2587E-D61C-4F0A-B580-EDFC6CBC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776864" cy="341297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Görevi:</a:t>
            </a:r>
          </a:p>
          <a:p>
            <a:pPr lvl="1" algn="just"/>
            <a:r>
              <a:rPr lang="tr-TR" sz="2400" dirty="0"/>
              <a:t>Tüm vücudu kaplayan en büyük ve en ağır organdır. </a:t>
            </a:r>
          </a:p>
          <a:p>
            <a:pPr lvl="1" algn="just"/>
            <a:r>
              <a:rPr lang="tr-TR" sz="2400" dirty="0"/>
              <a:t>Derin dokuları yaralanmalardan, mikroplardan korur ve ısı kaybını önler. </a:t>
            </a:r>
          </a:p>
          <a:p>
            <a:pPr lvl="1" algn="just"/>
            <a:r>
              <a:rPr lang="tr-TR" sz="2400" dirty="0"/>
              <a:t>Kanın süzülmesi ile oluşan atık maddelerin bir kısmı vücuttan uzaklaştırılması cilt sayesinde olur. </a:t>
            </a:r>
          </a:p>
          <a:p>
            <a:pPr lvl="1" algn="just"/>
            <a:r>
              <a:rPr lang="tr-TR" sz="2400" dirty="0"/>
              <a:t>Aynı zamanda terleme yolu ile sıvı ve tuz dengesine de yardımcı olur.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Cilt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6436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403FCB6F-19B8-4335-964C-13BDA6A0504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DCF24D9-CE2A-468F-A09E-A8B6502C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62" y="1858535"/>
            <a:ext cx="5865118" cy="1738000"/>
          </a:xfrm>
        </p:spPr>
        <p:txBody>
          <a:bodyPr>
            <a:normAutofit lnSpcReduction="10000"/>
          </a:bodyPr>
          <a:lstStyle/>
          <a:p>
            <a:r>
              <a:rPr lang="tr-TR" sz="2400" b="1" dirty="0"/>
              <a:t>Sistemde yer alan yapılar:</a:t>
            </a:r>
          </a:p>
          <a:p>
            <a:pPr lvl="1"/>
            <a:r>
              <a:rPr lang="tr-TR" sz="2400" dirty="0"/>
              <a:t>Cilt, iki doku tabakasından oluşur.</a:t>
            </a:r>
          </a:p>
          <a:p>
            <a:pPr lvl="2"/>
            <a:r>
              <a:rPr lang="tr-TR" dirty="0"/>
              <a:t>Dış tabaka</a:t>
            </a:r>
          </a:p>
          <a:p>
            <a:pPr lvl="2"/>
            <a:r>
              <a:rPr lang="tr-TR" dirty="0"/>
              <a:t>İç tabaka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Cilt</a:t>
            </a:r>
            <a:endParaRPr lang="tr-TR" sz="240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061" y="3625983"/>
            <a:ext cx="2366664" cy="253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816" y="3625983"/>
            <a:ext cx="2366664" cy="2532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51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1D361DDF-B98E-4090-84F1-A452506FED6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981005A-D009-47C6-AA11-A82D33B9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86" y="1988840"/>
            <a:ext cx="8013576" cy="417397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tr-TR" sz="2400" dirty="0"/>
              <a:t>     </a:t>
            </a:r>
            <a:r>
              <a:rPr lang="tr-TR" sz="2600" dirty="0"/>
              <a:t>İlk yardımcı; </a:t>
            </a:r>
          </a:p>
          <a:p>
            <a:pPr marL="0" lvl="0" indent="0" algn="just">
              <a:buNone/>
            </a:pPr>
            <a:endParaRPr lang="tr-TR" sz="2600" dirty="0"/>
          </a:p>
          <a:p>
            <a:pPr algn="just"/>
            <a:r>
              <a:rPr lang="tr-TR" sz="2600" dirty="0"/>
              <a:t>İnsan vücudu ve organların fonksiyonları hakkında temel bilgilere sahip olmalıdır.</a:t>
            </a:r>
          </a:p>
          <a:p>
            <a:pPr algn="just"/>
            <a:endParaRPr lang="tr-TR" sz="2600" dirty="0"/>
          </a:p>
          <a:p>
            <a:pPr lvl="0" algn="just"/>
            <a:r>
              <a:rPr lang="tr-TR" sz="2600" dirty="0"/>
              <a:t>Kalbin vücuttaki yerleşim yerini, dakikadaki kalp atım hızını, solunum sistemini ve dakikadaki solunum sayısını bilmelidir.</a:t>
            </a:r>
          </a:p>
          <a:p>
            <a:pPr marL="0" lvl="0" indent="0" algn="just">
              <a:buNone/>
            </a:pPr>
            <a:endParaRPr lang="tr-TR" sz="2600" dirty="0"/>
          </a:p>
          <a:p>
            <a:pPr lvl="0" algn="just"/>
            <a:r>
              <a:rPr lang="tr-TR" sz="2600" dirty="0"/>
              <a:t>İlk yardım uygulamaları sırasında hasta/yaralıya zarar vermeyecek şekilde insan vücudunun yapısına dikkat ederek uygulamaları yapmalıdır.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07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4DD75C92-C034-444E-A742-AAF42185F01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B52E59-3C41-437D-B0FB-A744573C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Giriş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DD7F7BF-F6C8-4842-AE04-83596E1D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785492"/>
            <a:ext cx="7848872" cy="1287016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kısımda ilk yardımcının, ilk yardım yaparken ihtiyaç duyacağı vücut sistemlerine ilişkin temel bilgiler anlatılacaktır.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4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1303E127-458E-44C1-BC64-D904E2634D1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Tanımlar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AF92F81-0AC6-4CDD-BEEE-4D1A4DBD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32856"/>
            <a:ext cx="8157592" cy="26208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/>
              <a:t>SİSTEM NEDİR?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/>
              <a:t>Vücudumuzda her biri ayrı bir görevi yerine getiren organlar bulunur. Organlar bir araya gelerek ve birlikte koordineli bir şeklide çalışarak sistemleri oluştururlar.</a:t>
            </a:r>
          </a:p>
        </p:txBody>
      </p:sp>
    </p:spTree>
    <p:extLst>
      <p:ext uri="{BB962C8B-B14F-4D97-AF65-F5344CB8AC3E}">
        <p14:creationId xmlns:p14="http://schemas.microsoft.com/office/powerpoint/2010/main" val="5790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50395175500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50395175500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" y="0"/>
            <a:ext cx="9121762" cy="61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7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3126C954-D42F-43B7-8325-B3B17A3FC9F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48842"/>
            <a:ext cx="5719172" cy="280831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Görevi:</a:t>
            </a:r>
          </a:p>
          <a:p>
            <a:pPr marL="457200" lvl="1" indent="0" algn="just">
              <a:buNone/>
            </a:pPr>
            <a:r>
              <a:rPr lang="tr-TR" sz="2400" dirty="0"/>
              <a:t>Kalp ve kan damarları ile taşınan kandaki oksijen, besin ve diğer gerekli maddelerin hücrelerimize ulaştırılması ve hücrelerimizde oluşan karbondioksit ve artık maddelerin uzaklaştırılmasını sağlar.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699" y="2564904"/>
            <a:ext cx="1374069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2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138BE91C-413D-43C6-A813-E821C901C2D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08920"/>
            <a:ext cx="5719172" cy="2212230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Sistemde yer alan yapılar:</a:t>
            </a:r>
          </a:p>
          <a:p>
            <a:pPr lvl="1" algn="just"/>
            <a:r>
              <a:rPr lang="tr-TR" sz="2400" dirty="0"/>
              <a:t>Kalp</a:t>
            </a:r>
          </a:p>
          <a:p>
            <a:pPr lvl="1" algn="just"/>
            <a:r>
              <a:rPr lang="tr-TR" sz="2400" dirty="0"/>
              <a:t>Damarlar (atardamar, toplardamar ve kılcal damarlar)</a:t>
            </a:r>
          </a:p>
          <a:p>
            <a:pPr lvl="1" algn="just"/>
            <a:r>
              <a:rPr lang="tr-TR" sz="2400" dirty="0"/>
              <a:t>Kan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9654" cy="97564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Dolaşım Sistemi</a:t>
            </a: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2708920"/>
            <a:ext cx="1872208" cy="237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4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sz="4800" b="1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altLang="tr-TR" sz="5400" b="1" smtClean="0">
                <a:solidFill>
                  <a:srgbClr val="CC0000"/>
                </a:solidFill>
              </a:rPr>
              <a:t>KALBİNİZ NERDE </a:t>
            </a:r>
            <a:r>
              <a:rPr lang="tr-TR" altLang="tr-TR" sz="6600" b="1" smtClean="0">
                <a:solidFill>
                  <a:srgbClr val="CC0000"/>
                </a:solidFill>
              </a:rPr>
              <a:t>?</a:t>
            </a:r>
            <a:endParaRPr lang="tr-TR" altLang="tr-TR" sz="5400" b="1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endParaRPr lang="tr-TR" altLang="tr-TR" sz="4800" b="1" smtClean="0">
              <a:solidFill>
                <a:srgbClr val="CC0000"/>
              </a:solidFill>
            </a:endParaRPr>
          </a:p>
        </p:txBody>
      </p:sp>
      <p:pic>
        <p:nvPicPr>
          <p:cNvPr id="21507" name="Picture 2" descr="C:\Users\TEKNO\Desktop\İLKYARDIM FOTOLARI\4405_81_human-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14563"/>
            <a:ext cx="5143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C:\Users\TEKNO\Desktop\İLKYARDIM FOTOLARI\dusunen-ins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43438"/>
            <a:ext cx="30003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772</Words>
  <Application>Microsoft Office PowerPoint</Application>
  <PresentationFormat>Ekran Gösterisi (4:3)</PresentationFormat>
  <Paragraphs>117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7" baseType="lpstr">
      <vt:lpstr>Ofis Teması</vt:lpstr>
      <vt:lpstr>CorelDRAW</vt:lpstr>
      <vt:lpstr>VÜCUT SİSTEMLERİ</vt:lpstr>
      <vt:lpstr>Sunum Planı</vt:lpstr>
      <vt:lpstr>Giriş</vt:lpstr>
      <vt:lpstr>Tanımlar</vt:lpstr>
      <vt:lpstr>PowerPoint Sunusu</vt:lpstr>
      <vt:lpstr>PowerPoint Sunusu</vt:lpstr>
      <vt:lpstr>Dolaşım Sistemi</vt:lpstr>
      <vt:lpstr>Dolaşım Sistemi</vt:lpstr>
      <vt:lpstr>PowerPoint Sunusu</vt:lpstr>
      <vt:lpstr>PowerPoint Sunusu</vt:lpstr>
      <vt:lpstr>Dolaşım Sistemi – Kalp</vt:lpstr>
      <vt:lpstr>Dolaşım Sistemi - Kalp</vt:lpstr>
      <vt:lpstr>    </vt:lpstr>
      <vt:lpstr>VÜCUTTAKİ NABIZ NOKTALARI</vt:lpstr>
      <vt:lpstr>Dolaşım Sistemi - Damarlar</vt:lpstr>
      <vt:lpstr>Dolaşım Sistemi - Kan</vt:lpstr>
      <vt:lpstr>Solunum Sistemi</vt:lpstr>
      <vt:lpstr>Solunum Sistemi</vt:lpstr>
      <vt:lpstr>Solunum Sistemi - Akciğerler</vt:lpstr>
      <vt:lpstr>Sinir Sistemi</vt:lpstr>
      <vt:lpstr>Sinir Sistemi -  Beyin ve Omurilik</vt:lpstr>
      <vt:lpstr>Kas-İskelet Sistemi</vt:lpstr>
      <vt:lpstr>Cilt</vt:lpstr>
      <vt:lpstr>Cilt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Ayse ERCAN</cp:lastModifiedBy>
  <cp:revision>104</cp:revision>
  <dcterms:created xsi:type="dcterms:W3CDTF">2020-12-16T20:56:57Z</dcterms:created>
  <dcterms:modified xsi:type="dcterms:W3CDTF">2025-02-03T08:45:07Z</dcterms:modified>
</cp:coreProperties>
</file>