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3" r:id="rId8"/>
    <p:sldId id="267" r:id="rId9"/>
    <p:sldId id="268" r:id="rId10"/>
    <p:sldId id="269" r:id="rId11"/>
    <p:sldId id="270" r:id="rId12"/>
    <p:sldId id="271" r:id="rId13"/>
    <p:sldId id="275" r:id="rId14"/>
    <p:sldId id="272" r:id="rId15"/>
    <p:sldId id="273" r:id="rId16"/>
    <p:sldId id="276" r:id="rId17"/>
    <p:sldId id="274" r:id="rId18"/>
    <p:sldId id="286" r:id="rId19"/>
    <p:sldId id="285" r:id="rId20"/>
    <p:sldId id="278" r:id="rId21"/>
    <p:sldId id="279" r:id="rId22"/>
    <p:sldId id="280" r:id="rId23"/>
    <p:sldId id="281" r:id="rId24"/>
    <p:sldId id="282" r:id="rId25"/>
    <p:sldId id="283"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64" y="3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5BBFFC-A43D-47DC-9175-8BFB8A319877}"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tr-TR"/>
        </a:p>
      </dgm:t>
    </dgm:pt>
    <dgm:pt modelId="{08CB3CAB-5B3D-4EF3-85E2-BA170EE7B7DB}">
      <dgm:prSet phldrT="[Metin]"/>
      <dgm:spPr/>
      <dgm:t>
        <a:bodyPr/>
        <a:lstStyle/>
        <a:p>
          <a:r>
            <a:rPr lang="tr-TR" dirty="0"/>
            <a:t>Aile sistemi</a:t>
          </a:r>
        </a:p>
      </dgm:t>
    </dgm:pt>
    <dgm:pt modelId="{533FEA88-81C9-464B-B026-659AE2DBCDE1}" type="parTrans" cxnId="{2D93F4F7-D6C1-43A9-89AD-C3985A60D46F}">
      <dgm:prSet/>
      <dgm:spPr/>
      <dgm:t>
        <a:bodyPr/>
        <a:lstStyle/>
        <a:p>
          <a:endParaRPr lang="tr-TR"/>
        </a:p>
      </dgm:t>
    </dgm:pt>
    <dgm:pt modelId="{18E04A5B-B72E-42C4-B3E5-A60E09AA815C}" type="sibTrans" cxnId="{2D93F4F7-D6C1-43A9-89AD-C3985A60D46F}">
      <dgm:prSet/>
      <dgm:spPr/>
      <dgm:t>
        <a:bodyPr/>
        <a:lstStyle/>
        <a:p>
          <a:endParaRPr lang="tr-TR"/>
        </a:p>
      </dgm:t>
    </dgm:pt>
    <dgm:pt modelId="{BA6E611A-D842-49CD-9038-37CDBABF6605}">
      <dgm:prSet phldrT="[Metin]"/>
      <dgm:spPr/>
      <dgm:t>
        <a:bodyPr/>
        <a:lstStyle/>
        <a:p>
          <a:r>
            <a:rPr lang="tr-TR" dirty="0"/>
            <a:t>Sosyal hizmet sistemi</a:t>
          </a:r>
        </a:p>
      </dgm:t>
    </dgm:pt>
    <dgm:pt modelId="{31F188D1-CAD3-4418-9A05-C837941E03B0}" type="parTrans" cxnId="{4FE4E84D-C823-4426-BC1F-1FD9F910AF7D}">
      <dgm:prSet/>
      <dgm:spPr/>
      <dgm:t>
        <a:bodyPr/>
        <a:lstStyle/>
        <a:p>
          <a:endParaRPr lang="tr-TR"/>
        </a:p>
      </dgm:t>
    </dgm:pt>
    <dgm:pt modelId="{FFA6F011-2468-47D8-8385-089812D444C2}" type="sibTrans" cxnId="{4FE4E84D-C823-4426-BC1F-1FD9F910AF7D}">
      <dgm:prSet/>
      <dgm:spPr/>
      <dgm:t>
        <a:bodyPr/>
        <a:lstStyle/>
        <a:p>
          <a:endParaRPr lang="tr-TR"/>
        </a:p>
      </dgm:t>
    </dgm:pt>
    <dgm:pt modelId="{DA6E23C9-814A-4C03-86B4-B73BA562357E}">
      <dgm:prSet phldrT="[Metin]"/>
      <dgm:spPr/>
      <dgm:t>
        <a:bodyPr/>
        <a:lstStyle/>
        <a:p>
          <a:r>
            <a:rPr lang="tr-TR" dirty="0"/>
            <a:t>Mal ve hizmetler sistemi</a:t>
          </a:r>
        </a:p>
      </dgm:t>
    </dgm:pt>
    <dgm:pt modelId="{5DCFB208-88F2-4B23-AA4C-76632C29F994}" type="parTrans" cxnId="{72BD1E67-BDE8-4AC9-8B7B-7D01873CDB85}">
      <dgm:prSet/>
      <dgm:spPr/>
      <dgm:t>
        <a:bodyPr/>
        <a:lstStyle/>
        <a:p>
          <a:endParaRPr lang="tr-TR"/>
        </a:p>
      </dgm:t>
    </dgm:pt>
    <dgm:pt modelId="{3DDCE9A4-6AD6-4790-ADC1-7B0F6C1D470A}" type="sibTrans" cxnId="{72BD1E67-BDE8-4AC9-8B7B-7D01873CDB85}">
      <dgm:prSet/>
      <dgm:spPr/>
      <dgm:t>
        <a:bodyPr/>
        <a:lstStyle/>
        <a:p>
          <a:endParaRPr lang="tr-TR"/>
        </a:p>
      </dgm:t>
    </dgm:pt>
    <dgm:pt modelId="{76C0421B-7896-4876-9260-7DB35A834700}">
      <dgm:prSet phldrT="[Metin]"/>
      <dgm:spPr/>
      <dgm:t>
        <a:bodyPr/>
        <a:lstStyle/>
        <a:p>
          <a:r>
            <a:rPr lang="tr-TR" dirty="0"/>
            <a:t>Din sistemi</a:t>
          </a:r>
        </a:p>
      </dgm:t>
    </dgm:pt>
    <dgm:pt modelId="{AD174577-3487-4B13-B919-CF6004E09AA7}" type="parTrans" cxnId="{AEBE3A8B-06B4-4836-8BE8-1440A952AA7B}">
      <dgm:prSet/>
      <dgm:spPr/>
      <dgm:t>
        <a:bodyPr/>
        <a:lstStyle/>
        <a:p>
          <a:endParaRPr lang="tr-TR"/>
        </a:p>
      </dgm:t>
    </dgm:pt>
    <dgm:pt modelId="{202A5E8B-5F8C-45D7-A447-EFE9D3892C1A}" type="sibTrans" cxnId="{AEBE3A8B-06B4-4836-8BE8-1440A952AA7B}">
      <dgm:prSet/>
      <dgm:spPr/>
      <dgm:t>
        <a:bodyPr/>
        <a:lstStyle/>
        <a:p>
          <a:endParaRPr lang="tr-TR"/>
        </a:p>
      </dgm:t>
    </dgm:pt>
    <dgm:pt modelId="{3A13E682-8E28-49EC-BC44-86439D6AE77A}">
      <dgm:prSet phldrT="[Metin]"/>
      <dgm:spPr/>
      <dgm:t>
        <a:bodyPr/>
        <a:lstStyle/>
        <a:p>
          <a:r>
            <a:rPr lang="tr-TR" dirty="0"/>
            <a:t>Eğitim sistemi</a:t>
          </a:r>
        </a:p>
        <a:p>
          <a:endParaRPr lang="tr-TR" dirty="0"/>
        </a:p>
      </dgm:t>
    </dgm:pt>
    <dgm:pt modelId="{969F7B8C-1D42-4DC3-8711-3EACC973E74B}" type="parTrans" cxnId="{D0DD08E8-4051-4236-AF05-71DCA7002456}">
      <dgm:prSet/>
      <dgm:spPr/>
      <dgm:t>
        <a:bodyPr/>
        <a:lstStyle/>
        <a:p>
          <a:endParaRPr lang="tr-TR"/>
        </a:p>
      </dgm:t>
    </dgm:pt>
    <dgm:pt modelId="{94869491-0F10-4E18-A468-C8082FE73AE5}" type="sibTrans" cxnId="{D0DD08E8-4051-4236-AF05-71DCA7002456}">
      <dgm:prSet/>
      <dgm:spPr/>
      <dgm:t>
        <a:bodyPr/>
        <a:lstStyle/>
        <a:p>
          <a:endParaRPr lang="tr-TR"/>
        </a:p>
      </dgm:t>
    </dgm:pt>
    <dgm:pt modelId="{0E973E04-DA2E-46F4-84EC-9C97210AE2D0}">
      <dgm:prSet/>
      <dgm:spPr/>
      <dgm:t>
        <a:bodyPr/>
        <a:lstStyle/>
        <a:p>
          <a:r>
            <a:rPr lang="tr-TR" dirty="0"/>
            <a:t>İstihdam sistemi</a:t>
          </a:r>
        </a:p>
      </dgm:t>
    </dgm:pt>
    <dgm:pt modelId="{132EE973-3C31-4480-AD88-AE7FB16C94C1}" type="parTrans" cxnId="{F17354C7-056B-47AD-9B01-569AEDD0D076}">
      <dgm:prSet/>
      <dgm:spPr/>
      <dgm:t>
        <a:bodyPr/>
        <a:lstStyle/>
        <a:p>
          <a:endParaRPr lang="tr-TR"/>
        </a:p>
      </dgm:t>
    </dgm:pt>
    <dgm:pt modelId="{5436ABA9-1962-41DB-BB15-0FC55D912120}" type="sibTrans" cxnId="{F17354C7-056B-47AD-9B01-569AEDD0D076}">
      <dgm:prSet/>
      <dgm:spPr/>
      <dgm:t>
        <a:bodyPr/>
        <a:lstStyle/>
        <a:p>
          <a:endParaRPr lang="tr-TR"/>
        </a:p>
      </dgm:t>
    </dgm:pt>
    <dgm:pt modelId="{3535F31A-8A30-48D4-A6BB-3D1C531515D1}">
      <dgm:prSet/>
      <dgm:spPr/>
      <dgm:t>
        <a:bodyPr/>
        <a:lstStyle/>
        <a:p>
          <a:r>
            <a:rPr lang="tr-TR" dirty="0"/>
            <a:t>Politik sistem</a:t>
          </a:r>
        </a:p>
      </dgm:t>
    </dgm:pt>
    <dgm:pt modelId="{7AD91B48-44BF-48BE-8600-07962CC0D10B}" type="parTrans" cxnId="{07C97CEA-75AD-4AC7-A65D-A8564CF2F5D2}">
      <dgm:prSet/>
      <dgm:spPr/>
      <dgm:t>
        <a:bodyPr/>
        <a:lstStyle/>
        <a:p>
          <a:endParaRPr lang="tr-TR"/>
        </a:p>
      </dgm:t>
    </dgm:pt>
    <dgm:pt modelId="{9D98E607-0CCD-44DA-B828-CE5DF752EA39}" type="sibTrans" cxnId="{07C97CEA-75AD-4AC7-A65D-A8564CF2F5D2}">
      <dgm:prSet/>
      <dgm:spPr/>
      <dgm:t>
        <a:bodyPr/>
        <a:lstStyle/>
        <a:p>
          <a:endParaRPr lang="tr-TR"/>
        </a:p>
      </dgm:t>
    </dgm:pt>
    <dgm:pt modelId="{E25F7CC1-93C1-49C7-B50E-E89E80BD8717}" type="pres">
      <dgm:prSet presAssocID="{0A5BBFFC-A43D-47DC-9175-8BFB8A319877}" presName="cycle" presStyleCnt="0">
        <dgm:presLayoutVars>
          <dgm:dir/>
          <dgm:resizeHandles val="exact"/>
        </dgm:presLayoutVars>
      </dgm:prSet>
      <dgm:spPr/>
    </dgm:pt>
    <dgm:pt modelId="{41177E9E-65D6-4E7E-B596-2CE036AF6CED}" type="pres">
      <dgm:prSet presAssocID="{08CB3CAB-5B3D-4EF3-85E2-BA170EE7B7DB}" presName="node" presStyleLbl="node1" presStyleIdx="0" presStyleCnt="7">
        <dgm:presLayoutVars>
          <dgm:bulletEnabled val="1"/>
        </dgm:presLayoutVars>
      </dgm:prSet>
      <dgm:spPr/>
    </dgm:pt>
    <dgm:pt modelId="{3F236DF5-C0C9-45B1-A9B3-5EE80216C7A3}" type="pres">
      <dgm:prSet presAssocID="{08CB3CAB-5B3D-4EF3-85E2-BA170EE7B7DB}" presName="spNode" presStyleCnt="0"/>
      <dgm:spPr/>
    </dgm:pt>
    <dgm:pt modelId="{C38777EE-91BE-45D2-8E3F-450AE869B850}" type="pres">
      <dgm:prSet presAssocID="{18E04A5B-B72E-42C4-B3E5-A60E09AA815C}" presName="sibTrans" presStyleLbl="sibTrans1D1" presStyleIdx="0" presStyleCnt="7"/>
      <dgm:spPr/>
    </dgm:pt>
    <dgm:pt modelId="{80D7BA7B-6C58-4F8C-88E4-70F64507B9EB}" type="pres">
      <dgm:prSet presAssocID="{BA6E611A-D842-49CD-9038-37CDBABF6605}" presName="node" presStyleLbl="node1" presStyleIdx="1" presStyleCnt="7">
        <dgm:presLayoutVars>
          <dgm:bulletEnabled val="1"/>
        </dgm:presLayoutVars>
      </dgm:prSet>
      <dgm:spPr/>
    </dgm:pt>
    <dgm:pt modelId="{68099933-24DE-42DE-89F9-A08E92701932}" type="pres">
      <dgm:prSet presAssocID="{BA6E611A-D842-49CD-9038-37CDBABF6605}" presName="spNode" presStyleCnt="0"/>
      <dgm:spPr/>
    </dgm:pt>
    <dgm:pt modelId="{B2291C62-9787-4162-B8DE-0D662B5C86C2}" type="pres">
      <dgm:prSet presAssocID="{FFA6F011-2468-47D8-8385-089812D444C2}" presName="sibTrans" presStyleLbl="sibTrans1D1" presStyleIdx="1" presStyleCnt="7"/>
      <dgm:spPr/>
    </dgm:pt>
    <dgm:pt modelId="{D05E3B85-1D48-4C1E-83E1-894869E1FA0D}" type="pres">
      <dgm:prSet presAssocID="{3535F31A-8A30-48D4-A6BB-3D1C531515D1}" presName="node" presStyleLbl="node1" presStyleIdx="2" presStyleCnt="7" custRadScaleRad="100303" custRadScaleInc="-9065">
        <dgm:presLayoutVars>
          <dgm:bulletEnabled val="1"/>
        </dgm:presLayoutVars>
      </dgm:prSet>
      <dgm:spPr/>
    </dgm:pt>
    <dgm:pt modelId="{08462E80-43B1-491C-8E95-5B40CF3D9C10}" type="pres">
      <dgm:prSet presAssocID="{3535F31A-8A30-48D4-A6BB-3D1C531515D1}" presName="spNode" presStyleCnt="0"/>
      <dgm:spPr/>
    </dgm:pt>
    <dgm:pt modelId="{9F2608E2-9BF4-47E4-9CEE-AF292C43E124}" type="pres">
      <dgm:prSet presAssocID="{9D98E607-0CCD-44DA-B828-CE5DF752EA39}" presName="sibTrans" presStyleLbl="sibTrans1D1" presStyleIdx="2" presStyleCnt="7"/>
      <dgm:spPr/>
    </dgm:pt>
    <dgm:pt modelId="{B17B7A45-79CA-46C3-895E-71383779655A}" type="pres">
      <dgm:prSet presAssocID="{0E973E04-DA2E-46F4-84EC-9C97210AE2D0}" presName="node" presStyleLbl="node1" presStyleIdx="3" presStyleCnt="7">
        <dgm:presLayoutVars>
          <dgm:bulletEnabled val="1"/>
        </dgm:presLayoutVars>
      </dgm:prSet>
      <dgm:spPr/>
    </dgm:pt>
    <dgm:pt modelId="{2D5E710D-03CC-4BA0-8969-8E3F9720F823}" type="pres">
      <dgm:prSet presAssocID="{0E973E04-DA2E-46F4-84EC-9C97210AE2D0}" presName="spNode" presStyleCnt="0"/>
      <dgm:spPr/>
    </dgm:pt>
    <dgm:pt modelId="{1B5E14CD-C3BE-46DC-ADF2-7F3358CA6682}" type="pres">
      <dgm:prSet presAssocID="{5436ABA9-1962-41DB-BB15-0FC55D912120}" presName="sibTrans" presStyleLbl="sibTrans1D1" presStyleIdx="3" presStyleCnt="7"/>
      <dgm:spPr/>
    </dgm:pt>
    <dgm:pt modelId="{A46765D5-975F-4BAB-BF2E-0FD10C2B0F13}" type="pres">
      <dgm:prSet presAssocID="{DA6E23C9-814A-4C03-86B4-B73BA562357E}" presName="node" presStyleLbl="node1" presStyleIdx="4" presStyleCnt="7">
        <dgm:presLayoutVars>
          <dgm:bulletEnabled val="1"/>
        </dgm:presLayoutVars>
      </dgm:prSet>
      <dgm:spPr/>
    </dgm:pt>
    <dgm:pt modelId="{912C9689-07E7-42AA-886F-CCBA7A9A1A7A}" type="pres">
      <dgm:prSet presAssocID="{DA6E23C9-814A-4C03-86B4-B73BA562357E}" presName="spNode" presStyleCnt="0"/>
      <dgm:spPr/>
    </dgm:pt>
    <dgm:pt modelId="{95251915-5973-4560-9B1A-698A12593233}" type="pres">
      <dgm:prSet presAssocID="{3DDCE9A4-6AD6-4790-ADC1-7B0F6C1D470A}" presName="sibTrans" presStyleLbl="sibTrans1D1" presStyleIdx="4" presStyleCnt="7"/>
      <dgm:spPr/>
    </dgm:pt>
    <dgm:pt modelId="{8EC6C49A-4B20-4343-A343-B79D0713369E}" type="pres">
      <dgm:prSet presAssocID="{76C0421B-7896-4876-9260-7DB35A834700}" presName="node" presStyleLbl="node1" presStyleIdx="5" presStyleCnt="7">
        <dgm:presLayoutVars>
          <dgm:bulletEnabled val="1"/>
        </dgm:presLayoutVars>
      </dgm:prSet>
      <dgm:spPr/>
    </dgm:pt>
    <dgm:pt modelId="{61CFE900-1139-4CAC-9D31-34D6AD958E80}" type="pres">
      <dgm:prSet presAssocID="{76C0421B-7896-4876-9260-7DB35A834700}" presName="spNode" presStyleCnt="0"/>
      <dgm:spPr/>
    </dgm:pt>
    <dgm:pt modelId="{37FDC180-3EEB-45DA-8D95-B50A821A89D7}" type="pres">
      <dgm:prSet presAssocID="{202A5E8B-5F8C-45D7-A447-EFE9D3892C1A}" presName="sibTrans" presStyleLbl="sibTrans1D1" presStyleIdx="5" presStyleCnt="7"/>
      <dgm:spPr/>
    </dgm:pt>
    <dgm:pt modelId="{7188C1AD-E485-4098-A631-7D6E174ECE69}" type="pres">
      <dgm:prSet presAssocID="{3A13E682-8E28-49EC-BC44-86439D6AE77A}" presName="node" presStyleLbl="node1" presStyleIdx="6" presStyleCnt="7">
        <dgm:presLayoutVars>
          <dgm:bulletEnabled val="1"/>
        </dgm:presLayoutVars>
      </dgm:prSet>
      <dgm:spPr/>
    </dgm:pt>
    <dgm:pt modelId="{59CA706C-054A-4E00-BDA4-07FD2728D5F5}" type="pres">
      <dgm:prSet presAssocID="{3A13E682-8E28-49EC-BC44-86439D6AE77A}" presName="spNode" presStyleCnt="0"/>
      <dgm:spPr/>
    </dgm:pt>
    <dgm:pt modelId="{1FF1B08A-EAB9-4983-B85F-91078C22A41B}" type="pres">
      <dgm:prSet presAssocID="{94869491-0F10-4E18-A468-C8082FE73AE5}" presName="sibTrans" presStyleLbl="sibTrans1D1" presStyleIdx="6" presStyleCnt="7"/>
      <dgm:spPr/>
    </dgm:pt>
  </dgm:ptLst>
  <dgm:cxnLst>
    <dgm:cxn modelId="{4D360810-804E-4C1E-B822-8FF5CA041007}" type="presOf" srcId="{18E04A5B-B72E-42C4-B3E5-A60E09AA815C}" destId="{C38777EE-91BE-45D2-8E3F-450AE869B850}" srcOrd="0" destOrd="0" presId="urn:microsoft.com/office/officeart/2005/8/layout/cycle5"/>
    <dgm:cxn modelId="{D8CBCC17-C6A0-4EC6-896C-C19493FCF2E7}" type="presOf" srcId="{3535F31A-8A30-48D4-A6BB-3D1C531515D1}" destId="{D05E3B85-1D48-4C1E-83E1-894869E1FA0D}" srcOrd="0" destOrd="0" presId="urn:microsoft.com/office/officeart/2005/8/layout/cycle5"/>
    <dgm:cxn modelId="{9397E719-306F-400A-91ED-6C9E655EEBCA}" type="presOf" srcId="{76C0421B-7896-4876-9260-7DB35A834700}" destId="{8EC6C49A-4B20-4343-A343-B79D0713369E}" srcOrd="0" destOrd="0" presId="urn:microsoft.com/office/officeart/2005/8/layout/cycle5"/>
    <dgm:cxn modelId="{C703292F-46E7-401C-869E-4A09A7A0E1C2}" type="presOf" srcId="{202A5E8B-5F8C-45D7-A447-EFE9D3892C1A}" destId="{37FDC180-3EEB-45DA-8D95-B50A821A89D7}" srcOrd="0" destOrd="0" presId="urn:microsoft.com/office/officeart/2005/8/layout/cycle5"/>
    <dgm:cxn modelId="{44A9BB32-8492-4A57-B4A9-D7920AE0AAA6}" type="presOf" srcId="{0E973E04-DA2E-46F4-84EC-9C97210AE2D0}" destId="{B17B7A45-79CA-46C3-895E-71383779655A}" srcOrd="0" destOrd="0" presId="urn:microsoft.com/office/officeart/2005/8/layout/cycle5"/>
    <dgm:cxn modelId="{2F890A3D-CF5B-4427-957A-39BCD54C8218}" type="presOf" srcId="{08CB3CAB-5B3D-4EF3-85E2-BA170EE7B7DB}" destId="{41177E9E-65D6-4E7E-B596-2CE036AF6CED}" srcOrd="0" destOrd="0" presId="urn:microsoft.com/office/officeart/2005/8/layout/cycle5"/>
    <dgm:cxn modelId="{7CF20047-3DDC-46D5-95CF-F9BD2060FA0C}" type="presOf" srcId="{3DDCE9A4-6AD6-4790-ADC1-7B0F6C1D470A}" destId="{95251915-5973-4560-9B1A-698A12593233}" srcOrd="0" destOrd="0" presId="urn:microsoft.com/office/officeart/2005/8/layout/cycle5"/>
    <dgm:cxn modelId="{72BD1E67-BDE8-4AC9-8B7B-7D01873CDB85}" srcId="{0A5BBFFC-A43D-47DC-9175-8BFB8A319877}" destId="{DA6E23C9-814A-4C03-86B4-B73BA562357E}" srcOrd="4" destOrd="0" parTransId="{5DCFB208-88F2-4B23-AA4C-76632C29F994}" sibTransId="{3DDCE9A4-6AD6-4790-ADC1-7B0F6C1D470A}"/>
    <dgm:cxn modelId="{4FE4E84D-C823-4426-BC1F-1FD9F910AF7D}" srcId="{0A5BBFFC-A43D-47DC-9175-8BFB8A319877}" destId="{BA6E611A-D842-49CD-9038-37CDBABF6605}" srcOrd="1" destOrd="0" parTransId="{31F188D1-CAD3-4418-9A05-C837941E03B0}" sibTransId="{FFA6F011-2468-47D8-8385-089812D444C2}"/>
    <dgm:cxn modelId="{6B96887D-6D64-4461-B5FF-41AF507BDDEB}" type="presOf" srcId="{3A13E682-8E28-49EC-BC44-86439D6AE77A}" destId="{7188C1AD-E485-4098-A631-7D6E174ECE69}" srcOrd="0" destOrd="0" presId="urn:microsoft.com/office/officeart/2005/8/layout/cycle5"/>
    <dgm:cxn modelId="{2044C78A-0561-49F1-A1DD-11723A3712B0}" type="presOf" srcId="{DA6E23C9-814A-4C03-86B4-B73BA562357E}" destId="{A46765D5-975F-4BAB-BF2E-0FD10C2B0F13}" srcOrd="0" destOrd="0" presId="urn:microsoft.com/office/officeart/2005/8/layout/cycle5"/>
    <dgm:cxn modelId="{AEBE3A8B-06B4-4836-8BE8-1440A952AA7B}" srcId="{0A5BBFFC-A43D-47DC-9175-8BFB8A319877}" destId="{76C0421B-7896-4876-9260-7DB35A834700}" srcOrd="5" destOrd="0" parTransId="{AD174577-3487-4B13-B919-CF6004E09AA7}" sibTransId="{202A5E8B-5F8C-45D7-A447-EFE9D3892C1A}"/>
    <dgm:cxn modelId="{4C8F328D-32A4-42CE-9A8B-5A2515034AA9}" type="presOf" srcId="{BA6E611A-D842-49CD-9038-37CDBABF6605}" destId="{80D7BA7B-6C58-4F8C-88E4-70F64507B9EB}" srcOrd="0" destOrd="0" presId="urn:microsoft.com/office/officeart/2005/8/layout/cycle5"/>
    <dgm:cxn modelId="{9B605A96-CC96-412C-AD9C-7287955A1E83}" type="presOf" srcId="{5436ABA9-1962-41DB-BB15-0FC55D912120}" destId="{1B5E14CD-C3BE-46DC-ADF2-7F3358CA6682}" srcOrd="0" destOrd="0" presId="urn:microsoft.com/office/officeart/2005/8/layout/cycle5"/>
    <dgm:cxn modelId="{348CD7AC-C589-49B9-BEB5-BE06F5A54DD5}" type="presOf" srcId="{FFA6F011-2468-47D8-8385-089812D444C2}" destId="{B2291C62-9787-4162-B8DE-0D662B5C86C2}" srcOrd="0" destOrd="0" presId="urn:microsoft.com/office/officeart/2005/8/layout/cycle5"/>
    <dgm:cxn modelId="{55CB23AE-F20C-47C8-BD02-CA9FB08D05B8}" type="presOf" srcId="{9D98E607-0CCD-44DA-B828-CE5DF752EA39}" destId="{9F2608E2-9BF4-47E4-9CEE-AF292C43E124}" srcOrd="0" destOrd="0" presId="urn:microsoft.com/office/officeart/2005/8/layout/cycle5"/>
    <dgm:cxn modelId="{F17354C7-056B-47AD-9B01-569AEDD0D076}" srcId="{0A5BBFFC-A43D-47DC-9175-8BFB8A319877}" destId="{0E973E04-DA2E-46F4-84EC-9C97210AE2D0}" srcOrd="3" destOrd="0" parTransId="{132EE973-3C31-4480-AD88-AE7FB16C94C1}" sibTransId="{5436ABA9-1962-41DB-BB15-0FC55D912120}"/>
    <dgm:cxn modelId="{8D46F3CC-A4A8-4640-AA32-F6AF1A9A9D7A}" type="presOf" srcId="{94869491-0F10-4E18-A468-C8082FE73AE5}" destId="{1FF1B08A-EAB9-4983-B85F-91078C22A41B}" srcOrd="0" destOrd="0" presId="urn:microsoft.com/office/officeart/2005/8/layout/cycle5"/>
    <dgm:cxn modelId="{85D734E0-4F8B-46C4-88E7-9C3307AB9F72}" type="presOf" srcId="{0A5BBFFC-A43D-47DC-9175-8BFB8A319877}" destId="{E25F7CC1-93C1-49C7-B50E-E89E80BD8717}" srcOrd="0" destOrd="0" presId="urn:microsoft.com/office/officeart/2005/8/layout/cycle5"/>
    <dgm:cxn modelId="{D0DD08E8-4051-4236-AF05-71DCA7002456}" srcId="{0A5BBFFC-A43D-47DC-9175-8BFB8A319877}" destId="{3A13E682-8E28-49EC-BC44-86439D6AE77A}" srcOrd="6" destOrd="0" parTransId="{969F7B8C-1D42-4DC3-8711-3EACC973E74B}" sibTransId="{94869491-0F10-4E18-A468-C8082FE73AE5}"/>
    <dgm:cxn modelId="{07C97CEA-75AD-4AC7-A65D-A8564CF2F5D2}" srcId="{0A5BBFFC-A43D-47DC-9175-8BFB8A319877}" destId="{3535F31A-8A30-48D4-A6BB-3D1C531515D1}" srcOrd="2" destOrd="0" parTransId="{7AD91B48-44BF-48BE-8600-07962CC0D10B}" sibTransId="{9D98E607-0CCD-44DA-B828-CE5DF752EA39}"/>
    <dgm:cxn modelId="{2D93F4F7-D6C1-43A9-89AD-C3985A60D46F}" srcId="{0A5BBFFC-A43D-47DC-9175-8BFB8A319877}" destId="{08CB3CAB-5B3D-4EF3-85E2-BA170EE7B7DB}" srcOrd="0" destOrd="0" parTransId="{533FEA88-81C9-464B-B026-659AE2DBCDE1}" sibTransId="{18E04A5B-B72E-42C4-B3E5-A60E09AA815C}"/>
    <dgm:cxn modelId="{FF84A34C-0933-40D5-BAD0-E6062BC1762A}" type="presParOf" srcId="{E25F7CC1-93C1-49C7-B50E-E89E80BD8717}" destId="{41177E9E-65D6-4E7E-B596-2CE036AF6CED}" srcOrd="0" destOrd="0" presId="urn:microsoft.com/office/officeart/2005/8/layout/cycle5"/>
    <dgm:cxn modelId="{29304DDD-B0A7-431E-8EAA-DFF3DBC5C325}" type="presParOf" srcId="{E25F7CC1-93C1-49C7-B50E-E89E80BD8717}" destId="{3F236DF5-C0C9-45B1-A9B3-5EE80216C7A3}" srcOrd="1" destOrd="0" presId="urn:microsoft.com/office/officeart/2005/8/layout/cycle5"/>
    <dgm:cxn modelId="{78D35DB8-64EA-493B-A898-2329AD0DDFCC}" type="presParOf" srcId="{E25F7CC1-93C1-49C7-B50E-E89E80BD8717}" destId="{C38777EE-91BE-45D2-8E3F-450AE869B850}" srcOrd="2" destOrd="0" presId="urn:microsoft.com/office/officeart/2005/8/layout/cycle5"/>
    <dgm:cxn modelId="{BBD93290-C825-4244-AE72-3B50AD49E19A}" type="presParOf" srcId="{E25F7CC1-93C1-49C7-B50E-E89E80BD8717}" destId="{80D7BA7B-6C58-4F8C-88E4-70F64507B9EB}" srcOrd="3" destOrd="0" presId="urn:microsoft.com/office/officeart/2005/8/layout/cycle5"/>
    <dgm:cxn modelId="{CED0EBD9-69EE-4407-8F47-EA2E2D378AF9}" type="presParOf" srcId="{E25F7CC1-93C1-49C7-B50E-E89E80BD8717}" destId="{68099933-24DE-42DE-89F9-A08E92701932}" srcOrd="4" destOrd="0" presId="urn:microsoft.com/office/officeart/2005/8/layout/cycle5"/>
    <dgm:cxn modelId="{AF094009-F4BB-4D39-B60A-56DC26510732}" type="presParOf" srcId="{E25F7CC1-93C1-49C7-B50E-E89E80BD8717}" destId="{B2291C62-9787-4162-B8DE-0D662B5C86C2}" srcOrd="5" destOrd="0" presId="urn:microsoft.com/office/officeart/2005/8/layout/cycle5"/>
    <dgm:cxn modelId="{4285B08E-F57C-4771-8C36-0D6F30941235}" type="presParOf" srcId="{E25F7CC1-93C1-49C7-B50E-E89E80BD8717}" destId="{D05E3B85-1D48-4C1E-83E1-894869E1FA0D}" srcOrd="6" destOrd="0" presId="urn:microsoft.com/office/officeart/2005/8/layout/cycle5"/>
    <dgm:cxn modelId="{805994F0-13CE-4705-A8FC-96C9DAAF3F24}" type="presParOf" srcId="{E25F7CC1-93C1-49C7-B50E-E89E80BD8717}" destId="{08462E80-43B1-491C-8E95-5B40CF3D9C10}" srcOrd="7" destOrd="0" presId="urn:microsoft.com/office/officeart/2005/8/layout/cycle5"/>
    <dgm:cxn modelId="{B9F2709C-1B22-46D6-BC66-00157D46B5DE}" type="presParOf" srcId="{E25F7CC1-93C1-49C7-B50E-E89E80BD8717}" destId="{9F2608E2-9BF4-47E4-9CEE-AF292C43E124}" srcOrd="8" destOrd="0" presId="urn:microsoft.com/office/officeart/2005/8/layout/cycle5"/>
    <dgm:cxn modelId="{86839041-9E80-4D6E-B10C-BC345778407B}" type="presParOf" srcId="{E25F7CC1-93C1-49C7-B50E-E89E80BD8717}" destId="{B17B7A45-79CA-46C3-895E-71383779655A}" srcOrd="9" destOrd="0" presId="urn:microsoft.com/office/officeart/2005/8/layout/cycle5"/>
    <dgm:cxn modelId="{3CB1B96F-1497-4F94-93F9-95BFA1E68F04}" type="presParOf" srcId="{E25F7CC1-93C1-49C7-B50E-E89E80BD8717}" destId="{2D5E710D-03CC-4BA0-8969-8E3F9720F823}" srcOrd="10" destOrd="0" presId="urn:microsoft.com/office/officeart/2005/8/layout/cycle5"/>
    <dgm:cxn modelId="{A416125B-3326-43E2-8DC6-53A92AEEED14}" type="presParOf" srcId="{E25F7CC1-93C1-49C7-B50E-E89E80BD8717}" destId="{1B5E14CD-C3BE-46DC-ADF2-7F3358CA6682}" srcOrd="11" destOrd="0" presId="urn:microsoft.com/office/officeart/2005/8/layout/cycle5"/>
    <dgm:cxn modelId="{557EDE75-6A3F-4EE6-87E9-268F825A07B8}" type="presParOf" srcId="{E25F7CC1-93C1-49C7-B50E-E89E80BD8717}" destId="{A46765D5-975F-4BAB-BF2E-0FD10C2B0F13}" srcOrd="12" destOrd="0" presId="urn:microsoft.com/office/officeart/2005/8/layout/cycle5"/>
    <dgm:cxn modelId="{C3F4C817-BE44-4150-959A-78D2518B6D80}" type="presParOf" srcId="{E25F7CC1-93C1-49C7-B50E-E89E80BD8717}" destId="{912C9689-07E7-42AA-886F-CCBA7A9A1A7A}" srcOrd="13" destOrd="0" presId="urn:microsoft.com/office/officeart/2005/8/layout/cycle5"/>
    <dgm:cxn modelId="{667A2FB7-2C2F-49B3-8508-5FB22E57B59C}" type="presParOf" srcId="{E25F7CC1-93C1-49C7-B50E-E89E80BD8717}" destId="{95251915-5973-4560-9B1A-698A12593233}" srcOrd="14" destOrd="0" presId="urn:microsoft.com/office/officeart/2005/8/layout/cycle5"/>
    <dgm:cxn modelId="{2F869323-FE36-476D-A30E-28C4E33FE93E}" type="presParOf" srcId="{E25F7CC1-93C1-49C7-B50E-E89E80BD8717}" destId="{8EC6C49A-4B20-4343-A343-B79D0713369E}" srcOrd="15" destOrd="0" presId="urn:microsoft.com/office/officeart/2005/8/layout/cycle5"/>
    <dgm:cxn modelId="{70CD669B-936C-420F-8867-A611B6727210}" type="presParOf" srcId="{E25F7CC1-93C1-49C7-B50E-E89E80BD8717}" destId="{61CFE900-1139-4CAC-9D31-34D6AD958E80}" srcOrd="16" destOrd="0" presId="urn:microsoft.com/office/officeart/2005/8/layout/cycle5"/>
    <dgm:cxn modelId="{1A62E65E-5DFD-4F9A-8625-83E70035F3C8}" type="presParOf" srcId="{E25F7CC1-93C1-49C7-B50E-E89E80BD8717}" destId="{37FDC180-3EEB-45DA-8D95-B50A821A89D7}" srcOrd="17" destOrd="0" presId="urn:microsoft.com/office/officeart/2005/8/layout/cycle5"/>
    <dgm:cxn modelId="{245E39AE-5AD0-49FB-9B08-FD2AB0BFAA49}" type="presParOf" srcId="{E25F7CC1-93C1-49C7-B50E-E89E80BD8717}" destId="{7188C1AD-E485-4098-A631-7D6E174ECE69}" srcOrd="18" destOrd="0" presId="urn:microsoft.com/office/officeart/2005/8/layout/cycle5"/>
    <dgm:cxn modelId="{291D09EA-6E9F-4BAC-A46D-6F093FB89F03}" type="presParOf" srcId="{E25F7CC1-93C1-49C7-B50E-E89E80BD8717}" destId="{59CA706C-054A-4E00-BDA4-07FD2728D5F5}" srcOrd="19" destOrd="0" presId="urn:microsoft.com/office/officeart/2005/8/layout/cycle5"/>
    <dgm:cxn modelId="{2EC27437-BF9D-4357-939F-AAA05439F31E}" type="presParOf" srcId="{E25F7CC1-93C1-49C7-B50E-E89E80BD8717}" destId="{1FF1B08A-EAB9-4983-B85F-91078C22A41B}" srcOrd="20"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177E9E-65D6-4E7E-B596-2CE036AF6CED}">
      <dsp:nvSpPr>
        <dsp:cNvPr id="0" name=""/>
        <dsp:cNvSpPr/>
      </dsp:nvSpPr>
      <dsp:spPr>
        <a:xfrm>
          <a:off x="3416101" y="2747"/>
          <a:ext cx="1295796" cy="84226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dirty="0"/>
            <a:t>Aile sistemi</a:t>
          </a:r>
        </a:p>
      </dsp:txBody>
      <dsp:txXfrm>
        <a:off x="3457217" y="43863"/>
        <a:ext cx="1213564" cy="760035"/>
      </dsp:txXfrm>
    </dsp:sp>
    <dsp:sp modelId="{C38777EE-91BE-45D2-8E3F-450AE869B850}">
      <dsp:nvSpPr>
        <dsp:cNvPr id="0" name=""/>
        <dsp:cNvSpPr/>
      </dsp:nvSpPr>
      <dsp:spPr>
        <a:xfrm>
          <a:off x="1659487" y="423881"/>
          <a:ext cx="4809024" cy="4809024"/>
        </a:xfrm>
        <a:custGeom>
          <a:avLst/>
          <a:gdLst/>
          <a:ahLst/>
          <a:cxnLst/>
          <a:rect l="0" t="0" r="0" b="0"/>
          <a:pathLst>
            <a:path>
              <a:moveTo>
                <a:pt x="3222193" y="143301"/>
              </a:moveTo>
              <a:arcTo wR="2404512" hR="2404512" stAng="17392836" swAng="77223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0D7BA7B-6C58-4F8C-88E4-70F64507B9EB}">
      <dsp:nvSpPr>
        <dsp:cNvPr id="0" name=""/>
        <dsp:cNvSpPr/>
      </dsp:nvSpPr>
      <dsp:spPr>
        <a:xfrm>
          <a:off x="5296025" y="908071"/>
          <a:ext cx="1295796" cy="84226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dirty="0"/>
            <a:t>Sosyal hizmet sistemi</a:t>
          </a:r>
        </a:p>
      </dsp:txBody>
      <dsp:txXfrm>
        <a:off x="5337141" y="949187"/>
        <a:ext cx="1213564" cy="760035"/>
      </dsp:txXfrm>
    </dsp:sp>
    <dsp:sp modelId="{B2291C62-9787-4162-B8DE-0D662B5C86C2}">
      <dsp:nvSpPr>
        <dsp:cNvPr id="0" name=""/>
        <dsp:cNvSpPr/>
      </dsp:nvSpPr>
      <dsp:spPr>
        <a:xfrm>
          <a:off x="1666516" y="437783"/>
          <a:ext cx="4809024" cy="4809024"/>
        </a:xfrm>
        <a:custGeom>
          <a:avLst/>
          <a:gdLst/>
          <a:ahLst/>
          <a:cxnLst/>
          <a:rect l="0" t="0" r="0" b="0"/>
          <a:pathLst>
            <a:path>
              <a:moveTo>
                <a:pt x="4641981" y="1523938"/>
              </a:moveTo>
              <a:arcTo wR="2404512" hR="2404512" stAng="20311049" swAng="101124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05E3B85-1D48-4C1E-83E1-894869E1FA0D}">
      <dsp:nvSpPr>
        <dsp:cNvPr id="0" name=""/>
        <dsp:cNvSpPr/>
      </dsp:nvSpPr>
      <dsp:spPr>
        <a:xfrm>
          <a:off x="5781120" y="2879972"/>
          <a:ext cx="1295796" cy="84226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dirty="0"/>
            <a:t>Politik sistem</a:t>
          </a:r>
        </a:p>
      </dsp:txBody>
      <dsp:txXfrm>
        <a:off x="5822236" y="2921088"/>
        <a:ext cx="1213564" cy="760035"/>
      </dsp:txXfrm>
    </dsp:sp>
    <dsp:sp modelId="{9F2608E2-9BF4-47E4-9CEE-AF292C43E124}">
      <dsp:nvSpPr>
        <dsp:cNvPr id="0" name=""/>
        <dsp:cNvSpPr/>
      </dsp:nvSpPr>
      <dsp:spPr>
        <a:xfrm>
          <a:off x="1672136" y="411980"/>
          <a:ext cx="4809024" cy="4809024"/>
        </a:xfrm>
        <a:custGeom>
          <a:avLst/>
          <a:gdLst/>
          <a:ahLst/>
          <a:cxnLst/>
          <a:rect l="0" t="0" r="0" b="0"/>
          <a:pathLst>
            <a:path>
              <a:moveTo>
                <a:pt x="4545911" y="3498172"/>
              </a:moveTo>
              <a:arcTo wR="2404512" hR="2404512" stAng="1623265" swAng="89827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17B7A45-79CA-46C3-895E-71383779655A}">
      <dsp:nvSpPr>
        <dsp:cNvPr id="0" name=""/>
        <dsp:cNvSpPr/>
      </dsp:nvSpPr>
      <dsp:spPr>
        <a:xfrm>
          <a:off x="4459380" y="4573651"/>
          <a:ext cx="1295796" cy="84226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dirty="0"/>
            <a:t>İstihdam sistemi</a:t>
          </a:r>
        </a:p>
      </dsp:txBody>
      <dsp:txXfrm>
        <a:off x="4500496" y="4614767"/>
        <a:ext cx="1213564" cy="760035"/>
      </dsp:txXfrm>
    </dsp:sp>
    <dsp:sp modelId="{1B5E14CD-C3BE-46DC-ADF2-7F3358CA6682}">
      <dsp:nvSpPr>
        <dsp:cNvPr id="0" name=""/>
        <dsp:cNvSpPr/>
      </dsp:nvSpPr>
      <dsp:spPr>
        <a:xfrm>
          <a:off x="1659487" y="423881"/>
          <a:ext cx="4809024" cy="4809024"/>
        </a:xfrm>
        <a:custGeom>
          <a:avLst/>
          <a:gdLst/>
          <a:ahLst/>
          <a:cxnLst/>
          <a:rect l="0" t="0" r="0" b="0"/>
          <a:pathLst>
            <a:path>
              <a:moveTo>
                <a:pt x="2643150" y="4797153"/>
              </a:moveTo>
              <a:arcTo wR="2404512" hR="2404512" stAng="5058254" swAng="68349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46765D5-975F-4BAB-BF2E-0FD10C2B0F13}">
      <dsp:nvSpPr>
        <dsp:cNvPr id="0" name=""/>
        <dsp:cNvSpPr/>
      </dsp:nvSpPr>
      <dsp:spPr>
        <a:xfrm>
          <a:off x="2372822" y="4573651"/>
          <a:ext cx="1295796" cy="84226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dirty="0"/>
            <a:t>Mal ve hizmetler sistemi</a:t>
          </a:r>
        </a:p>
      </dsp:txBody>
      <dsp:txXfrm>
        <a:off x="2413938" y="4614767"/>
        <a:ext cx="1213564" cy="760035"/>
      </dsp:txXfrm>
    </dsp:sp>
    <dsp:sp modelId="{95251915-5973-4560-9B1A-698A12593233}">
      <dsp:nvSpPr>
        <dsp:cNvPr id="0" name=""/>
        <dsp:cNvSpPr/>
      </dsp:nvSpPr>
      <dsp:spPr>
        <a:xfrm>
          <a:off x="1659487" y="423881"/>
          <a:ext cx="4809024" cy="4809024"/>
        </a:xfrm>
        <a:custGeom>
          <a:avLst/>
          <a:gdLst/>
          <a:ahLst/>
          <a:cxnLst/>
          <a:rect l="0" t="0" r="0" b="0"/>
          <a:pathLst>
            <a:path>
              <a:moveTo>
                <a:pt x="616145" y="4011815"/>
              </a:moveTo>
              <a:arcTo wR="2404512" hR="2404512" stAng="8283135" swAng="835542"/>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EC6C49A-4B20-4343-A343-B79D0713369E}">
      <dsp:nvSpPr>
        <dsp:cNvPr id="0" name=""/>
        <dsp:cNvSpPr/>
      </dsp:nvSpPr>
      <dsp:spPr>
        <a:xfrm>
          <a:off x="1071875" y="2942314"/>
          <a:ext cx="1295796" cy="84226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dirty="0"/>
            <a:t>Din sistemi</a:t>
          </a:r>
        </a:p>
      </dsp:txBody>
      <dsp:txXfrm>
        <a:off x="1112991" y="2983430"/>
        <a:ext cx="1213564" cy="760035"/>
      </dsp:txXfrm>
    </dsp:sp>
    <dsp:sp modelId="{37FDC180-3EEB-45DA-8D95-B50A821A89D7}">
      <dsp:nvSpPr>
        <dsp:cNvPr id="0" name=""/>
        <dsp:cNvSpPr/>
      </dsp:nvSpPr>
      <dsp:spPr>
        <a:xfrm>
          <a:off x="1659487" y="423881"/>
          <a:ext cx="4809024" cy="4809024"/>
        </a:xfrm>
        <a:custGeom>
          <a:avLst/>
          <a:gdLst/>
          <a:ahLst/>
          <a:cxnLst/>
          <a:rect l="0" t="0" r="0" b="0"/>
          <a:pathLst>
            <a:path>
              <a:moveTo>
                <a:pt x="3498" y="2274852"/>
              </a:moveTo>
              <a:arcTo wR="2404512" hR="2404512" stAng="10985465" swAng="106439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188C1AD-E485-4098-A631-7D6E174ECE69}">
      <dsp:nvSpPr>
        <dsp:cNvPr id="0" name=""/>
        <dsp:cNvSpPr/>
      </dsp:nvSpPr>
      <dsp:spPr>
        <a:xfrm>
          <a:off x="1536178" y="908071"/>
          <a:ext cx="1295796" cy="84226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dirty="0"/>
            <a:t>Eğitim sistemi</a:t>
          </a:r>
        </a:p>
        <a:p>
          <a:pPr marL="0" lvl="0" indent="0" algn="ctr" defTabSz="666750">
            <a:lnSpc>
              <a:spcPct val="90000"/>
            </a:lnSpc>
            <a:spcBef>
              <a:spcPct val="0"/>
            </a:spcBef>
            <a:spcAft>
              <a:spcPct val="35000"/>
            </a:spcAft>
            <a:buNone/>
          </a:pPr>
          <a:endParaRPr lang="tr-TR" sz="1500" kern="1200" dirty="0"/>
        </a:p>
      </dsp:txBody>
      <dsp:txXfrm>
        <a:off x="1577294" y="949187"/>
        <a:ext cx="1213564" cy="760035"/>
      </dsp:txXfrm>
    </dsp:sp>
    <dsp:sp modelId="{1FF1B08A-EAB9-4983-B85F-91078C22A41B}">
      <dsp:nvSpPr>
        <dsp:cNvPr id="0" name=""/>
        <dsp:cNvSpPr/>
      </dsp:nvSpPr>
      <dsp:spPr>
        <a:xfrm>
          <a:off x="1659487" y="423881"/>
          <a:ext cx="4809024" cy="4809024"/>
        </a:xfrm>
        <a:custGeom>
          <a:avLst/>
          <a:gdLst/>
          <a:ahLst/>
          <a:cxnLst/>
          <a:rect l="0" t="0" r="0" b="0"/>
          <a:pathLst>
            <a:path>
              <a:moveTo>
                <a:pt x="1103688" y="382251"/>
              </a:moveTo>
              <a:arcTo wR="2404512" hR="2404512" stAng="14234926" swAng="77223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DEE6FA4-5282-466F-974F-4B311F0F0DC8}" type="datetimeFigureOut">
              <a:rPr lang="tr-TR" smtClean="0"/>
              <a:t>7.10.2024</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59ECC5FD-F6D1-48A6-B0B2-EDBF84ADD513}"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6312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0DEE6FA4-5282-466F-974F-4B311F0F0DC8}" type="datetimeFigureOut">
              <a:rPr lang="tr-TR" smtClean="0"/>
              <a:t>7.10.2024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9ECC5FD-F6D1-48A6-B0B2-EDBF84ADD513}" type="slidenum">
              <a:rPr lang="tr-TR" smtClean="0"/>
              <a:t>‹#›</a:t>
            </a:fld>
            <a:endParaRPr lang="tr-TR"/>
          </a:p>
        </p:txBody>
      </p:sp>
    </p:spTree>
    <p:extLst>
      <p:ext uri="{BB962C8B-B14F-4D97-AF65-F5344CB8AC3E}">
        <p14:creationId xmlns:p14="http://schemas.microsoft.com/office/powerpoint/2010/main" val="3196268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0DEE6FA4-5282-466F-974F-4B311F0F0DC8}" type="datetimeFigureOut">
              <a:rPr lang="tr-TR" smtClean="0"/>
              <a:t>7.10.2024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9ECC5FD-F6D1-48A6-B0B2-EDBF84ADD513}"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5274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0DEE6FA4-5282-466F-974F-4B311F0F0DC8}" type="datetimeFigureOut">
              <a:rPr lang="tr-TR" smtClean="0"/>
              <a:t>7.10.2024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9ECC5FD-F6D1-48A6-B0B2-EDBF84ADD513}"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4191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0DEE6FA4-5282-466F-974F-4B311F0F0DC8}" type="datetimeFigureOut">
              <a:rPr lang="tr-TR" smtClean="0"/>
              <a:t>7.10.2024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9ECC5FD-F6D1-48A6-B0B2-EDBF84ADD513}" type="slidenum">
              <a:rPr lang="tr-TR" smtClean="0"/>
              <a:t>‹#›</a:t>
            </a:fld>
            <a:endParaRPr lang="tr-TR"/>
          </a:p>
        </p:txBody>
      </p:sp>
    </p:spTree>
    <p:extLst>
      <p:ext uri="{BB962C8B-B14F-4D97-AF65-F5344CB8AC3E}">
        <p14:creationId xmlns:p14="http://schemas.microsoft.com/office/powerpoint/2010/main" val="3596924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0DEE6FA4-5282-466F-974F-4B311F0F0DC8}" type="datetimeFigureOut">
              <a:rPr lang="tr-TR" smtClean="0"/>
              <a:t>7.10.2024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9ECC5FD-F6D1-48A6-B0B2-EDBF84ADD513}"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3889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0DEE6FA4-5282-466F-974F-4B311F0F0DC8}" type="datetimeFigureOut">
              <a:rPr lang="tr-TR" smtClean="0"/>
              <a:t>7.10.2024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9ECC5FD-F6D1-48A6-B0B2-EDBF84ADD513}"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0794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DEE6FA4-5282-466F-974F-4B311F0F0DC8}" type="datetimeFigureOut">
              <a:rPr lang="tr-TR" smtClean="0"/>
              <a:t>7.10.2024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9ECC5FD-F6D1-48A6-B0B2-EDBF84ADD513}"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500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DEE6FA4-5282-466F-974F-4B311F0F0DC8}" type="datetimeFigureOut">
              <a:rPr lang="tr-TR" smtClean="0"/>
              <a:t>7.10.2024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9ECC5FD-F6D1-48A6-B0B2-EDBF84ADD513}"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3891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DEE6FA4-5282-466F-974F-4B311F0F0DC8}" type="datetimeFigureOut">
              <a:rPr lang="tr-TR" smtClean="0"/>
              <a:t>7.10.2024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9ECC5FD-F6D1-48A6-B0B2-EDBF84ADD513}" type="slidenum">
              <a:rPr lang="tr-TR" smtClean="0"/>
              <a:t>‹#›</a:t>
            </a:fld>
            <a:endParaRPr lang="tr-TR"/>
          </a:p>
        </p:txBody>
      </p:sp>
    </p:spTree>
    <p:extLst>
      <p:ext uri="{BB962C8B-B14F-4D97-AF65-F5344CB8AC3E}">
        <p14:creationId xmlns:p14="http://schemas.microsoft.com/office/powerpoint/2010/main" val="29779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0DEE6FA4-5282-466F-974F-4B311F0F0DC8}" type="datetimeFigureOut">
              <a:rPr lang="tr-TR" smtClean="0"/>
              <a:t>7.10.2024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9ECC5FD-F6D1-48A6-B0B2-EDBF84ADD513}"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4382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0DEE6FA4-5282-466F-974F-4B311F0F0DC8}" type="datetimeFigureOut">
              <a:rPr lang="tr-TR" smtClean="0"/>
              <a:t>7.10.2024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9ECC5FD-F6D1-48A6-B0B2-EDBF84ADD513}" type="slidenum">
              <a:rPr lang="tr-TR" smtClean="0"/>
              <a:t>‹#›</a:t>
            </a:fld>
            <a:endParaRPr lang="tr-TR"/>
          </a:p>
        </p:txBody>
      </p:sp>
    </p:spTree>
    <p:extLst>
      <p:ext uri="{BB962C8B-B14F-4D97-AF65-F5344CB8AC3E}">
        <p14:creationId xmlns:p14="http://schemas.microsoft.com/office/powerpoint/2010/main" val="2184410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0DEE6FA4-5282-466F-974F-4B311F0F0DC8}" type="datetimeFigureOut">
              <a:rPr lang="tr-TR" smtClean="0"/>
              <a:t>7.10.2024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9ECC5FD-F6D1-48A6-B0B2-EDBF84ADD513}"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4868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0DEE6FA4-5282-466F-974F-4B311F0F0DC8}" type="datetimeFigureOut">
              <a:rPr lang="tr-TR" smtClean="0"/>
              <a:t>7.10.2024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9ECC5FD-F6D1-48A6-B0B2-EDBF84ADD513}"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3488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EE6FA4-5282-466F-974F-4B311F0F0DC8}" type="datetimeFigureOut">
              <a:rPr lang="tr-TR" smtClean="0"/>
              <a:t>7.10.2024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59ECC5FD-F6D1-48A6-B0B2-EDBF84ADD513}" type="slidenum">
              <a:rPr lang="tr-TR" smtClean="0"/>
              <a:t>‹#›</a:t>
            </a:fld>
            <a:endParaRPr lang="tr-TR"/>
          </a:p>
        </p:txBody>
      </p:sp>
    </p:spTree>
    <p:extLst>
      <p:ext uri="{BB962C8B-B14F-4D97-AF65-F5344CB8AC3E}">
        <p14:creationId xmlns:p14="http://schemas.microsoft.com/office/powerpoint/2010/main" val="193964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0DEE6FA4-5282-466F-974F-4B311F0F0DC8}" type="datetimeFigureOut">
              <a:rPr lang="tr-TR" smtClean="0"/>
              <a:t>7.10.2024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9ECC5FD-F6D1-48A6-B0B2-EDBF84ADD513}"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358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stilini düzenlemek için tıklayın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0DEE6FA4-5282-466F-974F-4B311F0F0DC8}" type="datetimeFigureOut">
              <a:rPr lang="tr-TR" smtClean="0"/>
              <a:t>7.10.2024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9ECC5FD-F6D1-48A6-B0B2-EDBF84ADD513}" type="slidenum">
              <a:rPr lang="tr-TR" smtClean="0"/>
              <a:t>‹#›</a:t>
            </a:fld>
            <a:endParaRPr lang="tr-TR"/>
          </a:p>
        </p:txBody>
      </p:sp>
    </p:spTree>
    <p:extLst>
      <p:ext uri="{BB962C8B-B14F-4D97-AF65-F5344CB8AC3E}">
        <p14:creationId xmlns:p14="http://schemas.microsoft.com/office/powerpoint/2010/main" val="1700921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DEE6FA4-5282-466F-974F-4B311F0F0DC8}" type="datetimeFigureOut">
              <a:rPr lang="tr-TR" smtClean="0"/>
              <a:t>7.10.2024</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9ECC5FD-F6D1-48A6-B0B2-EDBF84ADD513}" type="slidenum">
              <a:rPr lang="tr-TR" smtClean="0"/>
              <a:t>‹#›</a:t>
            </a:fld>
            <a:endParaRPr lang="tr-TR"/>
          </a:p>
        </p:txBody>
      </p:sp>
    </p:spTree>
    <p:extLst>
      <p:ext uri="{BB962C8B-B14F-4D97-AF65-F5344CB8AC3E}">
        <p14:creationId xmlns:p14="http://schemas.microsoft.com/office/powerpoint/2010/main" val="35169186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package" Target="../embeddings/Microsoft_Word_Document.docx"/><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C9C7377-C867-4A88-9AE4-A408F112AB84}"/>
              </a:ext>
            </a:extLst>
          </p:cNvPr>
          <p:cNvSpPr>
            <a:spLocks noGrp="1"/>
          </p:cNvSpPr>
          <p:nvPr>
            <p:ph type="ctrTitle"/>
          </p:nvPr>
        </p:nvSpPr>
        <p:spPr>
          <a:xfrm>
            <a:off x="2692398" y="1690255"/>
            <a:ext cx="6815669" cy="1696409"/>
          </a:xfrm>
        </p:spPr>
        <p:txBody>
          <a:bodyPr/>
          <a:lstStyle/>
          <a:p>
            <a:r>
              <a:rPr lang="tr-TR" dirty="0"/>
              <a:t>SOSYAL HİZMETE GİRİŞ</a:t>
            </a:r>
          </a:p>
        </p:txBody>
      </p:sp>
      <p:sp>
        <p:nvSpPr>
          <p:cNvPr id="3" name="Alt Başlık 2">
            <a:extLst>
              <a:ext uri="{FF2B5EF4-FFF2-40B4-BE49-F238E27FC236}">
                <a16:creationId xmlns:a16="http://schemas.microsoft.com/office/drawing/2014/main" id="{534DBD6C-38E1-46B0-9CDC-0F412020FFBA}"/>
              </a:ext>
            </a:extLst>
          </p:cNvPr>
          <p:cNvSpPr>
            <a:spLocks noGrp="1"/>
          </p:cNvSpPr>
          <p:nvPr>
            <p:ph type="subTitle" idx="1"/>
          </p:nvPr>
        </p:nvSpPr>
        <p:spPr>
          <a:xfrm>
            <a:off x="2410691" y="3934691"/>
            <a:ext cx="7405253" cy="1143000"/>
          </a:xfrm>
        </p:spPr>
        <p:txBody>
          <a:bodyPr>
            <a:normAutofit fontScale="92500" lnSpcReduction="20000"/>
          </a:bodyPr>
          <a:lstStyle/>
          <a:p>
            <a:r>
              <a:rPr lang="tr-TR" dirty="0"/>
              <a:t>3.HAFTA</a:t>
            </a:r>
          </a:p>
          <a:p>
            <a:r>
              <a:rPr lang="tr-TR" dirty="0"/>
              <a:t>MESLEK OLARAK SOSYAL HİZMETİN TEMEL NİTELİKLERİ</a:t>
            </a:r>
          </a:p>
          <a:p>
            <a:r>
              <a:rPr lang="tr-TR" dirty="0"/>
              <a:t>SOSYAL HİZMET MESLEĞİNDE ÖNEMLİ KAVRAMLAR</a:t>
            </a:r>
          </a:p>
        </p:txBody>
      </p:sp>
    </p:spTree>
    <p:extLst>
      <p:ext uri="{BB962C8B-B14F-4D97-AF65-F5344CB8AC3E}">
        <p14:creationId xmlns:p14="http://schemas.microsoft.com/office/powerpoint/2010/main" val="4100152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A885CBA-073C-45A5-BFB8-8DC511A6DA88}"/>
              </a:ext>
            </a:extLst>
          </p:cNvPr>
          <p:cNvSpPr>
            <a:spLocks noGrp="1"/>
          </p:cNvSpPr>
          <p:nvPr>
            <p:ph idx="4294967295"/>
          </p:nvPr>
        </p:nvSpPr>
        <p:spPr>
          <a:xfrm>
            <a:off x="1066800" y="758031"/>
            <a:ext cx="9601200" cy="5341938"/>
          </a:xfrm>
        </p:spPr>
        <p:txBody>
          <a:bodyPr>
            <a:normAutofit/>
          </a:bodyPr>
          <a:lstStyle/>
          <a:p>
            <a:pPr marL="0" indent="0" algn="just">
              <a:buNone/>
            </a:pPr>
            <a:r>
              <a:rPr lang="tr-TR" sz="2000" dirty="0"/>
              <a:t>Sosyal çalışmanın teknik kavramları arasında yer alan müdahale (</a:t>
            </a:r>
            <a:r>
              <a:rPr lang="tr-TR" sz="2000" dirty="0" err="1"/>
              <a:t>ınterventıon</a:t>
            </a:r>
            <a:r>
              <a:rPr lang="tr-TR" sz="2000" dirty="0"/>
              <a:t>), süregelen bir soruna etkide bulunarak, ona yeni bir yön vermek ve düzeltmek için amaçlı, bilinçli, mesleki bir harekete geçiştir. Müdahale damgalama değil, sorunu çözme, ihtiyaca cevap verme olanağını sağlamalıdır. Müdahale hizmet götürme, tedavi, planlama hatta sosyal eylemi öngörebilir.</a:t>
            </a:r>
          </a:p>
          <a:p>
            <a:pPr marL="0" indent="0" algn="just">
              <a:buNone/>
            </a:pPr>
            <a:r>
              <a:rPr lang="tr-TR" sz="2000" dirty="0"/>
              <a:t> Başarılı bir müdahale:</a:t>
            </a:r>
          </a:p>
          <a:p>
            <a:pPr marL="0" indent="0" algn="just">
              <a:buNone/>
            </a:pPr>
            <a:endParaRPr lang="tr-TR" sz="2000" dirty="0"/>
          </a:p>
          <a:p>
            <a:pPr marL="0" indent="0" algn="just">
              <a:buNone/>
            </a:pPr>
            <a:r>
              <a:rPr lang="tr-TR" sz="2000" dirty="0"/>
              <a:t>a)Sorunun iyi anlaşılması, </a:t>
            </a:r>
          </a:p>
          <a:p>
            <a:pPr marL="0" indent="0" algn="just">
              <a:buNone/>
            </a:pPr>
            <a:r>
              <a:rPr lang="tr-TR" sz="2000" dirty="0"/>
              <a:t>b)bu soruna en iyi çare olacak kaynakların ve yaklaşımların varlığı </a:t>
            </a:r>
          </a:p>
          <a:p>
            <a:pPr marL="0" indent="0" algn="just">
              <a:buNone/>
            </a:pPr>
            <a:r>
              <a:rPr lang="tr-TR" sz="2000" dirty="0"/>
              <a:t>c)ve bu varlıkların iyi seçilmeleri ile mümkündür. </a:t>
            </a:r>
          </a:p>
          <a:p>
            <a:pPr marL="0" indent="0" algn="just">
              <a:buNone/>
            </a:pPr>
            <a:endParaRPr lang="tr-TR" sz="2000" dirty="0"/>
          </a:p>
          <a:p>
            <a:pPr marL="0" indent="0" algn="just">
              <a:buNone/>
            </a:pPr>
            <a:r>
              <a:rPr lang="tr-TR" sz="2000" dirty="0"/>
              <a:t>Müdahale noktası dendiğinde ise, koşul ya da sorunun gelişiminde çalışmacının müracaatçı sistemi ve diğer ilgili sistemlerle durumu etkileyecek noktada doğrudan temasa geldiği zaman anlaşılır .</a:t>
            </a:r>
          </a:p>
        </p:txBody>
      </p:sp>
    </p:spTree>
    <p:extLst>
      <p:ext uri="{BB962C8B-B14F-4D97-AF65-F5344CB8AC3E}">
        <p14:creationId xmlns:p14="http://schemas.microsoft.com/office/powerpoint/2010/main" val="753080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E20924F-DC0D-4257-8382-FB4597A41107}"/>
              </a:ext>
            </a:extLst>
          </p:cNvPr>
          <p:cNvSpPr>
            <a:spLocks noGrp="1"/>
          </p:cNvSpPr>
          <p:nvPr>
            <p:ph idx="4294967295"/>
          </p:nvPr>
        </p:nvSpPr>
        <p:spPr>
          <a:xfrm>
            <a:off x="1295400" y="2008620"/>
            <a:ext cx="9601200" cy="3630613"/>
          </a:xfrm>
        </p:spPr>
        <p:txBody>
          <a:bodyPr/>
          <a:lstStyle/>
          <a:p>
            <a:pPr algn="just"/>
            <a:r>
              <a:rPr lang="tr-TR" dirty="0"/>
              <a:t>Mesleki müdahale (</a:t>
            </a:r>
            <a:r>
              <a:rPr lang="tr-TR" dirty="0" err="1"/>
              <a:t>social</a:t>
            </a:r>
            <a:r>
              <a:rPr lang="tr-TR" dirty="0"/>
              <a:t> </a:t>
            </a:r>
            <a:r>
              <a:rPr lang="tr-TR" dirty="0" err="1"/>
              <a:t>interference</a:t>
            </a:r>
            <a:r>
              <a:rPr lang="tr-TR" dirty="0"/>
              <a:t>) müracaatçının ya da ailesinin kendi sorun çözme yolları ile üstesinden gelemedikleri durumlarda yapılan mesleki çalışmayı ifade eder.</a:t>
            </a:r>
          </a:p>
          <a:p>
            <a:pPr algn="just"/>
            <a:r>
              <a:rPr lang="tr-TR" dirty="0"/>
              <a:t> Bir başka açıdan mesleki müdahale, bir mesleğin yetki alanına giren sorunların mesleki etik ilkeleri doğrultusunda bilimsel kuram, mesleki bilgi ve beceri aracılığıyla çözümlenmesidir.</a:t>
            </a:r>
          </a:p>
        </p:txBody>
      </p:sp>
    </p:spTree>
    <p:extLst>
      <p:ext uri="{BB962C8B-B14F-4D97-AF65-F5344CB8AC3E}">
        <p14:creationId xmlns:p14="http://schemas.microsoft.com/office/powerpoint/2010/main" val="809920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33B43FF-9D76-4D83-AA91-D0F54DF336A7}"/>
              </a:ext>
            </a:extLst>
          </p:cNvPr>
          <p:cNvSpPr>
            <a:spLocks noGrp="1"/>
          </p:cNvSpPr>
          <p:nvPr>
            <p:ph idx="4294967295"/>
          </p:nvPr>
        </p:nvSpPr>
        <p:spPr>
          <a:xfrm>
            <a:off x="1073727" y="800100"/>
            <a:ext cx="9601200" cy="5257800"/>
          </a:xfrm>
        </p:spPr>
        <p:txBody>
          <a:bodyPr>
            <a:normAutofit/>
          </a:bodyPr>
          <a:lstStyle/>
          <a:p>
            <a:pPr algn="just"/>
            <a:r>
              <a:rPr lang="tr-TR" dirty="0"/>
              <a:t>Mesleğin odağı ise (</a:t>
            </a:r>
            <a:r>
              <a:rPr lang="tr-TR" dirty="0" err="1"/>
              <a:t>focus</a:t>
            </a:r>
            <a:r>
              <a:rPr lang="tr-TR" dirty="0"/>
              <a:t> of </a:t>
            </a:r>
            <a:r>
              <a:rPr lang="tr-TR" dirty="0" err="1"/>
              <a:t>profession</a:t>
            </a:r>
            <a:r>
              <a:rPr lang="tr-TR" dirty="0"/>
              <a:t>) bir mesleğin en temel olan ve belirgin biçimde tanımlanan ilgi ve çalışmalarının merkezini oluşturan konulardır. Mesleki müdahale burada işlevsellik kazanır.</a:t>
            </a:r>
          </a:p>
          <a:p>
            <a:pPr algn="just"/>
            <a:endParaRPr lang="tr-TR" dirty="0"/>
          </a:p>
          <a:p>
            <a:pPr algn="just"/>
            <a:r>
              <a:rPr lang="tr-TR" dirty="0"/>
              <a:t>Örneğin sosyal çalışma kuramlarından biri olan güçlendirme yaklaşımında mesleki müdahalenin seyri şu şekilde olmaktadır: sosyal olarak dışlanmış birey ya da gruplar çoğu kez dezavantajlı gruplar olarak tanımladığımız yoksullar, kadınlar, yaşlılar, işsizler, sosyal güvencesi olmayan kimseler, göçmen ya da mülteciler, korunmaya muhtaç risk altındaki çocuklar ve gençler, engelliler, bağımlılar ve eşcinsellerden oluşmaktadır. Toplumsal yaşamdan çeşitli nedenlerle dışlanmış sayılan tüm bu gruplarla çalışmada kuşkusuz sosyal hizmet karşımıza çıkmaktadır.</a:t>
            </a:r>
          </a:p>
        </p:txBody>
      </p:sp>
    </p:spTree>
    <p:extLst>
      <p:ext uri="{BB962C8B-B14F-4D97-AF65-F5344CB8AC3E}">
        <p14:creationId xmlns:p14="http://schemas.microsoft.com/office/powerpoint/2010/main" val="1407882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14A2344-AAF4-4075-B388-00AA4DC7F3A1}"/>
              </a:ext>
            </a:extLst>
          </p:cNvPr>
          <p:cNvSpPr>
            <a:spLocks noGrp="1"/>
          </p:cNvSpPr>
          <p:nvPr>
            <p:ph idx="1"/>
          </p:nvPr>
        </p:nvSpPr>
        <p:spPr>
          <a:xfrm>
            <a:off x="1295401" y="789709"/>
            <a:ext cx="9601196" cy="5086159"/>
          </a:xfrm>
        </p:spPr>
        <p:txBody>
          <a:bodyPr/>
          <a:lstStyle/>
          <a:p>
            <a:r>
              <a:rPr lang="tr-TR" dirty="0"/>
              <a:t>Uygulamalı temel bir disiplin olan sosyal hizmet kendine özgü kuram ve yaklaşımları ile bu grupların sorunlarına çözüm ararken bu birey ve grupların toplum ve diğer sistemler ile ilişkilerini güçlendirmekte ve tüm birey, aile ve toplumun yaşam kalitesini artırmayı hedef almaktadır. </a:t>
            </a:r>
          </a:p>
          <a:p>
            <a:endParaRPr lang="tr-TR" dirty="0"/>
          </a:p>
          <a:p>
            <a:r>
              <a:rPr lang="tr-TR" dirty="0"/>
              <a:t>Buradaki mesleki müdahaleden amaçlanan, meslek felsefesinde yer alan adalet, onur ve değer kavramlarını hedef kitlenin yaşam niteliği düzeyinde geliştirmek için, hedef kitlenin yaşanan olumsuz gerçeklikle baş etmede yollarını açmaktır. Sorunların çözümünden amaçlanan yeni bir yapılandırma ve </a:t>
            </a:r>
            <a:r>
              <a:rPr lang="tr-TR" dirty="0" err="1"/>
              <a:t>psikososyal</a:t>
            </a:r>
            <a:r>
              <a:rPr lang="tr-TR" dirty="0"/>
              <a:t> inşadır. Bunun içinse </a:t>
            </a:r>
            <a:r>
              <a:rPr lang="tr-TR" b="1" dirty="0"/>
              <a:t>müdahale noktası </a:t>
            </a:r>
            <a:r>
              <a:rPr lang="tr-TR" dirty="0"/>
              <a:t>konusunda öngörü sahibi olmak gerekir.</a:t>
            </a:r>
          </a:p>
          <a:p>
            <a:endParaRPr lang="tr-TR" dirty="0"/>
          </a:p>
        </p:txBody>
      </p:sp>
    </p:spTree>
    <p:extLst>
      <p:ext uri="{BB962C8B-B14F-4D97-AF65-F5344CB8AC3E}">
        <p14:creationId xmlns:p14="http://schemas.microsoft.com/office/powerpoint/2010/main" val="2700016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49E3135-4F8C-4BA0-AFEA-7B2A9F6630AF}"/>
              </a:ext>
            </a:extLst>
          </p:cNvPr>
          <p:cNvSpPr>
            <a:spLocks noGrp="1"/>
          </p:cNvSpPr>
          <p:nvPr>
            <p:ph idx="1"/>
          </p:nvPr>
        </p:nvSpPr>
        <p:spPr>
          <a:xfrm>
            <a:off x="1295401" y="852055"/>
            <a:ext cx="9601196" cy="5354781"/>
          </a:xfrm>
        </p:spPr>
        <p:txBody>
          <a:bodyPr>
            <a:normAutofit/>
          </a:bodyPr>
          <a:lstStyle/>
          <a:p>
            <a:r>
              <a:rPr lang="tr-TR" dirty="0"/>
              <a:t>Sosyal hizmette</a:t>
            </a:r>
            <a:r>
              <a:rPr lang="tr-TR" b="1" dirty="0"/>
              <a:t> “müdahale noktası” </a:t>
            </a:r>
            <a:r>
              <a:rPr lang="tr-TR" dirty="0"/>
              <a:t>dendiğinde koşul ya da sorunun gelişiminde sosyal hizmet uzmanının/sosyal çalışmacının, müracaatçı sistemi ve diğer ilgili sistemlerle durumu etkileyecek noktada doğrudan temasa geldiği “zaman” anlaşılır. </a:t>
            </a:r>
          </a:p>
          <a:p>
            <a:r>
              <a:rPr lang="tr-TR" dirty="0"/>
              <a:t>Kısaca ne zaman yapıyorsunuz? sorusuna alınan cevaptır. </a:t>
            </a:r>
          </a:p>
          <a:p>
            <a:r>
              <a:rPr lang="tr-TR" dirty="0"/>
              <a:t>Bu önemli ve hassas bir konudur. Müdahale zamanı iyi ayarlanmalıdır. Bunu her zaman tam olarak ayarlayabilmek ise oldukça zordur. Müdahale edebilmek için uygun kaynağın yani çözüm getirecek kurumun varlığı önemlidir. Bir müdahale gerektiği takdirde ihtiyaç duyulan hizmeti, yardımı kimin verebileceği araştırılmalı ve bu hizmet sağlanmalıdır. Yardıma muhtaç müracaatçı sistemi ile bu yardımı verebilecek kaynağın sorumlu ve sistemli bir biçimde bir araya getirilmesi meslek açısından bir “</a:t>
            </a:r>
            <a:r>
              <a:rPr lang="tr-TR" dirty="0" err="1"/>
              <a:t>havale”dir</a:t>
            </a:r>
            <a:r>
              <a:rPr lang="tr-TR" dirty="0"/>
              <a:t>. </a:t>
            </a:r>
          </a:p>
        </p:txBody>
      </p:sp>
    </p:spTree>
    <p:extLst>
      <p:ext uri="{BB962C8B-B14F-4D97-AF65-F5344CB8AC3E}">
        <p14:creationId xmlns:p14="http://schemas.microsoft.com/office/powerpoint/2010/main" val="2203289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C695772-5A3E-453A-993F-C01EE3529BC6}"/>
              </a:ext>
            </a:extLst>
          </p:cNvPr>
          <p:cNvSpPr>
            <a:spLocks noGrp="1"/>
          </p:cNvSpPr>
          <p:nvPr>
            <p:ph idx="1"/>
          </p:nvPr>
        </p:nvSpPr>
        <p:spPr>
          <a:xfrm>
            <a:off x="1295401" y="609601"/>
            <a:ext cx="9601196" cy="5562600"/>
          </a:xfrm>
        </p:spPr>
        <p:txBody>
          <a:bodyPr>
            <a:normAutofit lnSpcReduction="10000"/>
          </a:bodyPr>
          <a:lstStyle/>
          <a:p>
            <a:r>
              <a:rPr lang="tr-TR" dirty="0"/>
              <a:t>Sosyal çalışmada mesleki müdahale, mesleğin bütün yöntemlerinde sorun odağına göre işlevsel olarak kullanılmaktadır. </a:t>
            </a:r>
          </a:p>
          <a:p>
            <a:r>
              <a:rPr lang="tr-TR" dirty="0"/>
              <a:t>Örneğin sosyal çalışma uygulamasının temel işlevlerinden biri genellikle ‘çevresi içinde birey’ kavramı ile ifade edilen bireyleri çevreleri ile birlikte ele almaktır. </a:t>
            </a:r>
          </a:p>
          <a:p>
            <a:r>
              <a:rPr lang="tr-TR" dirty="0"/>
              <a:t>Çevrenin ele alındığı kapsam, sosyal çalışmacının bir duruma yaklaşımından kaynaklanan teorik çerçeveye dayanmaktadır. Sosyal hizmet uygulamasında çevre sıklıkla minimal olarak sosyal hizmet uzmanının/ sosyal çalışmacının bireyin sosyal durumunu değerlendirmesi ve sorular sormasıyla ele alınır ya da çevresel faktörlerin birey üzerindeki etkisidir ama birey üzerindeki müdahale hedeflenmeye devam edilir, diğer durumlarda sosyal hizmet uzmanı bireyin çevresinin tam değerlendirmesini tamamlar ve müdahalenin odağı olabilecek çevreyle ilgili çeşitli hedefleri göz önüne alır. Bu sonuncu yaklaşım için bireyleri ve onların etrafını saran çevrelerini ele almak sistem kuramı ya da ekolojik yaklaşım olarak bilinir. </a:t>
            </a:r>
          </a:p>
        </p:txBody>
      </p:sp>
    </p:spTree>
    <p:extLst>
      <p:ext uri="{BB962C8B-B14F-4D97-AF65-F5344CB8AC3E}">
        <p14:creationId xmlns:p14="http://schemas.microsoft.com/office/powerpoint/2010/main" val="3290771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a:extLst>
              <a:ext uri="{FF2B5EF4-FFF2-40B4-BE49-F238E27FC236}">
                <a16:creationId xmlns:a16="http://schemas.microsoft.com/office/drawing/2014/main" id="{1E994D10-C2CC-4954-A55B-01DAFAB93FA5}"/>
              </a:ext>
            </a:extLst>
          </p:cNvPr>
          <p:cNvGraphicFramePr/>
          <p:nvPr>
            <p:extLst>
              <p:ext uri="{D42A27DB-BD31-4B8C-83A1-F6EECF244321}">
                <p14:modId xmlns:p14="http://schemas.microsoft.com/office/powerpoint/2010/main" val="1730461510"/>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val 2">
            <a:extLst>
              <a:ext uri="{FF2B5EF4-FFF2-40B4-BE49-F238E27FC236}">
                <a16:creationId xmlns:a16="http://schemas.microsoft.com/office/drawing/2014/main" id="{F41D1084-32FF-40B5-8BC1-51404C26F28C}"/>
              </a:ext>
            </a:extLst>
          </p:cNvPr>
          <p:cNvSpPr/>
          <p:nvPr/>
        </p:nvSpPr>
        <p:spPr>
          <a:xfrm>
            <a:off x="5056909" y="2847109"/>
            <a:ext cx="2182091" cy="15724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BİREY</a:t>
            </a:r>
          </a:p>
        </p:txBody>
      </p:sp>
      <p:cxnSp>
        <p:nvCxnSpPr>
          <p:cNvPr id="7" name="Düz Ok Bağlayıcısı 6">
            <a:extLst>
              <a:ext uri="{FF2B5EF4-FFF2-40B4-BE49-F238E27FC236}">
                <a16:creationId xmlns:a16="http://schemas.microsoft.com/office/drawing/2014/main" id="{9CBD7454-908C-46BC-9E2A-978446262D1D}"/>
              </a:ext>
            </a:extLst>
          </p:cNvPr>
          <p:cNvCxnSpPr/>
          <p:nvPr/>
        </p:nvCxnSpPr>
        <p:spPr>
          <a:xfrm>
            <a:off x="6096000" y="1828800"/>
            <a:ext cx="0" cy="77585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Düz Ok Bağlayıcısı 8">
            <a:extLst>
              <a:ext uri="{FF2B5EF4-FFF2-40B4-BE49-F238E27FC236}">
                <a16:creationId xmlns:a16="http://schemas.microsoft.com/office/drawing/2014/main" id="{FC85A91A-2F46-40D4-BB6F-7CE306CDF834}"/>
              </a:ext>
            </a:extLst>
          </p:cNvPr>
          <p:cNvCxnSpPr/>
          <p:nvPr/>
        </p:nvCxnSpPr>
        <p:spPr>
          <a:xfrm>
            <a:off x="4890655" y="2604655"/>
            <a:ext cx="339436" cy="31865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Düz Ok Bağlayıcısı 10">
            <a:extLst>
              <a:ext uri="{FF2B5EF4-FFF2-40B4-BE49-F238E27FC236}">
                <a16:creationId xmlns:a16="http://schemas.microsoft.com/office/drawing/2014/main" id="{C0CBF633-BC94-4861-B5CD-6FAE12287A78}"/>
              </a:ext>
            </a:extLst>
          </p:cNvPr>
          <p:cNvCxnSpPr/>
          <p:nvPr/>
        </p:nvCxnSpPr>
        <p:spPr>
          <a:xfrm flipV="1">
            <a:off x="4516582" y="3816927"/>
            <a:ext cx="484909" cy="1524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Düz Ok Bağlayıcısı 12">
            <a:extLst>
              <a:ext uri="{FF2B5EF4-FFF2-40B4-BE49-F238E27FC236}">
                <a16:creationId xmlns:a16="http://schemas.microsoft.com/office/drawing/2014/main" id="{A823E598-FAEC-4EFA-A2C9-3722AF997D28}"/>
              </a:ext>
            </a:extLst>
          </p:cNvPr>
          <p:cNvCxnSpPr/>
          <p:nvPr/>
        </p:nvCxnSpPr>
        <p:spPr>
          <a:xfrm flipV="1">
            <a:off x="5410200" y="4551218"/>
            <a:ext cx="242455" cy="54725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Düz Ok Bağlayıcısı 14">
            <a:extLst>
              <a:ext uri="{FF2B5EF4-FFF2-40B4-BE49-F238E27FC236}">
                <a16:creationId xmlns:a16="http://schemas.microsoft.com/office/drawing/2014/main" id="{D7F769B7-CA6B-423B-8AF7-8031D2EBF3E1}"/>
              </a:ext>
            </a:extLst>
          </p:cNvPr>
          <p:cNvCxnSpPr/>
          <p:nvPr/>
        </p:nvCxnSpPr>
        <p:spPr>
          <a:xfrm flipH="1" flipV="1">
            <a:off x="6608618" y="4551218"/>
            <a:ext cx="339437" cy="6096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Düz Ok Bağlayıcısı 16">
            <a:extLst>
              <a:ext uri="{FF2B5EF4-FFF2-40B4-BE49-F238E27FC236}">
                <a16:creationId xmlns:a16="http://schemas.microsoft.com/office/drawing/2014/main" id="{68F6138C-BFE4-4B32-A20B-091395960E7F}"/>
              </a:ext>
            </a:extLst>
          </p:cNvPr>
          <p:cNvCxnSpPr/>
          <p:nvPr/>
        </p:nvCxnSpPr>
        <p:spPr>
          <a:xfrm flipH="1">
            <a:off x="6948055" y="2556164"/>
            <a:ext cx="381000" cy="36714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Düz Ok Bağlayıcısı 18">
            <a:extLst>
              <a:ext uri="{FF2B5EF4-FFF2-40B4-BE49-F238E27FC236}">
                <a16:creationId xmlns:a16="http://schemas.microsoft.com/office/drawing/2014/main" id="{6DAD6E58-E4B9-4D65-8975-66847C0AE10B}"/>
              </a:ext>
            </a:extLst>
          </p:cNvPr>
          <p:cNvCxnSpPr/>
          <p:nvPr/>
        </p:nvCxnSpPr>
        <p:spPr>
          <a:xfrm>
            <a:off x="7329054" y="3872345"/>
            <a:ext cx="387928" cy="9698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7366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BF1AA0A-804D-4820-8B75-E4D52E61165D}"/>
              </a:ext>
            </a:extLst>
          </p:cNvPr>
          <p:cNvSpPr>
            <a:spLocks noGrp="1"/>
          </p:cNvSpPr>
          <p:nvPr>
            <p:ph idx="1"/>
          </p:nvPr>
        </p:nvSpPr>
        <p:spPr>
          <a:xfrm>
            <a:off x="1295401" y="630381"/>
            <a:ext cx="9601196" cy="5604163"/>
          </a:xfrm>
        </p:spPr>
        <p:txBody>
          <a:bodyPr>
            <a:normAutofit fontScale="85000" lnSpcReduction="20000"/>
          </a:bodyPr>
          <a:lstStyle/>
          <a:p>
            <a:pPr marL="0" indent="0">
              <a:buNone/>
            </a:pPr>
            <a:r>
              <a:rPr lang="tr-TR" dirty="0"/>
              <a:t>Bütün bu çalışmaların yanında sosyal hizmet uzmanları ayrıca,</a:t>
            </a:r>
          </a:p>
          <a:p>
            <a:r>
              <a:rPr lang="tr-TR" dirty="0"/>
              <a:t> araştırma ve yazma becerileri,</a:t>
            </a:r>
          </a:p>
          <a:p>
            <a:r>
              <a:rPr lang="tr-TR" dirty="0"/>
              <a:t> program geliştirme,</a:t>
            </a:r>
          </a:p>
          <a:p>
            <a:r>
              <a:rPr lang="tr-TR" dirty="0"/>
              <a:t> fon oluşturma becerileri, </a:t>
            </a:r>
          </a:p>
          <a:p>
            <a:r>
              <a:rPr lang="tr-TR" dirty="0"/>
              <a:t>etik ve yasal konuları nasıl ele alacağı bilgisini edinmeye de gereksinim duyar. </a:t>
            </a:r>
          </a:p>
          <a:p>
            <a:endParaRPr lang="tr-TR" dirty="0"/>
          </a:p>
          <a:p>
            <a:pPr marL="0" indent="0">
              <a:buNone/>
            </a:pPr>
            <a:endParaRPr lang="tr-TR" dirty="0"/>
          </a:p>
          <a:p>
            <a:r>
              <a:rPr lang="tr-TR" dirty="0"/>
              <a:t>Bir sosyal hizmet uzmanının gereksinim duyduğu temel beceri belki de müracaatçıya etkin bir şekilde danışmanlık verme yeteneğidir. Bunu yapmakta yeteneksiz olan bir kişi büyük olasılıkla sosyal hizmet alanında olmamalıdır/kesinlikle de doğrudan hizmet vermemelidir. </a:t>
            </a:r>
          </a:p>
          <a:p>
            <a:r>
              <a:rPr lang="tr-TR" dirty="0"/>
              <a:t>İkinci önemli beceri, diğer gruplarla ve alandaki diğer profesyonellerle etkin bir şekilde iletişim kurma yeteneğidir. Bir sosyal hizmet uzmanının </a:t>
            </a:r>
          </a:p>
          <a:p>
            <a:r>
              <a:rPr lang="tr-TR" dirty="0"/>
              <a:t>(a) müracaatçının ortak kişisel ve duygusal sorunlarına ve </a:t>
            </a:r>
          </a:p>
          <a:p>
            <a:r>
              <a:rPr lang="tr-TR" dirty="0"/>
              <a:t>(b)gruplar, örgütler ve daha büyük topluluklar tarafından karşılaşılan ortak sosyal problemlere etkin bir şekilde müdahale etmesini olası kılacak çok çeşitli becerilere sahip olması gerekir.</a:t>
            </a:r>
          </a:p>
        </p:txBody>
      </p:sp>
    </p:spTree>
    <p:extLst>
      <p:ext uri="{BB962C8B-B14F-4D97-AF65-F5344CB8AC3E}">
        <p14:creationId xmlns:p14="http://schemas.microsoft.com/office/powerpoint/2010/main" val="3027693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8787AC-0687-4746-83FE-288F142D2595}"/>
              </a:ext>
            </a:extLst>
          </p:cNvPr>
          <p:cNvSpPr>
            <a:spLocks noGrp="1"/>
          </p:cNvSpPr>
          <p:nvPr>
            <p:ph type="title"/>
          </p:nvPr>
        </p:nvSpPr>
        <p:spPr/>
        <p:txBody>
          <a:bodyPr/>
          <a:lstStyle/>
          <a:p>
            <a:r>
              <a:rPr lang="tr-TR"/>
              <a:t>Müdahale Aşamaları</a:t>
            </a:r>
          </a:p>
        </p:txBody>
      </p:sp>
      <p:sp>
        <p:nvSpPr>
          <p:cNvPr id="3" name="İçerik Yer Tutucusu 2">
            <a:extLst>
              <a:ext uri="{FF2B5EF4-FFF2-40B4-BE49-F238E27FC236}">
                <a16:creationId xmlns:a16="http://schemas.microsoft.com/office/drawing/2014/main" id="{309B7149-5E79-42CE-9A6B-7F15D655BF63}"/>
              </a:ext>
            </a:extLst>
          </p:cNvPr>
          <p:cNvSpPr>
            <a:spLocks noGrp="1"/>
          </p:cNvSpPr>
          <p:nvPr>
            <p:ph idx="1"/>
          </p:nvPr>
        </p:nvSpPr>
        <p:spPr/>
        <p:txBody>
          <a:bodyPr>
            <a:normAutofit fontScale="92500" lnSpcReduction="10000"/>
          </a:bodyPr>
          <a:lstStyle/>
          <a:p>
            <a:r>
              <a:rPr lang="tr-TR" dirty="0"/>
              <a:t>İzleme</a:t>
            </a:r>
          </a:p>
          <a:p>
            <a:r>
              <a:rPr lang="tr-TR" dirty="0"/>
              <a:t>Sonlandırma</a:t>
            </a:r>
          </a:p>
          <a:p>
            <a:r>
              <a:rPr lang="tr-TR" dirty="0"/>
              <a:t>Değerlendirme</a:t>
            </a:r>
          </a:p>
          <a:p>
            <a:r>
              <a:rPr lang="tr-TR" dirty="0"/>
              <a:t>Uygulama</a:t>
            </a:r>
          </a:p>
          <a:p>
            <a:r>
              <a:rPr lang="tr-TR" dirty="0"/>
              <a:t>Planlama</a:t>
            </a:r>
          </a:p>
          <a:p>
            <a:r>
              <a:rPr lang="tr-TR" dirty="0"/>
              <a:t>Ön değerlendirme</a:t>
            </a:r>
          </a:p>
          <a:p>
            <a:r>
              <a:rPr lang="tr-TR" dirty="0"/>
              <a:t>Tanışma</a:t>
            </a:r>
          </a:p>
          <a:p>
            <a:endParaRPr lang="tr-TR" dirty="0"/>
          </a:p>
          <a:p>
            <a:endParaRPr lang="tr-TR" dirty="0"/>
          </a:p>
        </p:txBody>
      </p:sp>
    </p:spTree>
    <p:extLst>
      <p:ext uri="{BB962C8B-B14F-4D97-AF65-F5344CB8AC3E}">
        <p14:creationId xmlns:p14="http://schemas.microsoft.com/office/powerpoint/2010/main" val="1289076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9EA31B0-0A5D-4379-8504-AC123A7BE2D2}"/>
              </a:ext>
            </a:extLst>
          </p:cNvPr>
          <p:cNvSpPr>
            <a:spLocks noGrp="1"/>
          </p:cNvSpPr>
          <p:nvPr>
            <p:ph type="title"/>
          </p:nvPr>
        </p:nvSpPr>
        <p:spPr/>
        <p:txBody>
          <a:bodyPr/>
          <a:lstStyle/>
          <a:p>
            <a:r>
              <a:rPr lang="tr-TR" dirty="0"/>
              <a:t>2-Sosyal İnceleme Raporu</a:t>
            </a:r>
          </a:p>
        </p:txBody>
      </p:sp>
      <p:sp>
        <p:nvSpPr>
          <p:cNvPr id="3" name="İçerik Yer Tutucusu 2">
            <a:extLst>
              <a:ext uri="{FF2B5EF4-FFF2-40B4-BE49-F238E27FC236}">
                <a16:creationId xmlns:a16="http://schemas.microsoft.com/office/drawing/2014/main" id="{1C2EF361-02B6-44B3-8E66-031FA02EA48A}"/>
              </a:ext>
            </a:extLst>
          </p:cNvPr>
          <p:cNvSpPr>
            <a:spLocks noGrp="1"/>
          </p:cNvSpPr>
          <p:nvPr>
            <p:ph sz="half" idx="1"/>
          </p:nvPr>
        </p:nvSpPr>
        <p:spPr>
          <a:xfrm>
            <a:off x="789709" y="2431473"/>
            <a:ext cx="5227043" cy="3761509"/>
          </a:xfrm>
        </p:spPr>
        <p:txBody>
          <a:bodyPr>
            <a:normAutofit fontScale="92500"/>
          </a:bodyPr>
          <a:lstStyle/>
          <a:p>
            <a:r>
              <a:rPr lang="tr-TR" dirty="0"/>
              <a:t>Sosyal inceleme raporu (</a:t>
            </a:r>
            <a:r>
              <a:rPr lang="tr-TR" dirty="0" err="1"/>
              <a:t>social</a:t>
            </a:r>
            <a:r>
              <a:rPr lang="tr-TR" dirty="0"/>
              <a:t> </a:t>
            </a:r>
            <a:r>
              <a:rPr lang="tr-TR" dirty="0" err="1"/>
              <a:t>study</a:t>
            </a:r>
            <a:r>
              <a:rPr lang="tr-TR" dirty="0"/>
              <a:t> </a:t>
            </a:r>
            <a:r>
              <a:rPr lang="tr-TR" dirty="0" err="1"/>
              <a:t>report</a:t>
            </a:r>
            <a:r>
              <a:rPr lang="tr-TR" dirty="0"/>
              <a:t>); olgunun, ilgili sosyal çalışmacı tarafından ekonomik, eğitsel, sosyal, ruhsal, kültürel, ailesel tüm boyutlarıyla incelenmesi sonunda toplanan bilgilerle oluşturulan rapordur. Bireyin dosyasına konur. Kimlik bilgilerinin yanı sıra, olguya nasıl ulaşıldığı, kim tarafından getirildiği, ilgili kişiler, geliş/getiriliş nedeni, sosyoekonomik, </a:t>
            </a:r>
            <a:r>
              <a:rPr lang="tr-TR" dirty="0" err="1"/>
              <a:t>sosyopsikolojik</a:t>
            </a:r>
            <a:r>
              <a:rPr lang="tr-TR" dirty="0"/>
              <a:t> durumu bu raporda yer alır. </a:t>
            </a:r>
          </a:p>
          <a:p>
            <a:pPr marL="0" indent="0">
              <a:buNone/>
            </a:pPr>
            <a:endParaRPr lang="tr-TR" dirty="0"/>
          </a:p>
        </p:txBody>
      </p:sp>
      <p:graphicFrame>
        <p:nvGraphicFramePr>
          <p:cNvPr id="6" name="İçerik Yer Tutucusu 5">
            <a:extLst>
              <a:ext uri="{FF2B5EF4-FFF2-40B4-BE49-F238E27FC236}">
                <a16:creationId xmlns:a16="http://schemas.microsoft.com/office/drawing/2014/main" id="{039E45A5-DF7B-4D70-90B3-21BC0D790BB4}"/>
              </a:ext>
            </a:extLst>
          </p:cNvPr>
          <p:cNvGraphicFramePr>
            <a:graphicFrameLocks noGrp="1" noChangeAspect="1"/>
          </p:cNvGraphicFramePr>
          <p:nvPr>
            <p:ph sz="half" idx="2"/>
            <p:extLst>
              <p:ext uri="{D42A27DB-BD31-4B8C-83A1-F6EECF244321}">
                <p14:modId xmlns:p14="http://schemas.microsoft.com/office/powerpoint/2010/main" val="2739140230"/>
              </p:ext>
            </p:extLst>
          </p:nvPr>
        </p:nvGraphicFramePr>
        <p:xfrm>
          <a:off x="6823365" y="2432049"/>
          <a:ext cx="2971800" cy="3760933"/>
        </p:xfrm>
        <a:graphic>
          <a:graphicData uri="http://schemas.openxmlformats.org/presentationml/2006/ole">
            <mc:AlternateContent xmlns:mc="http://schemas.openxmlformats.org/markup-compatibility/2006">
              <mc:Choice xmlns:v="urn:schemas-microsoft-com:vml" Requires="v">
                <p:oleObj name="Document" r:id="rId2" imgW="5761150" imgH="7582232" progId="Word.Document.12">
                  <p:embed/>
                </p:oleObj>
              </mc:Choice>
              <mc:Fallback>
                <p:oleObj name="Document" r:id="rId2" imgW="5761150" imgH="7582232" progId="Word.Document.12">
                  <p:embed/>
                  <p:pic>
                    <p:nvPicPr>
                      <p:cNvPr id="3" name="Nesne 2">
                        <a:extLst>
                          <a:ext uri="{FF2B5EF4-FFF2-40B4-BE49-F238E27FC236}">
                            <a16:creationId xmlns:a16="http://schemas.microsoft.com/office/drawing/2014/main" id="{66870525-5516-4AB2-9442-17643B3312A0}"/>
                          </a:ext>
                        </a:extLst>
                      </p:cNvPr>
                      <p:cNvPicPr/>
                      <p:nvPr/>
                    </p:nvPicPr>
                    <p:blipFill>
                      <a:blip r:embed="rId3"/>
                      <a:stretch>
                        <a:fillRect/>
                      </a:stretch>
                    </p:blipFill>
                    <p:spPr>
                      <a:xfrm>
                        <a:off x="6823365" y="2432049"/>
                        <a:ext cx="2971800" cy="3760933"/>
                      </a:xfrm>
                      <a:prstGeom prst="rect">
                        <a:avLst/>
                      </a:prstGeom>
                    </p:spPr>
                  </p:pic>
                </p:oleObj>
              </mc:Fallback>
            </mc:AlternateContent>
          </a:graphicData>
        </a:graphic>
      </p:graphicFrame>
    </p:spTree>
    <p:extLst>
      <p:ext uri="{BB962C8B-B14F-4D97-AF65-F5344CB8AC3E}">
        <p14:creationId xmlns:p14="http://schemas.microsoft.com/office/powerpoint/2010/main" val="371991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B88E34C-039B-4E0F-B231-1EBD857B4F20}"/>
              </a:ext>
            </a:extLst>
          </p:cNvPr>
          <p:cNvSpPr>
            <a:spLocks noGrp="1"/>
          </p:cNvSpPr>
          <p:nvPr>
            <p:ph type="title"/>
          </p:nvPr>
        </p:nvSpPr>
        <p:spPr/>
        <p:txBody>
          <a:bodyPr>
            <a:normAutofit fontScale="90000"/>
          </a:bodyPr>
          <a:lstStyle/>
          <a:p>
            <a:r>
              <a:rPr lang="tr-TR" dirty="0"/>
              <a:t>MESLEK OLARAK SOSYAL HİZMETİN TEMEL NİTELİKLERİ</a:t>
            </a:r>
          </a:p>
        </p:txBody>
      </p:sp>
      <p:sp>
        <p:nvSpPr>
          <p:cNvPr id="3" name="İçerik Yer Tutucusu 2">
            <a:extLst>
              <a:ext uri="{FF2B5EF4-FFF2-40B4-BE49-F238E27FC236}">
                <a16:creationId xmlns:a16="http://schemas.microsoft.com/office/drawing/2014/main" id="{AEF0E8D6-3259-4173-AFE0-8C21204B23BA}"/>
              </a:ext>
            </a:extLst>
          </p:cNvPr>
          <p:cNvSpPr>
            <a:spLocks noGrp="1"/>
          </p:cNvSpPr>
          <p:nvPr>
            <p:ph idx="1"/>
          </p:nvPr>
        </p:nvSpPr>
        <p:spPr>
          <a:xfrm>
            <a:off x="1295401" y="2452255"/>
            <a:ext cx="9601196" cy="3775363"/>
          </a:xfrm>
        </p:spPr>
        <p:txBody>
          <a:bodyPr/>
          <a:lstStyle/>
          <a:p>
            <a:pPr algn="just"/>
            <a:r>
              <a:rPr lang="tr-TR" dirty="0"/>
              <a:t>Her mesleğin ortaya çıkışından itibaren yaşadığı birtakım yapısal ve güncel sorunlar var olmuştur. Sosyal hizmetin </a:t>
            </a:r>
            <a:r>
              <a:rPr lang="tr-TR" dirty="0" err="1"/>
              <a:t>meslekleşme</a:t>
            </a:r>
            <a:r>
              <a:rPr lang="tr-TR" dirty="0"/>
              <a:t> sürecinde karşılaştığı en önemli güçlük, kökeninde sosyal yardımın ve toplumsal dayanışmanın olmasıdır. Böylesi bir felsefe ile ortaya çıkan sosyal hizmete bilimsel bir oryantasyon kazandırmak güç bir süreç olmuştur.</a:t>
            </a:r>
          </a:p>
          <a:p>
            <a:pPr algn="just"/>
            <a:r>
              <a:rPr lang="tr-TR" dirty="0"/>
              <a:t>Bu durumun nedeni Türkiye’deki sosyal hizmet yapısının yardım ve bakım odaklı olması, bireylerin gelişim kapasitelerine yönelik uygulamalar geliştirilmesinin ikinci planda kalmasıdır.</a:t>
            </a:r>
          </a:p>
        </p:txBody>
      </p:sp>
    </p:spTree>
    <p:extLst>
      <p:ext uri="{BB962C8B-B14F-4D97-AF65-F5344CB8AC3E}">
        <p14:creationId xmlns:p14="http://schemas.microsoft.com/office/powerpoint/2010/main" val="3612575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AF5B847-789D-45D6-8233-75956E91E207}"/>
              </a:ext>
            </a:extLst>
          </p:cNvPr>
          <p:cNvSpPr>
            <a:spLocks noGrp="1"/>
          </p:cNvSpPr>
          <p:nvPr>
            <p:ph idx="4294967295"/>
          </p:nvPr>
        </p:nvSpPr>
        <p:spPr>
          <a:xfrm>
            <a:off x="796131" y="578644"/>
            <a:ext cx="10599737" cy="5700712"/>
          </a:xfrm>
        </p:spPr>
        <p:txBody>
          <a:bodyPr>
            <a:normAutofit fontScale="85000" lnSpcReduction="10000"/>
          </a:bodyPr>
          <a:lstStyle/>
          <a:p>
            <a:pPr marL="0" indent="0" algn="just">
              <a:buNone/>
            </a:pPr>
            <a:r>
              <a:rPr lang="tr-TR" dirty="0"/>
              <a:t>Günümüzde yasası kalkmış olmakla birlikte temel kavramları kullanılan eski 2828 sayılı Sosyal Hizmetler ve Çocuk Esirgeme Kurumu ile ilgili yasada da belirtilmiştir ki, sosyal inceleme raporlarında, </a:t>
            </a:r>
          </a:p>
          <a:p>
            <a:pPr algn="just"/>
            <a:r>
              <a:rPr lang="tr-TR" dirty="0"/>
              <a:t>muhtaç durumdaki kişilerin geçmişteki yardım talepleri, </a:t>
            </a:r>
          </a:p>
          <a:p>
            <a:pPr algn="just"/>
            <a:r>
              <a:rPr lang="tr-TR" dirty="0"/>
              <a:t>evvelce yapılan yardımlar, </a:t>
            </a:r>
          </a:p>
          <a:p>
            <a:pPr algn="just"/>
            <a:r>
              <a:rPr lang="tr-TR" dirty="0"/>
              <a:t>durumundaki değişmeler, </a:t>
            </a:r>
          </a:p>
          <a:p>
            <a:pPr algn="just"/>
            <a:r>
              <a:rPr lang="tr-TR" dirty="0"/>
              <a:t>halihazırdaki özellikleri, </a:t>
            </a:r>
          </a:p>
          <a:p>
            <a:pPr algn="just"/>
            <a:r>
              <a:rPr lang="tr-TR" dirty="0"/>
              <a:t>kişisel ve ailevi bilgiler yanında </a:t>
            </a:r>
          </a:p>
          <a:p>
            <a:pPr algn="just"/>
            <a:r>
              <a:rPr lang="tr-TR" dirty="0"/>
              <a:t>sosyal ve ekonomik koşullar, </a:t>
            </a:r>
          </a:p>
          <a:p>
            <a:pPr algn="just"/>
            <a:r>
              <a:rPr lang="tr-TR" dirty="0"/>
              <a:t>yerel olanaklar, </a:t>
            </a:r>
          </a:p>
          <a:p>
            <a:pPr algn="just"/>
            <a:r>
              <a:rPr lang="tr-TR" dirty="0"/>
              <a:t>oturulan yer ve konut durumu ile varılan kanı ve gereksinim içindeki kişilerin ne tür bir yardımdan veya hizmetten faydalandırılmasının uygun olacağı, yardımın miktarı, süresi ve şekli ile ilgili konular da açıkça belirtilir. </a:t>
            </a:r>
          </a:p>
          <a:p>
            <a:pPr algn="just"/>
            <a:r>
              <a:rPr lang="tr-TR" dirty="0"/>
              <a:t>Sosyal incelemeyi yapan meslek elemanı müracaatçının (başvuru sahibinin) yaşadığı toplumun </a:t>
            </a:r>
            <a:r>
              <a:rPr lang="tr-TR" dirty="0" err="1"/>
              <a:t>sosyo</a:t>
            </a:r>
            <a:r>
              <a:rPr lang="tr-TR" dirty="0"/>
              <a:t>-ekonomik gerçekliği konusunda da yeterli bilgiye sahip olmak zorundadır. Çünkü toplumsal yapı müracaatçı üzerinde çeşitli yönleriyle strese neden olabilmekte ve baskın özellikler sergileyebilmektedir.</a:t>
            </a:r>
          </a:p>
        </p:txBody>
      </p:sp>
    </p:spTree>
    <p:extLst>
      <p:ext uri="{BB962C8B-B14F-4D97-AF65-F5344CB8AC3E}">
        <p14:creationId xmlns:p14="http://schemas.microsoft.com/office/powerpoint/2010/main" val="3257691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00B230D-987A-4F4C-846E-92E511F6D9F0}"/>
              </a:ext>
            </a:extLst>
          </p:cNvPr>
          <p:cNvSpPr>
            <a:spLocks noGrp="1"/>
          </p:cNvSpPr>
          <p:nvPr>
            <p:ph idx="4294967295"/>
          </p:nvPr>
        </p:nvSpPr>
        <p:spPr>
          <a:xfrm>
            <a:off x="796131" y="630670"/>
            <a:ext cx="10599738" cy="5707063"/>
          </a:xfrm>
        </p:spPr>
        <p:txBody>
          <a:bodyPr>
            <a:normAutofit fontScale="92500" lnSpcReduction="20000"/>
          </a:bodyPr>
          <a:lstStyle/>
          <a:p>
            <a:pPr algn="just"/>
            <a:r>
              <a:rPr lang="tr-TR" dirty="0"/>
              <a:t>Sosyal inceleme raporu, sosyal çalışma meslek elemanının çalıştığı olguyla ilgili hazırlamış olduğu mesleki rapordur. Bu raporda genel hatlarıyla olguya ait ekonomik, eğitsel, sosyal, psikolojik, kültürel, ailesel bilgiler yer alır.</a:t>
            </a:r>
          </a:p>
          <a:p>
            <a:pPr algn="just"/>
            <a:r>
              <a:rPr lang="tr-TR" dirty="0"/>
              <a:t>Farklı kuruluşlarda çalışan sosyal çalışmacılar tarafından kullanılan sosyal inceleme raporları kuruluşların hizmet politikasına göre değişmektedir. Adliyelerde ya da tıbbi sosyal çalışma alanında değişebilmektedir. </a:t>
            </a:r>
          </a:p>
          <a:p>
            <a:pPr algn="just"/>
            <a:r>
              <a:rPr lang="tr-TR" dirty="0"/>
              <a:t>Örneğin çocuk suçluluğu alanında sosyal inceleme raporu; yasaya aykırı hareket eden çocuğun özgeçmişini içinde yaşadığı koşulları, suçuna ilişkin bilgileri ve geleceğini ilgilendiren önerileri kapsayan bir belge, olarak kabul görmektedir. </a:t>
            </a:r>
          </a:p>
          <a:p>
            <a:pPr algn="just"/>
            <a:r>
              <a:rPr lang="tr-TR" dirty="0"/>
              <a:t>Bu anlamda sosyal inceleme raporu adalet süreci ve sistemi içinde, çocuğun kendini ifade edebileceği nadir fırsatlardan biridir. Sosyal inceleme raporu çocukla ilgili eylem planı için bir hareket noktasıdır ve çocuk adaletinin tüm alt sistemlerinde, örneğin, tutukevi, </a:t>
            </a:r>
            <a:r>
              <a:rPr lang="tr-TR" dirty="0" err="1"/>
              <a:t>eğitimevi</a:t>
            </a:r>
            <a:r>
              <a:rPr lang="tr-TR" dirty="0"/>
              <a:t>, denetimli serbestlik ve tedbirleri uygulayan kuruluşlarda da etkili olabilecek bir </a:t>
            </a:r>
            <a:r>
              <a:rPr lang="tr-TR" dirty="0" err="1"/>
              <a:t>sosyolegal</a:t>
            </a:r>
            <a:r>
              <a:rPr lang="tr-TR" dirty="0"/>
              <a:t> belgedir. </a:t>
            </a:r>
          </a:p>
          <a:p>
            <a:pPr algn="just"/>
            <a:r>
              <a:rPr lang="tr-TR" dirty="0"/>
              <a:t>Ancak sosyal inceleme raporu (SİR), Türkiye Çocuk Adalet Sistemi’nde henüz kurumsallaşmış olup, bu durumun çocuğun yüksek yararına, haklarına aykırı olduğu ve adil yargılanmasına gölge düşürdüğü sıklıkla dile getirilmektedir.</a:t>
            </a:r>
          </a:p>
          <a:p>
            <a:endParaRPr lang="tr-TR" dirty="0"/>
          </a:p>
        </p:txBody>
      </p:sp>
    </p:spTree>
    <p:extLst>
      <p:ext uri="{BB962C8B-B14F-4D97-AF65-F5344CB8AC3E}">
        <p14:creationId xmlns:p14="http://schemas.microsoft.com/office/powerpoint/2010/main" val="351686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8E084D6-B938-4CE8-BD9B-9EC4D0E2AFA4}"/>
              </a:ext>
            </a:extLst>
          </p:cNvPr>
          <p:cNvSpPr>
            <a:spLocks noGrp="1"/>
          </p:cNvSpPr>
          <p:nvPr>
            <p:ph idx="4294967295"/>
          </p:nvPr>
        </p:nvSpPr>
        <p:spPr>
          <a:xfrm>
            <a:off x="1170710" y="1770062"/>
            <a:ext cx="9601200" cy="3317875"/>
          </a:xfrm>
        </p:spPr>
        <p:txBody>
          <a:bodyPr>
            <a:normAutofit/>
          </a:bodyPr>
          <a:lstStyle/>
          <a:p>
            <a:pPr algn="just"/>
            <a:r>
              <a:rPr lang="tr-TR" dirty="0"/>
              <a:t>Günümüzde sosyal inceleme raporu, sosyal çalışmanın mesleki çerçevesinden çıkarılıp diğer sosyal mesleklerin de rahatça kullanabileceği bir konuma taşınmıştır. Kuşkusuz sosyal hizmet alanında farklı sosyal mesleklerin uygulamada yer almaları, mesleki sınırların </a:t>
            </a:r>
            <a:r>
              <a:rPr lang="tr-TR" dirty="0" err="1"/>
              <a:t>içice</a:t>
            </a:r>
            <a:r>
              <a:rPr lang="tr-TR" dirty="0"/>
              <a:t> geçmesi, alanlarla ilgili sosyal mevzuatın mesleki roller ve görevler anlamında yeterince belirleyici olmaması ve mesleki duyarsızlık örnekleri gibi faktörler bu durumun ortaya çıkmasına neden olmaktadır</a:t>
            </a:r>
          </a:p>
        </p:txBody>
      </p:sp>
    </p:spTree>
    <p:extLst>
      <p:ext uri="{BB962C8B-B14F-4D97-AF65-F5344CB8AC3E}">
        <p14:creationId xmlns:p14="http://schemas.microsoft.com/office/powerpoint/2010/main" val="656525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2F9EFB8-16E2-4B9F-8BDE-B43E8909E95C}"/>
              </a:ext>
            </a:extLst>
          </p:cNvPr>
          <p:cNvSpPr>
            <a:spLocks noGrp="1"/>
          </p:cNvSpPr>
          <p:nvPr>
            <p:ph type="title"/>
          </p:nvPr>
        </p:nvSpPr>
        <p:spPr/>
        <p:txBody>
          <a:bodyPr/>
          <a:lstStyle/>
          <a:p>
            <a:r>
              <a:rPr lang="tr-TR" dirty="0"/>
              <a:t>3-Raporlaşma ve Vaka Yönetimi</a:t>
            </a:r>
          </a:p>
        </p:txBody>
      </p:sp>
      <p:sp>
        <p:nvSpPr>
          <p:cNvPr id="3" name="İçerik Yer Tutucusu 2">
            <a:extLst>
              <a:ext uri="{FF2B5EF4-FFF2-40B4-BE49-F238E27FC236}">
                <a16:creationId xmlns:a16="http://schemas.microsoft.com/office/drawing/2014/main" id="{10660D49-4B6D-4BA0-B138-700AC8CC59EB}"/>
              </a:ext>
            </a:extLst>
          </p:cNvPr>
          <p:cNvSpPr>
            <a:spLocks noGrp="1"/>
          </p:cNvSpPr>
          <p:nvPr>
            <p:ph idx="1"/>
          </p:nvPr>
        </p:nvSpPr>
        <p:spPr/>
        <p:txBody>
          <a:bodyPr>
            <a:normAutofit fontScale="92500" lnSpcReduction="10000"/>
          </a:bodyPr>
          <a:lstStyle/>
          <a:p>
            <a:pPr algn="just"/>
            <a:r>
              <a:rPr lang="tr-TR" dirty="0" err="1"/>
              <a:t>Raporlaşma</a:t>
            </a:r>
            <a:r>
              <a:rPr lang="tr-TR" dirty="0"/>
              <a:t> ve vaka yönetimi konusu sosyal çalışma mesleğinin önemli tekniklerindendir. Sosyal hizmet kuruluşları arasında müracaatçı sistemlerine ilişkin verilerin paylaşılması özelikle yoksullukla mücadelede hizmetin etkililiği açısından </a:t>
            </a:r>
            <a:r>
              <a:rPr lang="tr-TR" dirty="0" err="1"/>
              <a:t>raporlaşma</a:t>
            </a:r>
            <a:r>
              <a:rPr lang="tr-TR" dirty="0"/>
              <a:t> konusunu gündeme getirmiştir. </a:t>
            </a:r>
            <a:r>
              <a:rPr lang="tr-TR" dirty="0" err="1"/>
              <a:t>Raporlaşma</a:t>
            </a:r>
            <a:r>
              <a:rPr lang="tr-TR" dirty="0"/>
              <a:t> müracaatçılara sunulan hizmetlerin istismarını da önler. Diyebiliriz ki, kurumların birbirlerine politikalarını, çalışmalarını, istatistiklerini belirli aralıklarla bildirmeleri olarak tanımlanan </a:t>
            </a:r>
            <a:r>
              <a:rPr lang="tr-TR" dirty="0" err="1"/>
              <a:t>raporlaşma</a:t>
            </a:r>
            <a:r>
              <a:rPr lang="tr-TR" dirty="0"/>
              <a:t> (</a:t>
            </a:r>
            <a:r>
              <a:rPr lang="tr-TR" dirty="0" err="1"/>
              <a:t>reportıng</a:t>
            </a:r>
            <a:r>
              <a:rPr lang="tr-TR" dirty="0"/>
              <a:t>), kurumlar arasında bir eşgüdüm sağlama ve planlama açısından büyük önem taşır. Böyle bir haberleşme ile sosyal refah hizmetleri ağındaki boşluk, güçlük ve tekrarlar daha iyi görülür; birlikte çözüm bulma yolu açılır. Özellikle aynı sorun kategorisine yönelik kurumlar arasında </a:t>
            </a:r>
            <a:r>
              <a:rPr lang="tr-TR" dirty="0" err="1"/>
              <a:t>raporlaşma</a:t>
            </a:r>
            <a:r>
              <a:rPr lang="tr-TR" dirty="0"/>
              <a:t> şarttır. </a:t>
            </a:r>
          </a:p>
        </p:txBody>
      </p:sp>
    </p:spTree>
    <p:extLst>
      <p:ext uri="{BB962C8B-B14F-4D97-AF65-F5344CB8AC3E}">
        <p14:creationId xmlns:p14="http://schemas.microsoft.com/office/powerpoint/2010/main" val="1159472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F4EAD52-71F4-49AD-888F-3BE7580511D6}"/>
              </a:ext>
            </a:extLst>
          </p:cNvPr>
          <p:cNvSpPr>
            <a:spLocks noGrp="1"/>
          </p:cNvSpPr>
          <p:nvPr>
            <p:ph idx="4294967295"/>
          </p:nvPr>
        </p:nvSpPr>
        <p:spPr>
          <a:xfrm>
            <a:off x="813594" y="640556"/>
            <a:ext cx="10564812" cy="5576888"/>
          </a:xfrm>
        </p:spPr>
        <p:txBody>
          <a:bodyPr>
            <a:normAutofit/>
          </a:bodyPr>
          <a:lstStyle/>
          <a:p>
            <a:pPr algn="just"/>
            <a:r>
              <a:rPr lang="tr-TR" dirty="0"/>
              <a:t>Vaka yönetimi ise çeşitli meslekler tarafından kullanılan bir kavramdır. Bununla birlikte, sosyal hizmette vaka yönetimi çeşitli özellikleri itibari ile diğerlerinden ayrılır.</a:t>
            </a:r>
          </a:p>
          <a:p>
            <a:pPr algn="just"/>
            <a:r>
              <a:rPr lang="tr-TR" dirty="0"/>
              <a:t> Öncelikle sosyal hizmette vaka yönetimi, hem bireyin </a:t>
            </a:r>
            <a:r>
              <a:rPr lang="tr-TR" dirty="0" err="1"/>
              <a:t>psikososyal</a:t>
            </a:r>
            <a:r>
              <a:rPr lang="tr-TR" dirty="0"/>
              <a:t> durumu hem de vaka yönetiminin gerçekleştirildiği sosyal sisteme yönelen bir anlayışa sahiptir. </a:t>
            </a:r>
          </a:p>
          <a:p>
            <a:pPr algn="just"/>
            <a:r>
              <a:rPr lang="tr-TR" dirty="0"/>
              <a:t>Sosyal hizmette vaka yönetimi kavramı, doğası gereği mikro ve makro odaklıdır, müdahale hem müracaatçı hem de sistem düzeyinde gerçekleştirilir. Bir başka deyişle, sosyal hizmet uzmanı vaka yönetimi sürecinde, müracaatçının ihtiyacı olan hizmetler, kaynaklar ve olanaklar sağlayan sistemler ile müracaatçı arasında bağlantılar kurarken, </a:t>
            </a:r>
            <a:r>
              <a:rPr lang="tr-TR" dirty="0" err="1"/>
              <a:t>terapotik</a:t>
            </a:r>
            <a:r>
              <a:rPr lang="tr-TR" dirty="0"/>
              <a:t> ilişkiler de geliştirmek ihtiyacındadır.</a:t>
            </a:r>
          </a:p>
          <a:p>
            <a:pPr algn="just"/>
            <a:r>
              <a:rPr lang="tr-TR" dirty="0"/>
              <a:t> </a:t>
            </a:r>
            <a:r>
              <a:rPr lang="tr-TR" dirty="0" err="1"/>
              <a:t>Terapotik</a:t>
            </a:r>
            <a:r>
              <a:rPr lang="tr-TR" dirty="0"/>
              <a:t> ilişkilerse yeterli bir mesleki ilişki kurulmasıyla ancak mümkün olabilmektedir. İyi kurulmuş bir mesleki ilişki ve sorun çözümüne odaklı görüşme beceri ve tekniklerini başarıyla kullanmak vaka yönetiminin amaçlarını gerçekleştirmesine olanak sağlar. </a:t>
            </a:r>
          </a:p>
        </p:txBody>
      </p:sp>
    </p:spTree>
    <p:extLst>
      <p:ext uri="{BB962C8B-B14F-4D97-AF65-F5344CB8AC3E}">
        <p14:creationId xmlns:p14="http://schemas.microsoft.com/office/powerpoint/2010/main" val="724617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05A307D-623E-45AB-B141-000617C0BF89}"/>
              </a:ext>
            </a:extLst>
          </p:cNvPr>
          <p:cNvSpPr>
            <a:spLocks noGrp="1"/>
          </p:cNvSpPr>
          <p:nvPr>
            <p:ph idx="4294967295"/>
          </p:nvPr>
        </p:nvSpPr>
        <p:spPr>
          <a:xfrm>
            <a:off x="1295400" y="1544204"/>
            <a:ext cx="9601200" cy="3430588"/>
          </a:xfrm>
        </p:spPr>
        <p:txBody>
          <a:bodyPr>
            <a:normAutofit/>
          </a:bodyPr>
          <a:lstStyle/>
          <a:p>
            <a:pPr algn="just"/>
            <a:r>
              <a:rPr lang="tr-TR" dirty="0"/>
              <a:t>Günümüzde kurum bakımından toplum temelli bakıma yöneliş vaka yönetiminin önemini daha bir artırmıştır. Kendi koşullarıyla mücadele ederken güçlendirilen başvuru sahipleri, rasyonel bir vaka yönetimiyle toplum kaynaklarını kullanmakta bilgi sahibi olmanın yanında sorunları konusunda farkındalık geliştirmekte ve çözüm sürecine sahiplenebilmektedirler. Demokratik katılım mikro düzey de böylece işleyebilmektedir. Sosyal çalışmanın burada beliren işlevleri başvuru sahipleri üzerindeki doğru bir mesleki ilişki kurarak, yönlendirici etkisinin yanı sıra toplumsal destek sistemlerinin etkililiğini ve verimliliğini artırmaya katkı vermektir.</a:t>
            </a:r>
          </a:p>
        </p:txBody>
      </p:sp>
    </p:spTree>
    <p:extLst>
      <p:ext uri="{BB962C8B-B14F-4D97-AF65-F5344CB8AC3E}">
        <p14:creationId xmlns:p14="http://schemas.microsoft.com/office/powerpoint/2010/main" val="3491609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7E74969-F35B-4038-A7DB-708EFA5075CD}"/>
              </a:ext>
            </a:extLst>
          </p:cNvPr>
          <p:cNvSpPr>
            <a:spLocks noGrp="1"/>
          </p:cNvSpPr>
          <p:nvPr>
            <p:ph idx="4294967295"/>
          </p:nvPr>
        </p:nvSpPr>
        <p:spPr>
          <a:xfrm>
            <a:off x="782781" y="682336"/>
            <a:ext cx="10487025" cy="5493327"/>
          </a:xfrm>
        </p:spPr>
        <p:txBody>
          <a:bodyPr>
            <a:normAutofit fontScale="92500" lnSpcReduction="10000"/>
          </a:bodyPr>
          <a:lstStyle/>
          <a:p>
            <a:pPr algn="just"/>
            <a:r>
              <a:rPr lang="tr-TR" dirty="0"/>
              <a:t>Mesleğin temel nitelikleri ve meslek tanımlamasındaki ölçütleri dikkate alarak sosyal hizmet mesleğinin pratiğini nesnel bir zemine oturtabiliriz. Şöyle ki, bu anlamda sosyal hizmet mesleğinin tanımlanmasına iki ayrı düzeyde iki ayrı yanıt verilebilir. </a:t>
            </a:r>
          </a:p>
          <a:p>
            <a:pPr marL="0" indent="0" algn="just">
              <a:buNone/>
            </a:pPr>
            <a:endParaRPr lang="tr-TR" dirty="0"/>
          </a:p>
          <a:p>
            <a:pPr algn="just"/>
            <a:r>
              <a:rPr lang="tr-TR" dirty="0"/>
              <a:t>Bir tanesi sosyal hizmet mesleğinin soyut bir şekilde amaca yönelik olarak tanımlanması. Çok kısaca sosyal hizmet, insan-insan arasındaki çelişkilerin çözülmesine yardımcı olan kavramdır. Bu tanımın belli bir ülkedeki, belli bir toplumdaki uygulamasına dönük bir açıklaması yapılabilir. Çünkü sosyal hizmet mesleği her ülkede ayrı amaçlara yönelmek zorunda olabilir. İnsan-insan çelişkisi her ülkede değişik biçimlerde ortaya çıkabilmektedir. Bu yönden genel ve soyut kavramdan herhangi bir ülkeye indiğimiz zaman, o ülkenin koşullarına göre tanımlamak gerekmektedir.</a:t>
            </a:r>
          </a:p>
          <a:p>
            <a:pPr algn="just"/>
            <a:endParaRPr lang="tr-TR" dirty="0"/>
          </a:p>
          <a:p>
            <a:pPr algn="just"/>
            <a:r>
              <a:rPr lang="tr-TR" dirty="0"/>
              <a:t> Yani, Türkiye’de sosyal hizmet mesleğinin yeri veya rolü ne olabilir diye tartışılabilir. Yalnız, meslek tanımlamasında, bilgi, uygulama, kurallar (ahlâk kuralları) gibi en azından üç ana dalın muhakkak bulunması lazımdır.</a:t>
            </a:r>
          </a:p>
        </p:txBody>
      </p:sp>
    </p:spTree>
    <p:extLst>
      <p:ext uri="{BB962C8B-B14F-4D97-AF65-F5344CB8AC3E}">
        <p14:creationId xmlns:p14="http://schemas.microsoft.com/office/powerpoint/2010/main" val="318710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a:extLst>
              <a:ext uri="{FF2B5EF4-FFF2-40B4-BE49-F238E27FC236}">
                <a16:creationId xmlns:a16="http://schemas.microsoft.com/office/drawing/2014/main" id="{8B7AB2B6-5673-4E60-BC06-E0F8F1217986}"/>
              </a:ext>
            </a:extLst>
          </p:cNvPr>
          <p:cNvSpPr>
            <a:spLocks noGrp="1"/>
          </p:cNvSpPr>
          <p:nvPr>
            <p:ph idx="4294967295"/>
          </p:nvPr>
        </p:nvSpPr>
        <p:spPr>
          <a:xfrm>
            <a:off x="1170709" y="1539154"/>
            <a:ext cx="9601200" cy="4840865"/>
          </a:xfrm>
        </p:spPr>
        <p:txBody>
          <a:bodyPr>
            <a:normAutofit/>
          </a:bodyPr>
          <a:lstStyle/>
          <a:p>
            <a:pPr algn="just"/>
            <a:r>
              <a:rPr lang="tr-TR" dirty="0"/>
              <a:t>Sosyal çalışma mesleğinde değerler, sosyal hizmet uygulamasına felsefi ve ahlaki bir içerik kazandırdığı gibi hizmetlerin yönlendirilmesinde de etkilidir. Değerler ayrıca mesleği kontrol ve disipline etmede kullanılan etkili araçlardır. Sosyal hizmet uzmanlarının temel değerleri ve etik inançları mesleğin çivisidir.</a:t>
            </a:r>
          </a:p>
          <a:p>
            <a:pPr algn="just"/>
            <a:endParaRPr lang="tr-TR" dirty="0"/>
          </a:p>
          <a:p>
            <a:pPr algn="just"/>
            <a:r>
              <a:rPr lang="tr-TR" dirty="0"/>
              <a:t>Sosyal hizmet mesleğinin ilk etik kurallarının Mary </a:t>
            </a:r>
            <a:r>
              <a:rPr lang="tr-TR" dirty="0" err="1"/>
              <a:t>Richmond</a:t>
            </a:r>
            <a:r>
              <a:rPr lang="tr-TR" dirty="0"/>
              <a:t> tarafından hazırlandığı belirtilmektedir. Meslek örgütü kurulduktan sonra dernek etik kurallar oluşturmuştur. Tarihsel bir çerçevede birey ve toplum sorunları ele alınarak mesleğin değerlerinin yapılandırıldığını görmekteyiz. </a:t>
            </a:r>
          </a:p>
          <a:p>
            <a:endParaRPr lang="tr-TR" dirty="0"/>
          </a:p>
          <a:p>
            <a:endParaRPr lang="tr-TR" dirty="0"/>
          </a:p>
        </p:txBody>
      </p:sp>
    </p:spTree>
    <p:extLst>
      <p:ext uri="{BB962C8B-B14F-4D97-AF65-F5344CB8AC3E}">
        <p14:creationId xmlns:p14="http://schemas.microsoft.com/office/powerpoint/2010/main" val="4194834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4B574A9-F2FD-43E2-BC79-436B72CD6227}"/>
              </a:ext>
            </a:extLst>
          </p:cNvPr>
          <p:cNvSpPr>
            <a:spLocks noGrp="1"/>
          </p:cNvSpPr>
          <p:nvPr>
            <p:ph idx="4294967295"/>
          </p:nvPr>
        </p:nvSpPr>
        <p:spPr>
          <a:xfrm>
            <a:off x="6130636" y="678872"/>
            <a:ext cx="5230091" cy="5556033"/>
          </a:xfrm>
        </p:spPr>
        <p:txBody>
          <a:bodyPr>
            <a:normAutofit/>
          </a:bodyPr>
          <a:lstStyle/>
          <a:p>
            <a:pPr marL="0" indent="0" algn="just">
              <a:buNone/>
            </a:pPr>
            <a:endParaRPr lang="tr-TR" dirty="0"/>
          </a:p>
          <a:p>
            <a:pPr marL="0" indent="0" algn="just">
              <a:buNone/>
            </a:pPr>
            <a:r>
              <a:rPr lang="tr-TR" sz="2000" b="1" dirty="0"/>
              <a:t>Değer: </a:t>
            </a:r>
            <a:r>
              <a:rPr lang="tr-TR" sz="2000" dirty="0"/>
              <a:t>İnsan ilişkilerinin önemi </a:t>
            </a:r>
          </a:p>
          <a:p>
            <a:pPr marL="0" indent="0" algn="just">
              <a:buNone/>
            </a:pPr>
            <a:r>
              <a:rPr lang="tr-TR" sz="2000" b="1" dirty="0"/>
              <a:t>Etik ilke: </a:t>
            </a:r>
            <a:r>
              <a:rPr lang="tr-TR" sz="2000" dirty="0"/>
              <a:t>Sosyal hizmet uzmanları insan ilişkilerinin öneminin farkındadır. </a:t>
            </a:r>
          </a:p>
          <a:p>
            <a:pPr marL="0" indent="0" algn="just">
              <a:buNone/>
            </a:pPr>
            <a:endParaRPr lang="tr-TR" sz="2000" dirty="0"/>
          </a:p>
          <a:p>
            <a:pPr marL="0" indent="0" algn="just">
              <a:buNone/>
            </a:pPr>
            <a:r>
              <a:rPr lang="tr-TR" sz="2000" b="1" dirty="0"/>
              <a:t>Değer: </a:t>
            </a:r>
            <a:r>
              <a:rPr lang="tr-TR" sz="2000" dirty="0"/>
              <a:t>Dürüstlük ve güvenilirlik </a:t>
            </a:r>
          </a:p>
          <a:p>
            <a:pPr marL="0" indent="0" algn="just">
              <a:buNone/>
            </a:pPr>
            <a:r>
              <a:rPr lang="tr-TR" sz="2000" b="1" dirty="0"/>
              <a:t>Etik ilke: </a:t>
            </a:r>
            <a:r>
              <a:rPr lang="tr-TR" sz="2000" dirty="0"/>
              <a:t>Sosyal hizmet uzmanları güvenilir bir tarzda davranmalıdır. </a:t>
            </a:r>
          </a:p>
          <a:p>
            <a:pPr marL="0" indent="0" algn="just">
              <a:buNone/>
            </a:pPr>
            <a:endParaRPr lang="tr-TR" sz="2000" dirty="0"/>
          </a:p>
          <a:p>
            <a:pPr marL="0" indent="0" algn="just">
              <a:buNone/>
            </a:pPr>
            <a:r>
              <a:rPr lang="tr-TR" sz="2000" b="1" dirty="0"/>
              <a:t>Değer: </a:t>
            </a:r>
            <a:r>
              <a:rPr lang="tr-TR" sz="2000" dirty="0"/>
              <a:t>Yetkinlik </a:t>
            </a:r>
          </a:p>
          <a:p>
            <a:pPr marL="0" indent="0" algn="just">
              <a:buNone/>
            </a:pPr>
            <a:r>
              <a:rPr lang="tr-TR" sz="2000" b="1" dirty="0"/>
              <a:t>Etik İlke: </a:t>
            </a:r>
            <a:r>
              <a:rPr lang="tr-TR" sz="2000" dirty="0"/>
              <a:t>Sosyal hizmet uzmanları yetkin olduğu alanlarda uygulama yapmalı ve mesleki uzmanlığını geliştirmek ve güçlendirmek için çalışmalıdır.</a:t>
            </a:r>
          </a:p>
        </p:txBody>
      </p:sp>
      <p:sp>
        <p:nvSpPr>
          <p:cNvPr id="4" name="İçerik Yer Tutucusu 2">
            <a:extLst>
              <a:ext uri="{FF2B5EF4-FFF2-40B4-BE49-F238E27FC236}">
                <a16:creationId xmlns:a16="http://schemas.microsoft.com/office/drawing/2014/main" id="{E26AC06E-D8C8-44F3-933A-1E3033E5713B}"/>
              </a:ext>
            </a:extLst>
          </p:cNvPr>
          <p:cNvSpPr txBox="1">
            <a:spLocks/>
          </p:cNvSpPr>
          <p:nvPr/>
        </p:nvSpPr>
        <p:spPr>
          <a:xfrm>
            <a:off x="955964" y="623093"/>
            <a:ext cx="5105401" cy="5943962"/>
          </a:xfrm>
          <a:prstGeom prst="rect">
            <a:avLst/>
          </a:prstGeom>
        </p:spPr>
        <p:txBody>
          <a:bodyPr>
            <a:normAutofit fontScale="775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just">
              <a:buNone/>
            </a:pPr>
            <a:r>
              <a:rPr lang="tr-TR" sz="2600" b="1" i="1" dirty="0"/>
              <a:t>Uluslararası Sosyal Hizmet Uzmanları Derneği (NASW, 1999)</a:t>
            </a:r>
            <a:r>
              <a:rPr lang="tr-TR" sz="2600" dirty="0"/>
              <a:t> tarafından belirlenen mesleki değerler Duyan (2010, 103-106)’</a:t>
            </a:r>
            <a:r>
              <a:rPr lang="tr-TR" sz="2600" dirty="0" err="1"/>
              <a:t>ın</a:t>
            </a:r>
            <a:r>
              <a:rPr lang="tr-TR" sz="2600" dirty="0"/>
              <a:t> ele alışı ile şunlardır:</a:t>
            </a:r>
          </a:p>
          <a:p>
            <a:pPr marL="0" indent="0" algn="just">
              <a:buNone/>
            </a:pPr>
            <a:endParaRPr lang="tr-TR" sz="2600" dirty="0"/>
          </a:p>
          <a:p>
            <a:pPr marL="0" indent="0" algn="just">
              <a:buFont typeface="Arial"/>
              <a:buNone/>
            </a:pPr>
            <a:r>
              <a:rPr lang="tr-TR" sz="2600" b="1" dirty="0"/>
              <a:t>Değer: </a:t>
            </a:r>
            <a:r>
              <a:rPr lang="tr-TR" sz="2600" dirty="0"/>
              <a:t>Hizmet  </a:t>
            </a:r>
          </a:p>
          <a:p>
            <a:pPr marL="0" indent="0" algn="just">
              <a:buFont typeface="Arial"/>
              <a:buNone/>
            </a:pPr>
            <a:r>
              <a:rPr lang="tr-TR" sz="2600" b="1" dirty="0"/>
              <a:t>Etik İlke: </a:t>
            </a:r>
            <a:r>
              <a:rPr lang="tr-TR" sz="2600" dirty="0"/>
              <a:t>Sosyal hizmet uzmanlarının birincil amacı muhtaç insanlara yardım etmek ve sosyal sorunlarla uğraşmaktır.</a:t>
            </a:r>
          </a:p>
          <a:p>
            <a:pPr marL="0" indent="0" algn="just">
              <a:buFont typeface="Arial"/>
              <a:buNone/>
            </a:pPr>
            <a:endParaRPr lang="tr-TR" sz="2600" dirty="0"/>
          </a:p>
          <a:p>
            <a:pPr marL="0" indent="0" algn="just">
              <a:buNone/>
            </a:pPr>
            <a:r>
              <a:rPr lang="tr-TR" sz="2600" b="1" dirty="0"/>
              <a:t>Değer: </a:t>
            </a:r>
            <a:r>
              <a:rPr lang="tr-TR" sz="2600" dirty="0"/>
              <a:t>Sosyal adalet  </a:t>
            </a:r>
          </a:p>
          <a:p>
            <a:pPr marL="0" indent="0" algn="just">
              <a:buNone/>
            </a:pPr>
            <a:r>
              <a:rPr lang="tr-TR" sz="2600" b="1" dirty="0"/>
              <a:t>Etik ilke: </a:t>
            </a:r>
            <a:r>
              <a:rPr lang="tr-TR" sz="2600" dirty="0"/>
              <a:t>Sosyal hizmet uzmanları sosyal adaletsizlikle mücadele eder.</a:t>
            </a:r>
            <a:r>
              <a:rPr lang="tr-TR" sz="2600" b="1" dirty="0"/>
              <a:t> </a:t>
            </a:r>
          </a:p>
          <a:p>
            <a:pPr marL="0" indent="0" algn="just">
              <a:buNone/>
            </a:pPr>
            <a:endParaRPr lang="tr-TR" sz="2600" b="1" dirty="0"/>
          </a:p>
          <a:p>
            <a:pPr marL="0" indent="0" algn="just">
              <a:buNone/>
            </a:pPr>
            <a:r>
              <a:rPr lang="tr-TR" sz="2600" b="1" dirty="0"/>
              <a:t>Değer: </a:t>
            </a:r>
            <a:r>
              <a:rPr lang="tr-TR" sz="2600" dirty="0"/>
              <a:t>Bireyin onuru ve değeri </a:t>
            </a:r>
          </a:p>
          <a:p>
            <a:pPr marL="0" indent="0" algn="just">
              <a:buNone/>
            </a:pPr>
            <a:r>
              <a:rPr lang="tr-TR" sz="2600" b="1" dirty="0"/>
              <a:t>Etik ilke: </a:t>
            </a:r>
            <a:r>
              <a:rPr lang="tr-TR" sz="2600" dirty="0"/>
              <a:t>Sosyal hizmet uzmanları bireyin onuru ve değerine saygı gösterir. </a:t>
            </a:r>
          </a:p>
          <a:p>
            <a:pPr marL="0" indent="0" algn="just">
              <a:buNone/>
            </a:pPr>
            <a:endParaRPr lang="tr-TR" dirty="0"/>
          </a:p>
          <a:p>
            <a:endParaRPr lang="tr-TR" dirty="0"/>
          </a:p>
        </p:txBody>
      </p:sp>
    </p:spTree>
    <p:extLst>
      <p:ext uri="{BB962C8B-B14F-4D97-AF65-F5344CB8AC3E}">
        <p14:creationId xmlns:p14="http://schemas.microsoft.com/office/powerpoint/2010/main" val="884600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42932B1-4123-4234-B895-999F1ADBE964}"/>
              </a:ext>
            </a:extLst>
          </p:cNvPr>
          <p:cNvSpPr>
            <a:spLocks noGrp="1"/>
          </p:cNvSpPr>
          <p:nvPr>
            <p:ph idx="4294967295"/>
          </p:nvPr>
        </p:nvSpPr>
        <p:spPr>
          <a:xfrm>
            <a:off x="1271154" y="1382135"/>
            <a:ext cx="9649691" cy="4093730"/>
          </a:xfrm>
        </p:spPr>
        <p:txBody>
          <a:bodyPr/>
          <a:lstStyle/>
          <a:p>
            <a:pPr marL="0" indent="0" algn="just">
              <a:buNone/>
            </a:pPr>
            <a:r>
              <a:rPr lang="tr-TR" dirty="0"/>
              <a:t>Bütün ülkeleri kapsayan bir tanımını vermek kolay olmasa da, sosyal hizmetin dünyaca tanınmış olan bazı özelliklerini kısaca şöylece özetleyebiliriz: </a:t>
            </a:r>
          </a:p>
          <a:p>
            <a:pPr marL="0" indent="0" algn="just">
              <a:buNone/>
            </a:pPr>
            <a:endParaRPr lang="tr-TR" dirty="0"/>
          </a:p>
          <a:p>
            <a:pPr algn="just"/>
            <a:r>
              <a:rPr lang="tr-TR" dirty="0"/>
              <a:t>1. Bireylere, ailelere ve gruplara bir ‘yardım işlemi’ olup, ekonomik, sağlık veya bireysel sorunların çözümlenmesine yardım etmek</a:t>
            </a:r>
          </a:p>
          <a:p>
            <a:pPr algn="just"/>
            <a:r>
              <a:rPr lang="tr-TR" dirty="0"/>
              <a:t> 2. Kurumun değil ve fakat bireyin ve toplumun yararına olan bir ‘sosyal işleve sahip olmak</a:t>
            </a:r>
          </a:p>
          <a:p>
            <a:pPr algn="just"/>
            <a:r>
              <a:rPr lang="tr-TR" dirty="0"/>
              <a:t>3. Toplumun ilerlemesi için toplum kuruluşları ile bu kuruluşları teşvik eden ve toplum kaynaklarını geliştiren ‘yardım edici bir işlem’</a:t>
            </a:r>
          </a:p>
        </p:txBody>
      </p:sp>
    </p:spTree>
    <p:extLst>
      <p:ext uri="{BB962C8B-B14F-4D97-AF65-F5344CB8AC3E}">
        <p14:creationId xmlns:p14="http://schemas.microsoft.com/office/powerpoint/2010/main" val="2376592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9B3C6ED-4424-4FAE-AE8D-13F010A15490}"/>
              </a:ext>
            </a:extLst>
          </p:cNvPr>
          <p:cNvSpPr>
            <a:spLocks noGrp="1"/>
          </p:cNvSpPr>
          <p:nvPr>
            <p:ph idx="4294967295"/>
          </p:nvPr>
        </p:nvSpPr>
        <p:spPr>
          <a:xfrm>
            <a:off x="1295400" y="682625"/>
            <a:ext cx="9601200" cy="5492750"/>
          </a:xfrm>
        </p:spPr>
        <p:txBody>
          <a:bodyPr>
            <a:normAutofit fontScale="92500"/>
          </a:bodyPr>
          <a:lstStyle/>
          <a:p>
            <a:pPr algn="just"/>
            <a:r>
              <a:rPr lang="tr-TR" dirty="0"/>
              <a:t>Sosyal hizmet toplumla var olabilen bir meslektir. Kuşkusuz sosyal çalışmanın odaklandığı birey toplum içindeki koşullarıyla kimliği ve kültürü olan bireydir. Bu minvalde Kongar’a göre Sosyal hizmet: </a:t>
            </a:r>
          </a:p>
          <a:p>
            <a:pPr marL="0" indent="0" algn="just">
              <a:buNone/>
            </a:pPr>
            <a:endParaRPr lang="tr-TR" dirty="0"/>
          </a:p>
          <a:p>
            <a:pPr algn="just"/>
            <a:r>
              <a:rPr lang="tr-TR" dirty="0"/>
              <a:t>1. İnsanın, doğayla ve insanla olan çelişkilerinin çözümüne yardım etmeyi amaçlayan, </a:t>
            </a:r>
          </a:p>
          <a:p>
            <a:pPr algn="just"/>
            <a:r>
              <a:rPr lang="tr-TR" dirty="0"/>
              <a:t>2. Bu yardımı, birey, grup ve toplum düzeyinde değişim yaratma yöntemi ile gerçekleştirmeye çalışan, </a:t>
            </a:r>
          </a:p>
          <a:p>
            <a:pPr algn="just"/>
            <a:r>
              <a:rPr lang="tr-TR" dirty="0"/>
              <a:t>3. Sosyal hizmetler, sosyal refah ve sosyal güvenlik alanlarındaki sorunlara ilişkin etkinlik gösteren, </a:t>
            </a:r>
          </a:p>
          <a:p>
            <a:pPr algn="just"/>
            <a:r>
              <a:rPr lang="tr-TR" dirty="0"/>
              <a:t>4. İnsan, toplum ve sosyal hizmet programları hakkındaki bilgilerle değişme açısından eğitilmiş, </a:t>
            </a:r>
          </a:p>
          <a:p>
            <a:pPr algn="just"/>
            <a:r>
              <a:rPr lang="tr-TR" dirty="0"/>
              <a:t>5. Mesleki ahlak kurallarına uyan uygulayıcılar ve bunların yardımcılarının meydana getirdiği kadroya sahip olan bir meslektir </a:t>
            </a:r>
          </a:p>
        </p:txBody>
      </p:sp>
    </p:spTree>
    <p:extLst>
      <p:ext uri="{BB962C8B-B14F-4D97-AF65-F5344CB8AC3E}">
        <p14:creationId xmlns:p14="http://schemas.microsoft.com/office/powerpoint/2010/main" val="743864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721118-2B4A-4D72-BF6E-0C6E33CC2340}"/>
              </a:ext>
            </a:extLst>
          </p:cNvPr>
          <p:cNvSpPr>
            <a:spLocks noGrp="1"/>
          </p:cNvSpPr>
          <p:nvPr>
            <p:ph type="title"/>
          </p:nvPr>
        </p:nvSpPr>
        <p:spPr/>
        <p:txBody>
          <a:bodyPr>
            <a:normAutofit fontScale="90000"/>
          </a:bodyPr>
          <a:lstStyle/>
          <a:p>
            <a:r>
              <a:rPr lang="tr-TR" dirty="0"/>
              <a:t>SOSYAL HİZMET MESLEĞİNDE ÖNEMLİ KAVRAMLAR</a:t>
            </a:r>
          </a:p>
        </p:txBody>
      </p:sp>
      <p:sp>
        <p:nvSpPr>
          <p:cNvPr id="3" name="İçerik Yer Tutucusu 2">
            <a:extLst>
              <a:ext uri="{FF2B5EF4-FFF2-40B4-BE49-F238E27FC236}">
                <a16:creationId xmlns:a16="http://schemas.microsoft.com/office/drawing/2014/main" id="{E0DA1D3A-9734-44FE-888B-7773869BBDE8}"/>
              </a:ext>
            </a:extLst>
          </p:cNvPr>
          <p:cNvSpPr>
            <a:spLocks noGrp="1"/>
          </p:cNvSpPr>
          <p:nvPr>
            <p:ph idx="1"/>
          </p:nvPr>
        </p:nvSpPr>
        <p:spPr>
          <a:xfrm>
            <a:off x="1295401" y="2847109"/>
            <a:ext cx="9601196" cy="3373581"/>
          </a:xfrm>
        </p:spPr>
        <p:txBody>
          <a:bodyPr/>
          <a:lstStyle/>
          <a:p>
            <a:pPr algn="just"/>
            <a:r>
              <a:rPr lang="tr-TR" dirty="0"/>
              <a:t>Sosyal hizmet mesleği konu olarak insan ve toplum sorunlarıyla ilgilenirken sorunların çözüm mantığına uygun olarak çeşitli yöntemler ve teknikler kullanmaktadır. Sosyal hizmet uygulamalarına gereksinim duyan müracaatçılar (başvuru sahipleri) için kullanılan yöntemler ve teknikler sosyal çalışmanın meslek felsefesini, değerlerini, odağını, amacını, niteliklerini ve işlevlerini etkili hale getirmektedir. Diğer bütün sosyal mesleklerde olduğu gibi sosyal hizmette de mesleğin uygulamasına yön veren önemli teknik kavramlar bulunmaktadır.</a:t>
            </a:r>
          </a:p>
        </p:txBody>
      </p:sp>
    </p:spTree>
    <p:extLst>
      <p:ext uri="{BB962C8B-B14F-4D97-AF65-F5344CB8AC3E}">
        <p14:creationId xmlns:p14="http://schemas.microsoft.com/office/powerpoint/2010/main" val="3267744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39D7148-DA28-49E0-856E-8A6CDF323FC1}"/>
              </a:ext>
            </a:extLst>
          </p:cNvPr>
          <p:cNvSpPr>
            <a:spLocks noGrp="1"/>
          </p:cNvSpPr>
          <p:nvPr>
            <p:ph type="title" idx="4294967295"/>
          </p:nvPr>
        </p:nvSpPr>
        <p:spPr>
          <a:xfrm>
            <a:off x="1378527" y="948026"/>
            <a:ext cx="9601200" cy="1303337"/>
          </a:xfrm>
        </p:spPr>
        <p:txBody>
          <a:bodyPr/>
          <a:lstStyle/>
          <a:p>
            <a:r>
              <a:rPr lang="tr-TR" dirty="0"/>
              <a:t>1- Sosyal Hizmet Müdahalesi</a:t>
            </a:r>
          </a:p>
        </p:txBody>
      </p:sp>
      <p:sp>
        <p:nvSpPr>
          <p:cNvPr id="3" name="İçerik Yer Tutucusu 2">
            <a:extLst>
              <a:ext uri="{FF2B5EF4-FFF2-40B4-BE49-F238E27FC236}">
                <a16:creationId xmlns:a16="http://schemas.microsoft.com/office/drawing/2014/main" id="{9AADD831-815C-4A17-B567-6A9679AEB8FA}"/>
              </a:ext>
            </a:extLst>
          </p:cNvPr>
          <p:cNvSpPr>
            <a:spLocks noGrp="1"/>
          </p:cNvSpPr>
          <p:nvPr>
            <p:ph idx="4294967295"/>
          </p:nvPr>
        </p:nvSpPr>
        <p:spPr>
          <a:xfrm>
            <a:off x="1233055" y="2439699"/>
            <a:ext cx="9601200" cy="3317875"/>
          </a:xfrm>
        </p:spPr>
        <p:txBody>
          <a:bodyPr>
            <a:normAutofit fontScale="92500" lnSpcReduction="10000"/>
          </a:bodyPr>
          <a:lstStyle/>
          <a:p>
            <a:pPr algn="just"/>
            <a:r>
              <a:rPr lang="tr-TR" dirty="0"/>
              <a:t>Sosyal hizmet müdahalesi, birey odaklı </a:t>
            </a:r>
            <a:r>
              <a:rPr lang="tr-TR" dirty="0" err="1"/>
              <a:t>psikososyal</a:t>
            </a:r>
            <a:r>
              <a:rPr lang="tr-TR" dirty="0"/>
              <a:t> hizmetlerden sosyal politika yapım süreçlerine katılıma, planlama ve geliştirmeye kadar geniş bir yelpazeyi kapsar. Bu; danışmanlık, klinik sosyal hizmet, grup çalışması, sosyal pedagojik çalışma, aile tedavisi ve terapisi gibi uygulamalarla birlikte insanların toplum içindeki kaynak ve hizmetlerden yararlanabilmesi için yapılacak çalışmaları içerir. Ayrıca müdahale, kuruluş yönetimi, toplum örgütlenmesi ve sosyal politika ile ekonomik gelişmeyi etkilemek üzere toplumsal ve politik eylemlerde bulunmayı gözetir. Sosyal hizmetin bu bütüncül yaklaşımı evrenseldir, ancak sosyal hizmet uygulamasının öncelikleri, kültürel, tarihsel ve sosyoekonomik koşullara bağlı olarak ülkeden ülkeye, dönemden döneme farklılaşmaktadır.</a:t>
            </a:r>
          </a:p>
          <a:p>
            <a:endParaRPr lang="tr-TR" dirty="0"/>
          </a:p>
        </p:txBody>
      </p:sp>
    </p:spTree>
    <p:extLst>
      <p:ext uri="{BB962C8B-B14F-4D97-AF65-F5344CB8AC3E}">
        <p14:creationId xmlns:p14="http://schemas.microsoft.com/office/powerpoint/2010/main" val="341700929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0</TotalTime>
  <Words>2397</Words>
  <Application>Microsoft Office PowerPoint</Application>
  <PresentationFormat>Geniş ekran</PresentationFormat>
  <Paragraphs>124</Paragraphs>
  <Slides>25</Slides>
  <Notes>0</Notes>
  <HiddenSlides>0</HiddenSlides>
  <MMClips>0</MMClips>
  <ScaleCrop>false</ScaleCrop>
  <HeadingPairs>
    <vt:vector size="8" baseType="variant">
      <vt:variant>
        <vt:lpstr>Kullanılan Yazı Tipleri</vt:lpstr>
      </vt:variant>
      <vt:variant>
        <vt:i4>2</vt:i4>
      </vt:variant>
      <vt:variant>
        <vt:lpstr>Tema</vt:lpstr>
      </vt:variant>
      <vt:variant>
        <vt:i4>1</vt:i4>
      </vt:variant>
      <vt:variant>
        <vt:lpstr>Eklenmiş OLE Hizmet Programları</vt:lpstr>
      </vt:variant>
      <vt:variant>
        <vt:i4>1</vt:i4>
      </vt:variant>
      <vt:variant>
        <vt:lpstr>Slayt Başlıkları</vt:lpstr>
      </vt:variant>
      <vt:variant>
        <vt:i4>25</vt:i4>
      </vt:variant>
    </vt:vector>
  </HeadingPairs>
  <TitlesOfParts>
    <vt:vector size="29" baseType="lpstr">
      <vt:lpstr>Arial</vt:lpstr>
      <vt:lpstr>Garamond</vt:lpstr>
      <vt:lpstr>Organik</vt:lpstr>
      <vt:lpstr>Document</vt:lpstr>
      <vt:lpstr>SOSYAL HİZMETE GİRİŞ</vt:lpstr>
      <vt:lpstr>MESLEK OLARAK SOSYAL HİZMETİN TEMEL NİTELİKLERİ</vt:lpstr>
      <vt:lpstr>PowerPoint Sunusu</vt:lpstr>
      <vt:lpstr>PowerPoint Sunusu</vt:lpstr>
      <vt:lpstr>PowerPoint Sunusu</vt:lpstr>
      <vt:lpstr>PowerPoint Sunusu</vt:lpstr>
      <vt:lpstr>PowerPoint Sunusu</vt:lpstr>
      <vt:lpstr>SOSYAL HİZMET MESLEĞİNDE ÖNEMLİ KAVRAMLAR</vt:lpstr>
      <vt:lpstr>1- Sosyal Hizmet Müdahalesi</vt:lpstr>
      <vt:lpstr>PowerPoint Sunusu</vt:lpstr>
      <vt:lpstr>PowerPoint Sunusu</vt:lpstr>
      <vt:lpstr>PowerPoint Sunusu</vt:lpstr>
      <vt:lpstr>PowerPoint Sunusu</vt:lpstr>
      <vt:lpstr>PowerPoint Sunusu</vt:lpstr>
      <vt:lpstr>PowerPoint Sunusu</vt:lpstr>
      <vt:lpstr>PowerPoint Sunusu</vt:lpstr>
      <vt:lpstr>PowerPoint Sunusu</vt:lpstr>
      <vt:lpstr>Müdahale Aşamaları</vt:lpstr>
      <vt:lpstr>2-Sosyal İnceleme Raporu</vt:lpstr>
      <vt:lpstr>PowerPoint Sunusu</vt:lpstr>
      <vt:lpstr>PowerPoint Sunusu</vt:lpstr>
      <vt:lpstr>PowerPoint Sunusu</vt:lpstr>
      <vt:lpstr>3-Raporlaşma ve Vaka Yönetimi</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SOSYAL HİZMETLERE GİRİŞ</dc:title>
  <dc:creator>Elif GÜRHAN DURAN</dc:creator>
  <cp:lastModifiedBy>Elif GÜRHAN DURAN</cp:lastModifiedBy>
  <cp:revision>26</cp:revision>
  <dcterms:created xsi:type="dcterms:W3CDTF">2020-10-21T18:10:08Z</dcterms:created>
  <dcterms:modified xsi:type="dcterms:W3CDTF">2024-10-07T06:29:27Z</dcterms:modified>
</cp:coreProperties>
</file>