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61" r:id="rId3"/>
    <p:sldId id="257" r:id="rId4"/>
    <p:sldId id="262" r:id="rId5"/>
    <p:sldId id="259" r:id="rId6"/>
    <p:sldId id="260"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9286CB3F-13ED-41E5-A42C-EC7C47A85EE0}" type="datetimeFigureOut">
              <a:rPr lang="tr-TR" smtClean="0"/>
              <a:t>16.04.2022</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3695046E-1D0F-4762-B82A-6CBBBC041C3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95046E-1D0F-4762-B82A-6CBBBC041C3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95046E-1D0F-4762-B82A-6CBBBC041C3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95046E-1D0F-4762-B82A-6CBBBC041C3A}"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3695046E-1D0F-4762-B82A-6CBBBC041C3A}"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695046E-1D0F-4762-B82A-6CBBBC041C3A}"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3695046E-1D0F-4762-B82A-6CBBBC041C3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3695046E-1D0F-4762-B82A-6CBBBC041C3A}"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9286CB3F-13ED-41E5-A42C-EC7C47A85EE0}" type="datetimeFigureOut">
              <a:rPr lang="tr-TR" smtClean="0"/>
              <a:t>16.04.2022</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3695046E-1D0F-4762-B82A-6CBBBC041C3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9286CB3F-13ED-41E5-A42C-EC7C47A85EE0}" type="datetimeFigureOut">
              <a:rPr lang="tr-TR" smtClean="0"/>
              <a:t>16.04.2022</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3695046E-1D0F-4762-B82A-6CBBBC041C3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9286CB3F-13ED-41E5-A42C-EC7C47A85EE0}" type="datetimeFigureOut">
              <a:rPr lang="tr-TR" smtClean="0"/>
              <a:t>16.04.2022</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3695046E-1D0F-4762-B82A-6CBBBC041C3A}"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86CB3F-13ED-41E5-A42C-EC7C47A85EE0}" type="datetimeFigureOut">
              <a:rPr lang="tr-TR" smtClean="0"/>
              <a:t>16.04.2022</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95046E-1D0F-4762-B82A-6CBBBC041C3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cmb.gov.tr/wps/wcm/connect/ccf1a397-f3a3-415d-822b-20b29805f780/DUY2022-04.pdf?MOD=AJPERES&amp;CACHEID=ROOTWORKSPACE-ccf1a397-f3a3-415d-822b-20b29805f780-nVN8Hj2" TargetMode="External"/><Relationship Id="rId2" Type="http://schemas.openxmlformats.org/officeDocument/2006/relationships/hyperlink" Target="https://www.google.com/search?q=t%C3%BCrkiyenin+swap+grafi%C4%9Fi&amp;sxsrf=APq-WBu17ob7bJkZmMeg6Xfxt2u0BgGKjg:1649873543281&amp;source=lnms&amp;tbm=isch&amp;sa=X&amp;ved=2ahUKEwiJx-Lz0ZH3AhXHRvEDHSswBYMQ_AUoAXoECAEQAw&amp;biw=1366&amp;bih=657&amp;dpr=1#imgrc=l-pRMQzabd6m3M" TargetMode="External"/><Relationship Id="rId1" Type="http://schemas.openxmlformats.org/officeDocument/2006/relationships/slideLayout" Target="../slideLayouts/slideLayout2.xml"/><Relationship Id="rId4" Type="http://schemas.openxmlformats.org/officeDocument/2006/relationships/hyperlink" Target="https://www.dunya.com/finans/haberler/swap-nedir-swap-nasil-yapilir-haberi-48467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371600" y="2060848"/>
            <a:ext cx="6400800" cy="3960440"/>
          </a:xfrm>
        </p:spPr>
        <p:txBody>
          <a:bodyPr>
            <a:normAutofit/>
          </a:bodyPr>
          <a:lstStyle/>
          <a:p>
            <a:r>
              <a:rPr lang="tr-TR" dirty="0" smtClean="0"/>
              <a:t>SERENAY APAYDIN </a:t>
            </a:r>
          </a:p>
          <a:p>
            <a:r>
              <a:rPr lang="tr-TR" dirty="0" smtClean="0"/>
              <a:t>BANKACILIK SİGORTACILIK BÖLÜMÜ</a:t>
            </a:r>
          </a:p>
          <a:p>
            <a:r>
              <a:rPr lang="tr-TR" dirty="0" smtClean="0"/>
              <a:t>2020137012</a:t>
            </a:r>
          </a:p>
          <a:p>
            <a:r>
              <a:rPr lang="tr-TR" dirty="0" smtClean="0"/>
              <a:t>Swap nedir?</a:t>
            </a:r>
          </a:p>
          <a:p>
            <a:r>
              <a:rPr lang="tr-TR" dirty="0" smtClean="0"/>
              <a:t>Nasıl işler?</a:t>
            </a:r>
          </a:p>
          <a:p>
            <a:r>
              <a:rPr lang="tr-TR" dirty="0" smtClean="0"/>
              <a:t>Türkiye en son kiminle swap anlaşması yaptı?</a:t>
            </a:r>
          </a:p>
        </p:txBody>
      </p:sp>
      <p:pic>
        <p:nvPicPr>
          <p:cNvPr id="1026" name="Picture 2" descr="https://cdn.freelogovectors.net/wp-content/uploads/2020/07/cag-universites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14728"/>
            <a:ext cx="8544932" cy="1493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185179"/>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5976664"/>
          </a:xfrm>
        </p:spPr>
        <p:txBody>
          <a:bodyPr>
            <a:normAutofit lnSpcReduction="10000"/>
          </a:bodyPr>
          <a:lstStyle/>
          <a:p>
            <a:pPr algn="just"/>
            <a:r>
              <a:rPr lang="tr-TR" dirty="0"/>
              <a:t>Anlaşmanın imzalanmasından sonra yaptığı açıklamada </a:t>
            </a:r>
            <a:r>
              <a:rPr lang="tr-TR" dirty="0" smtClean="0"/>
              <a:t>Başkan Balama</a:t>
            </a:r>
            <a:r>
              <a:rPr lang="tr-TR" dirty="0"/>
              <a:t>, “</a:t>
            </a:r>
            <a:r>
              <a:rPr lang="tr-TR" dirty="0" smtClean="0"/>
              <a:t>Türkiye Cumhuriyet </a:t>
            </a:r>
            <a:r>
              <a:rPr lang="tr-TR" dirty="0"/>
              <a:t>Merkez Bankası ile imzalanan bu anlaşma her iki ülkenin finansal konularda, özellikle de iki ülke arasındaki ticaret ve yatırımlar alanında ikili iş birliğini artırma iradesinin bir göstergesidir.” demiştir</a:t>
            </a:r>
            <a:r>
              <a:rPr lang="tr-TR" dirty="0" smtClean="0"/>
              <a:t>.</a:t>
            </a:r>
          </a:p>
          <a:p>
            <a:pPr marL="0" indent="0">
              <a:buNone/>
            </a:pPr>
            <a:endParaRPr lang="tr-TR" dirty="0" smtClean="0"/>
          </a:p>
          <a:p>
            <a:r>
              <a:rPr lang="tr-TR" dirty="0"/>
              <a:t>Başkan </a:t>
            </a:r>
            <a:r>
              <a:rPr lang="tr-TR" noProof="1" smtClean="0"/>
              <a:t>Kavcıoğlu</a:t>
            </a:r>
            <a:r>
              <a:rPr lang="tr-TR" dirty="0" smtClean="0"/>
              <a:t> </a:t>
            </a:r>
            <a:r>
              <a:rPr lang="tr-TR" dirty="0"/>
              <a:t>ise: "Bu anlaşma, iki ülke merkez bankasının, ülkeleri arasındaki ekonomik ve mali ilişkilerin geliştirilmesi için yerel para birimleri üzerinden karşılıklı ticaretin derinleştirilmesine yönelik kararlılığını göstermektedir.” şeklinde bir açıklama yapmıştır. </a:t>
            </a:r>
          </a:p>
        </p:txBody>
      </p:sp>
    </p:spTree>
    <p:extLst>
      <p:ext uri="{BB962C8B-B14F-4D97-AF65-F5344CB8AC3E}">
        <p14:creationId xmlns:p14="http://schemas.microsoft.com/office/powerpoint/2010/main" val="2654048768"/>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1600" dirty="0">
                <a:hlinkClick r:id="rId2"/>
              </a:rPr>
              <a:t>https://</a:t>
            </a:r>
            <a:r>
              <a:rPr lang="tr-TR" sz="1600" dirty="0" smtClean="0">
                <a:hlinkClick r:id="rId2"/>
              </a:rPr>
              <a:t>www.google.com/search?q=t%C3%BCrkiyenin+swap+grafi%C4%9Fi&amp;sxsrf=APq-WBu17ob7bJkZmMeg6Xfxt2u0BgGKjg:1649873543281&amp;source=lnms&amp;tbm=isch&amp;sa=X&amp;ved=2ahUKEwiJx-Lz0ZH3AhXHRvEDHSswBYMQ_AUoAXoECAEQAw&amp;biw=1366&amp;bih=657&amp;dpr=1#imgrc=l-pRMQzabd6m3M</a:t>
            </a:r>
            <a:endParaRPr lang="tr-TR" sz="1600" dirty="0" smtClean="0"/>
          </a:p>
          <a:p>
            <a:endParaRPr lang="tr-TR" sz="1600" dirty="0"/>
          </a:p>
          <a:p>
            <a:r>
              <a:rPr lang="tr-TR" sz="1600" dirty="0">
                <a:hlinkClick r:id="rId3"/>
              </a:rPr>
              <a:t>https://</a:t>
            </a:r>
            <a:r>
              <a:rPr lang="tr-TR" sz="1600" dirty="0" smtClean="0">
                <a:hlinkClick r:id="rId3"/>
              </a:rPr>
              <a:t>www.tcmb.gov.tr/wps/wcm/connect/ccf1a397-f3a3-415d-822b-20b29805f780/DUY2022-04.pdf?MOD=AJPERES&amp;CACHEID=ROOTWORKSPACE-ccf1a397-f3a3-415d-822b-20b29805f780-nVN8Hj2</a:t>
            </a:r>
            <a:endParaRPr lang="tr-TR" sz="1600" dirty="0" smtClean="0"/>
          </a:p>
          <a:p>
            <a:endParaRPr lang="tr-TR" sz="1600" dirty="0"/>
          </a:p>
          <a:p>
            <a:r>
              <a:rPr lang="tr-TR" sz="1600" dirty="0">
                <a:hlinkClick r:id="rId4"/>
              </a:rPr>
              <a:t>https://</a:t>
            </a:r>
            <a:r>
              <a:rPr lang="tr-TR" sz="1600" dirty="0" smtClean="0">
                <a:hlinkClick r:id="rId4"/>
              </a:rPr>
              <a:t>www.dunya.com/finans/haberler/swap-nedir-swap-nasil-yapilir-haberi-484678</a:t>
            </a:r>
            <a:endParaRPr lang="tr-TR" sz="1600" dirty="0" smtClean="0"/>
          </a:p>
          <a:p>
            <a:endParaRPr lang="tr-TR" sz="1600" dirty="0"/>
          </a:p>
          <a:p>
            <a:endParaRPr lang="tr-TR" sz="1600" dirty="0"/>
          </a:p>
        </p:txBody>
      </p:sp>
      <p:sp>
        <p:nvSpPr>
          <p:cNvPr id="2" name="Başlık 1"/>
          <p:cNvSpPr>
            <a:spLocks noGrp="1"/>
          </p:cNvSpPr>
          <p:nvPr>
            <p:ph type="title"/>
          </p:nvPr>
        </p:nvSpPr>
        <p:spPr/>
        <p:txBody>
          <a:bodyPr/>
          <a:lstStyle/>
          <a:p>
            <a:r>
              <a:rPr lang="tr-TR" dirty="0" smtClean="0"/>
              <a:t>KAYNAKÇA</a:t>
            </a:r>
            <a:endParaRPr lang="tr-TR" dirty="0"/>
          </a:p>
        </p:txBody>
      </p:sp>
    </p:spTree>
    <p:extLst>
      <p:ext uri="{BB962C8B-B14F-4D97-AF65-F5344CB8AC3E}">
        <p14:creationId xmlns:p14="http://schemas.microsoft.com/office/powerpoint/2010/main" val="3409675606"/>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84784"/>
            <a:ext cx="8229600" cy="5164038"/>
          </a:xfrm>
        </p:spPr>
        <p:txBody>
          <a:bodyPr/>
          <a:lstStyle/>
          <a:p>
            <a:r>
              <a:rPr lang="tr-TR" dirty="0"/>
              <a:t>Swap işlemi, iki tarafın belirli bir zaman dilimi içinde farklı faiz ödemelerini </a:t>
            </a:r>
            <a:r>
              <a:rPr lang="tr-TR" dirty="0" smtClean="0"/>
              <a:t>veya </a:t>
            </a:r>
            <a:r>
              <a:rPr lang="tr-TR" dirty="0"/>
              <a:t>farklı  </a:t>
            </a:r>
            <a:r>
              <a:rPr lang="tr-TR" dirty="0" smtClean="0"/>
              <a:t>para </a:t>
            </a:r>
            <a:r>
              <a:rPr lang="tr-TR" dirty="0"/>
              <a:t>birimlerini karşılıklı olarak değiştirdikleri bir takas sözleşmesidir. </a:t>
            </a:r>
            <a:endParaRPr lang="tr-TR" dirty="0" smtClean="0"/>
          </a:p>
          <a:p>
            <a:endParaRPr lang="tr-TR" dirty="0" smtClean="0"/>
          </a:p>
          <a:p>
            <a:endParaRPr lang="tr-TR" dirty="0"/>
          </a:p>
        </p:txBody>
      </p:sp>
      <p:sp>
        <p:nvSpPr>
          <p:cNvPr id="2" name="Başlık 1"/>
          <p:cNvSpPr>
            <a:spLocks noGrp="1"/>
          </p:cNvSpPr>
          <p:nvPr>
            <p:ph type="title"/>
          </p:nvPr>
        </p:nvSpPr>
        <p:spPr>
          <a:xfrm>
            <a:off x="457200" y="260648"/>
            <a:ext cx="7931224" cy="1080120"/>
          </a:xfrm>
        </p:spPr>
        <p:txBody>
          <a:bodyPr>
            <a:normAutofit/>
          </a:bodyPr>
          <a:lstStyle/>
          <a:p>
            <a:r>
              <a:rPr lang="tr-TR" dirty="0" smtClean="0"/>
              <a:t>SWAP NEDİR?</a:t>
            </a:r>
            <a:endParaRPr lang="tr-T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429000"/>
            <a:ext cx="6768752"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20798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a:bodyPr>
          <a:lstStyle/>
          <a:p>
            <a:r>
              <a:rPr lang="tr-TR" dirty="0"/>
              <a:t>Sözleşmenin unsurları arasında, el değiştirecek varlık veya varlıkların tanımı, her bir varlığa uygulanacak sabit veya değişken faiz oranı ve ödeme tarihleri sayılabilir</a:t>
            </a:r>
            <a:r>
              <a:rPr lang="tr-TR" dirty="0" smtClean="0"/>
              <a:t>.</a:t>
            </a:r>
          </a:p>
          <a:p>
            <a:pPr marL="0" indent="0">
              <a:buNone/>
            </a:pPr>
            <a:endParaRPr lang="tr-TR" dirty="0"/>
          </a:p>
          <a:p>
            <a:r>
              <a:rPr lang="tr-TR" dirty="0"/>
              <a:t>Swap piyasasında ağırlıklı işlem gören </a:t>
            </a:r>
            <a:r>
              <a:rPr lang="tr-TR" dirty="0" smtClean="0"/>
              <a:t>swaplar, (</a:t>
            </a:r>
            <a:r>
              <a:rPr lang="tr-TR" noProof="1" smtClean="0"/>
              <a:t>forward, futures</a:t>
            </a:r>
            <a:r>
              <a:rPr lang="tr-TR" dirty="0" smtClean="0"/>
              <a:t>, opsiyon gibi işlemler) döviz </a:t>
            </a:r>
            <a:r>
              <a:rPr lang="tr-TR" noProof="1" smtClean="0"/>
              <a:t>Swap'ları</a:t>
            </a:r>
            <a:r>
              <a:rPr lang="tr-TR" dirty="0" smtClean="0"/>
              <a:t> </a:t>
            </a:r>
            <a:r>
              <a:rPr lang="tr-TR" dirty="0"/>
              <a:t>ile faize dayalı Swap Sözleşmeleridir. </a:t>
            </a:r>
            <a:endParaRPr lang="tr-TR" dirty="0" smtClean="0"/>
          </a:p>
          <a:p>
            <a:pPr marL="109728" indent="0">
              <a:buNone/>
            </a:pPr>
            <a:endParaRPr lang="tr-TR" dirty="0" smtClean="0"/>
          </a:p>
          <a:p>
            <a:r>
              <a:rPr lang="tr-TR" dirty="0" smtClean="0"/>
              <a:t>Ürünler </a:t>
            </a:r>
            <a:r>
              <a:rPr lang="tr-TR" dirty="0"/>
              <a:t>genellikle nakit akışlarını ve faiz yükümlülüklerini yönetmeyi hedefleyen kişi ve kurumlar tarafından tercih edilir.</a:t>
            </a:r>
          </a:p>
        </p:txBody>
      </p:sp>
    </p:spTree>
    <p:extLst>
      <p:ext uri="{BB962C8B-B14F-4D97-AF65-F5344CB8AC3E}">
        <p14:creationId xmlns:p14="http://schemas.microsoft.com/office/powerpoint/2010/main" val="378632330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147248" cy="5328592"/>
          </a:xfrm>
        </p:spPr>
        <p:txBody>
          <a:bodyPr/>
          <a:lstStyle/>
          <a:p>
            <a:pPr algn="just"/>
            <a:r>
              <a:rPr lang="tr-TR" dirty="0"/>
              <a:t>Örneğin, bir kimsenin bir ay vadeli olarak bir dövizi satın alması ve dokuz ay vadeli olarak satması gibi. </a:t>
            </a:r>
            <a:r>
              <a:rPr lang="tr-TR" dirty="0" smtClean="0"/>
              <a:t> </a:t>
            </a:r>
          </a:p>
          <a:p>
            <a:pPr algn="just"/>
            <a:r>
              <a:rPr lang="tr-TR" dirty="0" smtClean="0"/>
              <a:t>Aynı </a:t>
            </a:r>
            <a:r>
              <a:rPr lang="tr-TR" dirty="0"/>
              <a:t>cins ve miktardaki bir dövizin, bu şekilde farklı vadelere tabi olarak alınıp satılmasını öngören bu işlem bir </a:t>
            </a:r>
            <a:r>
              <a:rPr lang="tr-TR" dirty="0" smtClean="0"/>
              <a:t>vadeli </a:t>
            </a:r>
            <a:r>
              <a:rPr lang="tr-TR" b="1" dirty="0" smtClean="0"/>
              <a:t>swap</a:t>
            </a:r>
            <a:r>
              <a:rPr lang="tr-TR" dirty="0"/>
              <a:t> işlemidir</a:t>
            </a:r>
            <a:r>
              <a:rPr lang="tr-TR" dirty="0" smtClean="0"/>
              <a:t>.</a:t>
            </a:r>
          </a:p>
          <a:p>
            <a:pPr algn="just"/>
            <a:endParaRPr lang="tr-TR" dirty="0"/>
          </a:p>
        </p:txBody>
      </p:sp>
      <p:sp>
        <p:nvSpPr>
          <p:cNvPr id="2" name="Başlık 1"/>
          <p:cNvSpPr>
            <a:spLocks noGrp="1"/>
          </p:cNvSpPr>
          <p:nvPr>
            <p:ph type="title"/>
          </p:nvPr>
        </p:nvSpPr>
        <p:spPr>
          <a:xfrm>
            <a:off x="457200" y="116632"/>
            <a:ext cx="8229600" cy="936104"/>
          </a:xfrm>
        </p:spPr>
        <p:txBody>
          <a:bodyPr>
            <a:normAutofit/>
          </a:bodyPr>
          <a:lstStyle/>
          <a:p>
            <a:r>
              <a:rPr lang="tr-TR" dirty="0" smtClean="0"/>
              <a:t>SWAP’A ÖRNEK</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365104"/>
            <a:ext cx="6480720" cy="1728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67577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556792"/>
            <a:ext cx="8229600" cy="4752528"/>
          </a:xfrm>
        </p:spPr>
        <p:txBody>
          <a:bodyPr/>
          <a:lstStyle/>
          <a:p>
            <a:pPr algn="just"/>
            <a:r>
              <a:rPr lang="tr-TR" dirty="0"/>
              <a:t>Swap Sözleşmeleri, döviz kurları ve faiz oranlarındaki dalgalanmaların yarattığı riskten kaçınmak isteyen müşteriler için uygundur</a:t>
            </a:r>
            <a:r>
              <a:rPr lang="tr-TR" dirty="0" smtClean="0"/>
              <a:t>.</a:t>
            </a:r>
          </a:p>
          <a:p>
            <a:pPr marL="0" indent="0" algn="just">
              <a:buNone/>
            </a:pPr>
            <a:r>
              <a:rPr lang="tr-TR" dirty="0"/>
              <a:t> </a:t>
            </a:r>
          </a:p>
        </p:txBody>
      </p:sp>
      <p:sp>
        <p:nvSpPr>
          <p:cNvPr id="2" name="Başlık 1"/>
          <p:cNvSpPr>
            <a:spLocks noGrp="1"/>
          </p:cNvSpPr>
          <p:nvPr>
            <p:ph type="title"/>
          </p:nvPr>
        </p:nvSpPr>
        <p:spPr>
          <a:xfrm>
            <a:off x="457200" y="188640"/>
            <a:ext cx="8229600" cy="1296144"/>
          </a:xfrm>
        </p:spPr>
        <p:txBody>
          <a:bodyPr>
            <a:normAutofit/>
          </a:bodyPr>
          <a:lstStyle/>
          <a:p>
            <a:r>
              <a:rPr lang="tr-TR" dirty="0" smtClean="0"/>
              <a:t>SWAP KİMLER İÇİN UYGUNDUR?</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743501"/>
            <a:ext cx="7560840" cy="2261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1861306"/>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29600" cy="4713387"/>
          </a:xfrm>
        </p:spPr>
        <p:txBody>
          <a:bodyPr>
            <a:normAutofit fontScale="92500" lnSpcReduction="20000"/>
          </a:bodyPr>
          <a:lstStyle/>
          <a:p>
            <a:r>
              <a:rPr lang="tr-TR" dirty="0"/>
              <a:t>Swap işlemleri kapsamında; </a:t>
            </a:r>
            <a:endParaRPr lang="tr-TR" dirty="0" smtClean="0"/>
          </a:p>
          <a:p>
            <a:r>
              <a:rPr lang="tr-TR" dirty="0"/>
              <a:t>P</a:t>
            </a:r>
            <a:r>
              <a:rPr lang="tr-TR" dirty="0" smtClean="0"/>
              <a:t>ara swapı</a:t>
            </a:r>
          </a:p>
          <a:p>
            <a:r>
              <a:rPr lang="tr-TR" dirty="0"/>
              <a:t>F</a:t>
            </a:r>
            <a:r>
              <a:rPr lang="tr-TR" dirty="0" smtClean="0"/>
              <a:t>aiz </a:t>
            </a:r>
            <a:r>
              <a:rPr lang="tr-TR" dirty="0"/>
              <a:t>swapı </a:t>
            </a:r>
            <a:endParaRPr lang="tr-TR" dirty="0" smtClean="0"/>
          </a:p>
          <a:p>
            <a:r>
              <a:rPr lang="tr-TR" dirty="0"/>
              <a:t>Ç</a:t>
            </a:r>
            <a:r>
              <a:rPr lang="tr-TR" dirty="0" smtClean="0"/>
              <a:t>apraz </a:t>
            </a:r>
            <a:r>
              <a:rPr lang="tr-TR" dirty="0"/>
              <a:t>döviz swapı işlemleri yapılır</a:t>
            </a:r>
            <a:r>
              <a:rPr lang="tr-TR" dirty="0" smtClean="0"/>
              <a:t>.</a:t>
            </a:r>
          </a:p>
          <a:p>
            <a:endParaRPr lang="tr-TR" dirty="0"/>
          </a:p>
          <a:p>
            <a:r>
              <a:rPr lang="tr-TR" dirty="0"/>
              <a:t>Para swapında taraflar önceden anlaştıkları oran ve koşullarda belli miktardaki para </a:t>
            </a:r>
            <a:r>
              <a:rPr lang="tr-TR" dirty="0" smtClean="0"/>
              <a:t>birimlerini değiştirir. </a:t>
            </a:r>
          </a:p>
          <a:p>
            <a:endParaRPr lang="tr-TR" dirty="0" smtClean="0"/>
          </a:p>
          <a:p>
            <a:r>
              <a:rPr lang="tr-TR" dirty="0" smtClean="0"/>
              <a:t>Faiz </a:t>
            </a:r>
            <a:r>
              <a:rPr lang="tr-TR" dirty="0"/>
              <a:t>swapında ise gösterge bir anapara tutarı üzerinden farklı faiz oranı esaslarına göre hesaplanacak faizlerin iki taraf arasında anlaşılan vadelerde değişimini öngörür. </a:t>
            </a:r>
          </a:p>
        </p:txBody>
      </p:sp>
      <p:sp>
        <p:nvSpPr>
          <p:cNvPr id="2" name="Başlık 1"/>
          <p:cNvSpPr>
            <a:spLocks noGrp="1"/>
          </p:cNvSpPr>
          <p:nvPr>
            <p:ph type="title"/>
          </p:nvPr>
        </p:nvSpPr>
        <p:spPr/>
        <p:txBody>
          <a:bodyPr/>
          <a:lstStyle/>
          <a:p>
            <a:r>
              <a:rPr lang="tr-TR" dirty="0" smtClean="0"/>
              <a:t>SWAP NASIL İŞLER?</a:t>
            </a:r>
            <a:endParaRPr lang="tr-TR" dirty="0"/>
          </a:p>
        </p:txBody>
      </p:sp>
    </p:spTree>
    <p:extLst>
      <p:ext uri="{BB962C8B-B14F-4D97-AF65-F5344CB8AC3E}">
        <p14:creationId xmlns:p14="http://schemas.microsoft.com/office/powerpoint/2010/main" val="24052213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lstStyle/>
          <a:p>
            <a:pPr algn="just"/>
            <a:r>
              <a:rPr lang="tr-TR" dirty="0"/>
              <a:t>Çapraz döviz swapında ise farklı para birimleri ve farklı faiz yapısı üzerine (sabit veya değişken) borçlanan taraflar, diğer tarafın borcuna ilişkin anapara ve faiz ödemelerini yerine getirmek üzere anlaşarak gerekli yükümlülüğü yerine getirirler.</a:t>
            </a:r>
          </a:p>
        </p:txBody>
      </p:sp>
    </p:spTree>
    <p:extLst>
      <p:ext uri="{BB962C8B-B14F-4D97-AF65-F5344CB8AC3E}">
        <p14:creationId xmlns:p14="http://schemas.microsoft.com/office/powerpoint/2010/main" val="1202556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896544"/>
          </a:xfrm>
        </p:spPr>
        <p:txBody>
          <a:bodyPr/>
          <a:lstStyle/>
          <a:p>
            <a:r>
              <a:rPr lang="tr-TR" sz="2800" dirty="0" smtClean="0"/>
              <a:t>Türkiye </a:t>
            </a:r>
            <a:r>
              <a:rPr lang="tr-TR" sz="2800" dirty="0"/>
              <a:t>Cumhuriyet Merkez Bankası ile Birleşik Arap Emirlikleri </a:t>
            </a:r>
            <a:r>
              <a:rPr lang="tr-TR" sz="2800" dirty="0" smtClean="0"/>
              <a:t>Merkez Bankası </a:t>
            </a:r>
            <a:r>
              <a:rPr lang="tr-TR" sz="2800" dirty="0"/>
              <a:t>arasında, </a:t>
            </a:r>
            <a:r>
              <a:rPr lang="tr-TR" sz="2800" dirty="0" smtClean="0"/>
              <a:t>Birleşik Arap Emirlikleri dirhemi </a:t>
            </a:r>
            <a:r>
              <a:rPr lang="tr-TR" sz="2800" dirty="0"/>
              <a:t>ile Türk lirası </a:t>
            </a:r>
            <a:r>
              <a:rPr lang="tr-TR" sz="2800" dirty="0" smtClean="0"/>
              <a:t>para </a:t>
            </a:r>
            <a:r>
              <a:rPr lang="tr-TR" sz="2800" dirty="0"/>
              <a:t>birimleri için İkili Para Takası anlaşması </a:t>
            </a:r>
            <a:r>
              <a:rPr lang="tr-TR" sz="2800" dirty="0" smtClean="0"/>
              <a:t>imzalanmıştır</a:t>
            </a:r>
            <a:r>
              <a:rPr lang="tr-TR" dirty="0" smtClean="0"/>
              <a:t>.</a:t>
            </a:r>
          </a:p>
          <a:p>
            <a:endParaRPr lang="tr-TR" dirty="0" smtClean="0"/>
          </a:p>
          <a:p>
            <a:endParaRPr lang="tr-TR" dirty="0" smtClean="0"/>
          </a:p>
        </p:txBody>
      </p:sp>
      <p:sp>
        <p:nvSpPr>
          <p:cNvPr id="2" name="Başlık 1"/>
          <p:cNvSpPr>
            <a:spLocks noGrp="1"/>
          </p:cNvSpPr>
          <p:nvPr>
            <p:ph type="title"/>
          </p:nvPr>
        </p:nvSpPr>
        <p:spPr/>
        <p:txBody>
          <a:bodyPr>
            <a:normAutofit fontScale="90000"/>
          </a:bodyPr>
          <a:lstStyle/>
          <a:p>
            <a:r>
              <a:rPr lang="tr-TR" dirty="0" smtClean="0"/>
              <a:t>TÜRKİYE EN SON KİMİNLE SWAP YAPTI</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5" y="3789040"/>
            <a:ext cx="7081327" cy="2305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38569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88640"/>
            <a:ext cx="7992888" cy="6192688"/>
          </a:xfrm>
        </p:spPr>
        <p:txBody>
          <a:bodyPr>
            <a:normAutofit lnSpcReduction="10000"/>
          </a:bodyPr>
          <a:lstStyle/>
          <a:p>
            <a:r>
              <a:rPr lang="tr-TR" sz="2800" dirty="0"/>
              <a:t>İki ülke arasında karşılıklı ticaretin geliştirilmesi </a:t>
            </a:r>
            <a:r>
              <a:rPr lang="tr-TR" sz="2800" dirty="0" smtClean="0"/>
              <a:t>   yoluyla </a:t>
            </a:r>
            <a:r>
              <a:rPr lang="tr-TR" sz="2800" dirty="0"/>
              <a:t>finansal iş birliğinin daha da güçlendirilmesi amacını taşıyan anlaşma üç yıl süreyle geçerli olacak ve karşılıklı mutabakatla uzatılabilecektir</a:t>
            </a:r>
            <a:r>
              <a:rPr lang="tr-TR" dirty="0" smtClean="0"/>
              <a:t>.</a:t>
            </a:r>
          </a:p>
          <a:p>
            <a:endParaRPr lang="tr-TR" dirty="0"/>
          </a:p>
          <a:p>
            <a:r>
              <a:rPr lang="tr-TR" sz="2800" dirty="0"/>
              <a:t>Anlaşma, BAEMB Başkanı Sayın </a:t>
            </a:r>
            <a:r>
              <a:rPr lang="tr-TR" sz="2800" noProof="1" smtClean="0"/>
              <a:t>Khaled Mohamed</a:t>
            </a:r>
            <a:r>
              <a:rPr lang="tr-TR" sz="2800" dirty="0" smtClean="0"/>
              <a:t> </a:t>
            </a:r>
            <a:r>
              <a:rPr lang="tr-TR" sz="2800" dirty="0"/>
              <a:t>Balama ile TCMB Başkanı Sayın Prof. Dr. Şahap </a:t>
            </a:r>
            <a:r>
              <a:rPr lang="tr-TR" sz="2800" noProof="1" smtClean="0"/>
              <a:t>Kavcıoğlu</a:t>
            </a:r>
            <a:r>
              <a:rPr lang="tr-TR" sz="2800" dirty="0" smtClean="0"/>
              <a:t> </a:t>
            </a:r>
            <a:r>
              <a:rPr lang="tr-TR" sz="2800" dirty="0"/>
              <a:t>tarafından imzalanmıştır</a:t>
            </a:r>
            <a:r>
              <a:rPr lang="tr-TR" sz="2800" dirty="0" smtClean="0"/>
              <a:t>.</a:t>
            </a:r>
          </a:p>
          <a:p>
            <a:endParaRPr lang="tr-TR" sz="2800" dirty="0"/>
          </a:p>
          <a:p>
            <a:r>
              <a:rPr lang="tr-TR" sz="2800" dirty="0"/>
              <a:t>Swap anlaşmasının nominal büyüklüğü karşılıklı olarak 18 milyar dirhem </a:t>
            </a:r>
            <a:r>
              <a:rPr lang="tr-TR" sz="2800" dirty="0" smtClean="0"/>
              <a:t> </a:t>
            </a:r>
            <a:r>
              <a:rPr lang="tr-TR" sz="2800" dirty="0"/>
              <a:t>ve 64 milyar Türk lirasıdır </a:t>
            </a:r>
            <a:r>
              <a:rPr lang="tr-TR" sz="2800" dirty="0" smtClean="0"/>
              <a:t>.</a:t>
            </a:r>
            <a:endParaRPr lang="tr-TR" sz="2800" dirty="0"/>
          </a:p>
        </p:txBody>
      </p:sp>
    </p:spTree>
    <p:extLst>
      <p:ext uri="{BB962C8B-B14F-4D97-AF65-F5344CB8AC3E}">
        <p14:creationId xmlns:p14="http://schemas.microsoft.com/office/powerpoint/2010/main" val="909587237"/>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823</TotalTime>
  <Words>445</Words>
  <Application>Microsoft Office PowerPoint</Application>
  <PresentationFormat>Ekran Gösterisi (4:3)</PresentationFormat>
  <Paragraphs>45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Kalabalık</vt:lpstr>
      <vt:lpstr>PowerPoint Sunusu</vt:lpstr>
      <vt:lpstr>SWAP NEDİR?</vt:lpstr>
      <vt:lpstr>PowerPoint Sunusu</vt:lpstr>
      <vt:lpstr>SWAP’A ÖRNEK</vt:lpstr>
      <vt:lpstr>SWAP KİMLER İÇİN UYGUNDUR?</vt:lpstr>
      <vt:lpstr>SWAP NASIL İŞLER?</vt:lpstr>
      <vt:lpstr>PowerPoint Sunusu</vt:lpstr>
      <vt:lpstr>TÜRKİYE EN SON KİMİNLE SWAP YAPTI</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SWAP NEDİR?</dc:title>
  <dc:creator>APAYDIN</dc:creator>
  <cp:lastModifiedBy>APAYDIN</cp:lastModifiedBy>
  <cp:revision>27</cp:revision>
  <dcterms:created xsi:type="dcterms:W3CDTF">2022-03-05T13:29:35Z</dcterms:created>
  <dcterms:modified xsi:type="dcterms:W3CDTF">2022-04-16T18:48:21Z</dcterms:modified>
</cp:coreProperties>
</file>