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95" r:id="rId31"/>
    <p:sldId id="285" r:id="rId32"/>
    <p:sldId id="286" r:id="rId33"/>
    <p:sldId id="287" r:id="rId34"/>
    <p:sldId id="288" r:id="rId35"/>
    <p:sldId id="289" r:id="rId36"/>
    <p:sldId id="290" r:id="rId37"/>
    <p:sldId id="291" r:id="rId38"/>
    <p:sldId id="292" r:id="rId39"/>
    <p:sldId id="293" r:id="rId40"/>
    <p:sldId id="294" r:id="rId4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68" y="3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5ABA08-48EB-4ED8-8221-FC1DFDB4E5E1}" type="datetimeFigureOut">
              <a:rPr lang="en-US" smtClean="0"/>
              <a:t>2/12/2025</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E55277-1321-41B5-B7C8-13B7E5259716}" type="slidenum">
              <a:rPr lang="en-US" smtClean="0"/>
              <a:t>‹#›</a:t>
            </a:fld>
            <a:endParaRPr lang="en-US"/>
          </a:p>
        </p:txBody>
      </p:sp>
    </p:spTree>
    <p:extLst>
      <p:ext uri="{BB962C8B-B14F-4D97-AF65-F5344CB8AC3E}">
        <p14:creationId xmlns:p14="http://schemas.microsoft.com/office/powerpoint/2010/main" val="882723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EE55277-1321-41B5-B7C8-13B7E5259716}" type="slidenum">
              <a:rPr lang="en-US" smtClean="0"/>
              <a:t>27</a:t>
            </a:fld>
            <a:endParaRPr lang="en-US"/>
          </a:p>
        </p:txBody>
      </p:sp>
    </p:spTree>
    <p:extLst>
      <p:ext uri="{BB962C8B-B14F-4D97-AF65-F5344CB8AC3E}">
        <p14:creationId xmlns:p14="http://schemas.microsoft.com/office/powerpoint/2010/main" val="113084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386633" y="1766000"/>
            <a:ext cx="94188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8666"/>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r>
              <a:rPr lang="tr-TR"/>
              <a:t>Asıl başlık stilini düzenlemek için tıklayın</a:t>
            </a:r>
            <a:endParaRPr/>
          </a:p>
        </p:txBody>
      </p:sp>
      <p:sp>
        <p:nvSpPr>
          <p:cNvPr id="10" name="Google Shape;10;p2"/>
          <p:cNvSpPr txBox="1">
            <a:spLocks noGrp="1"/>
          </p:cNvSpPr>
          <p:nvPr>
            <p:ph type="subTitle" idx="1"/>
          </p:nvPr>
        </p:nvSpPr>
        <p:spPr>
          <a:xfrm>
            <a:off x="1386667" y="4502800"/>
            <a:ext cx="9418800" cy="589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1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r>
              <a:rPr lang="tr-TR"/>
              <a:t>Asıl alt başlık stilini düzenlemek için tıklayın</a:t>
            </a:r>
            <a:endParaRPr/>
          </a:p>
        </p:txBody>
      </p:sp>
      <p:cxnSp>
        <p:nvCxnSpPr>
          <p:cNvPr id="11" name="Google Shape;11;p2"/>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2" name="Google Shape;12;p2"/>
          <p:cNvCxnSpPr/>
          <p:nvPr/>
        </p:nvCxnSpPr>
        <p:spPr>
          <a:xfrm flipH="1">
            <a:off x="-343967" y="-96733"/>
            <a:ext cx="4063200" cy="17952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3" name="Google Shape;13;p2"/>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4" name="Google Shape;14;p2"/>
          <p:cNvCxnSpPr/>
          <p:nvPr/>
        </p:nvCxnSpPr>
        <p:spPr>
          <a:xfrm flipH="1">
            <a:off x="8623267" y="5247167"/>
            <a:ext cx="4063200" cy="1795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334950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37"/>
        <p:cNvGrpSpPr/>
        <p:nvPr/>
      </p:nvGrpSpPr>
      <p:grpSpPr>
        <a:xfrm>
          <a:off x="0" y="0"/>
          <a:ext cx="0" cy="0"/>
          <a:chOff x="0" y="0"/>
          <a:chExt cx="0" cy="0"/>
        </a:xfrm>
      </p:grpSpPr>
      <p:cxnSp>
        <p:nvCxnSpPr>
          <p:cNvPr id="238" name="Google Shape;238;p33"/>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9" name="Google Shape;239;p33"/>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40" name="Google Shape;240;p33"/>
          <p:cNvCxnSpPr/>
          <p:nvPr/>
        </p:nvCxnSpPr>
        <p:spPr>
          <a:xfrm flipH="1">
            <a:off x="9029533" y="4884600"/>
            <a:ext cx="3764400" cy="2177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292478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950967" y="593367"/>
            <a:ext cx="6282000" cy="763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tr-TR"/>
              <a:t>Asıl başlık stilini düzenlemek için tıklayın</a:t>
            </a:r>
            <a:endParaRPr/>
          </a:p>
        </p:txBody>
      </p:sp>
      <p:sp>
        <p:nvSpPr>
          <p:cNvPr id="25" name="Google Shape;25;p4"/>
          <p:cNvSpPr txBox="1">
            <a:spLocks noGrp="1"/>
          </p:cNvSpPr>
          <p:nvPr>
            <p:ph type="body" idx="1"/>
          </p:nvPr>
        </p:nvSpPr>
        <p:spPr>
          <a:xfrm>
            <a:off x="951000" y="1697233"/>
            <a:ext cx="10290000" cy="4394400"/>
          </a:xfrm>
          <a:prstGeom prst="rect">
            <a:avLst/>
          </a:prstGeom>
        </p:spPr>
        <p:txBody>
          <a:bodyPr spcFirstLastPara="1" wrap="square" lIns="91425" tIns="91425" rIns="91425" bIns="91425" anchor="t" anchorCtr="0">
            <a:noAutofit/>
          </a:bodyPr>
          <a:lstStyle>
            <a:lvl1pPr marL="609585" lvl="0" indent="-457189">
              <a:lnSpc>
                <a:spcPct val="100000"/>
              </a:lnSpc>
              <a:spcBef>
                <a:spcPts val="0"/>
              </a:spcBef>
              <a:spcAft>
                <a:spcPts val="0"/>
              </a:spcAft>
              <a:buClr>
                <a:schemeClr val="dk1"/>
              </a:buClr>
              <a:buSzPts val="1800"/>
              <a:buFont typeface="Lato"/>
              <a:buChar char="●"/>
              <a:defRPr sz="1467"/>
            </a:lvl1pPr>
            <a:lvl2pPr marL="1219170" lvl="1" indent="-423323">
              <a:spcBef>
                <a:spcPts val="0"/>
              </a:spcBef>
              <a:spcAft>
                <a:spcPts val="0"/>
              </a:spcAft>
              <a:buClr>
                <a:schemeClr val="dk1"/>
              </a:buClr>
              <a:buSzPts val="1400"/>
              <a:buFont typeface="Lato"/>
              <a:buChar char="○"/>
              <a:defRPr/>
            </a:lvl2pPr>
            <a:lvl3pPr marL="1828754" lvl="2" indent="-423323">
              <a:spcBef>
                <a:spcPts val="0"/>
              </a:spcBef>
              <a:spcAft>
                <a:spcPts val="0"/>
              </a:spcAft>
              <a:buClr>
                <a:schemeClr val="dk1"/>
              </a:buClr>
              <a:buSzPts val="1400"/>
              <a:buFont typeface="Lato"/>
              <a:buChar char="■"/>
              <a:defRPr/>
            </a:lvl3pPr>
            <a:lvl4pPr marL="2438339" lvl="3" indent="-423323">
              <a:spcBef>
                <a:spcPts val="0"/>
              </a:spcBef>
              <a:spcAft>
                <a:spcPts val="0"/>
              </a:spcAft>
              <a:buClr>
                <a:schemeClr val="dk1"/>
              </a:buClr>
              <a:buSzPts val="1400"/>
              <a:buFont typeface="Lato"/>
              <a:buChar char="●"/>
              <a:defRPr/>
            </a:lvl4pPr>
            <a:lvl5pPr marL="3047924" lvl="4" indent="-423323">
              <a:spcBef>
                <a:spcPts val="0"/>
              </a:spcBef>
              <a:spcAft>
                <a:spcPts val="0"/>
              </a:spcAft>
              <a:buClr>
                <a:schemeClr val="dk1"/>
              </a:buClr>
              <a:buSzPts val="1400"/>
              <a:buFont typeface="Lato"/>
              <a:buChar char="○"/>
              <a:defRPr/>
            </a:lvl5pPr>
            <a:lvl6pPr marL="3657509" lvl="5" indent="-423323">
              <a:spcBef>
                <a:spcPts val="0"/>
              </a:spcBef>
              <a:spcAft>
                <a:spcPts val="0"/>
              </a:spcAft>
              <a:buClr>
                <a:schemeClr val="dk1"/>
              </a:buClr>
              <a:buSzPts val="1400"/>
              <a:buFont typeface="Lato"/>
              <a:buChar char="■"/>
              <a:defRPr/>
            </a:lvl6pPr>
            <a:lvl7pPr marL="4267093" lvl="6" indent="-423323">
              <a:spcBef>
                <a:spcPts val="0"/>
              </a:spcBef>
              <a:spcAft>
                <a:spcPts val="0"/>
              </a:spcAft>
              <a:buClr>
                <a:schemeClr val="dk1"/>
              </a:buClr>
              <a:buSzPts val="1400"/>
              <a:buFont typeface="Lato"/>
              <a:buChar char="●"/>
              <a:defRPr/>
            </a:lvl7pPr>
            <a:lvl8pPr marL="4876678" lvl="7" indent="-423323">
              <a:spcBef>
                <a:spcPts val="0"/>
              </a:spcBef>
              <a:spcAft>
                <a:spcPts val="0"/>
              </a:spcAft>
              <a:buClr>
                <a:schemeClr val="dk1"/>
              </a:buClr>
              <a:buSzPts val="1400"/>
              <a:buFont typeface="Lato"/>
              <a:buChar char="○"/>
              <a:defRPr/>
            </a:lvl8pPr>
            <a:lvl9pPr marL="5486263" lvl="8" indent="-423323">
              <a:spcBef>
                <a:spcPts val="0"/>
              </a:spcBef>
              <a:spcAft>
                <a:spcPts val="0"/>
              </a:spcAft>
              <a:buClr>
                <a:schemeClr val="dk1"/>
              </a:buClr>
              <a:buSzPts val="1400"/>
              <a:buFont typeface="Lato"/>
              <a:buChar char="■"/>
              <a:defRPr/>
            </a:lvl9pPr>
          </a:lstStyle>
          <a:p>
            <a:pPr lvl="0"/>
            <a:r>
              <a:rPr lang="tr-TR"/>
              <a:t>Asıl metin stillerini düzenlemek için tıklayın</a:t>
            </a:r>
          </a:p>
        </p:txBody>
      </p:sp>
      <p:cxnSp>
        <p:nvCxnSpPr>
          <p:cNvPr id="26" name="Google Shape;26;p4"/>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7" name="Google Shape;27;p4"/>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8" name="Google Shape;28;p4"/>
          <p:cNvCxnSpPr/>
          <p:nvPr/>
        </p:nvCxnSpPr>
        <p:spPr>
          <a:xfrm>
            <a:off x="9179867" y="-151467"/>
            <a:ext cx="3420800" cy="1741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4089758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42"/>
        <p:cNvGrpSpPr/>
        <p:nvPr/>
      </p:nvGrpSpPr>
      <p:grpSpPr>
        <a:xfrm>
          <a:off x="0" y="0"/>
          <a:ext cx="0" cy="0"/>
          <a:chOff x="0" y="0"/>
          <a:chExt cx="0" cy="0"/>
        </a:xfrm>
      </p:grpSpPr>
      <p:sp>
        <p:nvSpPr>
          <p:cNvPr id="43" name="Google Shape;43;p7"/>
          <p:cNvSpPr txBox="1">
            <a:spLocks noGrp="1"/>
          </p:cNvSpPr>
          <p:nvPr>
            <p:ph type="subTitle" idx="1"/>
          </p:nvPr>
        </p:nvSpPr>
        <p:spPr>
          <a:xfrm>
            <a:off x="3147167" y="1910733"/>
            <a:ext cx="2300400" cy="476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1"/>
              </a:buClr>
              <a:buSzPts val="2400"/>
              <a:buFont typeface="Vidaloka"/>
              <a:buNone/>
              <a:defRPr sz="3200">
                <a:solidFill>
                  <a:schemeClr val="accent1"/>
                </a:solidFill>
                <a:latin typeface="Vidaloka"/>
                <a:ea typeface="Vidaloka"/>
                <a:cs typeface="Vidaloka"/>
                <a:sym typeface="Vidaloka"/>
              </a:defRPr>
            </a:lvl1pPr>
            <a:lvl2pPr lvl="1"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2pPr>
            <a:lvl3pPr lvl="2"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3pPr>
            <a:lvl4pPr lvl="3"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4pPr>
            <a:lvl5pPr lvl="4"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5pPr>
            <a:lvl6pPr lvl="5"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6pPr>
            <a:lvl7pPr lvl="6"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7pPr>
            <a:lvl8pPr lvl="7"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8pPr>
            <a:lvl9pPr lvl="8"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9pPr>
          </a:lstStyle>
          <a:p>
            <a:r>
              <a:rPr lang="tr-TR"/>
              <a:t>Asıl alt başlık stilini düzenlemek için tıklayın</a:t>
            </a:r>
            <a:endParaRPr/>
          </a:p>
        </p:txBody>
      </p:sp>
      <p:sp>
        <p:nvSpPr>
          <p:cNvPr id="44" name="Google Shape;44;p7"/>
          <p:cNvSpPr txBox="1">
            <a:spLocks noGrp="1"/>
          </p:cNvSpPr>
          <p:nvPr>
            <p:ph type="subTitle" idx="2"/>
          </p:nvPr>
        </p:nvSpPr>
        <p:spPr>
          <a:xfrm>
            <a:off x="2996667" y="2386733"/>
            <a:ext cx="6880400" cy="3202800"/>
          </a:xfrm>
          <a:prstGeom prst="rect">
            <a:avLst/>
          </a:prstGeom>
        </p:spPr>
        <p:txBody>
          <a:bodyPr spcFirstLastPara="1" wrap="square" lIns="91425" tIns="91425" rIns="91425" bIns="91425" anchor="t" anchorCtr="0">
            <a:noAutofit/>
          </a:bodyPr>
          <a:lstStyle>
            <a:lvl1pPr marR="67732" lvl="0" rtl="0">
              <a:lnSpc>
                <a:spcPct val="166000"/>
              </a:lnSpc>
              <a:spcBef>
                <a:spcPts val="0"/>
              </a:spcBef>
              <a:spcAft>
                <a:spcPts val="0"/>
              </a:spcAft>
              <a:buClr>
                <a:schemeClr val="accent1"/>
              </a:buClr>
              <a:buSzPts val="1400"/>
              <a:buChar char="●"/>
              <a:defRPr sz="1867">
                <a:solidFill>
                  <a:srgbClr val="374957"/>
                </a:solidFill>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sp>
        <p:nvSpPr>
          <p:cNvPr id="45" name="Google Shape;45;p7"/>
          <p:cNvSpPr txBox="1">
            <a:spLocks noGrp="1"/>
          </p:cNvSpPr>
          <p:nvPr>
            <p:ph type="title"/>
          </p:nvPr>
        </p:nvSpPr>
        <p:spPr>
          <a:xfrm>
            <a:off x="950967" y="593367"/>
            <a:ext cx="5729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cxnSp>
        <p:nvCxnSpPr>
          <p:cNvPr id="46" name="Google Shape;46;p7"/>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47" name="Google Shape;47;p7"/>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364464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4"/>
        <p:cNvGrpSpPr/>
        <p:nvPr/>
      </p:nvGrpSpPr>
      <p:grpSpPr>
        <a:xfrm>
          <a:off x="0" y="0"/>
          <a:ext cx="0" cy="0"/>
          <a:chOff x="0" y="0"/>
          <a:chExt cx="0" cy="0"/>
        </a:xfrm>
      </p:grpSpPr>
      <p:sp>
        <p:nvSpPr>
          <p:cNvPr id="55" name="Google Shape;55;p9"/>
          <p:cNvSpPr txBox="1">
            <a:spLocks noGrp="1"/>
          </p:cNvSpPr>
          <p:nvPr>
            <p:ph type="subTitle" idx="1"/>
          </p:nvPr>
        </p:nvSpPr>
        <p:spPr>
          <a:xfrm>
            <a:off x="1194600" y="2242667"/>
            <a:ext cx="5129600" cy="317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Char char="●"/>
              <a:defRPr sz="1867"/>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sp>
        <p:nvSpPr>
          <p:cNvPr id="56" name="Google Shape;56;p9"/>
          <p:cNvSpPr txBox="1">
            <a:spLocks noGrp="1"/>
          </p:cNvSpPr>
          <p:nvPr>
            <p:ph type="title"/>
          </p:nvPr>
        </p:nvSpPr>
        <p:spPr>
          <a:xfrm>
            <a:off x="950967" y="593367"/>
            <a:ext cx="75732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cxnSp>
        <p:nvCxnSpPr>
          <p:cNvPr id="57" name="Google Shape;57;p9"/>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58" name="Google Shape;58;p9"/>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59" name="Google Shape;59;p9"/>
          <p:cNvCxnSpPr/>
          <p:nvPr/>
        </p:nvCxnSpPr>
        <p:spPr>
          <a:xfrm flipH="1">
            <a:off x="7900600" y="3730000"/>
            <a:ext cx="4504000" cy="3289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237541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2"/>
        <p:cNvGrpSpPr/>
        <p:nvPr/>
      </p:nvGrpSpPr>
      <p:grpSpPr>
        <a:xfrm>
          <a:off x="0" y="0"/>
          <a:ext cx="0" cy="0"/>
          <a:chOff x="0" y="0"/>
          <a:chExt cx="0" cy="0"/>
        </a:xfrm>
      </p:grpSpPr>
    </p:spTree>
    <p:extLst>
      <p:ext uri="{BB962C8B-B14F-4D97-AF65-F5344CB8AC3E}">
        <p14:creationId xmlns:p14="http://schemas.microsoft.com/office/powerpoint/2010/main" val="2049299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1391633" y="1580733"/>
            <a:ext cx="4164000" cy="2692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4667"/>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sp>
        <p:nvSpPr>
          <p:cNvPr id="113" name="Google Shape;113;p18"/>
          <p:cNvSpPr txBox="1">
            <a:spLocks noGrp="1"/>
          </p:cNvSpPr>
          <p:nvPr>
            <p:ph type="subTitle" idx="1"/>
          </p:nvPr>
        </p:nvSpPr>
        <p:spPr>
          <a:xfrm>
            <a:off x="1391633" y="4481251"/>
            <a:ext cx="4018000" cy="104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sz="1867"/>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cxnSp>
        <p:nvCxnSpPr>
          <p:cNvPr id="114" name="Google Shape;114;p18"/>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15" name="Google Shape;115;p18"/>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16" name="Google Shape;116;p18"/>
          <p:cNvCxnSpPr/>
          <p:nvPr/>
        </p:nvCxnSpPr>
        <p:spPr>
          <a:xfrm>
            <a:off x="7096867" y="-107500"/>
            <a:ext cx="5340000" cy="26764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3992019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17"/>
        <p:cNvGrpSpPr/>
        <p:nvPr/>
      </p:nvGrpSpPr>
      <p:grpSpPr>
        <a:xfrm>
          <a:off x="0" y="0"/>
          <a:ext cx="0" cy="0"/>
          <a:chOff x="0" y="0"/>
          <a:chExt cx="0" cy="0"/>
        </a:xfrm>
      </p:grpSpPr>
      <p:sp>
        <p:nvSpPr>
          <p:cNvPr id="118" name="Google Shape;118;p19"/>
          <p:cNvSpPr txBox="1">
            <a:spLocks noGrp="1"/>
          </p:cNvSpPr>
          <p:nvPr>
            <p:ph type="subTitle" idx="1"/>
          </p:nvPr>
        </p:nvSpPr>
        <p:spPr>
          <a:xfrm>
            <a:off x="4678667" y="3514833"/>
            <a:ext cx="28348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19" name="Google Shape;119;p19"/>
          <p:cNvSpPr txBox="1">
            <a:spLocks noGrp="1"/>
          </p:cNvSpPr>
          <p:nvPr>
            <p:ph type="subTitle" idx="2"/>
          </p:nvPr>
        </p:nvSpPr>
        <p:spPr>
          <a:xfrm>
            <a:off x="4678700" y="3968167"/>
            <a:ext cx="28348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0" name="Google Shape;120;p19"/>
          <p:cNvSpPr txBox="1">
            <a:spLocks noGrp="1"/>
          </p:cNvSpPr>
          <p:nvPr>
            <p:ph type="subTitle" idx="3"/>
          </p:nvPr>
        </p:nvSpPr>
        <p:spPr>
          <a:xfrm>
            <a:off x="1270700" y="3514833"/>
            <a:ext cx="28348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21" name="Google Shape;121;p19"/>
          <p:cNvSpPr txBox="1">
            <a:spLocks noGrp="1"/>
          </p:cNvSpPr>
          <p:nvPr>
            <p:ph type="subTitle" idx="4"/>
          </p:nvPr>
        </p:nvSpPr>
        <p:spPr>
          <a:xfrm>
            <a:off x="1270833" y="3968167"/>
            <a:ext cx="28348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2" name="Google Shape;122;p19"/>
          <p:cNvSpPr txBox="1">
            <a:spLocks noGrp="1"/>
          </p:cNvSpPr>
          <p:nvPr>
            <p:ph type="subTitle" idx="5"/>
          </p:nvPr>
        </p:nvSpPr>
        <p:spPr>
          <a:xfrm>
            <a:off x="8086500" y="3514833"/>
            <a:ext cx="28348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23" name="Google Shape;123;p19"/>
          <p:cNvSpPr txBox="1">
            <a:spLocks noGrp="1"/>
          </p:cNvSpPr>
          <p:nvPr>
            <p:ph type="subTitle" idx="6"/>
          </p:nvPr>
        </p:nvSpPr>
        <p:spPr>
          <a:xfrm>
            <a:off x="8086500" y="3968167"/>
            <a:ext cx="28348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4" name="Google Shape;124;p19"/>
          <p:cNvSpPr txBox="1">
            <a:spLocks noGrp="1"/>
          </p:cNvSpPr>
          <p:nvPr>
            <p:ph type="title"/>
          </p:nvPr>
        </p:nvSpPr>
        <p:spPr>
          <a:xfrm>
            <a:off x="950967" y="593367"/>
            <a:ext cx="8874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atin typeface="Merriweather Light"/>
                <a:ea typeface="Merriweather Light"/>
                <a:cs typeface="Merriweather Light"/>
                <a:sym typeface="Merriweather Light"/>
              </a:defRPr>
            </a:lvl2pPr>
            <a:lvl3pPr lvl="2" rtl="0">
              <a:spcBef>
                <a:spcPts val="0"/>
              </a:spcBef>
              <a:spcAft>
                <a:spcPts val="0"/>
              </a:spcAft>
              <a:buSzPts val="3000"/>
              <a:buNone/>
              <a:defRPr>
                <a:latin typeface="Merriweather Light"/>
                <a:ea typeface="Merriweather Light"/>
                <a:cs typeface="Merriweather Light"/>
                <a:sym typeface="Merriweather Light"/>
              </a:defRPr>
            </a:lvl3pPr>
            <a:lvl4pPr lvl="3" rtl="0">
              <a:spcBef>
                <a:spcPts val="0"/>
              </a:spcBef>
              <a:spcAft>
                <a:spcPts val="0"/>
              </a:spcAft>
              <a:buSzPts val="3000"/>
              <a:buNone/>
              <a:defRPr>
                <a:latin typeface="Merriweather Light"/>
                <a:ea typeface="Merriweather Light"/>
                <a:cs typeface="Merriweather Light"/>
                <a:sym typeface="Merriweather Light"/>
              </a:defRPr>
            </a:lvl4pPr>
            <a:lvl5pPr lvl="4" rtl="0">
              <a:spcBef>
                <a:spcPts val="0"/>
              </a:spcBef>
              <a:spcAft>
                <a:spcPts val="0"/>
              </a:spcAft>
              <a:buSzPts val="3000"/>
              <a:buNone/>
              <a:defRPr>
                <a:latin typeface="Merriweather Light"/>
                <a:ea typeface="Merriweather Light"/>
                <a:cs typeface="Merriweather Light"/>
                <a:sym typeface="Merriweather Light"/>
              </a:defRPr>
            </a:lvl5pPr>
            <a:lvl6pPr lvl="5" rtl="0">
              <a:spcBef>
                <a:spcPts val="0"/>
              </a:spcBef>
              <a:spcAft>
                <a:spcPts val="0"/>
              </a:spcAft>
              <a:buSzPts val="3000"/>
              <a:buNone/>
              <a:defRPr>
                <a:latin typeface="Merriweather Light"/>
                <a:ea typeface="Merriweather Light"/>
                <a:cs typeface="Merriweather Light"/>
                <a:sym typeface="Merriweather Light"/>
              </a:defRPr>
            </a:lvl6pPr>
            <a:lvl7pPr lvl="6" rtl="0">
              <a:spcBef>
                <a:spcPts val="0"/>
              </a:spcBef>
              <a:spcAft>
                <a:spcPts val="0"/>
              </a:spcAft>
              <a:buSzPts val="3000"/>
              <a:buNone/>
              <a:defRPr>
                <a:latin typeface="Merriweather Light"/>
                <a:ea typeface="Merriweather Light"/>
                <a:cs typeface="Merriweather Light"/>
                <a:sym typeface="Merriweather Light"/>
              </a:defRPr>
            </a:lvl7pPr>
            <a:lvl8pPr lvl="7" rtl="0">
              <a:spcBef>
                <a:spcPts val="0"/>
              </a:spcBef>
              <a:spcAft>
                <a:spcPts val="0"/>
              </a:spcAft>
              <a:buSzPts val="3000"/>
              <a:buNone/>
              <a:defRPr>
                <a:latin typeface="Merriweather Light"/>
                <a:ea typeface="Merriweather Light"/>
                <a:cs typeface="Merriweather Light"/>
                <a:sym typeface="Merriweather Light"/>
              </a:defRPr>
            </a:lvl8pPr>
            <a:lvl9pPr lvl="8" rtl="0">
              <a:spcBef>
                <a:spcPts val="0"/>
              </a:spcBef>
              <a:spcAft>
                <a:spcPts val="0"/>
              </a:spcAft>
              <a:buSzPts val="3000"/>
              <a:buNone/>
              <a:defRPr>
                <a:latin typeface="Merriweather Light"/>
                <a:ea typeface="Merriweather Light"/>
                <a:cs typeface="Merriweather Light"/>
                <a:sym typeface="Merriweather Light"/>
              </a:defRPr>
            </a:lvl9pPr>
          </a:lstStyle>
          <a:p>
            <a:r>
              <a:rPr lang="tr-TR"/>
              <a:t>Asıl başlık stilini düzenlemek için tıklayın</a:t>
            </a:r>
            <a:endParaRPr/>
          </a:p>
        </p:txBody>
      </p:sp>
      <p:cxnSp>
        <p:nvCxnSpPr>
          <p:cNvPr id="125" name="Google Shape;125;p19"/>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26" name="Google Shape;126;p19"/>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1134934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29"/>
        <p:cNvGrpSpPr/>
        <p:nvPr/>
      </p:nvGrpSpPr>
      <p:grpSpPr>
        <a:xfrm>
          <a:off x="0" y="0"/>
          <a:ext cx="0" cy="0"/>
          <a:chOff x="0" y="0"/>
          <a:chExt cx="0" cy="0"/>
        </a:xfrm>
      </p:grpSpPr>
      <p:cxnSp>
        <p:nvCxnSpPr>
          <p:cNvPr id="230" name="Google Shape;230;p31"/>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1" name="Google Shape;231;p31"/>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323778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32"/>
        <p:cNvGrpSpPr/>
        <p:nvPr/>
      </p:nvGrpSpPr>
      <p:grpSpPr>
        <a:xfrm>
          <a:off x="0" y="0"/>
          <a:ext cx="0" cy="0"/>
          <a:chOff x="0" y="0"/>
          <a:chExt cx="0" cy="0"/>
        </a:xfrm>
      </p:grpSpPr>
      <p:cxnSp>
        <p:nvCxnSpPr>
          <p:cNvPr id="233" name="Google Shape;233;p32"/>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4" name="Google Shape;234;p32"/>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5" name="Google Shape;235;p32"/>
          <p:cNvCxnSpPr/>
          <p:nvPr/>
        </p:nvCxnSpPr>
        <p:spPr>
          <a:xfrm>
            <a:off x="9912233" y="-167467"/>
            <a:ext cx="2657600" cy="17736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236" name="Google Shape;236;p32"/>
          <p:cNvCxnSpPr/>
          <p:nvPr/>
        </p:nvCxnSpPr>
        <p:spPr>
          <a:xfrm>
            <a:off x="-196367" y="5257967"/>
            <a:ext cx="2657600" cy="1773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3995771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0967" y="593367"/>
            <a:ext cx="102900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Vidaloka"/>
              <a:buNone/>
              <a:defRPr sz="3000">
                <a:solidFill>
                  <a:schemeClr val="dk1"/>
                </a:solidFill>
                <a:latin typeface="Vidaloka"/>
                <a:ea typeface="Vidaloka"/>
                <a:cs typeface="Vidaloka"/>
                <a:sym typeface="Vidaloka"/>
              </a:defRPr>
            </a:lvl1pPr>
            <a:lvl2pPr lvl="1">
              <a:spcBef>
                <a:spcPts val="0"/>
              </a:spcBef>
              <a:spcAft>
                <a:spcPts val="0"/>
              </a:spcAft>
              <a:buClr>
                <a:schemeClr val="dk1"/>
              </a:buClr>
              <a:buSzPts val="3000"/>
              <a:buNone/>
              <a:defRPr sz="3000" i="1">
                <a:solidFill>
                  <a:schemeClr val="dk1"/>
                </a:solidFill>
              </a:defRPr>
            </a:lvl2pPr>
            <a:lvl3pPr lvl="2">
              <a:spcBef>
                <a:spcPts val="0"/>
              </a:spcBef>
              <a:spcAft>
                <a:spcPts val="0"/>
              </a:spcAft>
              <a:buClr>
                <a:schemeClr val="dk1"/>
              </a:buClr>
              <a:buSzPts val="3000"/>
              <a:buNone/>
              <a:defRPr sz="3000" i="1">
                <a:solidFill>
                  <a:schemeClr val="dk1"/>
                </a:solidFill>
              </a:defRPr>
            </a:lvl3pPr>
            <a:lvl4pPr lvl="3">
              <a:spcBef>
                <a:spcPts val="0"/>
              </a:spcBef>
              <a:spcAft>
                <a:spcPts val="0"/>
              </a:spcAft>
              <a:buClr>
                <a:schemeClr val="dk1"/>
              </a:buClr>
              <a:buSzPts val="3000"/>
              <a:buNone/>
              <a:defRPr sz="3000" i="1">
                <a:solidFill>
                  <a:schemeClr val="dk1"/>
                </a:solidFill>
              </a:defRPr>
            </a:lvl4pPr>
            <a:lvl5pPr lvl="4">
              <a:spcBef>
                <a:spcPts val="0"/>
              </a:spcBef>
              <a:spcAft>
                <a:spcPts val="0"/>
              </a:spcAft>
              <a:buClr>
                <a:schemeClr val="dk1"/>
              </a:buClr>
              <a:buSzPts val="3000"/>
              <a:buNone/>
              <a:defRPr sz="3000" i="1">
                <a:solidFill>
                  <a:schemeClr val="dk1"/>
                </a:solidFill>
              </a:defRPr>
            </a:lvl5pPr>
            <a:lvl6pPr lvl="5">
              <a:spcBef>
                <a:spcPts val="0"/>
              </a:spcBef>
              <a:spcAft>
                <a:spcPts val="0"/>
              </a:spcAft>
              <a:buClr>
                <a:schemeClr val="dk1"/>
              </a:buClr>
              <a:buSzPts val="3000"/>
              <a:buNone/>
              <a:defRPr sz="3000" i="1">
                <a:solidFill>
                  <a:schemeClr val="dk1"/>
                </a:solidFill>
              </a:defRPr>
            </a:lvl6pPr>
            <a:lvl7pPr lvl="6">
              <a:spcBef>
                <a:spcPts val="0"/>
              </a:spcBef>
              <a:spcAft>
                <a:spcPts val="0"/>
              </a:spcAft>
              <a:buClr>
                <a:schemeClr val="dk1"/>
              </a:buClr>
              <a:buSzPts val="3000"/>
              <a:buNone/>
              <a:defRPr sz="3000" i="1">
                <a:solidFill>
                  <a:schemeClr val="dk1"/>
                </a:solidFill>
              </a:defRPr>
            </a:lvl7pPr>
            <a:lvl8pPr lvl="7">
              <a:spcBef>
                <a:spcPts val="0"/>
              </a:spcBef>
              <a:spcAft>
                <a:spcPts val="0"/>
              </a:spcAft>
              <a:buClr>
                <a:schemeClr val="dk1"/>
              </a:buClr>
              <a:buSzPts val="3000"/>
              <a:buNone/>
              <a:defRPr sz="3000" i="1">
                <a:solidFill>
                  <a:schemeClr val="dk1"/>
                </a:solidFill>
              </a:defRPr>
            </a:lvl8pPr>
            <a:lvl9pPr lvl="8">
              <a:spcBef>
                <a:spcPts val="0"/>
              </a:spcBef>
              <a:spcAft>
                <a:spcPts val="0"/>
              </a:spcAft>
              <a:buClr>
                <a:schemeClr val="dk1"/>
              </a:buClr>
              <a:buSzPts val="3000"/>
              <a:buNone/>
              <a:defRPr sz="3000" i="1">
                <a:solidFill>
                  <a:schemeClr val="dk1"/>
                </a:solidFill>
              </a:defRPr>
            </a:lvl9pPr>
          </a:lstStyle>
          <a:p>
            <a:endParaRPr/>
          </a:p>
        </p:txBody>
      </p:sp>
      <p:sp>
        <p:nvSpPr>
          <p:cNvPr id="7" name="Google Shape;7;p1"/>
          <p:cNvSpPr txBox="1">
            <a:spLocks noGrp="1"/>
          </p:cNvSpPr>
          <p:nvPr>
            <p:ph type="body" idx="1"/>
          </p:nvPr>
        </p:nvSpPr>
        <p:spPr>
          <a:xfrm>
            <a:off x="951000" y="1536633"/>
            <a:ext cx="102900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extLst>
      <p:ext uri="{BB962C8B-B14F-4D97-AF65-F5344CB8AC3E}">
        <p14:creationId xmlns:p14="http://schemas.microsoft.com/office/powerpoint/2010/main" val="53126438"/>
      </p:ext>
    </p:extLst>
  </p:cSld>
  <p:clrMap bg1="lt1" tx1="dk1" bg2="dk2"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www.portakaltercume.com/sosyal-bilimler-cevirisi/"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www.portakaltercume.com/ticari-tercume/"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www.portakaltercume.com/hukuki-tercume/"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www.portakaltercume.com/tibbi-medikal-tercume/"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www.portakaltercume.com/yeminli-tercume/"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s://www.portakaltercume.com/web-site-cevirisi/"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r.wikipedia.org/wiki/Dil" TargetMode="External"/><Relationship Id="rId2" Type="http://schemas.openxmlformats.org/officeDocument/2006/relationships/hyperlink" Target="https://tr.wikipedia.org/wiki/Dilbili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www.portakaltercume.com/diyalog-cevirisi/"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s://www.portakaltercume.com/ardil-ceviri/"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hyperlink" Target="https://www.portakaltercume.com/simultane-ceviri/"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en.wikipedia.org/wiki/Tariff_Reform_Leagu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en.wikipedia.org/wiki/War_in_Vietnam" TargetMode="External"/><Relationship Id="rId4" Type="http://schemas.openxmlformats.org/officeDocument/2006/relationships/hyperlink" Target="https://en.wikipedia.org/wiki/Make_love,_not_wa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tr.wikipedia.org/wiki/Kelime" TargetMode="External"/><Relationship Id="rId2" Type="http://schemas.openxmlformats.org/officeDocument/2006/relationships/hyperlink" Target="https://tr.wikipedia.org/wiki/Ba%C4%9Flam_(dilbilgisi)#cite_note-TDK-1" TargetMode="External"/><Relationship Id="rId1" Type="http://schemas.openxmlformats.org/officeDocument/2006/relationships/slideLayout" Target="../slideLayouts/slideLayout4.xml"/><Relationship Id="rId6" Type="http://schemas.openxmlformats.org/officeDocument/2006/relationships/hyperlink" Target="https://tr.wikipedia.org/wiki/Ba%C4%9Flam_(dilbilgisi)#cite_note-Mill%C3%AE-2" TargetMode="External"/><Relationship Id="rId5" Type="http://schemas.openxmlformats.org/officeDocument/2006/relationships/hyperlink" Target="https://tr.wikipedia.org/wiki/Anlat%C4%B1m" TargetMode="External"/><Relationship Id="rId4" Type="http://schemas.openxmlformats.org/officeDocument/2006/relationships/hyperlink" Target="https://tr.wikipedia.org/wiki/C%C3%BCml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wikipedia.org/wiki/%C3%87evirmen" TargetMode="External"/><Relationship Id="rId2" Type="http://schemas.openxmlformats.org/officeDocument/2006/relationships/hyperlink" Target="https://tr.wikipedia.org/wiki/Arap%C3%A7a" TargetMode="External"/><Relationship Id="rId1" Type="http://schemas.openxmlformats.org/officeDocument/2006/relationships/slideLayout" Target="../slideLayouts/slideLayout4.xml"/><Relationship Id="rId5" Type="http://schemas.openxmlformats.org/officeDocument/2006/relationships/hyperlink" Target="https://tr.wikipedia.org/wiki/Terc%C3%BCman" TargetMode="External"/><Relationship Id="rId4" Type="http://schemas.openxmlformats.org/officeDocument/2006/relationships/hyperlink" Target="https://tr.wikipedia.org/wiki/M%C3%BCterci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portakaltercume.com/edebiyat-cevirisi/"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portakaltercume.com/teknik-tercum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343890" y="2369126"/>
            <a:ext cx="9421091" cy="1569660"/>
          </a:xfrm>
          <a:prstGeom prst="rect">
            <a:avLst/>
          </a:prstGeom>
          <a:noFill/>
        </p:spPr>
        <p:txBody>
          <a:bodyPr wrap="square" lIns="91440" tIns="45720" rIns="91440" bIns="45720">
            <a:spAutoFit/>
          </a:bodyPr>
          <a:lstStyle/>
          <a:p>
            <a:pPr algn="ctr"/>
            <a:r>
              <a:rPr lang="tr-TR" sz="9600" b="1" cap="none" spc="0"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ÇEVİRİ NEDİR</a:t>
            </a:r>
          </a:p>
        </p:txBody>
      </p:sp>
    </p:spTree>
    <p:extLst>
      <p:ext uri="{BB962C8B-B14F-4D97-AF65-F5344CB8AC3E}">
        <p14:creationId xmlns:p14="http://schemas.microsoft.com/office/powerpoint/2010/main" val="2341103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573741" y="1356967"/>
            <a:ext cx="9547412" cy="4058900"/>
          </a:xfrm>
        </p:spPr>
        <p:txBody>
          <a:bodyPr wrap="square" anchor="t">
            <a:normAutofit/>
          </a:bodyPr>
          <a:lstStyle/>
          <a:p>
            <a:pPr>
              <a:spcAft>
                <a:spcPts val="600"/>
              </a:spcAft>
            </a:pPr>
            <a:r>
              <a:rPr lang="tr-TR" b="1" dirty="0"/>
              <a:t>Bu alandaki çevirilerin teknik ve bilimsel çevirilerden farkı sosyal ve toplumsal bilimlerin bilimsel deneylerle, ansiklopedilerdeki bilgilerle ifade edilecek kesin kalıp yargılar içermemesi ve değişken oluşudur. </a:t>
            </a:r>
            <a:endParaRPr lang="en-US" b="1" dirty="0"/>
          </a:p>
        </p:txBody>
      </p:sp>
      <p:sp>
        <p:nvSpPr>
          <p:cNvPr id="8" name="Title 2">
            <a:extLst>
              <a:ext uri="{FF2B5EF4-FFF2-40B4-BE49-F238E27FC236}">
                <a16:creationId xmlns:a16="http://schemas.microsoft.com/office/drawing/2014/main" id="{B630E6A1-889E-CEF8-8E1B-44F1C1EFA1B6}"/>
              </a:ext>
            </a:extLst>
          </p:cNvPr>
          <p:cNvSpPr>
            <a:spLocks noGrp="1"/>
          </p:cNvSpPr>
          <p:nvPr>
            <p:ph type="title"/>
          </p:nvPr>
        </p:nvSpPr>
        <p:spPr>
          <a:xfrm>
            <a:off x="950967" y="593367"/>
            <a:ext cx="7573200" cy="763600"/>
          </a:xfrm>
        </p:spPr>
        <p:txBody>
          <a:bodyPr/>
          <a:lstStyle/>
          <a:p>
            <a:r>
              <a:rPr lang="tr-TR" u="sng" dirty="0">
                <a:hlinkClick r:id="rId2"/>
              </a:rPr>
              <a:t>Sosyal Bilimler ve İnsan Bilimleri Çevirileri</a:t>
            </a:r>
            <a:r>
              <a:rPr lang="tr-TR" dirty="0"/>
              <a:t>: </a:t>
            </a:r>
            <a:br>
              <a:rPr lang="tr-TR" dirty="0"/>
            </a:br>
            <a:endParaRPr lang="en-US" dirty="0"/>
          </a:p>
        </p:txBody>
      </p:sp>
    </p:spTree>
    <p:extLst>
      <p:ext uri="{BB962C8B-B14F-4D97-AF65-F5344CB8AC3E}">
        <p14:creationId xmlns:p14="http://schemas.microsoft.com/office/powerpoint/2010/main" val="81228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2"/>
          </p:nvPr>
        </p:nvSpPr>
        <p:spPr>
          <a:xfrm>
            <a:off x="808638" y="1635619"/>
            <a:ext cx="9467475" cy="3202800"/>
          </a:xfrm>
        </p:spPr>
        <p:txBody>
          <a:bodyPr wrap="square" anchor="t">
            <a:normAutofit/>
          </a:bodyPr>
          <a:lstStyle/>
          <a:p>
            <a:pPr lvl="0">
              <a:spcAft>
                <a:spcPts val="600"/>
              </a:spcAft>
            </a:pPr>
            <a:r>
              <a:rPr lang="tr-TR" sz="1700" b="1" dirty="0"/>
              <a:t>Bu çeviri türündeki püf nokta çeviride karşılaşılan herhangi bir terimin çevirmenin kendi anadilinde bir karşılığa sahipse o şekilde çevrilmesi; yoksa ya kelimenin aynı şekilde bırakılarak bir dipnotla açıklanması ya da bu kelimenin karşılığı olarak yeni bir terim üretilmesi olmalıdır.</a:t>
            </a:r>
            <a:endParaRPr lang="en-US" sz="1700" b="1" dirty="0"/>
          </a:p>
          <a:p>
            <a:pPr>
              <a:spcAft>
                <a:spcPts val="600"/>
              </a:spcAft>
            </a:pPr>
            <a:endParaRPr lang="en-US" sz="1700" dirty="0"/>
          </a:p>
        </p:txBody>
      </p:sp>
      <p:sp>
        <p:nvSpPr>
          <p:cNvPr id="10" name="Title 3">
            <a:extLst>
              <a:ext uri="{FF2B5EF4-FFF2-40B4-BE49-F238E27FC236}">
                <a16:creationId xmlns:a16="http://schemas.microsoft.com/office/drawing/2014/main" id="{731CC487-39DD-2005-E3D0-C837D38EAA75}"/>
              </a:ext>
            </a:extLst>
          </p:cNvPr>
          <p:cNvSpPr>
            <a:spLocks noGrp="1"/>
          </p:cNvSpPr>
          <p:nvPr>
            <p:ph type="title"/>
          </p:nvPr>
        </p:nvSpPr>
        <p:spPr>
          <a:xfrm>
            <a:off x="950967" y="593367"/>
            <a:ext cx="5729600" cy="763600"/>
          </a:xfrm>
        </p:spPr>
        <p:txBody>
          <a:bodyPr/>
          <a:lstStyle/>
          <a:p>
            <a:endParaRPr lang="en-US"/>
          </a:p>
        </p:txBody>
      </p:sp>
    </p:spTree>
    <p:extLst>
      <p:ext uri="{BB962C8B-B14F-4D97-AF65-F5344CB8AC3E}">
        <p14:creationId xmlns:p14="http://schemas.microsoft.com/office/powerpoint/2010/main" val="1190678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717177" y="1356967"/>
            <a:ext cx="10927976" cy="4058900"/>
          </a:xfrm>
        </p:spPr>
        <p:txBody>
          <a:bodyPr wrap="square" anchor="t">
            <a:normAutofit/>
          </a:bodyPr>
          <a:lstStyle/>
          <a:p>
            <a:pPr lvl="0">
              <a:lnSpc>
                <a:spcPct val="90000"/>
              </a:lnSpc>
              <a:spcAft>
                <a:spcPts val="600"/>
              </a:spcAft>
            </a:pPr>
            <a:r>
              <a:rPr lang="tr-TR" sz="2400" b="1" dirty="0"/>
              <a:t>Bu türde önemli olan nokta çevrilecek metnin sözcüğü sözcüğüne çevrilmesi değil; çevirinin yapılacağı kültürün ihtiyaçlarına ve beklentilerine göre çevrilmesidir. Bu nedenle çokuluslu ticari kuruluşların farklı ülkelerde farklı reklamlar yayınlayabildikleri gözlenmiştir.</a:t>
            </a:r>
            <a:endParaRPr lang="en-US" sz="2400" b="1" dirty="0"/>
          </a:p>
          <a:p>
            <a:pPr>
              <a:lnSpc>
                <a:spcPct val="90000"/>
              </a:lnSpc>
              <a:spcAft>
                <a:spcPts val="600"/>
              </a:spcAft>
            </a:pPr>
            <a:endParaRPr lang="en-US" dirty="0"/>
          </a:p>
        </p:txBody>
      </p:sp>
      <p:sp>
        <p:nvSpPr>
          <p:cNvPr id="8" name="Title 2">
            <a:extLst>
              <a:ext uri="{FF2B5EF4-FFF2-40B4-BE49-F238E27FC236}">
                <a16:creationId xmlns:a16="http://schemas.microsoft.com/office/drawing/2014/main" id="{D3FAF287-71AF-3589-0F3B-163BD12478E7}"/>
              </a:ext>
            </a:extLst>
          </p:cNvPr>
          <p:cNvSpPr>
            <a:spLocks noGrp="1"/>
          </p:cNvSpPr>
          <p:nvPr>
            <p:ph type="title"/>
          </p:nvPr>
        </p:nvSpPr>
        <p:spPr>
          <a:xfrm>
            <a:off x="950967" y="593367"/>
            <a:ext cx="7573200" cy="763600"/>
          </a:xfrm>
        </p:spPr>
        <p:txBody>
          <a:bodyPr/>
          <a:lstStyle/>
          <a:p>
            <a:r>
              <a:rPr lang="tr-TR" u="sng" dirty="0">
                <a:hlinkClick r:id="rId2"/>
              </a:rPr>
              <a:t>Ticari Metin Çevirisi</a:t>
            </a:r>
            <a:r>
              <a:rPr lang="tr-TR" dirty="0"/>
              <a:t>: </a:t>
            </a:r>
            <a:br>
              <a:rPr lang="tr-TR" dirty="0"/>
            </a:br>
            <a:endParaRPr lang="en-US" dirty="0"/>
          </a:p>
        </p:txBody>
      </p:sp>
    </p:spTree>
    <p:extLst>
      <p:ext uri="{BB962C8B-B14F-4D97-AF65-F5344CB8AC3E}">
        <p14:creationId xmlns:p14="http://schemas.microsoft.com/office/powerpoint/2010/main" val="553570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699247" y="1550894"/>
            <a:ext cx="8552329" cy="3864973"/>
          </a:xfrm>
        </p:spPr>
        <p:txBody>
          <a:bodyPr wrap="square" anchor="t">
            <a:normAutofit/>
          </a:bodyPr>
          <a:lstStyle/>
          <a:p>
            <a:pPr lvl="0">
              <a:spcAft>
                <a:spcPts val="600"/>
              </a:spcAft>
            </a:pPr>
            <a:r>
              <a:rPr lang="tr-TR" sz="2400" b="1" dirty="0"/>
              <a:t>Ciddi bir iş olan ve çevirmene de beraberinde birtakım yasal yükümlülükler getiren hukuk çevirisi bir tür teknik çeviri veya uzmanlık çevirisidir. </a:t>
            </a:r>
          </a:p>
          <a:p>
            <a:pPr lvl="0">
              <a:spcAft>
                <a:spcPts val="600"/>
              </a:spcAft>
            </a:pPr>
            <a:endParaRPr lang="tr-TR" sz="2400" b="1" dirty="0"/>
          </a:p>
          <a:p>
            <a:pPr marL="114300" lvl="0" indent="0">
              <a:spcAft>
                <a:spcPts val="600"/>
              </a:spcAft>
              <a:buNone/>
            </a:pPr>
            <a:endParaRPr lang="tr-TR" sz="2400" b="1" dirty="0"/>
          </a:p>
          <a:p>
            <a:pPr lvl="0">
              <a:spcAft>
                <a:spcPts val="600"/>
              </a:spcAft>
            </a:pPr>
            <a:r>
              <a:rPr lang="tr-TR" sz="2400" b="1" dirty="0"/>
              <a:t>Bu yüzden hukuk çevirisi bu konuda özel bir çalışmayı ve hukuki alanda en azından temel seviyede bilgiye sahip olmayı gerekli kılmaktadır.</a:t>
            </a:r>
            <a:endParaRPr lang="en-US" sz="2400" b="1" dirty="0"/>
          </a:p>
          <a:p>
            <a:pPr>
              <a:spcAft>
                <a:spcPts val="600"/>
              </a:spcAft>
            </a:pPr>
            <a:endParaRPr lang="en-US" sz="1700" dirty="0"/>
          </a:p>
        </p:txBody>
      </p:sp>
      <p:sp>
        <p:nvSpPr>
          <p:cNvPr id="8" name="Title 2">
            <a:extLst>
              <a:ext uri="{FF2B5EF4-FFF2-40B4-BE49-F238E27FC236}">
                <a16:creationId xmlns:a16="http://schemas.microsoft.com/office/drawing/2014/main" id="{456245E8-BA68-5AF8-1072-8E7BB664951B}"/>
              </a:ext>
            </a:extLst>
          </p:cNvPr>
          <p:cNvSpPr>
            <a:spLocks noGrp="1"/>
          </p:cNvSpPr>
          <p:nvPr>
            <p:ph type="title"/>
          </p:nvPr>
        </p:nvSpPr>
        <p:spPr>
          <a:xfrm>
            <a:off x="950967" y="593367"/>
            <a:ext cx="7573200" cy="763600"/>
          </a:xfrm>
        </p:spPr>
        <p:txBody>
          <a:bodyPr/>
          <a:lstStyle/>
          <a:p>
            <a:r>
              <a:rPr lang="tr-TR" sz="3200" b="1" u="sng" dirty="0">
                <a:hlinkClick r:id="rId2"/>
              </a:rPr>
              <a:t>Hukuk Çevirisi</a:t>
            </a:r>
            <a:r>
              <a:rPr lang="tr-TR" sz="3200" b="1" dirty="0"/>
              <a:t>: </a:t>
            </a:r>
            <a:br>
              <a:rPr lang="tr-TR" sz="3200" b="1" dirty="0"/>
            </a:br>
            <a:endParaRPr lang="en-US" dirty="0"/>
          </a:p>
        </p:txBody>
      </p:sp>
    </p:spTree>
    <p:extLst>
      <p:ext uri="{BB962C8B-B14F-4D97-AF65-F5344CB8AC3E}">
        <p14:creationId xmlns:p14="http://schemas.microsoft.com/office/powerpoint/2010/main" val="826316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484094" y="1356967"/>
            <a:ext cx="8713694" cy="4058900"/>
          </a:xfrm>
        </p:spPr>
        <p:txBody>
          <a:bodyPr wrap="square" anchor="t">
            <a:normAutofit/>
          </a:bodyPr>
          <a:lstStyle/>
          <a:p>
            <a:pPr>
              <a:spcAft>
                <a:spcPts val="600"/>
              </a:spcAft>
            </a:pPr>
            <a:r>
              <a:rPr lang="tr-TR" b="1" dirty="0"/>
              <a:t>Medikal çeviri/tercüme sağlık sektöründeki çevirileri kapsar. Tıbbi dokümanların tamamı ve ecza sektöründeki prospektüsler kısaca tıp alanında yer alan tüm dokümanların tercümesi bu kapsamda ele alınır. </a:t>
            </a:r>
            <a:endParaRPr lang="en-US" b="1" dirty="0"/>
          </a:p>
        </p:txBody>
      </p:sp>
      <p:sp>
        <p:nvSpPr>
          <p:cNvPr id="8" name="Title 2">
            <a:extLst>
              <a:ext uri="{FF2B5EF4-FFF2-40B4-BE49-F238E27FC236}">
                <a16:creationId xmlns:a16="http://schemas.microsoft.com/office/drawing/2014/main" id="{2B10E42D-C512-E20B-FC35-C39D99D09E1D}"/>
              </a:ext>
            </a:extLst>
          </p:cNvPr>
          <p:cNvSpPr>
            <a:spLocks noGrp="1"/>
          </p:cNvSpPr>
          <p:nvPr>
            <p:ph type="title"/>
          </p:nvPr>
        </p:nvSpPr>
        <p:spPr>
          <a:xfrm>
            <a:off x="950967" y="593367"/>
            <a:ext cx="7573200" cy="763600"/>
          </a:xfrm>
        </p:spPr>
        <p:txBody>
          <a:bodyPr/>
          <a:lstStyle/>
          <a:p>
            <a:r>
              <a:rPr lang="tr-TR" b="1" u="sng" dirty="0">
                <a:hlinkClick r:id="rId2"/>
              </a:rPr>
              <a:t>Tıp Çevirisi</a:t>
            </a:r>
            <a:r>
              <a:rPr lang="tr-TR" b="1" dirty="0"/>
              <a:t>:</a:t>
            </a:r>
            <a:r>
              <a:rPr lang="tr-TR" dirty="0"/>
              <a:t> </a:t>
            </a:r>
            <a:br>
              <a:rPr lang="tr-TR" dirty="0"/>
            </a:br>
            <a:endParaRPr lang="en-US" dirty="0"/>
          </a:p>
        </p:txBody>
      </p:sp>
    </p:spTree>
    <p:extLst>
      <p:ext uri="{BB962C8B-B14F-4D97-AF65-F5344CB8AC3E}">
        <p14:creationId xmlns:p14="http://schemas.microsoft.com/office/powerpoint/2010/main" val="234739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544287" y="1491343"/>
            <a:ext cx="9916884" cy="3674153"/>
          </a:xfrm>
        </p:spPr>
        <p:txBody>
          <a:bodyPr wrap="square" anchor="t">
            <a:normAutofit/>
          </a:bodyPr>
          <a:lstStyle/>
          <a:p>
            <a:pPr lvl="0">
              <a:lnSpc>
                <a:spcPct val="150000"/>
              </a:lnSpc>
              <a:spcAft>
                <a:spcPts val="600"/>
              </a:spcAft>
            </a:pPr>
            <a:r>
              <a:rPr lang="tr-TR" b="1" dirty="0"/>
              <a:t>Medikal çevirinin mutlaka uzman kişilerce yapılması gerekmektedir. Bunun için ya 6 senelik tıp eğitimi almış ya da medikal sektörde uzun yıllar geçirmiş tercümanların çeviri yapması gerekir ya da müşteri tarafından terminoloji verilmesi gerekmektedir.</a:t>
            </a:r>
            <a:endParaRPr lang="en-US" b="1" dirty="0"/>
          </a:p>
          <a:p>
            <a:pPr>
              <a:spcAft>
                <a:spcPts val="600"/>
              </a:spcAft>
            </a:pPr>
            <a:endParaRPr lang="en-US" dirty="0"/>
          </a:p>
        </p:txBody>
      </p:sp>
      <p:sp>
        <p:nvSpPr>
          <p:cNvPr id="8" name="Title 2">
            <a:extLst>
              <a:ext uri="{FF2B5EF4-FFF2-40B4-BE49-F238E27FC236}">
                <a16:creationId xmlns:a16="http://schemas.microsoft.com/office/drawing/2014/main" id="{6565DC60-7C5B-38B8-FDF4-29F4C08E4D45}"/>
              </a:ext>
            </a:extLst>
          </p:cNvPr>
          <p:cNvSpPr>
            <a:spLocks noGrp="1"/>
          </p:cNvSpPr>
          <p:nvPr>
            <p:ph type="title"/>
          </p:nvPr>
        </p:nvSpPr>
        <p:spPr>
          <a:xfrm>
            <a:off x="950967" y="593367"/>
            <a:ext cx="7573200" cy="763600"/>
          </a:xfrm>
        </p:spPr>
        <p:txBody>
          <a:bodyPr/>
          <a:lstStyle/>
          <a:p>
            <a:endParaRPr lang="en-US"/>
          </a:p>
        </p:txBody>
      </p:sp>
    </p:spTree>
    <p:extLst>
      <p:ext uri="{BB962C8B-B14F-4D97-AF65-F5344CB8AC3E}">
        <p14:creationId xmlns:p14="http://schemas.microsoft.com/office/powerpoint/2010/main" val="1592315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295835" y="1356967"/>
            <a:ext cx="9045389" cy="4058900"/>
          </a:xfrm>
        </p:spPr>
        <p:txBody>
          <a:bodyPr wrap="square" anchor="t">
            <a:normAutofit/>
          </a:bodyPr>
          <a:lstStyle/>
          <a:p>
            <a:pPr>
              <a:lnSpc>
                <a:spcPct val="150000"/>
              </a:lnSpc>
              <a:spcAft>
                <a:spcPts val="600"/>
              </a:spcAft>
            </a:pPr>
            <a:r>
              <a:rPr lang="tr-TR" sz="2400" b="1" dirty="0"/>
              <a:t>Genellikle yasal işler için kullanılmak üzere başvurulan yeminli çeviriler; bazen de resmi kanallara verilmek üzere hazırlanacak ve yeminli tercüme olması şartı aranan belgeler üzerine olur. </a:t>
            </a:r>
            <a:endParaRPr lang="en-US" sz="2400" b="1" dirty="0"/>
          </a:p>
        </p:txBody>
      </p:sp>
      <p:sp>
        <p:nvSpPr>
          <p:cNvPr id="8" name="Title 2">
            <a:extLst>
              <a:ext uri="{FF2B5EF4-FFF2-40B4-BE49-F238E27FC236}">
                <a16:creationId xmlns:a16="http://schemas.microsoft.com/office/drawing/2014/main" id="{3FD58D29-7805-C904-2276-12AD1343CF25}"/>
              </a:ext>
            </a:extLst>
          </p:cNvPr>
          <p:cNvSpPr>
            <a:spLocks noGrp="1"/>
          </p:cNvSpPr>
          <p:nvPr>
            <p:ph type="title"/>
          </p:nvPr>
        </p:nvSpPr>
        <p:spPr>
          <a:xfrm>
            <a:off x="950967" y="593367"/>
            <a:ext cx="7573200" cy="763600"/>
          </a:xfrm>
        </p:spPr>
        <p:txBody>
          <a:bodyPr/>
          <a:lstStyle/>
          <a:p>
            <a:r>
              <a:rPr lang="tr-TR" b="1" u="sng" dirty="0">
                <a:hlinkClick r:id="rId2"/>
              </a:rPr>
              <a:t>Yeminli Çeviriler</a:t>
            </a:r>
            <a:r>
              <a:rPr lang="tr-TR" b="1" dirty="0"/>
              <a:t>: </a:t>
            </a:r>
            <a:br>
              <a:rPr lang="tr-TR" b="1" dirty="0"/>
            </a:br>
            <a:endParaRPr lang="en-US" dirty="0"/>
          </a:p>
        </p:txBody>
      </p:sp>
    </p:spTree>
    <p:extLst>
      <p:ext uri="{BB962C8B-B14F-4D97-AF65-F5344CB8AC3E}">
        <p14:creationId xmlns:p14="http://schemas.microsoft.com/office/powerpoint/2010/main" val="163128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783771" y="1208314"/>
            <a:ext cx="10363200" cy="4561115"/>
          </a:xfrm>
        </p:spPr>
        <p:txBody>
          <a:bodyPr wrap="square" anchor="t">
            <a:normAutofit/>
          </a:bodyPr>
          <a:lstStyle/>
          <a:p>
            <a:pPr lvl="0">
              <a:lnSpc>
                <a:spcPct val="150000"/>
              </a:lnSpc>
              <a:spcAft>
                <a:spcPts val="600"/>
              </a:spcAft>
            </a:pPr>
            <a:r>
              <a:rPr lang="tr-TR" sz="2400" b="1" dirty="0"/>
              <a:t>Şahıs tercümesi bazı konularda hukuk, teknik, sağlık gibi uzmanlık ya da deneyim ve bilgi gerektiren konuları içerir. Bu evrakların aslına en uygun şekilde şahıs için özel olarak hazırlanmaları gerekir.</a:t>
            </a:r>
            <a:endParaRPr lang="en-US" sz="2400" b="1" dirty="0"/>
          </a:p>
          <a:p>
            <a:pPr>
              <a:spcAft>
                <a:spcPts val="600"/>
              </a:spcAft>
            </a:pPr>
            <a:endParaRPr lang="en-US" dirty="0"/>
          </a:p>
        </p:txBody>
      </p:sp>
    </p:spTree>
    <p:extLst>
      <p:ext uri="{BB962C8B-B14F-4D97-AF65-F5344CB8AC3E}">
        <p14:creationId xmlns:p14="http://schemas.microsoft.com/office/powerpoint/2010/main" val="3756339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555812" y="1524000"/>
            <a:ext cx="9457764" cy="3891867"/>
          </a:xfrm>
        </p:spPr>
        <p:txBody>
          <a:bodyPr wrap="square" anchor="t">
            <a:normAutofit/>
          </a:bodyPr>
          <a:lstStyle/>
          <a:p>
            <a:pPr>
              <a:lnSpc>
                <a:spcPct val="150000"/>
              </a:lnSpc>
              <a:spcAft>
                <a:spcPts val="600"/>
              </a:spcAft>
            </a:pPr>
            <a:r>
              <a:rPr lang="tr-TR" sz="2400" b="1" dirty="0"/>
              <a:t>Web sitesi çevirileri, bilgi, deneyim ve özen gerektirir, edebi çeviri özelliklerini de içinde barındırır, çünkü web sitesi çevirileri sadece sayfadaki içeriğin yani verilmek istenen mesajın tercümesi değildir. </a:t>
            </a:r>
            <a:endParaRPr lang="en-US" sz="2400" b="1" dirty="0"/>
          </a:p>
        </p:txBody>
      </p:sp>
      <p:sp>
        <p:nvSpPr>
          <p:cNvPr id="10" name="Title 2">
            <a:extLst>
              <a:ext uri="{FF2B5EF4-FFF2-40B4-BE49-F238E27FC236}">
                <a16:creationId xmlns:a16="http://schemas.microsoft.com/office/drawing/2014/main" id="{D6005246-1B8F-30C9-2890-F07A01C164D3}"/>
              </a:ext>
            </a:extLst>
          </p:cNvPr>
          <p:cNvSpPr>
            <a:spLocks noGrp="1"/>
          </p:cNvSpPr>
          <p:nvPr>
            <p:ph type="title"/>
          </p:nvPr>
        </p:nvSpPr>
        <p:spPr>
          <a:xfrm>
            <a:off x="950967" y="593367"/>
            <a:ext cx="7573200" cy="763600"/>
          </a:xfrm>
        </p:spPr>
        <p:txBody>
          <a:bodyPr/>
          <a:lstStyle/>
          <a:p>
            <a:r>
              <a:rPr lang="tr-TR" u="sng" dirty="0">
                <a:hlinkClick r:id="rId2"/>
              </a:rPr>
              <a:t>Web Çevirisi</a:t>
            </a:r>
            <a:r>
              <a:rPr lang="tr-TR" dirty="0"/>
              <a:t>: </a:t>
            </a:r>
            <a:endParaRPr lang="en-US" dirty="0"/>
          </a:p>
        </p:txBody>
      </p:sp>
    </p:spTree>
    <p:extLst>
      <p:ext uri="{BB962C8B-B14F-4D97-AF65-F5344CB8AC3E}">
        <p14:creationId xmlns:p14="http://schemas.microsoft.com/office/powerpoint/2010/main" val="4057929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ctrTitle"/>
          </p:nvPr>
        </p:nvSpPr>
        <p:spPr>
          <a:xfrm>
            <a:off x="1386633" y="1766000"/>
            <a:ext cx="9418800" cy="2736800"/>
          </a:xfrm>
        </p:spPr>
        <p:txBody>
          <a:bodyPr wrap="square" anchor="b">
            <a:normAutofit/>
          </a:bodyPr>
          <a:lstStyle/>
          <a:p>
            <a:pPr lvl="0">
              <a:lnSpc>
                <a:spcPct val="90000"/>
              </a:lnSpc>
            </a:pPr>
            <a:r>
              <a:rPr lang="tr-TR" sz="3500" b="1" dirty="0"/>
              <a:t>Ortalama web ziyaretçisinin sayfayı görüntülerken harcadığı sayılı saniyeler içinde, web sayfasındaki mesajın yeni bir dilde hatta yeni bir kültürde yeniden verilmesi ve istenen etkinin sağlanması sorunudur.</a:t>
            </a:r>
            <a:endParaRPr lang="en-US" sz="3500" b="1" dirty="0"/>
          </a:p>
          <a:p>
            <a:pPr>
              <a:lnSpc>
                <a:spcPct val="90000"/>
              </a:lnSpc>
            </a:pPr>
            <a:endParaRPr lang="en-US" sz="3500" dirty="0"/>
          </a:p>
        </p:txBody>
      </p:sp>
      <p:sp>
        <p:nvSpPr>
          <p:cNvPr id="8" name="Subtitle 2">
            <a:extLst>
              <a:ext uri="{FF2B5EF4-FFF2-40B4-BE49-F238E27FC236}">
                <a16:creationId xmlns:a16="http://schemas.microsoft.com/office/drawing/2014/main" id="{125FA4AA-D953-9CF4-FF3E-1D998F215FE0}"/>
              </a:ext>
            </a:extLst>
          </p:cNvPr>
          <p:cNvSpPr>
            <a:spLocks noGrp="1"/>
          </p:cNvSpPr>
          <p:nvPr>
            <p:ph type="subTitle" idx="1"/>
          </p:nvPr>
        </p:nvSpPr>
        <p:spPr>
          <a:xfrm>
            <a:off x="1386667" y="4502800"/>
            <a:ext cx="9418800" cy="589200"/>
          </a:xfrm>
        </p:spPr>
        <p:txBody>
          <a:bodyPr/>
          <a:lstStyle/>
          <a:p>
            <a:endParaRPr lang="en-US"/>
          </a:p>
        </p:txBody>
      </p:sp>
    </p:spTree>
    <p:extLst>
      <p:ext uri="{BB962C8B-B14F-4D97-AF65-F5344CB8AC3E}">
        <p14:creationId xmlns:p14="http://schemas.microsoft.com/office/powerpoint/2010/main" val="3162175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ctrTitle"/>
          </p:nvPr>
        </p:nvSpPr>
        <p:spPr>
          <a:xfrm>
            <a:off x="468086" y="1436914"/>
            <a:ext cx="10337347" cy="3065886"/>
          </a:xfrm>
        </p:spPr>
        <p:txBody>
          <a:bodyPr wrap="square" anchor="b">
            <a:normAutofit/>
          </a:bodyPr>
          <a:lstStyle/>
          <a:p>
            <a:pPr algn="l">
              <a:lnSpc>
                <a:spcPct val="90000"/>
              </a:lnSpc>
            </a:pPr>
            <a:r>
              <a:rPr lang="tr-TR" sz="3500" b="1" u="sng" dirty="0">
                <a:hlinkClick r:id="rId2" tooltip="Dilbilim"/>
              </a:rPr>
              <a:t>Dilbiliminde</a:t>
            </a:r>
            <a:r>
              <a:rPr lang="tr-TR" sz="3500" b="1" dirty="0"/>
              <a:t> çeviri ya da tercüme, bir </a:t>
            </a:r>
            <a:r>
              <a:rPr lang="tr-TR" sz="3500" b="1" u="sng" dirty="0">
                <a:hlinkClick r:id="rId3" tooltip="Dil"/>
              </a:rPr>
              <a:t>dildeki</a:t>
            </a:r>
            <a:r>
              <a:rPr lang="tr-TR" sz="3500" b="1" dirty="0"/>
              <a:t> bir metnin başka bir dile aktarılması işlemini ve bu süreç sonucunda elde edilen ürünü anlatmak amacıyla kullanılır.</a:t>
            </a:r>
            <a:endParaRPr lang="en-US" sz="3500" dirty="0"/>
          </a:p>
          <a:p>
            <a:pPr algn="l">
              <a:lnSpc>
                <a:spcPct val="90000"/>
              </a:lnSpc>
            </a:pPr>
            <a:endParaRPr lang="en-US" sz="3500" dirty="0"/>
          </a:p>
        </p:txBody>
      </p:sp>
    </p:spTree>
    <p:extLst>
      <p:ext uri="{BB962C8B-B14F-4D97-AF65-F5344CB8AC3E}">
        <p14:creationId xmlns:p14="http://schemas.microsoft.com/office/powerpoint/2010/main" val="3713819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528917" y="1356967"/>
            <a:ext cx="9950823" cy="4058900"/>
          </a:xfrm>
        </p:spPr>
        <p:txBody>
          <a:bodyPr wrap="square" anchor="t">
            <a:normAutofit/>
          </a:bodyPr>
          <a:lstStyle/>
          <a:p>
            <a:pPr lvl="0">
              <a:lnSpc>
                <a:spcPct val="200000"/>
              </a:lnSpc>
              <a:spcAft>
                <a:spcPts val="600"/>
              </a:spcAft>
            </a:pPr>
            <a:r>
              <a:rPr lang="tr-TR" sz="2400" b="1" u="sng" dirty="0">
                <a:hlinkClick r:id="rId2"/>
              </a:rPr>
              <a:t>Diyalog Çevirisi</a:t>
            </a:r>
            <a:r>
              <a:rPr lang="tr-TR" sz="2400" b="1" dirty="0"/>
              <a:t>: </a:t>
            </a:r>
          </a:p>
          <a:p>
            <a:pPr lvl="0">
              <a:lnSpc>
                <a:spcPct val="200000"/>
              </a:lnSpc>
              <a:spcAft>
                <a:spcPts val="600"/>
              </a:spcAft>
            </a:pPr>
            <a:r>
              <a:rPr lang="tr-TR" sz="2400" b="1" dirty="0"/>
              <a:t>Bu çeviri türünde tercüme iki ya da daha fazla kişi arasında yapılmaktadır ve belirleyici kıstas diyalog biçiminde, karşılıklı geçen konuşmaların tercüme edilmesidir.</a:t>
            </a:r>
            <a:endParaRPr lang="en-US" sz="2400" b="1" dirty="0"/>
          </a:p>
          <a:p>
            <a:pPr>
              <a:spcAft>
                <a:spcPts val="600"/>
              </a:spcAft>
            </a:pPr>
            <a:endParaRPr lang="en-US" b="1" dirty="0"/>
          </a:p>
        </p:txBody>
      </p:sp>
      <p:sp>
        <p:nvSpPr>
          <p:cNvPr id="8" name="Title 2">
            <a:extLst>
              <a:ext uri="{FF2B5EF4-FFF2-40B4-BE49-F238E27FC236}">
                <a16:creationId xmlns:a16="http://schemas.microsoft.com/office/drawing/2014/main" id="{A4EDD157-43ED-5282-B2EF-1331304C40C8}"/>
              </a:ext>
            </a:extLst>
          </p:cNvPr>
          <p:cNvSpPr>
            <a:spLocks noGrp="1"/>
          </p:cNvSpPr>
          <p:nvPr>
            <p:ph type="title"/>
          </p:nvPr>
        </p:nvSpPr>
        <p:spPr>
          <a:xfrm>
            <a:off x="950967" y="593367"/>
            <a:ext cx="7573200" cy="763600"/>
          </a:xfrm>
        </p:spPr>
        <p:txBody>
          <a:bodyPr/>
          <a:lstStyle/>
          <a:p>
            <a:r>
              <a:rPr lang="tr-TR" b="1" dirty="0"/>
              <a:t>SÖZLÜ ÇEVİRİ TÜRLERİ</a:t>
            </a:r>
            <a:br>
              <a:rPr lang="en-US" dirty="0"/>
            </a:br>
            <a:endParaRPr lang="en-US" dirty="0"/>
          </a:p>
        </p:txBody>
      </p:sp>
    </p:spTree>
    <p:extLst>
      <p:ext uri="{BB962C8B-B14F-4D97-AF65-F5344CB8AC3E}">
        <p14:creationId xmlns:p14="http://schemas.microsoft.com/office/powerpoint/2010/main" val="3652023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528918" y="1452282"/>
            <a:ext cx="9152964" cy="3963585"/>
          </a:xfrm>
        </p:spPr>
        <p:txBody>
          <a:bodyPr wrap="square" anchor="t">
            <a:normAutofit/>
          </a:bodyPr>
          <a:lstStyle/>
          <a:p>
            <a:pPr lvl="0">
              <a:lnSpc>
                <a:spcPct val="150000"/>
              </a:lnSpc>
              <a:spcAft>
                <a:spcPts val="600"/>
              </a:spcAft>
            </a:pPr>
            <a:r>
              <a:rPr lang="tr-TR" sz="2400" b="1" dirty="0"/>
              <a:t>Bu çeviri türünde tercüme daha resmi bir ortamda yapılmaktadır. Çevirmen konuşmayı dinler ve önemli gördüğü noktaları not alır, not aldığı kısımlar dışında kalan cümleleri ise aklında tutması Sonrasında ise konuşmayı aldığı notlardan ve hafızasına aldığı diğer kısımlardan hareketle diğer bir yabancı dile çevirir.</a:t>
            </a:r>
            <a:endParaRPr lang="en-US" sz="2400" b="1" dirty="0"/>
          </a:p>
        </p:txBody>
      </p:sp>
      <p:sp>
        <p:nvSpPr>
          <p:cNvPr id="8" name="Title 2">
            <a:extLst>
              <a:ext uri="{FF2B5EF4-FFF2-40B4-BE49-F238E27FC236}">
                <a16:creationId xmlns:a16="http://schemas.microsoft.com/office/drawing/2014/main" id="{E6F9E0E1-248C-16EE-8EBF-5D8FF5A7FCC7}"/>
              </a:ext>
            </a:extLst>
          </p:cNvPr>
          <p:cNvSpPr>
            <a:spLocks noGrp="1"/>
          </p:cNvSpPr>
          <p:nvPr>
            <p:ph type="title"/>
          </p:nvPr>
        </p:nvSpPr>
        <p:spPr>
          <a:xfrm>
            <a:off x="950967" y="593367"/>
            <a:ext cx="7573200" cy="763600"/>
          </a:xfrm>
        </p:spPr>
        <p:txBody>
          <a:bodyPr/>
          <a:lstStyle/>
          <a:p>
            <a:r>
              <a:rPr lang="tr-TR" b="1" u="sng" dirty="0">
                <a:hlinkClick r:id="rId2"/>
              </a:rPr>
              <a:t>Ardıl Çeviri</a:t>
            </a:r>
            <a:r>
              <a:rPr lang="tr-TR" b="1" dirty="0"/>
              <a:t>: </a:t>
            </a:r>
            <a:br>
              <a:rPr lang="tr-TR" b="1" dirty="0"/>
            </a:br>
            <a:endParaRPr lang="en-US" dirty="0"/>
          </a:p>
        </p:txBody>
      </p:sp>
    </p:spTree>
    <p:extLst>
      <p:ext uri="{BB962C8B-B14F-4D97-AF65-F5344CB8AC3E}">
        <p14:creationId xmlns:p14="http://schemas.microsoft.com/office/powerpoint/2010/main" val="3849489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564776" y="1443318"/>
            <a:ext cx="9063318" cy="3972549"/>
          </a:xfrm>
        </p:spPr>
        <p:txBody>
          <a:bodyPr wrap="square" anchor="t">
            <a:noAutofit/>
          </a:bodyPr>
          <a:lstStyle/>
          <a:p>
            <a:pPr>
              <a:lnSpc>
                <a:spcPct val="150000"/>
              </a:lnSpc>
              <a:spcAft>
                <a:spcPts val="600"/>
              </a:spcAft>
            </a:pPr>
            <a:r>
              <a:rPr lang="tr-TR" sz="2400" b="1" dirty="0"/>
              <a:t>Bu türde çeviri yapılan konuşmayla eş zamanlı olarak yürümektedir. Ardıl çeviriye gör çok daha büyük çaplı, uluslararası organizasyonlarda kullanımı tercih edilen bu tür tercümenin gerçekleştirilmesi için özel teknik donanım da gerektirmektedir. </a:t>
            </a:r>
            <a:endParaRPr lang="en-US" sz="2400" b="1" dirty="0"/>
          </a:p>
        </p:txBody>
      </p:sp>
      <p:sp>
        <p:nvSpPr>
          <p:cNvPr id="8" name="Title 2">
            <a:extLst>
              <a:ext uri="{FF2B5EF4-FFF2-40B4-BE49-F238E27FC236}">
                <a16:creationId xmlns:a16="http://schemas.microsoft.com/office/drawing/2014/main" id="{B589C0C0-7AC1-42F9-DC0A-13265DC81503}"/>
              </a:ext>
            </a:extLst>
          </p:cNvPr>
          <p:cNvSpPr>
            <a:spLocks noGrp="1"/>
          </p:cNvSpPr>
          <p:nvPr>
            <p:ph type="title"/>
          </p:nvPr>
        </p:nvSpPr>
        <p:spPr>
          <a:xfrm>
            <a:off x="950967" y="593367"/>
            <a:ext cx="7573200" cy="763600"/>
          </a:xfrm>
        </p:spPr>
        <p:txBody>
          <a:bodyPr/>
          <a:lstStyle/>
          <a:p>
            <a:r>
              <a:rPr lang="tr-TR" b="1" u="sng" dirty="0">
                <a:hlinkClick r:id="rId2"/>
              </a:rPr>
              <a:t>Simultane (Eş Zamanlı Çeviri)</a:t>
            </a:r>
            <a:r>
              <a:rPr lang="tr-TR" b="1" dirty="0"/>
              <a:t>:</a:t>
            </a:r>
            <a:r>
              <a:rPr lang="tr-TR" dirty="0"/>
              <a:t>  </a:t>
            </a:r>
            <a:br>
              <a:rPr lang="tr-TR" dirty="0"/>
            </a:br>
            <a:endParaRPr lang="en-US" dirty="0"/>
          </a:p>
        </p:txBody>
      </p:sp>
    </p:spTree>
    <p:extLst>
      <p:ext uri="{BB962C8B-B14F-4D97-AF65-F5344CB8AC3E}">
        <p14:creationId xmlns:p14="http://schemas.microsoft.com/office/powerpoint/2010/main" val="3965772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653143" y="1447800"/>
            <a:ext cx="8817427" cy="3968067"/>
          </a:xfrm>
        </p:spPr>
        <p:txBody>
          <a:bodyPr wrap="square" anchor="t">
            <a:normAutofit lnSpcReduction="10000"/>
          </a:bodyPr>
          <a:lstStyle/>
          <a:p>
            <a:pPr marL="342900" lvl="0" indent="-342900">
              <a:lnSpc>
                <a:spcPct val="150000"/>
              </a:lnSpc>
              <a:spcAft>
                <a:spcPts val="800"/>
              </a:spcAft>
              <a:buSzPts val="1000"/>
              <a:buFont typeface="Symbol" panose="05050102010706020507" pitchFamily="18" charset="2"/>
              <a:buChar char=""/>
              <a:tabLst>
                <a:tab pos="457200" algn="l"/>
              </a:tabLst>
            </a:pPr>
            <a:r>
              <a:rPr lang="tr-TR" sz="2400" b="1" dirty="0"/>
              <a:t>Tercümanın aynı anda bir yandan konuşmayı dinlemesi, konuşmacının beden dilini takip edip uygun biçimde yorumlaması, dinlediği konuşmaları uygun şekilde anlayıp yorumlaması; diğer yandan da kendi çıktısını dinleyip ses tonu, aksan, sözcük seçimi ve dilbilgisi açısından da otokontrol sağlaması gerekmektedir.</a:t>
            </a:r>
            <a:endParaRPr lang="en-US" sz="2400" b="1" dirty="0"/>
          </a:p>
          <a:p>
            <a:pPr>
              <a:lnSpc>
                <a:spcPct val="150000"/>
              </a:lnSpc>
            </a:pPr>
            <a:endParaRPr lang="en-US" sz="2400" b="1" dirty="0"/>
          </a:p>
        </p:txBody>
      </p:sp>
      <p:sp>
        <p:nvSpPr>
          <p:cNvPr id="8" name="Title 2">
            <a:extLst>
              <a:ext uri="{FF2B5EF4-FFF2-40B4-BE49-F238E27FC236}">
                <a16:creationId xmlns:a16="http://schemas.microsoft.com/office/drawing/2014/main" id="{187E5D24-38CF-5205-75DC-B28AE475B0EE}"/>
              </a:ext>
            </a:extLst>
          </p:cNvPr>
          <p:cNvSpPr>
            <a:spLocks noGrp="1"/>
          </p:cNvSpPr>
          <p:nvPr>
            <p:ph type="title"/>
          </p:nvPr>
        </p:nvSpPr>
        <p:spPr>
          <a:xfrm>
            <a:off x="950967" y="593367"/>
            <a:ext cx="7573200" cy="763600"/>
          </a:xfrm>
        </p:spPr>
        <p:txBody>
          <a:bodyPr/>
          <a:lstStyle/>
          <a:p>
            <a:endParaRPr lang="en-US"/>
          </a:p>
        </p:txBody>
      </p:sp>
    </p:spTree>
    <p:extLst>
      <p:ext uri="{BB962C8B-B14F-4D97-AF65-F5344CB8AC3E}">
        <p14:creationId xmlns:p14="http://schemas.microsoft.com/office/powerpoint/2010/main" val="2263443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663388" y="1281953"/>
            <a:ext cx="8713694" cy="4133914"/>
          </a:xfrm>
        </p:spPr>
        <p:txBody>
          <a:bodyPr wrap="square" anchor="t">
            <a:noAutofit/>
          </a:bodyPr>
          <a:lstStyle/>
          <a:p>
            <a:pPr marL="114300" indent="0">
              <a:lnSpc>
                <a:spcPct val="150000"/>
              </a:lnSpc>
              <a:spcAft>
                <a:spcPts val="600"/>
              </a:spcAft>
              <a:buNone/>
            </a:pPr>
            <a:r>
              <a:rPr lang="tr-TR" sz="1800" b="1" dirty="0"/>
              <a:t>Birebir Çeviri (</a:t>
            </a:r>
            <a:r>
              <a:rPr lang="en-US" sz="1800" b="1" dirty="0"/>
              <a:t>Literal Translation)</a:t>
            </a:r>
          </a:p>
          <a:p>
            <a:pPr>
              <a:lnSpc>
                <a:spcPct val="150000"/>
              </a:lnSpc>
              <a:spcAft>
                <a:spcPts val="600"/>
              </a:spcAft>
            </a:pPr>
            <a:r>
              <a:rPr lang="tr-TR" sz="1800" dirty="0"/>
              <a:t>Birebir çeviri, sorunlu noktaları bulmak ve belirsizlik ve belirsizlikten kurtulmak için bir çeviri öncesi faaliyet olarak kullanılabilir. Bu bir tür kelimesi kelimesine çeviridir. </a:t>
            </a:r>
          </a:p>
          <a:p>
            <a:pPr>
              <a:lnSpc>
                <a:spcPct val="150000"/>
              </a:lnSpc>
              <a:spcAft>
                <a:spcPts val="600"/>
              </a:spcAft>
            </a:pPr>
            <a:r>
              <a:rPr lang="tr-TR" sz="1800" dirty="0"/>
              <a:t>Bu, kaynak metnin içeriği ve hedef metnin içeriği ile örtüştüğünde uygulanabilir. </a:t>
            </a:r>
          </a:p>
          <a:p>
            <a:pPr>
              <a:lnSpc>
                <a:spcPct val="150000"/>
              </a:lnSpc>
              <a:spcAft>
                <a:spcPts val="600"/>
              </a:spcAft>
            </a:pPr>
            <a:r>
              <a:rPr lang="tr-TR" sz="1800" dirty="0"/>
              <a:t>Kelime düzeyinde başarılı bir çeviri yapmak her zaman mümkün olmadığından, metin düzeyinde eşitlik arayışı söz konusu olduğunda diğer çeviri yöntemleri kullanılmalıdır.</a:t>
            </a:r>
          </a:p>
        </p:txBody>
      </p:sp>
      <p:sp>
        <p:nvSpPr>
          <p:cNvPr id="8" name="Title 2">
            <a:extLst>
              <a:ext uri="{FF2B5EF4-FFF2-40B4-BE49-F238E27FC236}">
                <a16:creationId xmlns:a16="http://schemas.microsoft.com/office/drawing/2014/main" id="{F547F8D1-9A46-EB8E-F9F1-4C1033735073}"/>
              </a:ext>
            </a:extLst>
          </p:cNvPr>
          <p:cNvSpPr>
            <a:spLocks noGrp="1"/>
          </p:cNvSpPr>
          <p:nvPr>
            <p:ph type="title"/>
          </p:nvPr>
        </p:nvSpPr>
        <p:spPr>
          <a:xfrm>
            <a:off x="950967" y="593367"/>
            <a:ext cx="7573200" cy="763600"/>
          </a:xfrm>
        </p:spPr>
        <p:txBody>
          <a:bodyPr/>
          <a:lstStyle/>
          <a:p>
            <a:r>
              <a:rPr lang="tr-TR" sz="3200" b="1" dirty="0"/>
              <a:t>ÇEVİRİ YÖNTEMLERİ</a:t>
            </a:r>
            <a:br>
              <a:rPr lang="tr-TR" sz="3200" b="1" dirty="0"/>
            </a:br>
            <a:endParaRPr lang="en-US" dirty="0"/>
          </a:p>
        </p:txBody>
      </p:sp>
    </p:spTree>
    <p:extLst>
      <p:ext uri="{BB962C8B-B14F-4D97-AF65-F5344CB8AC3E}">
        <p14:creationId xmlns:p14="http://schemas.microsoft.com/office/powerpoint/2010/main" val="653995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484095" y="1739153"/>
            <a:ext cx="8946776" cy="3676714"/>
          </a:xfrm>
        </p:spPr>
        <p:txBody>
          <a:bodyPr wrap="square" anchor="t">
            <a:normAutofit fontScale="92500" lnSpcReduction="10000"/>
          </a:bodyPr>
          <a:lstStyle/>
          <a:p>
            <a:pPr>
              <a:lnSpc>
                <a:spcPct val="150000"/>
              </a:lnSpc>
              <a:spcAft>
                <a:spcPts val="800"/>
              </a:spcAft>
            </a:pPr>
            <a:r>
              <a:rPr lang="tr-TR" sz="2400" dirty="0"/>
              <a:t>Yapısal çeviri, kaynak dilin yüzeysel formlarına ve hedef dilin formlarına referansla gerçekleştirilir. Sonuç olarak yapısal eşdeğerlik kurar. Bu yöntem, şekil içerikten daha önemli olduğunda kullanılmalıdır. Örneğin ses efekti ve ritmi bu tür metinlerdeki içerikten daha önemli olduğu için bazı </a:t>
            </a:r>
            <a:r>
              <a:rPr lang="tr-TR" sz="2400" dirty="0" err="1"/>
              <a:t>jingle'lar</a:t>
            </a:r>
            <a:r>
              <a:rPr lang="tr-TR" sz="2400" dirty="0"/>
              <a:t>, politik sloganlar ve reklamlar yapısal olarak tercüme edilebilir.</a:t>
            </a:r>
            <a:endParaRPr lang="en-US" sz="2400" dirty="0"/>
          </a:p>
          <a:p>
            <a:pPr>
              <a:lnSpc>
                <a:spcPct val="150000"/>
              </a:lnSpc>
            </a:pPr>
            <a:endParaRPr lang="en-US" sz="1700" dirty="0"/>
          </a:p>
        </p:txBody>
      </p:sp>
      <p:sp>
        <p:nvSpPr>
          <p:cNvPr id="8" name="Title 2">
            <a:extLst>
              <a:ext uri="{FF2B5EF4-FFF2-40B4-BE49-F238E27FC236}">
                <a16:creationId xmlns:a16="http://schemas.microsoft.com/office/drawing/2014/main" id="{DE754F57-2CB6-0FA9-8A85-08258DA1892E}"/>
              </a:ext>
            </a:extLst>
          </p:cNvPr>
          <p:cNvSpPr>
            <a:spLocks noGrp="1"/>
          </p:cNvSpPr>
          <p:nvPr>
            <p:ph type="title"/>
          </p:nvPr>
        </p:nvSpPr>
        <p:spPr>
          <a:xfrm>
            <a:off x="843391" y="763696"/>
            <a:ext cx="7573200" cy="763600"/>
          </a:xfrm>
        </p:spPr>
        <p:txBody>
          <a:bodyPr/>
          <a:lstStyle/>
          <a:p>
            <a:r>
              <a:rPr lang="tr-TR" sz="3200" b="1" dirty="0"/>
              <a:t>Yapısal Çeviri (</a:t>
            </a:r>
            <a:r>
              <a:rPr lang="tr-TR" sz="3200" b="1" dirty="0" err="1"/>
              <a:t>Structural</a:t>
            </a:r>
            <a:r>
              <a:rPr lang="tr-TR" sz="3200" b="1" dirty="0"/>
              <a:t> </a:t>
            </a:r>
            <a:r>
              <a:rPr lang="tr-TR" sz="3200" b="1" dirty="0" err="1"/>
              <a:t>Translation</a:t>
            </a:r>
            <a:r>
              <a:rPr lang="tr-TR" sz="3200" b="1" dirty="0"/>
              <a:t>)</a:t>
            </a:r>
            <a:br>
              <a:rPr lang="en-US" sz="3200" dirty="0"/>
            </a:br>
            <a:endParaRPr lang="en-US" dirty="0"/>
          </a:p>
        </p:txBody>
      </p:sp>
    </p:spTree>
    <p:extLst>
      <p:ext uri="{BB962C8B-B14F-4D97-AF65-F5344CB8AC3E}">
        <p14:creationId xmlns:p14="http://schemas.microsoft.com/office/powerpoint/2010/main" val="3109945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A10DDDAF-1514-B5F5-4210-7BF5F7574AAD}"/>
              </a:ext>
            </a:extLst>
          </p:cNvPr>
          <p:cNvSpPr>
            <a:spLocks noGrp="1"/>
          </p:cNvSpPr>
          <p:nvPr>
            <p:ph type="title"/>
          </p:nvPr>
        </p:nvSpPr>
        <p:spPr>
          <a:xfrm>
            <a:off x="950967" y="593367"/>
            <a:ext cx="6282000" cy="763600"/>
          </a:xfrm>
        </p:spPr>
        <p:txBody>
          <a:bodyPr/>
          <a:lstStyle/>
          <a:p>
            <a:endParaRPr lang="en-US"/>
          </a:p>
        </p:txBody>
      </p:sp>
      <p:sp>
        <p:nvSpPr>
          <p:cNvPr id="3" name="İçerik Yer Tutucusu 2"/>
          <p:cNvSpPr>
            <a:spLocks noGrp="1"/>
          </p:cNvSpPr>
          <p:nvPr>
            <p:ph type="body" idx="1"/>
          </p:nvPr>
        </p:nvSpPr>
        <p:spPr>
          <a:xfrm>
            <a:off x="951000" y="1697233"/>
            <a:ext cx="10290000" cy="4394400"/>
          </a:xfrm>
        </p:spPr>
        <p:txBody>
          <a:bodyPr wrap="square" anchor="t">
            <a:normAutofit/>
          </a:bodyPr>
          <a:lstStyle/>
          <a:p>
            <a:pPr>
              <a:spcAft>
                <a:spcPts val="800"/>
              </a:spcAft>
            </a:pPr>
            <a:r>
              <a:rPr lang="tr-TR" sz="2000" b="1" dirty="0" err="1"/>
              <a:t>Jingle</a:t>
            </a:r>
            <a:r>
              <a:rPr lang="tr-TR" sz="2000" dirty="0"/>
              <a:t> ya da </a:t>
            </a:r>
            <a:r>
              <a:rPr lang="tr-TR" sz="2000" dirty="0" err="1"/>
              <a:t>Cingıl</a:t>
            </a:r>
            <a:r>
              <a:rPr lang="tr-TR" sz="2000" dirty="0"/>
              <a:t>, arka planda çalan müzik eşliğinde ve akılda kalıcı reklam amaçlı bir slogandır. Radyo ve televizyon reklamlarında sıklıkla kullanılır. Bazıları soru veya ünlem ifadesi içeren sloganlarken, bazılarında ise kafiyenin ön planda olduğu devrik cümleler görülür.</a:t>
            </a:r>
            <a:endParaRPr lang="en-US" sz="2000" dirty="0"/>
          </a:p>
          <a:p>
            <a:pPr>
              <a:spcAft>
                <a:spcPts val="0"/>
              </a:spcAft>
            </a:pPr>
            <a:r>
              <a:rPr lang="en-US" sz="2000" dirty="0"/>
              <a:t>Give Me a Break-Kit Kat-</a:t>
            </a:r>
          </a:p>
          <a:p>
            <a:pPr>
              <a:spcAft>
                <a:spcPts val="0"/>
              </a:spcAft>
            </a:pPr>
            <a:r>
              <a:rPr lang="en-US" sz="2000" dirty="0"/>
              <a:t>I’m Lovin’ It- McDonalds</a:t>
            </a:r>
          </a:p>
          <a:p>
            <a:pPr>
              <a:spcAft>
                <a:spcPts val="0"/>
              </a:spcAft>
            </a:pPr>
            <a:r>
              <a:rPr lang="en-US" sz="2000" dirty="0"/>
              <a:t>Double Your Pleasure, Double Your Fun- Wrigley’s Gum</a:t>
            </a:r>
          </a:p>
          <a:p>
            <a:pPr>
              <a:spcAft>
                <a:spcPts val="0"/>
              </a:spcAft>
            </a:pPr>
            <a:r>
              <a:rPr lang="en-US" sz="2000" dirty="0"/>
              <a:t>Just Do It- Nike</a:t>
            </a:r>
          </a:p>
          <a:p>
            <a:pPr>
              <a:spcAft>
                <a:spcPts val="0"/>
              </a:spcAft>
            </a:pPr>
            <a:r>
              <a:rPr lang="en-US" sz="2000" dirty="0"/>
              <a:t>Maybelline: “Maybe She’s Born With It. Maybe It’s Maybelline.”</a:t>
            </a:r>
          </a:p>
          <a:p>
            <a:pPr>
              <a:spcAft>
                <a:spcPts val="0"/>
              </a:spcAft>
            </a:pPr>
            <a:r>
              <a:rPr lang="en-US" sz="2000" dirty="0"/>
              <a:t>Red Bull: “Red Bull Gives You Wings.”</a:t>
            </a:r>
          </a:p>
          <a:p>
            <a:pPr>
              <a:spcAft>
                <a:spcPts val="0"/>
              </a:spcAft>
            </a:pPr>
            <a:r>
              <a:rPr lang="en-US" dirty="0"/>
              <a:t>Burger King: “Have It Your Way.”</a:t>
            </a:r>
          </a:p>
          <a:p>
            <a:endParaRPr lang="en-US" dirty="0"/>
          </a:p>
        </p:txBody>
      </p:sp>
    </p:spTree>
    <p:extLst>
      <p:ext uri="{BB962C8B-B14F-4D97-AF65-F5344CB8AC3E}">
        <p14:creationId xmlns:p14="http://schemas.microsoft.com/office/powerpoint/2010/main" val="21831498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F2490B8-F437-3063-23FF-E8CF754B3171}"/>
              </a:ext>
            </a:extLst>
          </p:cNvPr>
          <p:cNvSpPr>
            <a:spLocks noGrp="1"/>
          </p:cNvSpPr>
          <p:nvPr>
            <p:ph type="title"/>
          </p:nvPr>
        </p:nvSpPr>
        <p:spPr>
          <a:xfrm>
            <a:off x="950967" y="593367"/>
            <a:ext cx="6282000" cy="763600"/>
          </a:xfrm>
        </p:spPr>
        <p:txBody>
          <a:bodyPr/>
          <a:lstStyle/>
          <a:p>
            <a:r>
              <a:rPr lang="tr-TR" b="1" dirty="0" err="1"/>
              <a:t>Political</a:t>
            </a:r>
            <a:r>
              <a:rPr lang="tr-TR" b="1" dirty="0"/>
              <a:t> </a:t>
            </a:r>
            <a:r>
              <a:rPr lang="tr-TR" b="1" dirty="0" err="1"/>
              <a:t>Slogans</a:t>
            </a:r>
            <a:br>
              <a:rPr lang="en-US" b="1" dirty="0"/>
            </a:br>
            <a:endParaRPr lang="en-US" dirty="0"/>
          </a:p>
        </p:txBody>
      </p:sp>
      <p:sp>
        <p:nvSpPr>
          <p:cNvPr id="3" name="İçerik Yer Tutucusu 2"/>
          <p:cNvSpPr>
            <a:spLocks noGrp="1"/>
          </p:cNvSpPr>
          <p:nvPr>
            <p:ph type="body" idx="1"/>
          </p:nvPr>
        </p:nvSpPr>
        <p:spPr>
          <a:xfrm>
            <a:off x="951000" y="1697233"/>
            <a:ext cx="10290000" cy="4394400"/>
          </a:xfrm>
        </p:spPr>
        <p:txBody>
          <a:bodyPr wrap="square" anchor="t">
            <a:normAutofit/>
          </a:bodyPr>
          <a:lstStyle/>
          <a:p>
            <a:pPr>
              <a:spcAft>
                <a:spcPts val="0"/>
              </a:spcAft>
            </a:pPr>
            <a:r>
              <a:rPr lang="en-US" sz="1800" dirty="0"/>
              <a:t>Black is beautiful</a:t>
            </a:r>
          </a:p>
          <a:p>
            <a:pPr>
              <a:spcAft>
                <a:spcPts val="0"/>
              </a:spcAft>
            </a:pPr>
            <a:r>
              <a:rPr lang="en-US" sz="2000" dirty="0"/>
              <a:t>Change we can believe in-Barack Obama</a:t>
            </a:r>
          </a:p>
          <a:p>
            <a:pPr>
              <a:spcAft>
                <a:spcPts val="0"/>
              </a:spcAft>
            </a:pPr>
            <a:r>
              <a:rPr lang="en-US" sz="2000" dirty="0"/>
              <a:t>Don't just hope for a better life. Vote for it. – slogan used by Margaret Thatcher.</a:t>
            </a:r>
          </a:p>
          <a:p>
            <a:r>
              <a:rPr lang="en-US" sz="2000" dirty="0"/>
              <a:t>Each for all and all for each – </a:t>
            </a:r>
            <a:r>
              <a:rPr lang="en-US" sz="2000" u="sng" dirty="0">
                <a:hlinkClick r:id="rId3" tooltip="Tariff Reform League"/>
              </a:rPr>
              <a:t>Tariff Reform League</a:t>
            </a:r>
            <a:r>
              <a:rPr lang="en-US" sz="2000" dirty="0"/>
              <a:t>, 1905. </a:t>
            </a:r>
            <a:r>
              <a:rPr lang="tr-TR" sz="2000" dirty="0"/>
              <a:t>(</a:t>
            </a:r>
            <a:r>
              <a:rPr lang="en-US" sz="2000" dirty="0"/>
              <a:t>was a protectionist British pressure group formed in 1903 to protest against what they considered to be unfair foreign imports and to advocate Imperial Preference to protect British industry from foreign competition. </a:t>
            </a:r>
            <a:r>
              <a:rPr lang="tr-TR" sz="2000" dirty="0"/>
              <a:t>)</a:t>
            </a:r>
            <a:endParaRPr lang="en-US" sz="2000" dirty="0"/>
          </a:p>
          <a:p>
            <a:pPr>
              <a:spcAft>
                <a:spcPts val="0"/>
              </a:spcAft>
            </a:pPr>
            <a:r>
              <a:rPr lang="en-US" sz="2000" u="sng" dirty="0">
                <a:hlinkClick r:id="rId4"/>
              </a:rPr>
              <a:t>Make love, not war</a:t>
            </a:r>
            <a:r>
              <a:rPr lang="en-US" sz="2000" dirty="0"/>
              <a:t> – anti-war slogan began during the </a:t>
            </a:r>
            <a:r>
              <a:rPr lang="en-US" sz="2000" u="sng" dirty="0">
                <a:hlinkClick r:id="rId5" tooltip="War in Vietnam"/>
              </a:rPr>
              <a:t>War in Vietnam</a:t>
            </a:r>
            <a:endParaRPr lang="en-US" sz="2000" dirty="0"/>
          </a:p>
          <a:p>
            <a:pPr>
              <a:spcAft>
                <a:spcPts val="0"/>
              </a:spcAft>
            </a:pPr>
            <a:r>
              <a:rPr lang="en-US" sz="2000" i="1" dirty="0"/>
              <a:t>Fair is Worth Fighting For-</a:t>
            </a:r>
            <a:r>
              <a:rPr lang="en-US" sz="2000" dirty="0"/>
              <a:t> </a:t>
            </a:r>
            <a:r>
              <a:rPr lang="en-US" sz="2000" i="1" dirty="0"/>
              <a:t>Green Party of England and Wales</a:t>
            </a:r>
            <a:endParaRPr lang="en-US" sz="2000" dirty="0"/>
          </a:p>
          <a:p>
            <a:endParaRPr lang="en-US" dirty="0"/>
          </a:p>
        </p:txBody>
      </p:sp>
    </p:spTree>
    <p:extLst>
      <p:ext uri="{BB962C8B-B14F-4D97-AF65-F5344CB8AC3E}">
        <p14:creationId xmlns:p14="http://schemas.microsoft.com/office/powerpoint/2010/main" val="488649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1B4BA5C-FD4D-0535-6EC4-3C07633068CF}"/>
              </a:ext>
            </a:extLst>
          </p:cNvPr>
          <p:cNvSpPr>
            <a:spLocks noGrp="1"/>
          </p:cNvSpPr>
          <p:nvPr>
            <p:ph type="title"/>
          </p:nvPr>
        </p:nvSpPr>
        <p:spPr>
          <a:xfrm>
            <a:off x="950967" y="593367"/>
            <a:ext cx="6282000" cy="763600"/>
          </a:xfrm>
        </p:spPr>
        <p:txBody>
          <a:bodyPr/>
          <a:lstStyle/>
          <a:p>
            <a:r>
              <a:rPr lang="tr-TR" b="1" dirty="0"/>
              <a:t>İletişimsel çeviri(</a:t>
            </a:r>
            <a:r>
              <a:rPr lang="en-US" b="1" dirty="0"/>
              <a:t>Communicative Translation)</a:t>
            </a:r>
            <a:br>
              <a:rPr lang="en-US" dirty="0"/>
            </a:br>
            <a:endParaRPr lang="en-US" dirty="0"/>
          </a:p>
        </p:txBody>
      </p:sp>
      <p:sp>
        <p:nvSpPr>
          <p:cNvPr id="3" name="İçerik Yer Tutucusu 2"/>
          <p:cNvSpPr>
            <a:spLocks noGrp="1"/>
          </p:cNvSpPr>
          <p:nvPr>
            <p:ph type="body" idx="1"/>
          </p:nvPr>
        </p:nvSpPr>
        <p:spPr>
          <a:xfrm>
            <a:off x="951000" y="1697233"/>
            <a:ext cx="10290000" cy="4394400"/>
          </a:xfrm>
        </p:spPr>
        <p:txBody>
          <a:bodyPr wrap="square" anchor="t">
            <a:normAutofit/>
          </a:bodyPr>
          <a:lstStyle/>
          <a:p>
            <a:pPr>
              <a:lnSpc>
                <a:spcPct val="200000"/>
              </a:lnSpc>
              <a:spcAft>
                <a:spcPts val="120"/>
              </a:spcAft>
            </a:pPr>
            <a:r>
              <a:rPr lang="tr-TR" sz="1800" dirty="0"/>
              <a:t>Çevirinin orijinali gibi okunması gerektiğini varsayar. Tercüman, müşterilerinin taleplerini dikkate almalıdır. </a:t>
            </a:r>
          </a:p>
          <a:p>
            <a:pPr>
              <a:lnSpc>
                <a:spcPct val="200000"/>
              </a:lnSpc>
              <a:spcAft>
                <a:spcPts val="120"/>
              </a:spcAft>
            </a:pPr>
            <a:r>
              <a:rPr lang="tr-TR" sz="1800" dirty="0"/>
              <a:t>Başka bir deyişle, tercüman tercümeyi yaptıranın talebi ne olursa olsun onu bilgilendirmek, tavsiye vermek veya isteklerini karşılamak için tercüme yapar. </a:t>
            </a:r>
          </a:p>
          <a:p>
            <a:pPr>
              <a:lnSpc>
                <a:spcPct val="200000"/>
              </a:lnSpc>
              <a:spcAft>
                <a:spcPts val="120"/>
              </a:spcAft>
            </a:pPr>
            <a:r>
              <a:rPr lang="tr-TR" sz="1800" dirty="0"/>
              <a:t>Bu nedenle, eşdeğer etki ilkesini uygulamak için kaynak metni geliştirebilir veya yeniden düzenleyebilir. Yani iletişimsel çeviri temelde işlevseldir. Amaç, orijinal mesajı etkili ve zarif bir şekilde yeniden ifade etmektir.</a:t>
            </a:r>
            <a:endParaRPr lang="en-US" sz="1800" dirty="0"/>
          </a:p>
          <a:p>
            <a:endParaRPr lang="en-US" dirty="0"/>
          </a:p>
        </p:txBody>
      </p:sp>
    </p:spTree>
    <p:extLst>
      <p:ext uri="{BB962C8B-B14F-4D97-AF65-F5344CB8AC3E}">
        <p14:creationId xmlns:p14="http://schemas.microsoft.com/office/powerpoint/2010/main" val="564129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ctrTitle"/>
          </p:nvPr>
        </p:nvSpPr>
        <p:spPr>
          <a:xfrm>
            <a:off x="1386633" y="1766000"/>
            <a:ext cx="9418800" cy="2736800"/>
          </a:xfrm>
        </p:spPr>
        <p:txBody>
          <a:bodyPr wrap="square" anchor="b">
            <a:normAutofit/>
          </a:bodyPr>
          <a:lstStyle/>
          <a:p>
            <a:pPr>
              <a:lnSpc>
                <a:spcPct val="90000"/>
              </a:lnSpc>
              <a:spcAft>
                <a:spcPts val="120"/>
              </a:spcAft>
            </a:pPr>
            <a:r>
              <a:rPr lang="tr-TR" sz="2800" b="1" i="1" dirty="0"/>
              <a:t>Anlamsal Çeviri </a:t>
            </a:r>
            <a:r>
              <a:rPr lang="en-US" sz="2800" b="1" i="1" dirty="0"/>
              <a:t>(Semantic Translation)</a:t>
            </a:r>
            <a:endParaRPr lang="en-US" sz="2800" dirty="0"/>
          </a:p>
          <a:p>
            <a:pPr>
              <a:lnSpc>
                <a:spcPct val="90000"/>
              </a:lnSpc>
              <a:spcAft>
                <a:spcPts val="120"/>
              </a:spcAft>
            </a:pPr>
            <a:r>
              <a:rPr lang="tr-TR" sz="2800" dirty="0"/>
              <a:t>İletişimsel yöntemin aksine, bu yöntem yazar merkezlidir. Bu yöntemde çevirmen, hedef dilin çıplak </a:t>
            </a:r>
            <a:r>
              <a:rPr lang="tr-TR" sz="2800" dirty="0" err="1"/>
              <a:t>sözdizinsel</a:t>
            </a:r>
            <a:r>
              <a:rPr lang="tr-TR" sz="2800" dirty="0"/>
              <a:t> ve anlamsal kısıtlamaları içinde, yazarın kesin </a:t>
            </a:r>
            <a:r>
              <a:rPr lang="tr-TR" sz="2800" b="1" dirty="0"/>
              <a:t>bağlamsal anlamını </a:t>
            </a:r>
            <a:r>
              <a:rPr lang="tr-TR" sz="2800" dirty="0"/>
              <a:t>yeniden üretmeye çalışır. Anlamsal yöntem, etkiden çok mesajın içeriğini vurgular.</a:t>
            </a:r>
            <a:endParaRPr lang="en-US" sz="2800" dirty="0"/>
          </a:p>
          <a:p>
            <a:pPr>
              <a:lnSpc>
                <a:spcPct val="90000"/>
              </a:lnSpc>
            </a:pPr>
            <a:endParaRPr lang="en-US" sz="2800" dirty="0"/>
          </a:p>
        </p:txBody>
      </p:sp>
      <p:sp>
        <p:nvSpPr>
          <p:cNvPr id="8" name="Subtitle 2">
            <a:extLst>
              <a:ext uri="{FF2B5EF4-FFF2-40B4-BE49-F238E27FC236}">
                <a16:creationId xmlns:a16="http://schemas.microsoft.com/office/drawing/2014/main" id="{031C6C4C-DFEF-F240-AD9D-E3D0B5247920}"/>
              </a:ext>
            </a:extLst>
          </p:cNvPr>
          <p:cNvSpPr>
            <a:spLocks noGrp="1"/>
          </p:cNvSpPr>
          <p:nvPr>
            <p:ph type="subTitle" idx="1"/>
          </p:nvPr>
        </p:nvSpPr>
        <p:spPr>
          <a:xfrm>
            <a:off x="1386667" y="4502800"/>
            <a:ext cx="9418800" cy="589200"/>
          </a:xfrm>
        </p:spPr>
        <p:txBody>
          <a:bodyPr/>
          <a:lstStyle/>
          <a:p>
            <a:endParaRPr lang="en-US"/>
          </a:p>
        </p:txBody>
      </p:sp>
    </p:spTree>
    <p:extLst>
      <p:ext uri="{BB962C8B-B14F-4D97-AF65-F5344CB8AC3E}">
        <p14:creationId xmlns:p14="http://schemas.microsoft.com/office/powerpoint/2010/main" val="2404979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272143" y="1110343"/>
            <a:ext cx="9764485" cy="4305524"/>
          </a:xfrm>
        </p:spPr>
        <p:txBody>
          <a:bodyPr wrap="square" anchor="t">
            <a:normAutofit/>
          </a:bodyPr>
          <a:lstStyle/>
          <a:p>
            <a:pPr>
              <a:spcAft>
                <a:spcPts val="600"/>
              </a:spcAft>
            </a:pPr>
            <a:r>
              <a:rPr lang="tr-TR" sz="2400" b="1" dirty="0"/>
              <a:t>Çevrilecek metin ve dil kaynak metin ya da kaynak dil, çeviri yapılacak metin ya da dil ise erek metin (hedef metin) ya da erek dil olarak adlandırılır. </a:t>
            </a:r>
          </a:p>
          <a:p>
            <a:pPr>
              <a:spcAft>
                <a:spcPts val="600"/>
              </a:spcAft>
            </a:pPr>
            <a:endParaRPr lang="tr-TR" sz="2400" b="1" dirty="0"/>
          </a:p>
          <a:p>
            <a:pPr marL="114300" indent="0">
              <a:spcAft>
                <a:spcPts val="600"/>
              </a:spcAft>
              <a:buNone/>
            </a:pPr>
            <a:endParaRPr lang="tr-TR" sz="2400" b="1" dirty="0"/>
          </a:p>
          <a:p>
            <a:pPr>
              <a:spcAft>
                <a:spcPts val="600"/>
              </a:spcAft>
            </a:pPr>
            <a:r>
              <a:rPr lang="tr-TR" sz="2400" b="1" dirty="0"/>
              <a:t>Çeviri, sözlü ya da yazılı olarak yapılabilir.</a:t>
            </a:r>
            <a:endParaRPr lang="en-US" sz="2400" dirty="0"/>
          </a:p>
          <a:p>
            <a:pPr>
              <a:spcAft>
                <a:spcPts val="600"/>
              </a:spcAft>
            </a:pPr>
            <a:endParaRPr lang="en-US" dirty="0"/>
          </a:p>
        </p:txBody>
      </p:sp>
    </p:spTree>
    <p:extLst>
      <p:ext uri="{BB962C8B-B14F-4D97-AF65-F5344CB8AC3E}">
        <p14:creationId xmlns:p14="http://schemas.microsoft.com/office/powerpoint/2010/main" val="28371584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533401" y="1230086"/>
            <a:ext cx="9405256" cy="3548743"/>
          </a:xfrm>
        </p:spPr>
        <p:txBody>
          <a:bodyPr wrap="square" anchor="t">
            <a:noAutofit/>
          </a:bodyPr>
          <a:lstStyle/>
          <a:p>
            <a:pPr>
              <a:lnSpc>
                <a:spcPct val="150000"/>
              </a:lnSpc>
              <a:spcAft>
                <a:spcPts val="600"/>
              </a:spcAft>
            </a:pPr>
            <a:r>
              <a:rPr lang="tr-TR" sz="2000" b="1" dirty="0"/>
              <a:t>Bağlam</a:t>
            </a:r>
            <a:r>
              <a:rPr lang="tr-TR" sz="2000" dirty="0"/>
              <a:t> veya </a:t>
            </a:r>
            <a:r>
              <a:rPr lang="tr-TR" sz="2000" b="1" dirty="0"/>
              <a:t>kontekst</a:t>
            </a:r>
            <a:r>
              <a:rPr lang="tr-TR" sz="2000" dirty="0"/>
              <a:t>;</a:t>
            </a:r>
            <a:r>
              <a:rPr lang="tr-TR" sz="2000" baseline="30000" dirty="0">
                <a:hlinkClick r:id="rId2"/>
              </a:rPr>
              <a:t>[1]</a:t>
            </a:r>
            <a:r>
              <a:rPr lang="tr-TR" sz="2000" dirty="0"/>
              <a:t> </a:t>
            </a:r>
            <a:r>
              <a:rPr lang="tr-TR" sz="2000" dirty="0">
                <a:hlinkClick r:id="rId3" tooltip="Kelime"/>
              </a:rPr>
              <a:t>kelime</a:t>
            </a:r>
            <a:r>
              <a:rPr lang="tr-TR" sz="2000" dirty="0"/>
              <a:t> ve </a:t>
            </a:r>
            <a:r>
              <a:rPr lang="tr-TR" sz="2000" dirty="0">
                <a:hlinkClick r:id="rId4" tooltip="Cümle"/>
              </a:rPr>
              <a:t>cümle</a:t>
            </a:r>
            <a:r>
              <a:rPr lang="tr-TR" sz="2000" dirty="0"/>
              <a:t> gibi </a:t>
            </a:r>
            <a:r>
              <a:rPr lang="tr-TR" sz="2000" dirty="0">
                <a:hlinkClick r:id="rId5" tooltip="Anlatım"/>
              </a:rPr>
              <a:t>anlatım</a:t>
            </a:r>
            <a:r>
              <a:rPr lang="tr-TR" sz="2000" dirty="0"/>
              <a:t> unsurlarının, kullanıldıkları yere ve zamana göre, kendinden önce ve sonra gelen unsurlar nedeniyle kazandığı farklı anlam ve değerler bütünü.</a:t>
            </a:r>
          </a:p>
          <a:p>
            <a:pPr>
              <a:lnSpc>
                <a:spcPct val="150000"/>
              </a:lnSpc>
              <a:spcAft>
                <a:spcPts val="600"/>
              </a:spcAft>
            </a:pPr>
            <a:r>
              <a:rPr lang="tr-TR" sz="2000" dirty="0"/>
              <a:t>Aşağıdaki örneklerde kalın yazılan kelimeler farklı bağlamlarda kullanılmıştır:</a:t>
            </a:r>
            <a:r>
              <a:rPr lang="tr-TR" sz="2000" baseline="30000" dirty="0">
                <a:hlinkClick r:id="rId6"/>
              </a:rPr>
              <a:t>[2]</a:t>
            </a:r>
            <a:endParaRPr lang="tr-TR" sz="2000" dirty="0"/>
          </a:p>
          <a:p>
            <a:pPr>
              <a:lnSpc>
                <a:spcPct val="150000"/>
              </a:lnSpc>
              <a:spcAft>
                <a:spcPts val="600"/>
              </a:spcAft>
              <a:buFont typeface="Arial" panose="020B0604020202020204" pitchFamily="34" charset="0"/>
              <a:buChar char="•"/>
            </a:pPr>
            <a:r>
              <a:rPr lang="tr-TR" sz="2000" u="sng" dirty="0"/>
              <a:t>İçten</a:t>
            </a:r>
            <a:r>
              <a:rPr lang="tr-TR" sz="2000" dirty="0"/>
              <a:t> tavırları sayesinde herkesçe kısa sürede sevilmişti.</a:t>
            </a:r>
          </a:p>
          <a:p>
            <a:pPr>
              <a:lnSpc>
                <a:spcPct val="150000"/>
              </a:lnSpc>
              <a:spcAft>
                <a:spcPts val="600"/>
              </a:spcAft>
              <a:buFont typeface="Arial" panose="020B0604020202020204" pitchFamily="34" charset="0"/>
              <a:buChar char="•"/>
            </a:pPr>
            <a:r>
              <a:rPr lang="tr-TR" sz="2000" u="sng" dirty="0"/>
              <a:t>İçten</a:t>
            </a:r>
            <a:r>
              <a:rPr lang="tr-TR" sz="2000" dirty="0"/>
              <a:t> yanmalı motorların icadı ile bugünkü arabalar üretilmeye başlandı.</a:t>
            </a:r>
            <a:endParaRPr lang="tr-TR" sz="2000" b="0" i="0" dirty="0">
              <a:effectLst/>
            </a:endParaRPr>
          </a:p>
        </p:txBody>
      </p:sp>
    </p:spTree>
    <p:extLst>
      <p:ext uri="{BB962C8B-B14F-4D97-AF65-F5344CB8AC3E}">
        <p14:creationId xmlns:p14="http://schemas.microsoft.com/office/powerpoint/2010/main" val="9528100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D4E7923-51AE-8557-33B1-7E2098962F53}"/>
              </a:ext>
            </a:extLst>
          </p:cNvPr>
          <p:cNvSpPr>
            <a:spLocks noGrp="1"/>
          </p:cNvSpPr>
          <p:nvPr>
            <p:ph type="title"/>
          </p:nvPr>
        </p:nvSpPr>
        <p:spPr>
          <a:xfrm>
            <a:off x="950967" y="593367"/>
            <a:ext cx="9421198" cy="688586"/>
          </a:xfrm>
        </p:spPr>
        <p:txBody>
          <a:bodyPr/>
          <a:lstStyle/>
          <a:p>
            <a:r>
              <a:rPr lang="tr-TR" b="1" dirty="0" err="1"/>
              <a:t>Semantic</a:t>
            </a:r>
            <a:r>
              <a:rPr lang="tr-TR" b="1" dirty="0"/>
              <a:t> ve </a:t>
            </a:r>
            <a:r>
              <a:rPr lang="tr-TR" b="1" dirty="0" err="1"/>
              <a:t>Communicative</a:t>
            </a:r>
            <a:r>
              <a:rPr lang="tr-TR" b="1" dirty="0"/>
              <a:t> </a:t>
            </a:r>
            <a:r>
              <a:rPr lang="tr-TR" b="1" dirty="0" err="1"/>
              <a:t>Translation</a:t>
            </a:r>
            <a:r>
              <a:rPr lang="tr-TR" b="1" dirty="0"/>
              <a:t> Örnekleri</a:t>
            </a:r>
            <a:endParaRPr lang="en-US" dirty="0"/>
          </a:p>
        </p:txBody>
      </p:sp>
      <p:sp>
        <p:nvSpPr>
          <p:cNvPr id="3" name="İçerik Yer Tutucusu 2"/>
          <p:cNvSpPr>
            <a:spLocks noGrp="1"/>
          </p:cNvSpPr>
          <p:nvPr>
            <p:ph type="body" idx="1"/>
          </p:nvPr>
        </p:nvSpPr>
        <p:spPr>
          <a:xfrm>
            <a:off x="493800" y="1141421"/>
            <a:ext cx="10290000" cy="4394400"/>
          </a:xfrm>
        </p:spPr>
        <p:txBody>
          <a:bodyPr wrap="square" anchor="t">
            <a:normAutofit/>
          </a:bodyPr>
          <a:lstStyle/>
          <a:p>
            <a:pPr>
              <a:spcAft>
                <a:spcPts val="600"/>
              </a:spcAft>
            </a:pPr>
            <a:endParaRPr lang="tr-TR" b="1" dirty="0"/>
          </a:p>
          <a:p>
            <a:pPr lvl="1">
              <a:spcAft>
                <a:spcPts val="600"/>
              </a:spcAft>
              <a:buFont typeface="Wingdings" panose="05000000000000000000" pitchFamily="2" charset="2"/>
              <a:buChar char="ü"/>
            </a:pPr>
            <a:r>
              <a:rPr lang="en-US" b="1" i="1" dirty="0"/>
              <a:t>He is his father’s Son.</a:t>
            </a:r>
            <a:endParaRPr lang="en-US" dirty="0"/>
          </a:p>
          <a:p>
            <a:pPr lvl="1">
              <a:spcAft>
                <a:spcPts val="600"/>
              </a:spcAft>
              <a:buFont typeface="Wingdings" panose="05000000000000000000" pitchFamily="2" charset="2"/>
              <a:buChar char="ü"/>
            </a:pPr>
            <a:r>
              <a:rPr lang="en-US" b="1" i="1" dirty="0"/>
              <a:t>Semantic Translation:</a:t>
            </a:r>
            <a:r>
              <a:rPr lang="en-US" i="1" dirty="0"/>
              <a:t> O </a:t>
            </a:r>
            <a:r>
              <a:rPr lang="tr-TR" i="1" dirty="0"/>
              <a:t>babasının oğludur.</a:t>
            </a:r>
            <a:endParaRPr lang="en-US" dirty="0"/>
          </a:p>
          <a:p>
            <a:pPr lvl="1">
              <a:spcAft>
                <a:spcPts val="600"/>
              </a:spcAft>
              <a:buFont typeface="Wingdings" panose="05000000000000000000" pitchFamily="2" charset="2"/>
              <a:buChar char="ü"/>
            </a:pPr>
            <a:r>
              <a:rPr lang="en-US" b="1" i="1" dirty="0"/>
              <a:t>Communicative Translation: </a:t>
            </a:r>
            <a:r>
              <a:rPr lang="tr-TR" i="1" dirty="0"/>
              <a:t>Hık demiş babasının burnundan düşmüş, veya Tıpkı babasına çekmiş</a:t>
            </a:r>
          </a:p>
          <a:p>
            <a:pPr marL="795847" lvl="1" indent="0">
              <a:spcAft>
                <a:spcPts val="600"/>
              </a:spcAft>
              <a:buNone/>
            </a:pPr>
            <a:endParaRPr lang="tr-TR" i="1" dirty="0"/>
          </a:p>
          <a:p>
            <a:pPr lvl="1">
              <a:spcAft>
                <a:spcPts val="600"/>
              </a:spcAft>
              <a:buFont typeface="Wingdings" panose="05000000000000000000" pitchFamily="2" charset="2"/>
              <a:buChar char="ü"/>
            </a:pPr>
            <a:r>
              <a:rPr lang="en-US" b="1" i="1" dirty="0"/>
              <a:t> My mother is younger than I am.</a:t>
            </a:r>
            <a:endParaRPr lang="tr-TR" dirty="0"/>
          </a:p>
          <a:p>
            <a:pPr lvl="1">
              <a:spcAft>
                <a:spcPts val="600"/>
              </a:spcAft>
              <a:buFont typeface="Wingdings" panose="05000000000000000000" pitchFamily="2" charset="2"/>
              <a:buChar char="ü"/>
            </a:pPr>
            <a:r>
              <a:rPr lang="en-US" b="1" i="1" dirty="0"/>
              <a:t>Semantic Translation:</a:t>
            </a:r>
            <a:r>
              <a:rPr lang="en-US" i="1" dirty="0"/>
              <a:t> </a:t>
            </a:r>
            <a:r>
              <a:rPr lang="tr-TR" i="1" dirty="0"/>
              <a:t>Annem benden daha genç.</a:t>
            </a:r>
          </a:p>
          <a:p>
            <a:pPr lvl="1">
              <a:spcAft>
                <a:spcPts val="600"/>
              </a:spcAft>
              <a:buFont typeface="Wingdings" panose="05000000000000000000" pitchFamily="2" charset="2"/>
              <a:buChar char="ü"/>
            </a:pPr>
            <a:r>
              <a:rPr lang="en-US" b="1" i="1" dirty="0"/>
              <a:t>Communicative Translation:</a:t>
            </a:r>
            <a:r>
              <a:rPr lang="en-US" i="1" dirty="0"/>
              <a:t> </a:t>
            </a:r>
            <a:r>
              <a:rPr lang="tr-TR" i="1" dirty="0"/>
              <a:t>Annem benden daha enerjik veya Annem hayata benden daha çok bağlı.</a:t>
            </a:r>
            <a:endParaRPr lang="en-US" dirty="0"/>
          </a:p>
          <a:p>
            <a:pPr>
              <a:spcAft>
                <a:spcPts val="600"/>
              </a:spcAft>
            </a:pPr>
            <a:endParaRPr lang="en-US" dirty="0"/>
          </a:p>
        </p:txBody>
      </p:sp>
    </p:spTree>
    <p:extLst>
      <p:ext uri="{BB962C8B-B14F-4D97-AF65-F5344CB8AC3E}">
        <p14:creationId xmlns:p14="http://schemas.microsoft.com/office/powerpoint/2010/main" val="1201045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080CA63-5A4F-2B08-D289-DD32B16E18B9}"/>
              </a:ext>
            </a:extLst>
          </p:cNvPr>
          <p:cNvSpPr>
            <a:spLocks noGrp="1"/>
          </p:cNvSpPr>
          <p:nvPr>
            <p:ph type="title"/>
          </p:nvPr>
        </p:nvSpPr>
        <p:spPr>
          <a:xfrm>
            <a:off x="950967" y="593367"/>
            <a:ext cx="6282000" cy="763600"/>
          </a:xfrm>
        </p:spPr>
        <p:txBody>
          <a:bodyPr/>
          <a:lstStyle/>
          <a:p>
            <a:endParaRPr lang="en-US"/>
          </a:p>
        </p:txBody>
      </p:sp>
      <p:sp>
        <p:nvSpPr>
          <p:cNvPr id="3" name="İçerik Yer Tutucusu 2"/>
          <p:cNvSpPr>
            <a:spLocks noGrp="1"/>
          </p:cNvSpPr>
          <p:nvPr>
            <p:ph type="body" idx="1"/>
          </p:nvPr>
        </p:nvSpPr>
        <p:spPr>
          <a:xfrm>
            <a:off x="951000" y="1697233"/>
            <a:ext cx="10290000" cy="4394400"/>
          </a:xfrm>
        </p:spPr>
        <p:txBody>
          <a:bodyPr wrap="square" anchor="t">
            <a:normAutofit/>
          </a:bodyPr>
          <a:lstStyle/>
          <a:p>
            <a:pPr>
              <a:spcAft>
                <a:spcPts val="600"/>
              </a:spcAft>
              <a:buFont typeface="Wingdings" panose="05000000000000000000" pitchFamily="2" charset="2"/>
              <a:buChar char="ü"/>
            </a:pPr>
            <a:r>
              <a:rPr lang="en-US" sz="2400" b="1" i="1" dirty="0"/>
              <a:t>I am me.</a:t>
            </a:r>
            <a:endParaRPr lang="en-US" sz="2400" dirty="0"/>
          </a:p>
          <a:p>
            <a:pPr>
              <a:spcAft>
                <a:spcPts val="600"/>
              </a:spcAft>
              <a:buFont typeface="Wingdings" panose="05000000000000000000" pitchFamily="2" charset="2"/>
              <a:buChar char="ü"/>
            </a:pPr>
            <a:r>
              <a:rPr lang="en-US" sz="2400" b="1" i="1" dirty="0"/>
              <a:t>Semantic Translation:</a:t>
            </a:r>
            <a:r>
              <a:rPr lang="en-US" sz="2400" i="1" dirty="0"/>
              <a:t> Ben </a:t>
            </a:r>
            <a:r>
              <a:rPr lang="tr-TR" sz="2400" i="1" dirty="0"/>
              <a:t>benim.</a:t>
            </a:r>
            <a:endParaRPr lang="en-US" sz="2400" dirty="0"/>
          </a:p>
          <a:p>
            <a:pPr>
              <a:spcAft>
                <a:spcPts val="600"/>
              </a:spcAft>
              <a:buFont typeface="Wingdings" panose="05000000000000000000" pitchFamily="2" charset="2"/>
              <a:buChar char="ü"/>
            </a:pPr>
            <a:r>
              <a:rPr lang="en-US" sz="2400" b="1" i="1" dirty="0"/>
              <a:t>Communicative Translation:</a:t>
            </a:r>
            <a:r>
              <a:rPr lang="en-US" sz="2400" i="1" dirty="0"/>
              <a:t> </a:t>
            </a:r>
            <a:r>
              <a:rPr lang="tr-TR" sz="2400" i="1" dirty="0"/>
              <a:t>Beni kimseyle karşılaştırma veya Ben herkes değilim veya Ben herkesten farklıyım.</a:t>
            </a:r>
          </a:p>
          <a:p>
            <a:pPr marL="114300" indent="0">
              <a:spcAft>
                <a:spcPts val="600"/>
              </a:spcAft>
              <a:buNone/>
            </a:pPr>
            <a:endParaRPr lang="en-US" sz="2400" dirty="0"/>
          </a:p>
          <a:p>
            <a:pPr>
              <a:spcAft>
                <a:spcPts val="600"/>
              </a:spcAft>
              <a:buFont typeface="Wingdings" panose="05000000000000000000" pitchFamily="2" charset="2"/>
              <a:buChar char="ü"/>
            </a:pPr>
            <a:r>
              <a:rPr lang="en-US" sz="2400" b="1" i="1" dirty="0"/>
              <a:t>Time is money.</a:t>
            </a:r>
            <a:endParaRPr lang="tr-TR" sz="2400" dirty="0"/>
          </a:p>
          <a:p>
            <a:pPr>
              <a:spcAft>
                <a:spcPts val="600"/>
              </a:spcAft>
              <a:buFont typeface="Wingdings" panose="05000000000000000000" pitchFamily="2" charset="2"/>
              <a:buChar char="ü"/>
            </a:pPr>
            <a:r>
              <a:rPr lang="en-US" sz="2400" b="1" i="1" dirty="0"/>
              <a:t>Semantic Translation:</a:t>
            </a:r>
            <a:r>
              <a:rPr lang="en-US" sz="2400" i="1" dirty="0"/>
              <a:t> </a:t>
            </a:r>
            <a:r>
              <a:rPr lang="tr-TR" sz="2400" i="1" dirty="0"/>
              <a:t>Vakit nakittir</a:t>
            </a:r>
            <a:endParaRPr lang="en-US" sz="2400" dirty="0"/>
          </a:p>
          <a:p>
            <a:pPr>
              <a:spcAft>
                <a:spcPts val="600"/>
              </a:spcAft>
              <a:buFont typeface="Wingdings" panose="05000000000000000000" pitchFamily="2" charset="2"/>
              <a:buChar char="ü"/>
            </a:pPr>
            <a:r>
              <a:rPr lang="en-US" sz="2400" b="1" i="1" dirty="0"/>
              <a:t>Communicative Translation:</a:t>
            </a:r>
            <a:r>
              <a:rPr lang="en-US" sz="2400" i="1" dirty="0"/>
              <a:t> </a:t>
            </a:r>
            <a:r>
              <a:rPr lang="tr-TR" sz="2400" i="1" dirty="0"/>
              <a:t>Vakit nakittir.</a:t>
            </a:r>
            <a:endParaRPr lang="en-US" sz="2400" dirty="0"/>
          </a:p>
          <a:p>
            <a:pPr marL="114300" indent="0">
              <a:spcAft>
                <a:spcPts val="600"/>
              </a:spcAft>
              <a:buNone/>
            </a:pPr>
            <a:r>
              <a:rPr lang="en-US" sz="2400" i="1" dirty="0"/>
              <a:t>Both Semantic and communicative translations overlap.</a:t>
            </a:r>
            <a:endParaRPr lang="en-US" sz="2400" dirty="0"/>
          </a:p>
          <a:p>
            <a:pPr>
              <a:spcAft>
                <a:spcPts val="600"/>
              </a:spcAft>
            </a:pPr>
            <a:endParaRPr lang="en-US" dirty="0"/>
          </a:p>
        </p:txBody>
      </p:sp>
    </p:spTree>
    <p:extLst>
      <p:ext uri="{BB962C8B-B14F-4D97-AF65-F5344CB8AC3E}">
        <p14:creationId xmlns:p14="http://schemas.microsoft.com/office/powerpoint/2010/main" val="150284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239487" y="1491343"/>
            <a:ext cx="9492342" cy="3924524"/>
          </a:xfrm>
        </p:spPr>
        <p:txBody>
          <a:bodyPr wrap="square" anchor="t">
            <a:normAutofit/>
          </a:bodyPr>
          <a:lstStyle/>
          <a:p>
            <a:pPr>
              <a:lnSpc>
                <a:spcPct val="90000"/>
              </a:lnSpc>
              <a:spcAft>
                <a:spcPts val="600"/>
              </a:spcAft>
              <a:buFont typeface="Wingdings" panose="05000000000000000000" pitchFamily="2" charset="2"/>
              <a:buChar char="ü"/>
            </a:pPr>
            <a:r>
              <a:rPr lang="tr-TR" sz="2400" b="1" i="1" dirty="0"/>
              <a:t>Business is </a:t>
            </a:r>
            <a:r>
              <a:rPr lang="en-US" sz="2400" b="1" i="1" dirty="0"/>
              <a:t>business</a:t>
            </a:r>
            <a:endParaRPr lang="en-US" sz="2400" b="1" dirty="0"/>
          </a:p>
          <a:p>
            <a:pPr>
              <a:lnSpc>
                <a:spcPct val="90000"/>
              </a:lnSpc>
              <a:spcAft>
                <a:spcPts val="600"/>
              </a:spcAft>
              <a:buFont typeface="Wingdings" panose="05000000000000000000" pitchFamily="2" charset="2"/>
              <a:buChar char="ü"/>
            </a:pPr>
            <a:r>
              <a:rPr lang="en-US" sz="2400" b="1" i="1" dirty="0"/>
              <a:t>Semantic translation</a:t>
            </a:r>
            <a:r>
              <a:rPr lang="en-US" sz="2400" i="1" dirty="0"/>
              <a:t>:</a:t>
            </a:r>
            <a:r>
              <a:rPr lang="tr-TR" sz="2400" i="1" dirty="0"/>
              <a:t> İş iştir.</a:t>
            </a:r>
            <a:endParaRPr lang="en-US" sz="2400" dirty="0"/>
          </a:p>
          <a:p>
            <a:pPr>
              <a:lnSpc>
                <a:spcPct val="90000"/>
              </a:lnSpc>
              <a:spcAft>
                <a:spcPts val="600"/>
              </a:spcAft>
              <a:buFont typeface="Wingdings" panose="05000000000000000000" pitchFamily="2" charset="2"/>
              <a:buChar char="ü"/>
            </a:pPr>
            <a:r>
              <a:rPr lang="en-US" sz="2400" b="1" i="1" dirty="0"/>
              <a:t>Communicative Translation:</a:t>
            </a:r>
            <a:r>
              <a:rPr lang="tr-TR" sz="2400" i="1" dirty="0"/>
              <a:t> İşin iyisi kötüsü olmaz veya İşinin kıymetini bil veya</a:t>
            </a:r>
            <a:r>
              <a:rPr lang="tr-TR" sz="2400" dirty="0"/>
              <a:t> </a:t>
            </a:r>
            <a:r>
              <a:rPr lang="tr-TR" sz="2400" i="1" dirty="0"/>
              <a:t>İnsan yaptığı işi iyi yapmalıdır.</a:t>
            </a:r>
            <a:endParaRPr lang="en-US" sz="2400" dirty="0"/>
          </a:p>
          <a:p>
            <a:pPr>
              <a:lnSpc>
                <a:spcPct val="90000"/>
              </a:lnSpc>
              <a:spcAft>
                <a:spcPts val="600"/>
              </a:spcAft>
              <a:buFont typeface="Wingdings" panose="05000000000000000000" pitchFamily="2" charset="2"/>
              <a:buChar char="ü"/>
            </a:pPr>
            <a:r>
              <a:rPr lang="en-US" sz="2400" b="1" i="1" dirty="0"/>
              <a:t>Button your lips.</a:t>
            </a:r>
            <a:endParaRPr lang="en-US" sz="2400" b="1" dirty="0"/>
          </a:p>
          <a:p>
            <a:pPr>
              <a:lnSpc>
                <a:spcPct val="90000"/>
              </a:lnSpc>
              <a:spcAft>
                <a:spcPts val="600"/>
              </a:spcAft>
              <a:buFont typeface="Wingdings" panose="05000000000000000000" pitchFamily="2" charset="2"/>
              <a:buChar char="ü"/>
            </a:pPr>
            <a:r>
              <a:rPr lang="en-US" sz="2400" b="1" i="1" dirty="0"/>
              <a:t>Semantic Translation:</a:t>
            </a:r>
            <a:r>
              <a:rPr lang="tr-TR" sz="2400" i="1" dirty="0"/>
              <a:t> Dudaklarına kilit vur.</a:t>
            </a:r>
            <a:endParaRPr lang="en-US" sz="2400" dirty="0"/>
          </a:p>
          <a:p>
            <a:pPr>
              <a:lnSpc>
                <a:spcPct val="90000"/>
              </a:lnSpc>
              <a:spcAft>
                <a:spcPts val="600"/>
              </a:spcAft>
              <a:buFont typeface="Wingdings" panose="05000000000000000000" pitchFamily="2" charset="2"/>
              <a:buChar char="ü"/>
            </a:pPr>
            <a:r>
              <a:rPr lang="en-US" sz="2400" b="1" i="1" dirty="0"/>
              <a:t>Communicative Translation:</a:t>
            </a:r>
            <a:r>
              <a:rPr lang="tr-TR" sz="2400" i="1" dirty="0"/>
              <a:t> Çeneni kapat.</a:t>
            </a:r>
            <a:endParaRPr lang="en-US" sz="2400" dirty="0"/>
          </a:p>
          <a:p>
            <a:pPr>
              <a:lnSpc>
                <a:spcPct val="90000"/>
              </a:lnSpc>
              <a:spcAft>
                <a:spcPts val="600"/>
              </a:spcAft>
            </a:pPr>
            <a:endParaRPr lang="en-US" sz="1700" dirty="0"/>
          </a:p>
        </p:txBody>
      </p:sp>
      <p:sp>
        <p:nvSpPr>
          <p:cNvPr id="8" name="Title 2">
            <a:extLst>
              <a:ext uri="{FF2B5EF4-FFF2-40B4-BE49-F238E27FC236}">
                <a16:creationId xmlns:a16="http://schemas.microsoft.com/office/drawing/2014/main" id="{01F9995A-74B8-5BDD-F513-52FAD63D2732}"/>
              </a:ext>
            </a:extLst>
          </p:cNvPr>
          <p:cNvSpPr>
            <a:spLocks noGrp="1"/>
          </p:cNvSpPr>
          <p:nvPr>
            <p:ph type="title"/>
          </p:nvPr>
        </p:nvSpPr>
        <p:spPr>
          <a:xfrm>
            <a:off x="950967" y="593367"/>
            <a:ext cx="7573200" cy="763600"/>
          </a:xfrm>
        </p:spPr>
        <p:txBody>
          <a:bodyPr/>
          <a:lstStyle/>
          <a:p>
            <a:endParaRPr lang="en-US"/>
          </a:p>
        </p:txBody>
      </p:sp>
    </p:spTree>
    <p:extLst>
      <p:ext uri="{BB962C8B-B14F-4D97-AF65-F5344CB8AC3E}">
        <p14:creationId xmlns:p14="http://schemas.microsoft.com/office/powerpoint/2010/main" val="19390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707571" y="664029"/>
            <a:ext cx="8730343" cy="4751838"/>
          </a:xfrm>
        </p:spPr>
        <p:txBody>
          <a:bodyPr wrap="square" anchor="t">
            <a:normAutofit fontScale="92500" lnSpcReduction="10000"/>
          </a:bodyPr>
          <a:lstStyle/>
          <a:p>
            <a:pPr>
              <a:lnSpc>
                <a:spcPct val="90000"/>
              </a:lnSpc>
              <a:spcAft>
                <a:spcPts val="600"/>
              </a:spcAft>
              <a:buFont typeface="Wingdings" panose="05000000000000000000" pitchFamily="2" charset="2"/>
              <a:buChar char="ü"/>
            </a:pPr>
            <a:r>
              <a:rPr lang="tr-TR" sz="2400" b="1" i="1" dirty="0"/>
              <a:t> </a:t>
            </a:r>
            <a:r>
              <a:rPr lang="en-US" sz="2400" b="1" i="1" dirty="0"/>
              <a:t>I shall go on a trip to recharge my batteries.</a:t>
            </a:r>
            <a:endParaRPr lang="en-US" sz="2400" b="1" dirty="0"/>
          </a:p>
          <a:p>
            <a:pPr>
              <a:lnSpc>
                <a:spcPct val="90000"/>
              </a:lnSpc>
              <a:spcAft>
                <a:spcPts val="600"/>
              </a:spcAft>
              <a:buFont typeface="Wingdings" panose="05000000000000000000" pitchFamily="2" charset="2"/>
              <a:buChar char="ü"/>
            </a:pPr>
            <a:r>
              <a:rPr lang="en-US" sz="2400" b="1" i="1" dirty="0"/>
              <a:t>Semantic Translation:</a:t>
            </a:r>
            <a:r>
              <a:rPr lang="tr-TR" sz="2400" i="1" dirty="0"/>
              <a:t> Aküyü şarj etmek için geziye çıkacağım.</a:t>
            </a:r>
            <a:endParaRPr lang="en-US" sz="2400" dirty="0"/>
          </a:p>
          <a:p>
            <a:pPr>
              <a:lnSpc>
                <a:spcPct val="90000"/>
              </a:lnSpc>
              <a:spcAft>
                <a:spcPts val="600"/>
              </a:spcAft>
              <a:buFont typeface="Wingdings" panose="05000000000000000000" pitchFamily="2" charset="2"/>
              <a:buChar char="ü"/>
            </a:pPr>
            <a:r>
              <a:rPr lang="en-US" sz="2400" b="1" i="1" dirty="0"/>
              <a:t>Communicative Translation</a:t>
            </a:r>
            <a:r>
              <a:rPr lang="tr-TR" sz="2400" b="1" i="1" dirty="0"/>
              <a:t>:</a:t>
            </a:r>
            <a:r>
              <a:rPr lang="tr-TR" sz="2400" i="1" dirty="0"/>
              <a:t> Dinlenmek için geziye çıkacağım.</a:t>
            </a:r>
          </a:p>
          <a:p>
            <a:pPr>
              <a:lnSpc>
                <a:spcPct val="90000"/>
              </a:lnSpc>
              <a:spcAft>
                <a:spcPts val="600"/>
              </a:spcAft>
              <a:buFont typeface="Wingdings" panose="05000000000000000000" pitchFamily="2" charset="2"/>
              <a:buChar char="ü"/>
            </a:pPr>
            <a:endParaRPr lang="en-US" sz="2400" dirty="0"/>
          </a:p>
          <a:p>
            <a:pPr>
              <a:lnSpc>
                <a:spcPct val="90000"/>
              </a:lnSpc>
              <a:spcAft>
                <a:spcPts val="600"/>
              </a:spcAft>
              <a:buFont typeface="Wingdings" panose="05000000000000000000" pitchFamily="2" charset="2"/>
              <a:buChar char="ü"/>
            </a:pPr>
            <a:r>
              <a:rPr lang="en-US" sz="2400" b="1" i="1" dirty="0"/>
              <a:t>I cried because I hadn’t any shoes until I saw a man who hadn’t any feet.</a:t>
            </a:r>
            <a:endParaRPr lang="en-US" sz="2400" b="1" dirty="0"/>
          </a:p>
          <a:p>
            <a:pPr>
              <a:lnSpc>
                <a:spcPct val="90000"/>
              </a:lnSpc>
              <a:spcAft>
                <a:spcPts val="600"/>
              </a:spcAft>
              <a:buFont typeface="Wingdings" panose="05000000000000000000" pitchFamily="2" charset="2"/>
              <a:buChar char="ü"/>
            </a:pPr>
            <a:r>
              <a:rPr lang="en-US" sz="2400" b="1" i="1" dirty="0"/>
              <a:t>Semantic Translation:</a:t>
            </a:r>
            <a:r>
              <a:rPr lang="tr-TR" sz="2400" i="1" dirty="0"/>
              <a:t> Ayakları olmayan bir adamı görene dek, ayakkabım yok diye ağladım.</a:t>
            </a:r>
            <a:endParaRPr lang="en-US" sz="2400" dirty="0"/>
          </a:p>
          <a:p>
            <a:pPr>
              <a:lnSpc>
                <a:spcPct val="90000"/>
              </a:lnSpc>
              <a:spcAft>
                <a:spcPts val="600"/>
              </a:spcAft>
              <a:buFont typeface="Wingdings" panose="05000000000000000000" pitchFamily="2" charset="2"/>
              <a:buChar char="ü"/>
            </a:pPr>
            <a:r>
              <a:rPr lang="en-US" sz="2400" b="1" i="1" dirty="0"/>
              <a:t>Communicative Translation:</a:t>
            </a:r>
            <a:r>
              <a:rPr lang="tr-TR" sz="2400" i="1" dirty="0"/>
              <a:t> Benden daha önemli sorunları olan birini görene dek halime üzülüyordum veya Benden çok daha kötü durumda birini görünce, kendi dertlerimi unuttum veya (halime şükrettim)</a:t>
            </a:r>
            <a:endParaRPr lang="en-US" sz="2400" dirty="0"/>
          </a:p>
          <a:p>
            <a:pPr>
              <a:lnSpc>
                <a:spcPct val="90000"/>
              </a:lnSpc>
              <a:spcAft>
                <a:spcPts val="600"/>
              </a:spcAft>
            </a:pPr>
            <a:endParaRPr lang="en-US" sz="1300" dirty="0"/>
          </a:p>
        </p:txBody>
      </p:sp>
    </p:spTree>
    <p:extLst>
      <p:ext uri="{BB962C8B-B14F-4D97-AF65-F5344CB8AC3E}">
        <p14:creationId xmlns:p14="http://schemas.microsoft.com/office/powerpoint/2010/main" val="308787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body" idx="1"/>
          </p:nvPr>
        </p:nvSpPr>
        <p:spPr>
          <a:xfrm>
            <a:off x="787714" y="869919"/>
            <a:ext cx="10290000" cy="4394400"/>
          </a:xfrm>
        </p:spPr>
        <p:txBody>
          <a:bodyPr wrap="square" anchor="t">
            <a:normAutofit lnSpcReduction="10000"/>
          </a:bodyPr>
          <a:lstStyle/>
          <a:p>
            <a:pPr>
              <a:spcAft>
                <a:spcPts val="600"/>
              </a:spcAft>
              <a:buFont typeface="Wingdings" panose="05000000000000000000" pitchFamily="2" charset="2"/>
              <a:buChar char="ü"/>
            </a:pPr>
            <a:r>
              <a:rPr lang="en-US" sz="2400" i="1" dirty="0"/>
              <a:t>If you cannot beat them, join them.</a:t>
            </a:r>
            <a:endParaRPr lang="en-US" sz="2400" dirty="0"/>
          </a:p>
          <a:p>
            <a:pPr>
              <a:spcAft>
                <a:spcPts val="600"/>
              </a:spcAft>
              <a:buFont typeface="Wingdings" panose="05000000000000000000" pitchFamily="2" charset="2"/>
              <a:buChar char="ü"/>
            </a:pPr>
            <a:r>
              <a:rPr lang="en-US" sz="2400" b="1" i="1" dirty="0"/>
              <a:t>Semantic Translation:</a:t>
            </a:r>
            <a:r>
              <a:rPr lang="tr-TR" sz="2400" i="1" dirty="0"/>
              <a:t> Eğer onları yenemiyorsan, onlara katıl.</a:t>
            </a:r>
            <a:endParaRPr lang="en-US" sz="2400" dirty="0"/>
          </a:p>
          <a:p>
            <a:pPr>
              <a:spcAft>
                <a:spcPts val="600"/>
              </a:spcAft>
              <a:buFont typeface="Wingdings" panose="05000000000000000000" pitchFamily="2" charset="2"/>
              <a:buChar char="ü"/>
            </a:pPr>
            <a:r>
              <a:rPr lang="en-US" sz="2400" b="1" i="1" dirty="0"/>
              <a:t>Communicative translation:</a:t>
            </a:r>
            <a:r>
              <a:rPr lang="tr-TR" sz="2400" i="1" dirty="0"/>
              <a:t> Bükemediğin eli öp.</a:t>
            </a:r>
          </a:p>
          <a:p>
            <a:pPr>
              <a:spcAft>
                <a:spcPts val="600"/>
              </a:spcAft>
              <a:buFont typeface="Wingdings" panose="05000000000000000000" pitchFamily="2" charset="2"/>
              <a:buChar char="ü"/>
            </a:pPr>
            <a:endParaRPr lang="en-US" sz="2400" dirty="0"/>
          </a:p>
          <a:p>
            <a:pPr>
              <a:spcAft>
                <a:spcPts val="600"/>
              </a:spcAft>
              <a:buFont typeface="Wingdings" panose="05000000000000000000" pitchFamily="2" charset="2"/>
              <a:buChar char="ü"/>
            </a:pPr>
            <a:r>
              <a:rPr lang="en-US" sz="2400" i="1" dirty="0"/>
              <a:t>You might even be appointed managing director.</a:t>
            </a:r>
            <a:r>
              <a:rPr lang="tr-TR" sz="2400" dirty="0"/>
              <a:t> </a:t>
            </a:r>
            <a:r>
              <a:rPr lang="en-US" sz="2400" i="1" dirty="0"/>
              <a:t>Pigs might fly.</a:t>
            </a:r>
            <a:endParaRPr lang="en-US" sz="2400" dirty="0"/>
          </a:p>
          <a:p>
            <a:pPr>
              <a:spcAft>
                <a:spcPts val="600"/>
              </a:spcAft>
              <a:buFont typeface="Wingdings" panose="05000000000000000000" pitchFamily="2" charset="2"/>
              <a:buChar char="ü"/>
            </a:pPr>
            <a:r>
              <a:rPr lang="en-US" sz="2400" b="1" i="1" dirty="0"/>
              <a:t>Semantic Translation:</a:t>
            </a:r>
            <a:r>
              <a:rPr lang="tr-TR" sz="2400" i="1" dirty="0"/>
              <a:t> Müdür bile </a:t>
            </a:r>
            <a:r>
              <a:rPr lang="tr-TR" sz="2400" i="1" dirty="0" err="1"/>
              <a:t>atanabilirsin.Domuzlar</a:t>
            </a:r>
            <a:r>
              <a:rPr lang="tr-TR" sz="2400" i="1" dirty="0"/>
              <a:t> da uçabilir.</a:t>
            </a:r>
            <a:endParaRPr lang="en-US" sz="2400" dirty="0"/>
          </a:p>
          <a:p>
            <a:pPr>
              <a:spcAft>
                <a:spcPts val="600"/>
              </a:spcAft>
              <a:buFont typeface="Wingdings" panose="05000000000000000000" pitchFamily="2" charset="2"/>
              <a:buChar char="ü"/>
            </a:pPr>
            <a:r>
              <a:rPr lang="en-US" sz="2400" b="1" i="1" dirty="0"/>
              <a:t>Communicative Translation:</a:t>
            </a:r>
            <a:r>
              <a:rPr lang="tr-TR" sz="2400" i="1" dirty="0"/>
              <a:t> Müdür bile olabilirsin. Balık kavağa çıkarsa (bende müdür olurum)</a:t>
            </a:r>
            <a:endParaRPr lang="en-US" sz="2400" dirty="0"/>
          </a:p>
          <a:p>
            <a:pPr>
              <a:spcAft>
                <a:spcPts val="600"/>
              </a:spcAft>
            </a:pPr>
            <a:endParaRPr lang="en-US" dirty="0"/>
          </a:p>
        </p:txBody>
      </p:sp>
    </p:spTree>
    <p:extLst>
      <p:ext uri="{BB962C8B-B14F-4D97-AF65-F5344CB8AC3E}">
        <p14:creationId xmlns:p14="http://schemas.microsoft.com/office/powerpoint/2010/main" val="46880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461684" y="874059"/>
            <a:ext cx="9329056" cy="3815667"/>
          </a:xfrm>
        </p:spPr>
        <p:txBody>
          <a:bodyPr wrap="square" anchor="t">
            <a:normAutofit fontScale="85000" lnSpcReduction="10000"/>
          </a:bodyPr>
          <a:lstStyle/>
          <a:p>
            <a:pPr>
              <a:lnSpc>
                <a:spcPct val="150000"/>
              </a:lnSpc>
              <a:spcAft>
                <a:spcPts val="600"/>
              </a:spcAft>
              <a:buFont typeface="Wingdings" panose="05000000000000000000" pitchFamily="2" charset="2"/>
              <a:buChar char="ü"/>
            </a:pPr>
            <a:r>
              <a:rPr lang="tr-TR" sz="2400" i="1" dirty="0"/>
              <a:t>Türk sanat müziğinin dev soluklarından M. Nurettin’i de kaybettik.</a:t>
            </a:r>
            <a:endParaRPr lang="en-US" sz="2400" dirty="0"/>
          </a:p>
          <a:p>
            <a:pPr>
              <a:lnSpc>
                <a:spcPct val="150000"/>
              </a:lnSpc>
              <a:spcAft>
                <a:spcPts val="600"/>
              </a:spcAft>
              <a:buFont typeface="Wingdings" panose="05000000000000000000" pitchFamily="2" charset="2"/>
              <a:buChar char="ü"/>
            </a:pPr>
            <a:r>
              <a:rPr lang="en-US" sz="2400" b="1" i="1" dirty="0"/>
              <a:t>Semantic Translation:</a:t>
            </a:r>
            <a:r>
              <a:rPr lang="en-US" sz="2400" i="1" dirty="0"/>
              <a:t> We also lost M. Nurettin, who was one of the most</a:t>
            </a:r>
            <a:r>
              <a:rPr lang="tr-TR" sz="2400" dirty="0"/>
              <a:t> </a:t>
            </a:r>
            <a:r>
              <a:rPr lang="en-US" sz="2400" i="1" dirty="0"/>
              <a:t>distinguished figures of the classical Turkish music.</a:t>
            </a:r>
            <a:endParaRPr lang="en-US" sz="2400" dirty="0"/>
          </a:p>
          <a:p>
            <a:pPr>
              <a:lnSpc>
                <a:spcPct val="150000"/>
              </a:lnSpc>
              <a:spcAft>
                <a:spcPts val="600"/>
              </a:spcAft>
              <a:buFont typeface="Wingdings" panose="05000000000000000000" pitchFamily="2" charset="2"/>
              <a:buChar char="ü"/>
            </a:pPr>
            <a:r>
              <a:rPr lang="en-US" sz="2400" b="1" i="1" dirty="0"/>
              <a:t>Communicative Translation:</a:t>
            </a:r>
            <a:r>
              <a:rPr lang="en-US" sz="2400" i="1" dirty="0"/>
              <a:t> Unfortunately, one of the most distinguished</a:t>
            </a:r>
            <a:r>
              <a:rPr lang="tr-TR" sz="2400" dirty="0"/>
              <a:t> </a:t>
            </a:r>
            <a:r>
              <a:rPr lang="en-US" sz="2400" i="1" dirty="0"/>
              <a:t>figures of the classical Turkish music, M. Nurettin passed away</a:t>
            </a:r>
            <a:r>
              <a:rPr lang="en-US" sz="1700" i="1" dirty="0"/>
              <a:t>.</a:t>
            </a:r>
            <a:endParaRPr lang="en-US" sz="1700" dirty="0"/>
          </a:p>
          <a:p>
            <a:pPr>
              <a:spcAft>
                <a:spcPts val="600"/>
              </a:spcAft>
            </a:pPr>
            <a:endParaRPr lang="en-US" sz="1700" dirty="0"/>
          </a:p>
        </p:txBody>
      </p:sp>
    </p:spTree>
    <p:extLst>
      <p:ext uri="{BB962C8B-B14F-4D97-AF65-F5344CB8AC3E}">
        <p14:creationId xmlns:p14="http://schemas.microsoft.com/office/powerpoint/2010/main" val="215045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2"/>
          </p:nvPr>
        </p:nvSpPr>
        <p:spPr>
          <a:xfrm>
            <a:off x="1034143" y="1796143"/>
            <a:ext cx="8842924" cy="3793390"/>
          </a:xfrm>
        </p:spPr>
        <p:txBody>
          <a:bodyPr wrap="square" anchor="t">
            <a:normAutofit/>
          </a:bodyPr>
          <a:lstStyle/>
          <a:p>
            <a:pPr>
              <a:spcAft>
                <a:spcPts val="600"/>
              </a:spcAft>
              <a:buFont typeface="Wingdings" panose="05000000000000000000" pitchFamily="2" charset="2"/>
              <a:buChar char="ü"/>
            </a:pPr>
            <a:r>
              <a:rPr lang="tr-TR" sz="2000" i="1" dirty="0"/>
              <a:t>Nerelere kayboldun yine? </a:t>
            </a:r>
            <a:r>
              <a:rPr lang="en-US" sz="2000" i="1" dirty="0"/>
              <a:t>(said to a thinking man)</a:t>
            </a:r>
            <a:endParaRPr lang="en-US" sz="2000" dirty="0"/>
          </a:p>
          <a:p>
            <a:pPr>
              <a:spcAft>
                <a:spcPts val="600"/>
              </a:spcAft>
              <a:buFont typeface="Wingdings" panose="05000000000000000000" pitchFamily="2" charset="2"/>
              <a:buChar char="ü"/>
            </a:pPr>
            <a:r>
              <a:rPr lang="en-US" sz="2000" b="1" i="1" dirty="0"/>
              <a:t>Semantic Translation:</a:t>
            </a:r>
            <a:r>
              <a:rPr lang="en-US" sz="2000" i="1" dirty="0"/>
              <a:t> What are you thinking about?</a:t>
            </a:r>
            <a:endParaRPr lang="en-US" sz="2000" dirty="0"/>
          </a:p>
          <a:p>
            <a:pPr>
              <a:spcAft>
                <a:spcPts val="600"/>
              </a:spcAft>
              <a:buFont typeface="Wingdings" panose="05000000000000000000" pitchFamily="2" charset="2"/>
              <a:buChar char="ü"/>
            </a:pPr>
            <a:r>
              <a:rPr lang="en-US" sz="2000" b="1" i="1" dirty="0"/>
              <a:t>Communicative Translation:</a:t>
            </a:r>
            <a:r>
              <a:rPr lang="en-US" sz="2000" i="1" dirty="0"/>
              <a:t> What is your trouble? Or What is the matter with you?</a:t>
            </a:r>
            <a:endParaRPr lang="en-US" sz="2000" dirty="0"/>
          </a:p>
          <a:p>
            <a:pPr>
              <a:spcAft>
                <a:spcPts val="600"/>
              </a:spcAft>
            </a:pPr>
            <a:endParaRPr lang="en-US" dirty="0"/>
          </a:p>
        </p:txBody>
      </p:sp>
      <p:sp>
        <p:nvSpPr>
          <p:cNvPr id="8" name="Title 3">
            <a:extLst>
              <a:ext uri="{FF2B5EF4-FFF2-40B4-BE49-F238E27FC236}">
                <a16:creationId xmlns:a16="http://schemas.microsoft.com/office/drawing/2014/main" id="{3505B19D-246D-77FF-C701-7EC247FDF584}"/>
              </a:ext>
            </a:extLst>
          </p:cNvPr>
          <p:cNvSpPr>
            <a:spLocks noGrp="1"/>
          </p:cNvSpPr>
          <p:nvPr>
            <p:ph type="title"/>
          </p:nvPr>
        </p:nvSpPr>
        <p:spPr>
          <a:xfrm>
            <a:off x="950967" y="593367"/>
            <a:ext cx="5729600" cy="763600"/>
          </a:xfrm>
        </p:spPr>
        <p:txBody>
          <a:bodyPr/>
          <a:lstStyle/>
          <a:p>
            <a:endParaRPr lang="en-US"/>
          </a:p>
        </p:txBody>
      </p:sp>
    </p:spTree>
    <p:extLst>
      <p:ext uri="{BB962C8B-B14F-4D97-AF65-F5344CB8AC3E}">
        <p14:creationId xmlns:p14="http://schemas.microsoft.com/office/powerpoint/2010/main" val="428108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805543" y="1611086"/>
            <a:ext cx="8675913" cy="4441371"/>
          </a:xfrm>
        </p:spPr>
        <p:txBody>
          <a:bodyPr wrap="square" anchor="t">
            <a:normAutofit/>
          </a:bodyPr>
          <a:lstStyle/>
          <a:p>
            <a:pPr>
              <a:lnSpc>
                <a:spcPct val="90000"/>
              </a:lnSpc>
              <a:spcAft>
                <a:spcPts val="600"/>
              </a:spcAft>
              <a:buFont typeface="Wingdings" panose="05000000000000000000" pitchFamily="2" charset="2"/>
              <a:buChar char="ü"/>
            </a:pPr>
            <a:r>
              <a:rPr lang="tr-TR" sz="1600" i="1" dirty="0"/>
              <a:t> Alem ne bilsin bizim halimizi. Aç olanın halinden tok ne anlar!</a:t>
            </a:r>
            <a:endParaRPr lang="en-US" sz="1600" dirty="0"/>
          </a:p>
          <a:p>
            <a:pPr>
              <a:lnSpc>
                <a:spcPct val="90000"/>
              </a:lnSpc>
              <a:spcAft>
                <a:spcPts val="600"/>
              </a:spcAft>
              <a:buFont typeface="Wingdings" panose="05000000000000000000" pitchFamily="2" charset="2"/>
              <a:buChar char="ü"/>
            </a:pPr>
            <a:r>
              <a:rPr lang="en-US" sz="1600" b="1" i="1" dirty="0"/>
              <a:t>Semantic Translation:</a:t>
            </a:r>
            <a:r>
              <a:rPr lang="en-US" sz="1600" i="1" dirty="0"/>
              <a:t> How can other people know the circumstances we are</a:t>
            </a:r>
            <a:r>
              <a:rPr lang="tr-TR" sz="1600" dirty="0"/>
              <a:t> </a:t>
            </a:r>
            <a:r>
              <a:rPr lang="en-US" sz="1600" i="1" dirty="0"/>
              <a:t>in? </a:t>
            </a:r>
            <a:endParaRPr lang="en-US" sz="1600" dirty="0"/>
          </a:p>
          <a:p>
            <a:pPr>
              <a:lnSpc>
                <a:spcPct val="90000"/>
              </a:lnSpc>
              <a:spcAft>
                <a:spcPts val="600"/>
              </a:spcAft>
              <a:buFont typeface="Wingdings" panose="05000000000000000000" pitchFamily="2" charset="2"/>
              <a:buChar char="ü"/>
            </a:pPr>
            <a:r>
              <a:rPr lang="en-US" sz="1600" i="1" dirty="0"/>
              <a:t>Those who are not hungry cannot know the problems of the hungry ones.</a:t>
            </a:r>
            <a:endParaRPr lang="en-US" sz="1600" dirty="0"/>
          </a:p>
          <a:p>
            <a:pPr>
              <a:lnSpc>
                <a:spcPct val="90000"/>
              </a:lnSpc>
              <a:spcAft>
                <a:spcPts val="600"/>
              </a:spcAft>
              <a:buFont typeface="Wingdings" panose="05000000000000000000" pitchFamily="2" charset="2"/>
              <a:buChar char="ü"/>
            </a:pPr>
            <a:r>
              <a:rPr lang="en-US" sz="1600" b="1" i="1" dirty="0"/>
              <a:t>Communicative Translation:</a:t>
            </a:r>
            <a:r>
              <a:rPr lang="en-US" sz="1600" i="1" dirty="0"/>
              <a:t> How can the others know our troubles? </a:t>
            </a:r>
            <a:endParaRPr lang="en-US" sz="1600" dirty="0"/>
          </a:p>
          <a:p>
            <a:pPr>
              <a:lnSpc>
                <a:spcPct val="90000"/>
              </a:lnSpc>
              <a:spcAft>
                <a:spcPts val="600"/>
              </a:spcAft>
              <a:buFont typeface="Wingdings" panose="05000000000000000000" pitchFamily="2" charset="2"/>
              <a:buChar char="ü"/>
            </a:pPr>
            <a:r>
              <a:rPr lang="en-US" sz="1600" i="1" dirty="0"/>
              <a:t>You cannot expect the people with full stomachs to understand the problems of the</a:t>
            </a:r>
            <a:r>
              <a:rPr lang="tr-TR" sz="1600" dirty="0"/>
              <a:t> </a:t>
            </a:r>
            <a:r>
              <a:rPr lang="en-US" sz="1600" i="1" dirty="0"/>
              <a:t>hungry ones.</a:t>
            </a:r>
            <a:endParaRPr lang="en-US" sz="1600" dirty="0"/>
          </a:p>
          <a:p>
            <a:pPr>
              <a:lnSpc>
                <a:spcPct val="90000"/>
              </a:lnSpc>
              <a:spcAft>
                <a:spcPts val="600"/>
              </a:spcAft>
            </a:pPr>
            <a:endParaRPr lang="en-US" sz="1600" dirty="0"/>
          </a:p>
        </p:txBody>
      </p:sp>
      <p:sp>
        <p:nvSpPr>
          <p:cNvPr id="10" name="Title 2">
            <a:extLst>
              <a:ext uri="{FF2B5EF4-FFF2-40B4-BE49-F238E27FC236}">
                <a16:creationId xmlns:a16="http://schemas.microsoft.com/office/drawing/2014/main" id="{2D859301-1181-0578-4E70-72F31CAB6AB4}"/>
              </a:ext>
            </a:extLst>
          </p:cNvPr>
          <p:cNvSpPr>
            <a:spLocks noGrp="1"/>
          </p:cNvSpPr>
          <p:nvPr>
            <p:ph type="title"/>
          </p:nvPr>
        </p:nvSpPr>
        <p:spPr>
          <a:xfrm>
            <a:off x="950967" y="593367"/>
            <a:ext cx="7573200" cy="763600"/>
          </a:xfrm>
        </p:spPr>
        <p:txBody>
          <a:bodyPr/>
          <a:lstStyle/>
          <a:p>
            <a:endParaRPr lang="en-US"/>
          </a:p>
        </p:txBody>
      </p:sp>
    </p:spTree>
    <p:extLst>
      <p:ext uri="{BB962C8B-B14F-4D97-AF65-F5344CB8AC3E}">
        <p14:creationId xmlns:p14="http://schemas.microsoft.com/office/powerpoint/2010/main" val="831410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3F8BFB7-2C57-67ED-AC95-95E4AE744EBF}"/>
              </a:ext>
            </a:extLst>
          </p:cNvPr>
          <p:cNvSpPr>
            <a:spLocks noGrp="1"/>
          </p:cNvSpPr>
          <p:nvPr>
            <p:ph type="title"/>
          </p:nvPr>
        </p:nvSpPr>
        <p:spPr>
          <a:xfrm>
            <a:off x="950967" y="593367"/>
            <a:ext cx="6282000" cy="763600"/>
          </a:xfrm>
        </p:spPr>
        <p:txBody>
          <a:bodyPr/>
          <a:lstStyle/>
          <a:p>
            <a:endParaRPr lang="en-US"/>
          </a:p>
        </p:txBody>
      </p:sp>
      <p:sp>
        <p:nvSpPr>
          <p:cNvPr id="3" name="İçerik Yer Tutucusu 2"/>
          <p:cNvSpPr>
            <a:spLocks noGrp="1"/>
          </p:cNvSpPr>
          <p:nvPr>
            <p:ph type="body" idx="1"/>
          </p:nvPr>
        </p:nvSpPr>
        <p:spPr>
          <a:xfrm>
            <a:off x="951000" y="1697233"/>
            <a:ext cx="10290000" cy="4394400"/>
          </a:xfrm>
        </p:spPr>
        <p:txBody>
          <a:bodyPr wrap="square" anchor="t">
            <a:normAutofit/>
          </a:bodyPr>
          <a:lstStyle/>
          <a:p>
            <a:pPr>
              <a:spcAft>
                <a:spcPts val="800"/>
              </a:spcAft>
            </a:pPr>
            <a:r>
              <a:rPr lang="tr-TR" sz="2000" b="1" dirty="0"/>
              <a:t>Sosyal Bilimler</a:t>
            </a:r>
            <a:r>
              <a:rPr lang="tr-TR" sz="2000" dirty="0"/>
              <a:t>, çok geniş anlamda insanlar arası ilişkileri inceler ve genel olarak insan davranışlarıyla </a:t>
            </a:r>
            <a:r>
              <a:rPr lang="tr-TR" sz="2000" b="1" dirty="0"/>
              <a:t>ilgilenen</a:t>
            </a:r>
            <a:r>
              <a:rPr lang="tr-TR" sz="2000" dirty="0"/>
              <a:t> disiplinleri içerir. </a:t>
            </a:r>
            <a:r>
              <a:rPr lang="tr-TR" sz="2000" b="1" dirty="0"/>
              <a:t>Sosyal Bilimlerin</a:t>
            </a:r>
            <a:r>
              <a:rPr lang="tr-TR" sz="2000" dirty="0"/>
              <a:t> konusu, gruplar içinde oluşan insan etkinliği, amacı ise; beşeri anlayışın gelişmesidir.</a:t>
            </a:r>
            <a:endParaRPr lang="en-US" sz="2000" dirty="0"/>
          </a:p>
          <a:p>
            <a:pPr>
              <a:spcAft>
                <a:spcPts val="800"/>
              </a:spcAft>
            </a:pPr>
            <a:r>
              <a:rPr lang="tr-TR" sz="2000" dirty="0"/>
              <a:t>Sosyal bilimler başlığı altında genellikle aşağıda listelenen bilim dalları incelenir. Bununla birlikte bu dalların bir kısmı diğer akademik disiplin gruplarının da altında yer alabilir.</a:t>
            </a:r>
            <a:endParaRPr lang="en-US" sz="2000" dirty="0"/>
          </a:p>
          <a:p>
            <a:r>
              <a:rPr lang="tr-TR" sz="2000" dirty="0"/>
              <a:t>İletişim bilimleri</a:t>
            </a:r>
            <a:endParaRPr lang="en-US" sz="2000" dirty="0"/>
          </a:p>
          <a:p>
            <a:r>
              <a:rPr lang="tr-TR" sz="2000" dirty="0"/>
              <a:t>Ekonomi</a:t>
            </a:r>
            <a:endParaRPr lang="en-US" sz="2000" dirty="0"/>
          </a:p>
          <a:p>
            <a:r>
              <a:rPr lang="tr-TR" sz="2000" dirty="0"/>
              <a:t>Eğitim bilimleri</a:t>
            </a:r>
            <a:endParaRPr lang="en-US" sz="2000" dirty="0"/>
          </a:p>
          <a:p>
            <a:r>
              <a:rPr lang="tr-TR" sz="2000" dirty="0"/>
              <a:t>Coğrafya (beşeri, ekonomik, sosyal, siyasi, kültürel)</a:t>
            </a:r>
            <a:endParaRPr lang="en-US" sz="2000" dirty="0"/>
          </a:p>
          <a:p>
            <a:endParaRPr lang="en-US" dirty="0"/>
          </a:p>
        </p:txBody>
      </p:sp>
    </p:spTree>
    <p:extLst>
      <p:ext uri="{BB962C8B-B14F-4D97-AF65-F5344CB8AC3E}">
        <p14:creationId xmlns:p14="http://schemas.microsoft.com/office/powerpoint/2010/main" val="4214497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348343" y="859971"/>
            <a:ext cx="10167257" cy="4555896"/>
          </a:xfrm>
        </p:spPr>
        <p:txBody>
          <a:bodyPr wrap="square" anchor="t">
            <a:normAutofit/>
          </a:bodyPr>
          <a:lstStyle/>
          <a:p>
            <a:pPr>
              <a:spcAft>
                <a:spcPts val="600"/>
              </a:spcAft>
            </a:pPr>
            <a:r>
              <a:rPr lang="tr-TR" sz="2800" b="1" dirty="0"/>
              <a:t>"Çeviri" sözcüğü </a:t>
            </a:r>
            <a:r>
              <a:rPr lang="tr-TR" sz="2800" b="1" u="sng" dirty="0">
                <a:hlinkClick r:id="rId2" tooltip="Arapça"/>
              </a:rPr>
              <a:t>Arapça</a:t>
            </a:r>
            <a:r>
              <a:rPr lang="tr-TR" sz="2800" b="1" dirty="0"/>
              <a:t> kökenli bir Türkçe kelime olan "tercüme" sözcüğü ile eşanlamlıdır. </a:t>
            </a:r>
          </a:p>
          <a:p>
            <a:pPr>
              <a:spcAft>
                <a:spcPts val="600"/>
              </a:spcAft>
            </a:pPr>
            <a:endParaRPr lang="tr-TR" sz="2800" b="1" dirty="0"/>
          </a:p>
          <a:p>
            <a:pPr marL="114300" indent="0">
              <a:spcAft>
                <a:spcPts val="600"/>
              </a:spcAft>
              <a:buNone/>
            </a:pPr>
            <a:endParaRPr lang="tr-TR" sz="2800" b="1" dirty="0"/>
          </a:p>
          <a:p>
            <a:pPr>
              <a:spcAft>
                <a:spcPts val="600"/>
              </a:spcAft>
            </a:pPr>
            <a:r>
              <a:rPr lang="tr-TR" sz="2800" b="1" dirty="0"/>
              <a:t>Çeviri yapan kişi anlamında "</a:t>
            </a:r>
            <a:r>
              <a:rPr lang="tr-TR" sz="2800" b="1" u="sng" dirty="0">
                <a:hlinkClick r:id="rId3" tooltip="Çevirmen"/>
              </a:rPr>
              <a:t>çevirmen</a:t>
            </a:r>
            <a:r>
              <a:rPr lang="tr-TR" sz="2800" b="1" dirty="0"/>
              <a:t>" sözcüğü kullanılmakta olup "yazılı çeviri" yapan kişi için </a:t>
            </a:r>
            <a:r>
              <a:rPr lang="tr-TR" sz="2800" b="1" u="sng" dirty="0">
                <a:hlinkClick r:id="rId4" tooltip="Mütercim"/>
              </a:rPr>
              <a:t>mütercim</a:t>
            </a:r>
            <a:r>
              <a:rPr lang="tr-TR" sz="2800" b="1" dirty="0"/>
              <a:t> kelimesi, "sözlü çeviri" yapan kişi için ise </a:t>
            </a:r>
            <a:r>
              <a:rPr lang="tr-TR" sz="2800" b="1" u="sng" dirty="0">
                <a:hlinkClick r:id="rId5" tooltip="Tercüman"/>
              </a:rPr>
              <a:t>tercüman</a:t>
            </a:r>
            <a:r>
              <a:rPr lang="tr-TR" sz="2800" b="1" dirty="0"/>
              <a:t> kelimesi kullanılır.</a:t>
            </a:r>
            <a:endParaRPr lang="en-US" sz="2800" dirty="0"/>
          </a:p>
          <a:p>
            <a:pPr>
              <a:spcAft>
                <a:spcPts val="600"/>
              </a:spcAft>
            </a:pPr>
            <a:endParaRPr lang="en-US" dirty="0"/>
          </a:p>
        </p:txBody>
      </p:sp>
    </p:spTree>
    <p:extLst>
      <p:ext uri="{BB962C8B-B14F-4D97-AF65-F5344CB8AC3E}">
        <p14:creationId xmlns:p14="http://schemas.microsoft.com/office/powerpoint/2010/main" val="36929416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sz="half" idx="4294967295"/>
          </p:nvPr>
        </p:nvSpPr>
        <p:spPr>
          <a:xfrm>
            <a:off x="0" y="685800"/>
            <a:ext cx="4891088" cy="5521325"/>
          </a:xfrm>
        </p:spPr>
        <p:txBody>
          <a:bodyPr>
            <a:normAutofit fontScale="25000" lnSpcReduction="20000"/>
          </a:bodyPr>
          <a:lstStyle/>
          <a:p>
            <a:pPr>
              <a:lnSpc>
                <a:spcPct val="107000"/>
              </a:lnSpc>
            </a:pPr>
            <a:r>
              <a:rPr lang="tr-TR" sz="11200" dirty="0">
                <a:latin typeface="Calibri" panose="020F0502020204030204" pitchFamily="34" charset="0"/>
                <a:ea typeface="Calibri" panose="020F0502020204030204" pitchFamily="34" charset="0"/>
                <a:cs typeface="Calibri" panose="020F0502020204030204" pitchFamily="34" charset="0"/>
              </a:rPr>
              <a:t>Tarih</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a:latin typeface="Calibri" panose="020F0502020204030204" pitchFamily="34" charset="0"/>
                <a:ea typeface="Calibri" panose="020F0502020204030204" pitchFamily="34" charset="0"/>
                <a:cs typeface="Calibri" panose="020F0502020204030204" pitchFamily="34" charset="0"/>
              </a:rPr>
              <a:t>Arkeoloji</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a:latin typeface="Calibri" panose="020F0502020204030204" pitchFamily="34" charset="0"/>
                <a:ea typeface="Calibri" panose="020F0502020204030204" pitchFamily="34" charset="0"/>
                <a:cs typeface="Calibri" panose="020F0502020204030204" pitchFamily="34" charset="0"/>
              </a:rPr>
              <a:t>Paleografi-eski yazı çeşitleri</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err="1">
                <a:latin typeface="Calibri" panose="020F0502020204030204" pitchFamily="34" charset="0"/>
                <a:ea typeface="Calibri" panose="020F0502020204030204" pitchFamily="34" charset="0"/>
                <a:cs typeface="Calibri" panose="020F0502020204030204" pitchFamily="34" charset="0"/>
              </a:rPr>
              <a:t>Jeneoloji</a:t>
            </a:r>
            <a:r>
              <a:rPr lang="tr-TR" sz="11200" dirty="0">
                <a:latin typeface="Calibri" panose="020F0502020204030204" pitchFamily="34" charset="0"/>
                <a:ea typeface="Calibri" panose="020F0502020204030204" pitchFamily="34" charset="0"/>
                <a:cs typeface="Calibri" panose="020F0502020204030204" pitchFamily="34" charset="0"/>
              </a:rPr>
              <a:t>-soy bilimi</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err="1">
                <a:latin typeface="Calibri" panose="020F0502020204030204" pitchFamily="34" charset="0"/>
                <a:ea typeface="Calibri" panose="020F0502020204030204" pitchFamily="34" charset="0"/>
                <a:cs typeface="Calibri" panose="020F0502020204030204" pitchFamily="34" charset="0"/>
              </a:rPr>
              <a:t>Nümizmatik</a:t>
            </a:r>
            <a:r>
              <a:rPr lang="tr-TR" sz="11200" dirty="0">
                <a:latin typeface="Calibri" panose="020F0502020204030204" pitchFamily="34" charset="0"/>
                <a:ea typeface="Calibri" panose="020F0502020204030204" pitchFamily="34" charset="0"/>
                <a:cs typeface="Calibri" panose="020F0502020204030204" pitchFamily="34" charset="0"/>
              </a:rPr>
              <a:t>-eski metal paralar</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a:latin typeface="Calibri" panose="020F0502020204030204" pitchFamily="34" charset="0"/>
                <a:ea typeface="Calibri" panose="020F0502020204030204" pitchFamily="34" charset="0"/>
                <a:cs typeface="Calibri" panose="020F0502020204030204" pitchFamily="34" charset="0"/>
              </a:rPr>
              <a:t>Uluslararası ilişkiler</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a:latin typeface="Calibri" panose="020F0502020204030204" pitchFamily="34" charset="0"/>
                <a:ea typeface="Calibri" panose="020F0502020204030204" pitchFamily="34" charset="0"/>
                <a:cs typeface="Calibri" panose="020F0502020204030204" pitchFamily="34" charset="0"/>
              </a:rPr>
              <a:t>Dil bilimi</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a:latin typeface="Calibri" panose="020F0502020204030204" pitchFamily="34" charset="0"/>
                <a:ea typeface="Calibri" panose="020F0502020204030204" pitchFamily="34" charset="0"/>
                <a:cs typeface="Calibri" panose="020F0502020204030204" pitchFamily="34" charset="0"/>
              </a:rPr>
              <a:t>Siyaset bilimi</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a:latin typeface="Calibri" panose="020F0502020204030204" pitchFamily="34" charset="0"/>
                <a:ea typeface="Calibri" panose="020F0502020204030204" pitchFamily="34" charset="0"/>
                <a:cs typeface="Calibri" panose="020F0502020204030204" pitchFamily="34" charset="0"/>
              </a:rPr>
              <a:t>Sosyal hizmet</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a:latin typeface="Calibri" panose="020F0502020204030204" pitchFamily="34" charset="0"/>
                <a:ea typeface="Calibri" panose="020F0502020204030204" pitchFamily="34" charset="0"/>
                <a:cs typeface="Calibri" panose="020F0502020204030204" pitchFamily="34" charset="0"/>
              </a:rPr>
              <a:t>Psikoloji</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1200" dirty="0">
                <a:latin typeface="Calibri" panose="020F0502020204030204" pitchFamily="34" charset="0"/>
                <a:ea typeface="Calibri" panose="020F0502020204030204" pitchFamily="34" charset="0"/>
                <a:cs typeface="Calibri" panose="020F0502020204030204" pitchFamily="34" charset="0"/>
              </a:rPr>
              <a:t>Müzikoloji</a:t>
            </a:r>
            <a:endParaRPr lang="en-US" sz="112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İçerik Yer Tutucusu 5"/>
          <p:cNvSpPr>
            <a:spLocks noGrp="1"/>
          </p:cNvSpPr>
          <p:nvPr>
            <p:ph sz="half" idx="4294967295"/>
          </p:nvPr>
        </p:nvSpPr>
        <p:spPr>
          <a:xfrm>
            <a:off x="5832475" y="685800"/>
            <a:ext cx="6359525" cy="5673725"/>
          </a:xfrm>
        </p:spPr>
        <p:txBody>
          <a:bodyPr>
            <a:normAutofit fontScale="92500" lnSpcReduction="10000"/>
          </a:bodyPr>
          <a:lstStyle/>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Filoloji-dillerin yapısı ve tarihsel gelişimi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Hukuk</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err="1">
                <a:latin typeface="Calibri" panose="020F0502020204030204" pitchFamily="34" charset="0"/>
                <a:ea typeface="Calibri" panose="020F0502020204030204" pitchFamily="34" charset="0"/>
                <a:cs typeface="Calibri" panose="020F0502020204030204" pitchFamily="34" charset="0"/>
              </a:rPr>
              <a:t>Etnoğrafya</a:t>
            </a:r>
            <a:r>
              <a:rPr lang="tr-TR" sz="2800" dirty="0">
                <a:latin typeface="Calibri" panose="020F0502020204030204" pitchFamily="34" charset="0"/>
                <a:ea typeface="Calibri" panose="020F0502020204030204" pitchFamily="34" charset="0"/>
                <a:cs typeface="Calibri" panose="020F0502020204030204" pitchFamily="34" charset="0"/>
              </a:rPr>
              <a:t>-kültür oluşumlarını inceleyen bilim</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İşletme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Suç bilimi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Sanat Tarihi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Felsefe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Sosyoloji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Antropoloji (sosyal ve kültürel)-insan bilim</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İnsan hakları</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Etnoloji-etnik gruplar ve kökenleri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2800" dirty="0">
                <a:latin typeface="Calibri" panose="020F0502020204030204" pitchFamily="34" charset="0"/>
                <a:ea typeface="Calibri" panose="020F0502020204030204" pitchFamily="34" charset="0"/>
                <a:cs typeface="Calibri" panose="020F0502020204030204" pitchFamily="34" charset="0"/>
              </a:rPr>
              <a:t>Demografi-nüfus bilimi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1774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23D5CE1-E766-4D51-883C-C7D2BEADDF1A}"/>
              </a:ext>
            </a:extLst>
          </p:cNvPr>
          <p:cNvSpPr>
            <a:spLocks noGrp="1"/>
          </p:cNvSpPr>
          <p:nvPr>
            <p:ph type="title"/>
          </p:nvPr>
        </p:nvSpPr>
        <p:spPr>
          <a:xfrm>
            <a:off x="950967" y="593367"/>
            <a:ext cx="6282000" cy="763600"/>
          </a:xfrm>
        </p:spPr>
        <p:txBody>
          <a:bodyPr/>
          <a:lstStyle/>
          <a:p>
            <a:r>
              <a:rPr lang="en-US" b="1" dirty="0"/>
              <a:t>ÇEVİRİ TÜRLERİ</a:t>
            </a:r>
            <a:br>
              <a:rPr lang="en-US" b="1" dirty="0"/>
            </a:br>
            <a:endParaRPr lang="en-US" dirty="0"/>
          </a:p>
        </p:txBody>
      </p:sp>
      <p:sp>
        <p:nvSpPr>
          <p:cNvPr id="3" name="İçerik Yer Tutucusu 2"/>
          <p:cNvSpPr>
            <a:spLocks noGrp="1"/>
          </p:cNvSpPr>
          <p:nvPr>
            <p:ph type="body" idx="1"/>
          </p:nvPr>
        </p:nvSpPr>
        <p:spPr>
          <a:xfrm>
            <a:off x="951000" y="1697233"/>
            <a:ext cx="10290000" cy="4394400"/>
          </a:xfrm>
        </p:spPr>
        <p:txBody>
          <a:bodyPr wrap="square" anchor="t">
            <a:normAutofit/>
          </a:bodyPr>
          <a:lstStyle/>
          <a:p>
            <a:pPr>
              <a:spcAft>
                <a:spcPts val="600"/>
              </a:spcAft>
            </a:pPr>
            <a:r>
              <a:rPr lang="tr-TR" sz="2400" b="1" dirty="0"/>
              <a:t>Geçmişten günümüze iletişim her zaman hayatımızın önemli bir parçası olmuştur.</a:t>
            </a:r>
          </a:p>
          <a:p>
            <a:pPr>
              <a:spcAft>
                <a:spcPts val="600"/>
              </a:spcAft>
            </a:pPr>
            <a:endParaRPr lang="tr-TR" sz="2400" b="1" dirty="0"/>
          </a:p>
          <a:p>
            <a:pPr>
              <a:spcAft>
                <a:spcPts val="600"/>
              </a:spcAft>
            </a:pPr>
            <a:endParaRPr lang="tr-TR" sz="2400" b="1" dirty="0"/>
          </a:p>
          <a:p>
            <a:pPr marL="152396" indent="0">
              <a:spcAft>
                <a:spcPts val="600"/>
              </a:spcAft>
              <a:buNone/>
            </a:pPr>
            <a:endParaRPr lang="tr-TR" sz="2400" b="1" dirty="0"/>
          </a:p>
          <a:p>
            <a:pPr>
              <a:spcAft>
                <a:spcPts val="600"/>
              </a:spcAft>
            </a:pPr>
            <a:r>
              <a:rPr lang="tr-TR" sz="2400" b="1" dirty="0"/>
              <a:t>Birbirimize dertlerimizi anlatmak, birbirimizden nasıl olduğundan haberdar olmak ya da toplumsal açıdan bakacak olursak diğer toplumların durumlarından haberdar olmak ve kültürler arası iletişimi sağlamak her zaman hayati önem taşımıştır.</a:t>
            </a:r>
            <a:endParaRPr lang="en-US" sz="2400" b="1" dirty="0"/>
          </a:p>
          <a:p>
            <a:pPr>
              <a:spcAft>
                <a:spcPts val="600"/>
              </a:spcAft>
            </a:pPr>
            <a:endParaRPr lang="en-US" dirty="0"/>
          </a:p>
        </p:txBody>
      </p:sp>
    </p:spTree>
    <p:extLst>
      <p:ext uri="{BB962C8B-B14F-4D97-AF65-F5344CB8AC3E}">
        <p14:creationId xmlns:p14="http://schemas.microsoft.com/office/powerpoint/2010/main" val="711099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title"/>
          </p:nvPr>
        </p:nvSpPr>
        <p:spPr>
          <a:xfrm>
            <a:off x="403412" y="358587"/>
            <a:ext cx="9771529" cy="3070413"/>
          </a:xfrm>
        </p:spPr>
        <p:txBody>
          <a:bodyPr wrap="square" anchor="ctr">
            <a:normAutofit/>
          </a:bodyPr>
          <a:lstStyle/>
          <a:p>
            <a:pPr marL="457200" indent="-457200">
              <a:lnSpc>
                <a:spcPct val="90000"/>
              </a:lnSpc>
              <a:buFont typeface="Arial" panose="020B0604020202020204" pitchFamily="34" charset="0"/>
              <a:buChar char="•"/>
            </a:pPr>
            <a:r>
              <a:rPr lang="tr-TR" sz="2800" b="1" dirty="0"/>
              <a:t>Ancak konu birbirinden farklı dilleri konuşan insanların, birbirlerinden farklı dilleri konuşan toplumların ve kültürlerin iletişim kurmasına geldiğinde zaman zaman bu iletişim kurma sürecinde pürüzler ortaya çıkabilmektedir.</a:t>
            </a:r>
            <a:br>
              <a:rPr lang="tr-TR" sz="2800" b="1" dirty="0"/>
            </a:br>
            <a:endParaRPr lang="en-US" sz="2200" dirty="0"/>
          </a:p>
        </p:txBody>
      </p:sp>
      <p:sp>
        <p:nvSpPr>
          <p:cNvPr id="2" name="Metin kutusu 1">
            <a:extLst>
              <a:ext uri="{FF2B5EF4-FFF2-40B4-BE49-F238E27FC236}">
                <a16:creationId xmlns:a16="http://schemas.microsoft.com/office/drawing/2014/main" id="{58E01CFD-AE2E-16F0-59A0-890E594E38B4}"/>
              </a:ext>
            </a:extLst>
          </p:cNvPr>
          <p:cNvSpPr txBox="1"/>
          <p:nvPr/>
        </p:nvSpPr>
        <p:spPr>
          <a:xfrm>
            <a:off x="762000" y="3567953"/>
            <a:ext cx="8426824" cy="461665"/>
          </a:xfrm>
          <a:prstGeom prst="rect">
            <a:avLst/>
          </a:prstGeom>
          <a:noFill/>
        </p:spPr>
        <p:txBody>
          <a:bodyPr wrap="square" rtlCol="0">
            <a:spAutoFit/>
          </a:bodyPr>
          <a:lstStyle/>
          <a:p>
            <a:pPr marL="342900" indent="-342900">
              <a:buFont typeface="Arial" panose="020B0604020202020204" pitchFamily="34" charset="0"/>
              <a:buChar char="•"/>
            </a:pPr>
            <a:r>
              <a:rPr lang="tr-TR" sz="2400" b="1" dirty="0">
                <a:latin typeface="Vidaloka"/>
              </a:rPr>
              <a:t>Peki neden?</a:t>
            </a:r>
            <a:endParaRPr lang="en-US" sz="2400" b="1" dirty="0">
              <a:latin typeface="Vidaloka"/>
            </a:endParaRPr>
          </a:p>
        </p:txBody>
      </p:sp>
    </p:spTree>
    <p:extLst>
      <p:ext uri="{BB962C8B-B14F-4D97-AF65-F5344CB8AC3E}">
        <p14:creationId xmlns:p14="http://schemas.microsoft.com/office/powerpoint/2010/main" val="2704193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489857" y="1589314"/>
            <a:ext cx="9786257" cy="3826553"/>
          </a:xfrm>
        </p:spPr>
        <p:txBody>
          <a:bodyPr wrap="square" anchor="t">
            <a:normAutofit/>
          </a:bodyPr>
          <a:lstStyle/>
          <a:p>
            <a:pPr>
              <a:lnSpc>
                <a:spcPct val="90000"/>
              </a:lnSpc>
              <a:spcAft>
                <a:spcPts val="600"/>
              </a:spcAft>
            </a:pPr>
            <a:r>
              <a:rPr lang="tr-TR" sz="2400" b="1" dirty="0"/>
              <a:t>Sizin bilmediğiniz başka bir dili konuşan bir kişiyle veya kurumla iletişim kurmak durumunda kaldığınızda ya da aşina olmadığınız bir kültürde yaşanan gelişmeleri toplum olarak takip etmek istediğinizde zaman zaman zor durumlarda kalınabilir. </a:t>
            </a:r>
          </a:p>
          <a:p>
            <a:pPr marL="114300" indent="0">
              <a:lnSpc>
                <a:spcPct val="90000"/>
              </a:lnSpc>
              <a:spcAft>
                <a:spcPts val="600"/>
              </a:spcAft>
              <a:buNone/>
            </a:pPr>
            <a:endParaRPr lang="tr-TR" sz="2400" b="1" dirty="0"/>
          </a:p>
          <a:p>
            <a:pPr>
              <a:lnSpc>
                <a:spcPct val="90000"/>
              </a:lnSpc>
              <a:spcAft>
                <a:spcPts val="600"/>
              </a:spcAft>
            </a:pPr>
            <a:r>
              <a:rPr lang="tr-TR" sz="2400" b="1" dirty="0"/>
              <a:t>Bu durumda imdadınıza yetişecek olan şey çeviridir.</a:t>
            </a:r>
          </a:p>
          <a:p>
            <a:pPr marL="114300" indent="0">
              <a:lnSpc>
                <a:spcPct val="90000"/>
              </a:lnSpc>
              <a:spcAft>
                <a:spcPts val="600"/>
              </a:spcAft>
              <a:buNone/>
            </a:pPr>
            <a:endParaRPr lang="en-US" sz="1700" b="1" dirty="0"/>
          </a:p>
        </p:txBody>
      </p:sp>
    </p:spTree>
    <p:extLst>
      <p:ext uri="{BB962C8B-B14F-4D97-AF65-F5344CB8AC3E}">
        <p14:creationId xmlns:p14="http://schemas.microsoft.com/office/powerpoint/2010/main" val="2859254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636494" y="1488141"/>
            <a:ext cx="8991600" cy="3927726"/>
          </a:xfrm>
        </p:spPr>
        <p:txBody>
          <a:bodyPr wrap="square" anchor="t">
            <a:normAutofit/>
          </a:bodyPr>
          <a:lstStyle/>
          <a:p>
            <a:pPr marL="114300" lvl="0" indent="0">
              <a:lnSpc>
                <a:spcPct val="90000"/>
              </a:lnSpc>
              <a:spcAft>
                <a:spcPts val="600"/>
              </a:spcAft>
              <a:buNone/>
            </a:pPr>
            <a:r>
              <a:rPr lang="tr-TR" b="1" u="sng" dirty="0">
                <a:solidFill>
                  <a:srgbClr val="000000"/>
                </a:solidFill>
                <a:hlinkClick r:id="rId2">
                  <a:extLst>
                    <a:ext uri="{A12FA001-AC4F-418D-AE19-62706E023703}">
                      <ahyp:hlinkClr xmlns:ahyp="http://schemas.microsoft.com/office/drawing/2018/hyperlinkcolor" val="tx"/>
                    </a:ext>
                  </a:extLst>
                </a:hlinkClick>
              </a:rPr>
              <a:t>Edebiyat </a:t>
            </a:r>
            <a:r>
              <a:rPr lang="tr-TR" b="1" u="sng" dirty="0">
                <a:solidFill>
                  <a:srgbClr val="002060"/>
                </a:solidFill>
                <a:hlinkClick r:id="rId2">
                  <a:extLst>
                    <a:ext uri="{A12FA001-AC4F-418D-AE19-62706E023703}">
                      <ahyp:hlinkClr xmlns:ahyp="http://schemas.microsoft.com/office/drawing/2018/hyperlinkcolor" val="tx"/>
                    </a:ext>
                  </a:extLst>
                </a:hlinkClick>
              </a:rPr>
              <a:t>Çevirisi</a:t>
            </a:r>
            <a:r>
              <a:rPr lang="tr-TR" b="1" dirty="0">
                <a:solidFill>
                  <a:srgbClr val="002060"/>
                </a:solidFill>
              </a:rPr>
              <a:t>: </a:t>
            </a:r>
          </a:p>
          <a:p>
            <a:pPr marL="114300" lvl="0" indent="0">
              <a:lnSpc>
                <a:spcPct val="90000"/>
              </a:lnSpc>
              <a:spcAft>
                <a:spcPts val="600"/>
              </a:spcAft>
              <a:buNone/>
            </a:pPr>
            <a:endParaRPr lang="tr-TR" b="1" dirty="0"/>
          </a:p>
          <a:p>
            <a:pPr marL="114300" lvl="0" indent="0">
              <a:lnSpc>
                <a:spcPct val="90000"/>
              </a:lnSpc>
              <a:spcAft>
                <a:spcPts val="600"/>
              </a:spcAft>
              <a:buNone/>
            </a:pPr>
            <a:r>
              <a:rPr lang="tr-TR" b="1" dirty="0"/>
              <a:t>Bu alan en geniş çeviri alanlarından biridir. Düzyazı çevirisi, tiyatro çevirisi ve şiir çevirisi gibi birçok çeviri türünü bünyesinde barındırmaktadır. Sanatsal özellikler taşıması nedeniyle yoruma açıktır. Bu nedenle bir metnin her çevirmen tarafından farklı bir şekilde çevrilmesi olağandır.</a:t>
            </a:r>
            <a:endParaRPr lang="en-US" b="1" dirty="0"/>
          </a:p>
          <a:p>
            <a:pPr>
              <a:lnSpc>
                <a:spcPct val="90000"/>
              </a:lnSpc>
              <a:spcAft>
                <a:spcPts val="600"/>
              </a:spcAft>
            </a:pPr>
            <a:endParaRPr lang="en-US" dirty="0"/>
          </a:p>
        </p:txBody>
      </p:sp>
      <p:sp>
        <p:nvSpPr>
          <p:cNvPr id="8" name="Title 2">
            <a:extLst>
              <a:ext uri="{FF2B5EF4-FFF2-40B4-BE49-F238E27FC236}">
                <a16:creationId xmlns:a16="http://schemas.microsoft.com/office/drawing/2014/main" id="{ACD37E3A-D6EA-D2CE-2DD5-7D5606F46BD9}"/>
              </a:ext>
            </a:extLst>
          </p:cNvPr>
          <p:cNvSpPr>
            <a:spLocks noGrp="1"/>
          </p:cNvSpPr>
          <p:nvPr>
            <p:ph type="title"/>
          </p:nvPr>
        </p:nvSpPr>
        <p:spPr>
          <a:xfrm>
            <a:off x="950967" y="593367"/>
            <a:ext cx="7573200" cy="763600"/>
          </a:xfrm>
        </p:spPr>
        <p:txBody>
          <a:bodyPr/>
          <a:lstStyle/>
          <a:p>
            <a:r>
              <a:rPr lang="tr-TR" b="1" dirty="0"/>
              <a:t>YAZILI ÇEVİRİ TÜRLERİ</a:t>
            </a:r>
            <a:br>
              <a:rPr lang="en-US" b="1" dirty="0"/>
            </a:br>
            <a:endParaRPr lang="en-US" dirty="0"/>
          </a:p>
        </p:txBody>
      </p:sp>
    </p:spTree>
    <p:extLst>
      <p:ext uri="{BB962C8B-B14F-4D97-AF65-F5344CB8AC3E}">
        <p14:creationId xmlns:p14="http://schemas.microsoft.com/office/powerpoint/2010/main" val="1297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583573" y="1356967"/>
            <a:ext cx="8307988" cy="3173200"/>
          </a:xfrm>
        </p:spPr>
        <p:txBody>
          <a:bodyPr wrap="square" anchor="t">
            <a:normAutofit/>
          </a:bodyPr>
          <a:lstStyle/>
          <a:p>
            <a:pPr lvl="0">
              <a:spcAft>
                <a:spcPts val="600"/>
              </a:spcAft>
            </a:pPr>
            <a:endParaRPr lang="tr-TR" b="1" dirty="0"/>
          </a:p>
          <a:p>
            <a:pPr marL="114300" lvl="0" indent="0">
              <a:spcAft>
                <a:spcPts val="600"/>
              </a:spcAft>
              <a:buNone/>
            </a:pPr>
            <a:r>
              <a:rPr lang="tr-TR" b="1" dirty="0"/>
              <a:t>Bu çeviri alanında amaç teknik ve bilimsel konularda çeviri yapmaktır. Bu tür metinlerin çevirisi konusundaki temel nokta düzgün, kısa ve öz ve yalın bir şekilde çeviri yapılması, çeviri yapılan konuya hakim olunması zorunluluğudur.</a:t>
            </a:r>
            <a:endParaRPr lang="en-US" b="1" dirty="0"/>
          </a:p>
          <a:p>
            <a:pPr>
              <a:spcAft>
                <a:spcPts val="600"/>
              </a:spcAft>
            </a:pPr>
            <a:endParaRPr lang="en-US" b="1" dirty="0"/>
          </a:p>
        </p:txBody>
      </p:sp>
      <p:sp>
        <p:nvSpPr>
          <p:cNvPr id="10" name="Title 2">
            <a:extLst>
              <a:ext uri="{FF2B5EF4-FFF2-40B4-BE49-F238E27FC236}">
                <a16:creationId xmlns:a16="http://schemas.microsoft.com/office/drawing/2014/main" id="{8CD3A513-459B-5CD4-40DF-FFB1E6338F5E}"/>
              </a:ext>
            </a:extLst>
          </p:cNvPr>
          <p:cNvSpPr>
            <a:spLocks noGrp="1"/>
          </p:cNvSpPr>
          <p:nvPr>
            <p:ph type="title"/>
          </p:nvPr>
        </p:nvSpPr>
        <p:spPr>
          <a:xfrm>
            <a:off x="950967" y="593367"/>
            <a:ext cx="7573200" cy="763600"/>
          </a:xfrm>
        </p:spPr>
        <p:txBody>
          <a:bodyPr/>
          <a:lstStyle/>
          <a:p>
            <a:r>
              <a:rPr lang="tr-TR" u="sng" dirty="0">
                <a:hlinkClick r:id="rId2"/>
              </a:rPr>
              <a:t>Teknik Metin Çevirisi</a:t>
            </a:r>
            <a:r>
              <a:rPr lang="tr-TR" dirty="0"/>
              <a:t>: </a:t>
            </a:r>
            <a:br>
              <a:rPr lang="tr-TR" dirty="0"/>
            </a:br>
            <a:endParaRPr lang="en-US" dirty="0"/>
          </a:p>
        </p:txBody>
      </p:sp>
    </p:spTree>
    <p:extLst>
      <p:ext uri="{BB962C8B-B14F-4D97-AF65-F5344CB8AC3E}">
        <p14:creationId xmlns:p14="http://schemas.microsoft.com/office/powerpoint/2010/main" val="140483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2">
  <a:themeElements>
    <a:clrScheme name="Simple Light">
      <a:dk1>
        <a:srgbClr val="000000"/>
      </a:dk1>
      <a:lt1>
        <a:srgbClr val="F5F2EE"/>
      </a:lt1>
      <a:dk2>
        <a:srgbClr val="000000"/>
      </a:dk2>
      <a:lt2>
        <a:srgbClr val="EEEEEE"/>
      </a:lt2>
      <a:accent1>
        <a:srgbClr val="3F3533"/>
      </a:accent1>
      <a:accent2>
        <a:srgbClr val="3F3533"/>
      </a:accent2>
      <a:accent3>
        <a:srgbClr val="3F3533"/>
      </a:accent3>
      <a:accent4>
        <a:srgbClr val="3F3533"/>
      </a:accent4>
      <a:accent5>
        <a:srgbClr val="3F3533"/>
      </a:accent5>
      <a:accent6>
        <a:srgbClr val="3F353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a2" id="{E502DBCC-DA05-430B-9564-B93D02D57224}" vid="{EABBD63C-9692-4F4E-8774-17FD5B8F5AAB}"/>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Tema2</Template>
  <TotalTime>269</TotalTime>
  <Words>1979</Words>
  <Application>Microsoft Office PowerPoint</Application>
  <PresentationFormat>Geniş ekran</PresentationFormat>
  <Paragraphs>165</Paragraphs>
  <Slides>40</Slides>
  <Notes>1</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40</vt:i4>
      </vt:variant>
    </vt:vector>
  </HeadingPairs>
  <TitlesOfParts>
    <vt:vector size="49" baseType="lpstr">
      <vt:lpstr>Arial</vt:lpstr>
      <vt:lpstr>Calibri</vt:lpstr>
      <vt:lpstr>Lato</vt:lpstr>
      <vt:lpstr>Merriweather Light</vt:lpstr>
      <vt:lpstr>Montserrat</vt:lpstr>
      <vt:lpstr>Symbol</vt:lpstr>
      <vt:lpstr>Vidaloka</vt:lpstr>
      <vt:lpstr>Wingdings</vt:lpstr>
      <vt:lpstr>Tema2</vt:lpstr>
      <vt:lpstr>PowerPoint Sunusu</vt:lpstr>
      <vt:lpstr>Dilbiliminde çeviri ya da tercüme, bir dildeki bir metnin başka bir dile aktarılması işlemini ve bu süreç sonucunda elde edilen ürünü anlatmak amacıyla kullanılır. </vt:lpstr>
      <vt:lpstr>PowerPoint Sunusu</vt:lpstr>
      <vt:lpstr>PowerPoint Sunusu</vt:lpstr>
      <vt:lpstr>ÇEVİRİ TÜRLERİ </vt:lpstr>
      <vt:lpstr>Ancak konu birbirinden farklı dilleri konuşan insanların, birbirlerinden farklı dilleri konuşan toplumların ve kültürlerin iletişim kurmasına geldiğinde zaman zaman bu iletişim kurma sürecinde pürüzler ortaya çıkabilmektedir. </vt:lpstr>
      <vt:lpstr>PowerPoint Sunusu</vt:lpstr>
      <vt:lpstr>YAZILI ÇEVİRİ TÜRLERİ </vt:lpstr>
      <vt:lpstr>Teknik Metin Çevirisi:  </vt:lpstr>
      <vt:lpstr>Sosyal Bilimler ve İnsan Bilimleri Çevirileri:  </vt:lpstr>
      <vt:lpstr>PowerPoint Sunusu</vt:lpstr>
      <vt:lpstr>Ticari Metin Çevirisi:  </vt:lpstr>
      <vt:lpstr>Hukuk Çevirisi:  </vt:lpstr>
      <vt:lpstr>Tıp Çevirisi:  </vt:lpstr>
      <vt:lpstr>PowerPoint Sunusu</vt:lpstr>
      <vt:lpstr>Yeminli Çeviriler:  </vt:lpstr>
      <vt:lpstr>PowerPoint Sunusu</vt:lpstr>
      <vt:lpstr>Web Çevirisi: </vt:lpstr>
      <vt:lpstr>Ortalama web ziyaretçisinin sayfayı görüntülerken harcadığı sayılı saniyeler içinde, web sayfasındaki mesajın yeni bir dilde hatta yeni bir kültürde yeniden verilmesi ve istenen etkinin sağlanması sorunudur. </vt:lpstr>
      <vt:lpstr>SÖZLÜ ÇEVİRİ TÜRLERİ </vt:lpstr>
      <vt:lpstr>Ardıl Çeviri:  </vt:lpstr>
      <vt:lpstr>Simultane (Eş Zamanlı Çeviri):   </vt:lpstr>
      <vt:lpstr>PowerPoint Sunusu</vt:lpstr>
      <vt:lpstr>ÇEVİRİ YÖNTEMLERİ </vt:lpstr>
      <vt:lpstr>Yapısal Çeviri (Structural Translation) </vt:lpstr>
      <vt:lpstr>PowerPoint Sunusu</vt:lpstr>
      <vt:lpstr>Political Slogans </vt:lpstr>
      <vt:lpstr>İletişimsel çeviri(Communicative Translation) </vt:lpstr>
      <vt:lpstr>Anlamsal Çeviri (Semantic Translation) İletişimsel yöntemin aksine, bu yöntem yazar merkezlidir. Bu yöntemde çevirmen, hedef dilin çıplak sözdizinsel ve anlamsal kısıtlamaları içinde, yazarın kesin bağlamsal anlamını yeniden üretmeye çalışır. Anlamsal yöntem, etkiden çok mesajın içeriğini vurgular. </vt:lpstr>
      <vt:lpstr>PowerPoint Sunusu</vt:lpstr>
      <vt:lpstr>Semantic ve Communicative Translation Örnekleri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Beyza Şahin</cp:lastModifiedBy>
  <cp:revision>17</cp:revision>
  <dcterms:created xsi:type="dcterms:W3CDTF">2020-10-05T17:44:37Z</dcterms:created>
  <dcterms:modified xsi:type="dcterms:W3CDTF">2025-02-12T05:03:24Z</dcterms:modified>
</cp:coreProperties>
</file>