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57" r:id="rId4"/>
    <p:sldId id="266" r:id="rId5"/>
    <p:sldId id="268" r:id="rId6"/>
    <p:sldId id="269" r:id="rId7"/>
    <p:sldId id="262" r:id="rId8"/>
    <p:sldId id="263" r:id="rId9"/>
    <p:sldId id="264" r:id="rId10"/>
    <p:sldId id="258" r:id="rId11"/>
    <p:sldId id="260"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64" y="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F635F5E-3EB7-4A82-9A62-01C3B8B20C0E}" type="datetimeFigureOut">
              <a:rPr lang="tr-TR" smtClean="0"/>
              <a:t>31.10.2022</a:t>
            </a:fld>
            <a:endParaRPr lang="tr-TR"/>
          </a:p>
        </p:txBody>
      </p:sp>
      <p:sp>
        <p:nvSpPr>
          <p:cNvPr id="5" name="Footer Placeholder 4"/>
          <p:cNvSpPr>
            <a:spLocks noGrp="1"/>
          </p:cNvSpPr>
          <p:nvPr>
            <p:ph type="ftr" sz="quarter" idx="11"/>
          </p:nvPr>
        </p:nvSpPr>
        <p:spPr>
          <a:xfrm>
            <a:off x="2493105" y="329307"/>
            <a:ext cx="4897310"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F0726B7-1E12-4C97-9553-E2EC71C91B8F}" type="slidenum">
              <a:rPr lang="tr-TR" smtClean="0"/>
              <a:t>‹#›</a:t>
            </a:fld>
            <a:endParaRPr lang="tr-TR"/>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7398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F635F5E-3EB7-4A82-9A62-01C3B8B20C0E}" type="datetimeFigureOut">
              <a:rPr lang="tr-TR" smtClean="0"/>
              <a:t>31.10.2022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F0726B7-1E12-4C97-9553-E2EC71C91B8F}" type="slidenum">
              <a:rPr lang="tr-TR" smtClean="0"/>
              <a:t>‹#›</a:t>
            </a:fld>
            <a:endParaRPr 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6890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F635F5E-3EB7-4A82-9A62-01C3B8B20C0E}" type="datetimeFigureOut">
              <a:rPr lang="tr-TR" smtClean="0"/>
              <a:t>31.10.2022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F0726B7-1E12-4C97-9553-E2EC71C91B8F}" type="slidenum">
              <a:rPr lang="tr-TR" smtClean="0"/>
              <a:t>‹#›</a:t>
            </a:fld>
            <a:endParaRPr lang="tr-TR"/>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072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F635F5E-3EB7-4A82-9A62-01C3B8B20C0E}" type="datetimeFigureOut">
              <a:rPr lang="tr-TR" smtClean="0"/>
              <a:t>31.10.2022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F0726B7-1E12-4C97-9553-E2EC71C91B8F}" type="slidenum">
              <a:rPr lang="tr-TR" smtClean="0"/>
              <a:t>‹#›</a:t>
            </a:fld>
            <a:endParaRPr 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441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F635F5E-3EB7-4A82-9A62-01C3B8B20C0E}" type="datetimeFigureOut">
              <a:rPr lang="tr-TR" smtClean="0"/>
              <a:t>31.10.2022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F0726B7-1E12-4C97-9553-E2EC71C91B8F}" type="slidenum">
              <a:rPr lang="tr-TR" smtClean="0"/>
              <a:t>‹#›</a:t>
            </a:fld>
            <a:endParaRPr lang="tr-TR"/>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9011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F635F5E-3EB7-4A82-9A62-01C3B8B20C0E}" type="datetimeFigureOut">
              <a:rPr lang="tr-TR" smtClean="0"/>
              <a:t>31.10.2022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F0726B7-1E12-4C97-9553-E2EC71C91B8F}" type="slidenum">
              <a:rPr lang="tr-TR" smtClean="0"/>
              <a:t>‹#›</a:t>
            </a:fld>
            <a:endParaRPr lang="tr-TR"/>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982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F635F5E-3EB7-4A82-9A62-01C3B8B20C0E}" type="datetimeFigureOut">
              <a:rPr lang="tr-TR" smtClean="0"/>
              <a:t>31.10.2022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F0726B7-1E12-4C97-9553-E2EC71C91B8F}" type="slidenum">
              <a:rPr lang="tr-TR" smtClean="0"/>
              <a:t>‹#›</a:t>
            </a:fld>
            <a:endParaRPr lang="tr-TR"/>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391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F635F5E-3EB7-4A82-9A62-01C3B8B20C0E}" type="datetimeFigureOut">
              <a:rPr lang="tr-TR" smtClean="0"/>
              <a:t>31.10.2022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F0726B7-1E12-4C97-9553-E2EC71C91B8F}" type="slidenum">
              <a:rPr lang="tr-TR" smtClean="0"/>
              <a:t>‹#›</a:t>
            </a:fld>
            <a:endParaRPr lang="tr-TR"/>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407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635F5E-3EB7-4A82-9A62-01C3B8B20C0E}" type="datetimeFigureOut">
              <a:rPr lang="tr-TR" smtClean="0"/>
              <a:t>31.10.2022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F0726B7-1E12-4C97-9553-E2EC71C91B8F}" type="slidenum">
              <a:rPr lang="tr-TR" smtClean="0"/>
              <a:t>‹#›</a:t>
            </a:fld>
            <a:endParaRPr lang="tr-TR"/>
          </a:p>
        </p:txBody>
      </p:sp>
    </p:spTree>
    <p:extLst>
      <p:ext uri="{BB962C8B-B14F-4D97-AF65-F5344CB8AC3E}">
        <p14:creationId xmlns:p14="http://schemas.microsoft.com/office/powerpoint/2010/main" val="1164758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F635F5E-3EB7-4A82-9A62-01C3B8B20C0E}" type="datetimeFigureOut">
              <a:rPr lang="tr-TR" smtClean="0"/>
              <a:t>31.10.2022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F0726B7-1E12-4C97-9553-E2EC71C91B8F}" type="slidenum">
              <a:rPr lang="tr-TR" smtClean="0"/>
              <a:t>‹#›</a:t>
            </a:fld>
            <a:endParaRPr lang="tr-TR"/>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6546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DF635F5E-3EB7-4A82-9A62-01C3B8B20C0E}" type="datetimeFigureOut">
              <a:rPr lang="tr-TR" smtClean="0"/>
              <a:t>31.10.2022</a:t>
            </a:fld>
            <a:endParaRPr lang="tr-TR"/>
          </a:p>
        </p:txBody>
      </p:sp>
      <p:sp>
        <p:nvSpPr>
          <p:cNvPr id="6" name="Footer Placeholder 5"/>
          <p:cNvSpPr>
            <a:spLocks noGrp="1"/>
          </p:cNvSpPr>
          <p:nvPr>
            <p:ph type="ftr" sz="quarter" idx="11"/>
          </p:nvPr>
        </p:nvSpPr>
        <p:spPr>
          <a:xfrm>
            <a:off x="1534910" y="318640"/>
            <a:ext cx="5453475" cy="320931"/>
          </a:xfrm>
        </p:spPr>
        <p:txBody>
          <a:bodyPr/>
          <a:lstStyle/>
          <a:p>
            <a:endParaRPr lang="tr-TR"/>
          </a:p>
        </p:txBody>
      </p:sp>
      <p:sp>
        <p:nvSpPr>
          <p:cNvPr id="7" name="Slide Number Placeholder 6"/>
          <p:cNvSpPr>
            <a:spLocks noGrp="1"/>
          </p:cNvSpPr>
          <p:nvPr>
            <p:ph type="sldNum" sz="quarter" idx="12"/>
          </p:nvPr>
        </p:nvSpPr>
        <p:spPr/>
        <p:txBody>
          <a:bodyPr/>
          <a:lstStyle/>
          <a:p>
            <a:fld id="{EF0726B7-1E12-4C97-9553-E2EC71C91B8F}" type="slidenum">
              <a:rPr lang="tr-TR" smtClean="0"/>
              <a:t>‹#›</a:t>
            </a:fld>
            <a:endParaRPr lang="tr-TR"/>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4020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F635F5E-3EB7-4A82-9A62-01C3B8B20C0E}" type="datetimeFigureOut">
              <a:rPr lang="tr-TR" smtClean="0"/>
              <a:t>31.10.2022</a:t>
            </a:fld>
            <a:endParaRPr lang="tr-TR"/>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F0726B7-1E12-4C97-9553-E2EC71C91B8F}" type="slidenum">
              <a:rPr lang="tr-TR" smtClean="0"/>
              <a:t>‹#›</a:t>
            </a:fld>
            <a:endParaRPr lang="tr-TR"/>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59632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97C053-B7D9-E4D4-0709-6A04CC37FD49}"/>
              </a:ext>
            </a:extLst>
          </p:cNvPr>
          <p:cNvSpPr>
            <a:spLocks noGrp="1"/>
          </p:cNvSpPr>
          <p:nvPr>
            <p:ph type="ctrTitle"/>
          </p:nvPr>
        </p:nvSpPr>
        <p:spPr>
          <a:xfrm>
            <a:off x="2493105" y="802298"/>
            <a:ext cx="9075440" cy="2541431"/>
          </a:xfrm>
        </p:spPr>
        <p:txBody>
          <a:bodyPr/>
          <a:lstStyle/>
          <a:p>
            <a:r>
              <a:rPr lang="tr-TR" dirty="0"/>
              <a:t>Sosyal Hizmet Kuramları</a:t>
            </a:r>
          </a:p>
        </p:txBody>
      </p:sp>
      <p:sp>
        <p:nvSpPr>
          <p:cNvPr id="3" name="Alt Başlık 2">
            <a:extLst>
              <a:ext uri="{FF2B5EF4-FFF2-40B4-BE49-F238E27FC236}">
                <a16:creationId xmlns:a16="http://schemas.microsoft.com/office/drawing/2014/main" id="{C83D6BA1-8F76-068D-23C7-960766B360E1}"/>
              </a:ext>
            </a:extLst>
          </p:cNvPr>
          <p:cNvSpPr>
            <a:spLocks noGrp="1"/>
          </p:cNvSpPr>
          <p:nvPr>
            <p:ph type="subTitle" idx="1"/>
          </p:nvPr>
        </p:nvSpPr>
        <p:spPr/>
        <p:txBody>
          <a:bodyPr/>
          <a:lstStyle/>
          <a:p>
            <a:r>
              <a:rPr lang="tr-TR" dirty="0"/>
              <a:t>4.Hafta: güçler perspektifi</a:t>
            </a:r>
          </a:p>
        </p:txBody>
      </p:sp>
    </p:spTree>
    <p:extLst>
      <p:ext uri="{BB962C8B-B14F-4D97-AF65-F5344CB8AC3E}">
        <p14:creationId xmlns:p14="http://schemas.microsoft.com/office/powerpoint/2010/main" val="3281572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DDE279-119A-8F8C-4AFD-FA6171D593B3}"/>
              </a:ext>
            </a:extLst>
          </p:cNvPr>
          <p:cNvSpPr>
            <a:spLocks noGrp="1"/>
          </p:cNvSpPr>
          <p:nvPr>
            <p:ph type="title"/>
          </p:nvPr>
        </p:nvSpPr>
        <p:spPr>
          <a:xfrm>
            <a:off x="1590114" y="145473"/>
            <a:ext cx="9520158" cy="519546"/>
          </a:xfrm>
        </p:spPr>
        <p:txBody>
          <a:bodyPr>
            <a:normAutofit fontScale="90000"/>
          </a:bodyPr>
          <a:lstStyle/>
          <a:p>
            <a:r>
              <a:rPr lang="tr-TR" dirty="0"/>
              <a:t>Güçlü Yönler ve Sınırlılıklar</a:t>
            </a:r>
          </a:p>
        </p:txBody>
      </p:sp>
      <p:sp>
        <p:nvSpPr>
          <p:cNvPr id="3" name="İçerik Yer Tutucusu 2">
            <a:extLst>
              <a:ext uri="{FF2B5EF4-FFF2-40B4-BE49-F238E27FC236}">
                <a16:creationId xmlns:a16="http://schemas.microsoft.com/office/drawing/2014/main" id="{84AEAE3D-D00B-6D0C-5170-69E4B668A776}"/>
              </a:ext>
            </a:extLst>
          </p:cNvPr>
          <p:cNvSpPr>
            <a:spLocks noGrp="1"/>
          </p:cNvSpPr>
          <p:nvPr>
            <p:ph idx="1"/>
          </p:nvPr>
        </p:nvSpPr>
        <p:spPr>
          <a:xfrm>
            <a:off x="1375368" y="803564"/>
            <a:ext cx="10421777" cy="5327072"/>
          </a:xfrm>
        </p:spPr>
        <p:txBody>
          <a:bodyPr>
            <a:normAutofit fontScale="85000" lnSpcReduction="10000"/>
          </a:bodyPr>
          <a:lstStyle/>
          <a:p>
            <a:pPr algn="just"/>
            <a:r>
              <a:rPr lang="tr-TR" sz="1800" dirty="0">
                <a:latin typeface="Times New Roman" panose="02020603050405020304" pitchFamily="18" charset="0"/>
                <a:cs typeface="Times New Roman" panose="02020603050405020304" pitchFamily="18" charset="0"/>
              </a:rPr>
              <a:t>Güçler perspektifini sosyal hizmet uygulamasında kullanmaya ilişkin olarak tanımlanmış güçlü yönler ve sınırlılıklar vardır. Güçlü yönler arasında şunlar bulunur: </a:t>
            </a:r>
          </a:p>
          <a:p>
            <a:pPr algn="just"/>
            <a:r>
              <a:rPr lang="tr-TR" sz="1800" dirty="0">
                <a:latin typeface="Times New Roman" panose="02020603050405020304" pitchFamily="18" charset="0"/>
                <a:cs typeface="Times New Roman" panose="02020603050405020304" pitchFamily="18" charset="0"/>
              </a:rPr>
              <a:t>Güçler perspektifi güçlendirme-temelli bir yaklaşımdır. Güçler-temelli uygulama her müracaatçı, aile ve topluluğun güçler ile büyüme ve gelişme yetisine sahip olduğunu önceliklendiren ilkeler ve varsayımlar üzerinden geliştirilir. Yaklaşım, güçlerin değerlendirilmesi, sorunların ve güçlüklerin üzerine eğilinmesi ve mevcut ya da gelecekte kullanılabilecek yeni keşfedilen güçler ve kaynaklardan yararlanılması için sosyal çalışmacı ile müracaatçı arasında işbirlikçi bir ortaklık gerektirir.</a:t>
            </a:r>
          </a:p>
          <a:p>
            <a:pPr algn="just"/>
            <a:r>
              <a:rPr lang="tr-TR" sz="1800" dirty="0">
                <a:latin typeface="Times New Roman" panose="02020603050405020304" pitchFamily="18" charset="0"/>
                <a:cs typeface="Times New Roman" panose="02020603050405020304" pitchFamily="18" charset="0"/>
              </a:rPr>
              <a:t>Güçler perspektifi diğer kuram ve yöntemlerle birlikte kullanılabilir. Güçler perspektifinin genel ilkeleri ve varsayımları sosyal çalışmacıların müracaatçılar ile yürüttüğü çalışmanın temelini oluşturabilir. Örneğin, sosyal çalışmacı bir değerlendirme yaparken güçler perspektifini kullanabilir ve sonrasında müracaatçının belirli bir davranışını değiştirmesine yönelik bir çaba içinde motivasyonel görüşme gerçekleştirebilir.</a:t>
            </a:r>
          </a:p>
          <a:p>
            <a:pPr algn="just"/>
            <a:r>
              <a:rPr lang="tr-TR" sz="1800" dirty="0">
                <a:latin typeface="Times New Roman" panose="02020603050405020304" pitchFamily="18" charset="0"/>
                <a:cs typeface="Times New Roman" panose="02020603050405020304" pitchFamily="18" charset="0"/>
              </a:rPr>
              <a:t>Güçler perspektifi, güçler ve kaynakları, bireysel, kişilerarası ve sosyopolitik düzeylerde değerlendirmeye çalışır. Bu çok boyutlu değerlendirme, müracaatçının sorununa katkısı olan ya da müracaatçının bir hedefini gerçekleştirmesini engelleyen herhangi bir yapısal baskı ya da ayrımcılığı sosyal çalışmacı ve müracaatçının tespit etmesine olanak sağlar. Sosyal çalışmacılar müracaatçılarla hedefleri gerçekleştirmeye dair gerekli güçleri ve kaynakları kullanmaya yönelik yürüttükleri çalışmalarda genellikle savunuculuk ya da aracılık rolünü üstlenir.</a:t>
            </a:r>
          </a:p>
          <a:p>
            <a:pPr algn="just"/>
            <a:r>
              <a:rPr lang="tr-TR" sz="1800" dirty="0">
                <a:latin typeface="Times New Roman" panose="02020603050405020304" pitchFamily="18" charset="0"/>
                <a:cs typeface="Times New Roman" panose="02020603050405020304" pitchFamily="18" charset="0"/>
              </a:rPr>
              <a:t>Güçler-temelli uygulama çeşitli ortamlarda ve farklı sorunlara sahip müracaatçı grupları ile gerçekleştirilebilir. Güçler-temelli uygulama topluluklarla çalışmada, ceza adalet sisteminde, madde bağımlılığında, yaşlı yetişkinlerle çalışmada ve bireylerle çalışmada vaka yönetimi üzerinden yapılabilir.</a:t>
            </a:r>
          </a:p>
          <a:p>
            <a:pPr algn="just"/>
            <a:endParaRPr lang="tr-TR" sz="1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44969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ABCD8A2-C020-9D9A-4828-889A148F0D7D}"/>
              </a:ext>
            </a:extLst>
          </p:cNvPr>
          <p:cNvSpPr>
            <a:spLocks noGrp="1"/>
          </p:cNvSpPr>
          <p:nvPr>
            <p:ph idx="1"/>
          </p:nvPr>
        </p:nvSpPr>
        <p:spPr>
          <a:xfrm>
            <a:off x="1534696" y="803564"/>
            <a:ext cx="9520158" cy="5320145"/>
          </a:xfrm>
        </p:spPr>
        <p:txBody>
          <a:bodyPr>
            <a:normAutofit fontScale="92500" lnSpcReduction="10000"/>
          </a:bodyPr>
          <a:lstStyle/>
          <a:p>
            <a:pPr algn="just"/>
            <a:r>
              <a:rPr lang="tr-TR" dirty="0" err="1">
                <a:latin typeface="Times New Roman" panose="02020603050405020304" pitchFamily="18" charset="0"/>
                <a:cs typeface="Times New Roman" panose="02020603050405020304" pitchFamily="18" charset="0"/>
              </a:rPr>
              <a:t>Saleebey</a:t>
            </a:r>
            <a:r>
              <a:rPr lang="tr-TR" dirty="0">
                <a:latin typeface="Times New Roman" panose="02020603050405020304" pitchFamily="18" charset="0"/>
                <a:cs typeface="Times New Roman" panose="02020603050405020304" pitchFamily="18" charset="0"/>
              </a:rPr>
              <a:t> (1996) güçler perspektifine yöneltilen dört temel eleştiriyi aktarmış ve her bir eleştiriye aşağıdaki biçimde yanıt vermiştir:.</a:t>
            </a:r>
          </a:p>
          <a:p>
            <a:pPr algn="just"/>
            <a:r>
              <a:rPr lang="tr-TR" dirty="0">
                <a:latin typeface="Times New Roman" panose="02020603050405020304" pitchFamily="18" charset="0"/>
                <a:cs typeface="Times New Roman" panose="02020603050405020304" pitchFamily="18" charset="0"/>
              </a:rPr>
              <a:t>Güçler perspektifi «olumlu </a:t>
            </a:r>
            <a:r>
              <a:rPr lang="tr-TR" dirty="0" err="1">
                <a:latin typeface="Times New Roman" panose="02020603050405020304" pitchFamily="18" charset="0"/>
                <a:cs typeface="Times New Roman" panose="02020603050405020304" pitchFamily="18" charset="0"/>
              </a:rPr>
              <a:t>düşünme»nin</a:t>
            </a:r>
            <a:r>
              <a:rPr lang="tr-TR" dirty="0">
                <a:latin typeface="Times New Roman" panose="02020603050405020304" pitchFamily="18" charset="0"/>
                <a:cs typeface="Times New Roman" panose="02020603050405020304" pitchFamily="18" charset="0"/>
              </a:rPr>
              <a:t> sadece kılık değiştirmiş halidir. Güçler perspektifi kişinin kendi kendine tekrar ettiği bir dizi ifade ya da fikirden çok, müracaatçılar için anlamlı bir gelecek yaratmaya yönelik olarak kişisel ve çevresel güçlerini kullanır.</a:t>
            </a:r>
          </a:p>
          <a:p>
            <a:pPr algn="just"/>
            <a:r>
              <a:rPr lang="tr-TR" dirty="0">
                <a:latin typeface="Times New Roman" panose="02020603050405020304" pitchFamily="18" charset="0"/>
                <a:cs typeface="Times New Roman" panose="02020603050405020304" pitchFamily="18" charset="0"/>
              </a:rPr>
              <a:t>Güçler perspektifi gerçekten sefaletin yeni bir çerçeveye oturtulmuş halidir. Güçler perspektifi acıyı, sefaleti ve müracaatçının yaşanmış deneyimlerinin gerçekliğini kabul eder. Güçler perspektifi, müracaatçıların acılarını ve/veya kusurlarını yeniden bir çerçeveye oturtmaktan müracaatçıların «hem olasılık ve olanakların doğasına hem de bireyin yaftasının altındaki doğasına dair bir tutum ve dil geliştirmelerine»  yardımcı olur (</a:t>
            </a:r>
            <a:r>
              <a:rPr lang="tr-TR" dirty="0" err="1">
                <a:latin typeface="Times New Roman" panose="02020603050405020304" pitchFamily="18" charset="0"/>
                <a:cs typeface="Times New Roman" panose="02020603050405020304" pitchFamily="18" charset="0"/>
              </a:rPr>
              <a:t>Saleebey</a:t>
            </a:r>
            <a:r>
              <a:rPr lang="tr-TR" dirty="0">
                <a:latin typeface="Times New Roman" panose="02020603050405020304" pitchFamily="18" charset="0"/>
                <a:cs typeface="Times New Roman" panose="02020603050405020304" pitchFamily="18" charset="0"/>
              </a:rPr>
              <a:t> 1996: 302).</a:t>
            </a:r>
          </a:p>
          <a:p>
            <a:pPr algn="just"/>
            <a:r>
              <a:rPr lang="tr-TR" dirty="0">
                <a:latin typeface="Times New Roman" panose="02020603050405020304" pitchFamily="18" charset="0"/>
                <a:cs typeface="Times New Roman" panose="02020603050405020304" pitchFamily="18" charset="0"/>
              </a:rPr>
              <a:t>Güçler perspektifi saçma biçimde iyimserdir. Güçler perspektifi yardım edilemez durumda bireyler olduğunu kabul eder. Bununla birlikte, güçler perspektifi bireylerin kendilerinde büyüme ve gelişme yetisine sahip olduklarını kabul eder. Güçler perspektifi bir müracaatçının yardım edilemez olduğunu varsaymaktan çok sosyal çalışmacının olasılıklar ve değişimi temel alan bir bakışla müracaatçıyla çalışmaya başlamasını destekler.</a:t>
            </a:r>
          </a:p>
        </p:txBody>
      </p:sp>
    </p:spTree>
    <p:extLst>
      <p:ext uri="{BB962C8B-B14F-4D97-AF65-F5344CB8AC3E}">
        <p14:creationId xmlns:p14="http://schemas.microsoft.com/office/powerpoint/2010/main" val="894030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E23CBFF-E38C-BFD0-39DF-94AD46927EBB}"/>
              </a:ext>
            </a:extLst>
          </p:cNvPr>
          <p:cNvSpPr>
            <a:spLocks noGrp="1"/>
          </p:cNvSpPr>
          <p:nvPr>
            <p:ph idx="1"/>
          </p:nvPr>
        </p:nvSpPr>
        <p:spPr>
          <a:xfrm>
            <a:off x="1534696" y="768927"/>
            <a:ext cx="9520158" cy="5354781"/>
          </a:xfrm>
        </p:spPr>
        <p:txBody>
          <a:bodyPr>
            <a:normAutofit fontScale="85000" lnSpcReduction="20000"/>
          </a:bodyPr>
          <a:lstStyle/>
          <a:p>
            <a:pPr algn="just"/>
            <a:r>
              <a:rPr lang="tr-TR" dirty="0">
                <a:latin typeface="Times New Roman" panose="02020603050405020304" pitchFamily="18" charset="0"/>
                <a:cs typeface="Times New Roman" panose="02020603050405020304" pitchFamily="18" charset="0"/>
              </a:rPr>
              <a:t>Güçler perspektifine başka bir eleştiri müracaatçının sorunlarının gerçekliğini göz ardı ettiğine yöneliktir. Güçler perspektifi müracaatçı ve topluluğun güçlerini kullanarak müracaatçıların tercih ettikleri geleceğe ulaşmalarına yardım etmeye odaklanırken, müracaatçının ıstıraplı hikâyelerini dinlemenin duygusal olarak onu rahatlatıcı değerini ya da müracaatçının sorunlarını değerlendirme ihtiyacını göz ardı etmez. Ancak, müracaatçının sorunlarını anlamak yeterli değildir. Müracaatçı ile sosyal çalışmacı arasındaki müracaatçının sorunları ile ilgili olanlar da dahil görüşmelerde, sosyal çalışmacı müracaatçının görünen sorunu düzeltmek için kullanılabileceği ve müracaatçıları arzu ettikleri hedeflere yönlendirebilecek güçlerini irdelemektedir.</a:t>
            </a:r>
          </a:p>
          <a:p>
            <a:pPr algn="just"/>
            <a:r>
              <a:rPr lang="tr-TR" dirty="0" err="1">
                <a:latin typeface="Times New Roman" panose="02020603050405020304" pitchFamily="18" charset="0"/>
                <a:cs typeface="Times New Roman" panose="02020603050405020304" pitchFamily="18" charset="0"/>
              </a:rPr>
              <a:t>Gray</a:t>
            </a:r>
            <a:r>
              <a:rPr lang="tr-TR" dirty="0">
                <a:latin typeface="Times New Roman" panose="02020603050405020304" pitchFamily="18" charset="0"/>
                <a:cs typeface="Times New Roman" panose="02020603050405020304" pitchFamily="18" charset="0"/>
              </a:rPr>
              <a:t> (2011) güçler perspektifinin kamusal refah sisteminin müracaatçılara yönelik sorumluluklarını azaltan neoliberal bir gerçeklikten kaynaklandığını öne sürmektedir. Bireyler değişimi yaratmaktan sorumludur. Bu görüşün neticesinde, güçler perspektifi «ırk, toplumsal sınıf» gibi yapısal eşitsizlikler, ruhsal bozukluklar, yoksulluk vb. arasındaki ilişkinin kanıtını hesaba katamamaktadır' (s.8). Güçler perspektifi, müracaatçı sorunlarının pek çoğunun temel nedeni olan baskı yapılarını değiştirmek ya da onlarla mücadele etmek yerine, bireylerin kendi sorunlarına, sorunun daha geniş kültürel ve topluluk bağlamlarından bağımsız biçimde çözümler bulmasını gerektirmektedir. Örneğin, kolaylıkla istihdam edilebilir olanlar da dâhil olmak üzere maddi olanakları kısıtlı topluluklarda yaşayan işsiz bireyler, bu topluluklarla özel olarak ilgilenen işverenler olmadıkça iş bulma konusunda zorlanabilirler. Sosyal çalışmacılar bu durumda istihdam olanaklarını artırmak için sistem-düzeyinde değişim çabalarına eklemlenme ihtiyacı duyacaktır.</a:t>
            </a:r>
          </a:p>
          <a:p>
            <a:endParaRPr lang="tr-TR" dirty="0"/>
          </a:p>
        </p:txBody>
      </p:sp>
    </p:spTree>
    <p:extLst>
      <p:ext uri="{BB962C8B-B14F-4D97-AF65-F5344CB8AC3E}">
        <p14:creationId xmlns:p14="http://schemas.microsoft.com/office/powerpoint/2010/main" val="1452572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9E55B8-9938-C07B-B33F-1C88EA05F7FA}"/>
              </a:ext>
            </a:extLst>
          </p:cNvPr>
          <p:cNvSpPr>
            <a:spLocks noGrp="1"/>
          </p:cNvSpPr>
          <p:nvPr>
            <p:ph type="title"/>
          </p:nvPr>
        </p:nvSpPr>
        <p:spPr>
          <a:xfrm>
            <a:off x="1534696" y="804520"/>
            <a:ext cx="9520158" cy="587136"/>
          </a:xfrm>
        </p:spPr>
        <p:txBody>
          <a:bodyPr/>
          <a:lstStyle/>
          <a:p>
            <a:r>
              <a:rPr lang="tr-TR" dirty="0"/>
              <a:t>Güçler Perspektifi Açıklanması</a:t>
            </a:r>
          </a:p>
        </p:txBody>
      </p:sp>
      <p:sp>
        <p:nvSpPr>
          <p:cNvPr id="3" name="İçerik Yer Tutucusu 2">
            <a:extLst>
              <a:ext uri="{FF2B5EF4-FFF2-40B4-BE49-F238E27FC236}">
                <a16:creationId xmlns:a16="http://schemas.microsoft.com/office/drawing/2014/main" id="{3FE14202-0E51-E01E-A5DB-05D3A27FF82D}"/>
              </a:ext>
            </a:extLst>
          </p:cNvPr>
          <p:cNvSpPr>
            <a:spLocks noGrp="1"/>
          </p:cNvSpPr>
          <p:nvPr>
            <p:ph idx="1"/>
          </p:nvPr>
        </p:nvSpPr>
        <p:spPr>
          <a:xfrm>
            <a:off x="1534696" y="1391656"/>
            <a:ext cx="9520158" cy="4745908"/>
          </a:xfrm>
        </p:spPr>
        <p:txBody>
          <a:bodyPr>
            <a:normAutofit fontScale="92500" lnSpcReduction="10000"/>
          </a:bodyPr>
          <a:lstStyle/>
          <a:p>
            <a:pPr algn="just"/>
            <a:r>
              <a:rPr lang="tr-TR" sz="1800" dirty="0">
                <a:latin typeface="Times New Roman" panose="02020603050405020304" pitchFamily="18" charset="0"/>
                <a:cs typeface="Times New Roman" panose="02020603050405020304" pitchFamily="18" charset="0"/>
              </a:rPr>
              <a:t>Güçler perspektifi, sosyal çalışmacıyı, müracaatçıların sorunları, kusurları ya da yaftalarına odaklanmaktansa güçler, beceriler, kaynaklar ve başarılara odaklanan etkileşimler ve müdahalelere doğru yönlendiren bir çalışma yöntemidir. Güçler perspektifi, terapötik ilerleme için en doğru yolun bireylerin kusurları ya da sınırlılıkları yerine güçlerine odaklanma olduğu inancına dayanmaktadır. </a:t>
            </a:r>
          </a:p>
          <a:p>
            <a:pPr algn="just"/>
            <a:r>
              <a:rPr lang="tr-TR" sz="1800" dirty="0">
                <a:latin typeface="Times New Roman" panose="02020603050405020304" pitchFamily="18" charset="0"/>
                <a:cs typeface="Times New Roman" panose="02020603050405020304" pitchFamily="18" charset="0"/>
              </a:rPr>
              <a:t>Güçler perspektifi aşağıdaki altı yol gösterici varsayımdan temellenmektedir:</a:t>
            </a:r>
          </a:p>
          <a:p>
            <a:pPr algn="just"/>
            <a:r>
              <a:rPr lang="tr-TR" sz="1800" dirty="0">
                <a:latin typeface="Times New Roman" panose="02020603050405020304" pitchFamily="18" charset="0"/>
                <a:cs typeface="Times New Roman" panose="02020603050405020304" pitchFamily="18" charset="0"/>
              </a:rPr>
              <a:t>Her birey, grup, aile ve topluluk güçlere sahiptir.</a:t>
            </a:r>
          </a:p>
          <a:p>
            <a:pPr algn="just"/>
            <a:r>
              <a:rPr lang="tr-TR" sz="1800" dirty="0">
                <a:latin typeface="Times New Roman" panose="02020603050405020304" pitchFamily="18" charset="0"/>
                <a:cs typeface="Times New Roman" panose="02020603050405020304" pitchFamily="18" charset="0"/>
              </a:rPr>
              <a:t>Travma, istismar, hastalık ve mücadele yaralayıcı olabilir ancak hem zorluk hem de fırsat kaynağı teşkil edebilir.</a:t>
            </a:r>
          </a:p>
          <a:p>
            <a:pPr algn="just"/>
            <a:r>
              <a:rPr lang="tr-TR" sz="1800" dirty="0">
                <a:latin typeface="Times New Roman" panose="02020603050405020304" pitchFamily="18" charset="0"/>
                <a:cs typeface="Times New Roman" panose="02020603050405020304" pitchFamily="18" charset="0"/>
              </a:rPr>
              <a:t>Gelişim ve değişim kapasitelerinin üst sınırının bilinmiyor olduğunu varsayarak birey, grup, ya da toplulukların isteklerini ciddiye almak.</a:t>
            </a:r>
          </a:p>
          <a:p>
            <a:pPr algn="just"/>
            <a:r>
              <a:rPr lang="tr-TR" sz="1800" dirty="0">
                <a:latin typeface="Times New Roman" panose="02020603050405020304" pitchFamily="18" charset="0"/>
                <a:cs typeface="Times New Roman" panose="02020603050405020304" pitchFamily="18" charset="0"/>
              </a:rPr>
              <a:t>Müracaatçılara en iyi hizmeti onlarla işbirliği yaparak sunabiliriz.</a:t>
            </a:r>
          </a:p>
          <a:p>
            <a:pPr algn="just"/>
            <a:r>
              <a:rPr lang="tr-TR" sz="1800" dirty="0">
                <a:latin typeface="Times New Roman" panose="02020603050405020304" pitchFamily="18" charset="0"/>
                <a:cs typeface="Times New Roman" panose="02020603050405020304" pitchFamily="18" charset="0"/>
              </a:rPr>
              <a:t>Her çevrede çok sayıda kaynak mevcuttur.</a:t>
            </a:r>
          </a:p>
          <a:p>
            <a:pPr algn="just"/>
            <a:r>
              <a:rPr lang="tr-TR" sz="1800" dirty="0">
                <a:latin typeface="Times New Roman" panose="02020603050405020304" pitchFamily="18" charset="0"/>
                <a:cs typeface="Times New Roman" panose="02020603050405020304" pitchFamily="18" charset="0"/>
              </a:rPr>
              <a:t>İlgi, bakım ve bağlam.</a:t>
            </a:r>
          </a:p>
          <a:p>
            <a:pPr algn="just"/>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190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7">
            <a:extLst>
              <a:ext uri="{FF2B5EF4-FFF2-40B4-BE49-F238E27FC236}">
                <a16:creationId xmlns:a16="http://schemas.microsoft.com/office/drawing/2014/main" id="{B8DCFD4F-D808-D6BD-87C8-FAE1427DA615}"/>
              </a:ext>
            </a:extLst>
          </p:cNvPr>
          <p:cNvGraphicFramePr>
            <a:graphicFrameLocks noGrp="1"/>
          </p:cNvGraphicFramePr>
          <p:nvPr>
            <p:ph idx="1"/>
            <p:extLst>
              <p:ext uri="{D42A27DB-BD31-4B8C-83A1-F6EECF244321}">
                <p14:modId xmlns:p14="http://schemas.microsoft.com/office/powerpoint/2010/main" val="2584298254"/>
              </p:ext>
            </p:extLst>
          </p:nvPr>
        </p:nvGraphicFramePr>
        <p:xfrm>
          <a:off x="1335882" y="602672"/>
          <a:ext cx="9520236" cy="4815840"/>
        </p:xfrm>
        <a:graphic>
          <a:graphicData uri="http://schemas.openxmlformats.org/drawingml/2006/table">
            <a:tbl>
              <a:tblPr firstRow="1" bandRow="1">
                <a:tableStyleId>{5C22544A-7EE6-4342-B048-85BDC9FD1C3A}</a:tableStyleId>
              </a:tblPr>
              <a:tblGrid>
                <a:gridCol w="4760118">
                  <a:extLst>
                    <a:ext uri="{9D8B030D-6E8A-4147-A177-3AD203B41FA5}">
                      <a16:colId xmlns:a16="http://schemas.microsoft.com/office/drawing/2014/main" val="514838712"/>
                    </a:ext>
                  </a:extLst>
                </a:gridCol>
                <a:gridCol w="4760118">
                  <a:extLst>
                    <a:ext uri="{9D8B030D-6E8A-4147-A177-3AD203B41FA5}">
                      <a16:colId xmlns:a16="http://schemas.microsoft.com/office/drawing/2014/main" val="1591182085"/>
                    </a:ext>
                  </a:extLst>
                </a:gridCol>
              </a:tblGrid>
              <a:tr h="301856">
                <a:tc>
                  <a:txBody>
                    <a:bodyPr/>
                    <a:lstStyle/>
                    <a:p>
                      <a:r>
                        <a:rPr lang="tr-TR" dirty="0"/>
                        <a:t>Güçlerin Bulunabileceği Olası Alanlar</a:t>
                      </a:r>
                    </a:p>
                  </a:txBody>
                  <a:tcPr/>
                </a:tc>
                <a:tc>
                  <a:txBody>
                    <a:bodyPr/>
                    <a:lstStyle/>
                    <a:p>
                      <a:endParaRPr lang="tr-TR" dirty="0"/>
                    </a:p>
                  </a:txBody>
                  <a:tcPr/>
                </a:tc>
                <a:extLst>
                  <a:ext uri="{0D108BD9-81ED-4DB2-BD59-A6C34878D82A}">
                    <a16:rowId xmlns:a16="http://schemas.microsoft.com/office/drawing/2014/main" val="1522943837"/>
                  </a:ext>
                </a:extLst>
              </a:tr>
              <a:tr h="370840">
                <a:tc>
                  <a:txBody>
                    <a:bodyPr/>
                    <a:lstStyle/>
                    <a:p>
                      <a:r>
                        <a:rPr lang="tr-TR" dirty="0"/>
                        <a:t>Kişilerin bildikleri/öğrendikleri</a:t>
                      </a:r>
                    </a:p>
                  </a:txBody>
                  <a:tcPr/>
                </a:tc>
                <a:tc>
                  <a:txBody>
                    <a:bodyPr/>
                    <a:lstStyle/>
                    <a:p>
                      <a:r>
                        <a:rPr lang="tr-TR" dirty="0"/>
                        <a:t>Eğitim ve İşyeri</a:t>
                      </a:r>
                    </a:p>
                  </a:txBody>
                  <a:tcPr/>
                </a:tc>
                <a:extLst>
                  <a:ext uri="{0D108BD9-81ED-4DB2-BD59-A6C34878D82A}">
                    <a16:rowId xmlns:a16="http://schemas.microsoft.com/office/drawing/2014/main" val="2211687616"/>
                  </a:ext>
                </a:extLst>
              </a:tr>
              <a:tr h="370840">
                <a:tc>
                  <a:txBody>
                    <a:bodyPr/>
                    <a:lstStyle/>
                    <a:p>
                      <a:r>
                        <a:rPr lang="tr-TR" dirty="0"/>
                        <a:t>Nitelikler, karakter, erdemler</a:t>
                      </a:r>
                    </a:p>
                  </a:txBody>
                  <a:tcPr/>
                </a:tc>
                <a:tc>
                  <a:txBody>
                    <a:bodyPr/>
                    <a:lstStyle/>
                    <a:p>
                      <a:r>
                        <a:rPr lang="tr-TR" dirty="0"/>
                        <a:t>Geçmiş yaşamındaki başarıları</a:t>
                      </a:r>
                    </a:p>
                  </a:txBody>
                  <a:tcPr/>
                </a:tc>
                <a:extLst>
                  <a:ext uri="{0D108BD9-81ED-4DB2-BD59-A6C34878D82A}">
                    <a16:rowId xmlns:a16="http://schemas.microsoft.com/office/drawing/2014/main" val="3649622861"/>
                  </a:ext>
                </a:extLst>
              </a:tr>
              <a:tr h="370840">
                <a:tc>
                  <a:txBody>
                    <a:bodyPr/>
                    <a:lstStyle/>
                    <a:p>
                      <a:r>
                        <a:rPr lang="tr-TR" dirty="0"/>
                        <a:t>Yetenekler</a:t>
                      </a:r>
                    </a:p>
                  </a:txBody>
                  <a:tcPr/>
                </a:tc>
                <a:tc>
                  <a:txBody>
                    <a:bodyPr/>
                    <a:lstStyle/>
                    <a:p>
                      <a:r>
                        <a:rPr lang="tr-TR" dirty="0"/>
                        <a:t>Kararlılık</a:t>
                      </a:r>
                    </a:p>
                  </a:txBody>
                  <a:tcPr/>
                </a:tc>
                <a:extLst>
                  <a:ext uri="{0D108BD9-81ED-4DB2-BD59-A6C34878D82A}">
                    <a16:rowId xmlns:a16="http://schemas.microsoft.com/office/drawing/2014/main" val="707266074"/>
                  </a:ext>
                </a:extLst>
              </a:tr>
              <a:tr h="370840">
                <a:tc>
                  <a:txBody>
                    <a:bodyPr/>
                    <a:lstStyle/>
                    <a:p>
                      <a:r>
                        <a:rPr lang="tr-TR" dirty="0"/>
                        <a:t>Kişisel haysiyet</a:t>
                      </a:r>
                    </a:p>
                  </a:txBody>
                  <a:tcPr/>
                </a:tc>
                <a:tc>
                  <a:txBody>
                    <a:bodyPr/>
                    <a:lstStyle/>
                    <a:p>
                      <a:r>
                        <a:rPr lang="tr-TR" dirty="0"/>
                        <a:t>Tutku</a:t>
                      </a:r>
                    </a:p>
                  </a:txBody>
                  <a:tcPr/>
                </a:tc>
                <a:extLst>
                  <a:ext uri="{0D108BD9-81ED-4DB2-BD59-A6C34878D82A}">
                    <a16:rowId xmlns:a16="http://schemas.microsoft.com/office/drawing/2014/main" val="2125341036"/>
                  </a:ext>
                </a:extLst>
              </a:tr>
              <a:tr h="370840">
                <a:tc>
                  <a:txBody>
                    <a:bodyPr/>
                    <a:lstStyle/>
                    <a:p>
                      <a:r>
                        <a:rPr lang="tr-TR" dirty="0"/>
                        <a:t>Maneviyat</a:t>
                      </a:r>
                    </a:p>
                  </a:txBody>
                  <a:tcPr/>
                </a:tc>
                <a:tc>
                  <a:txBody>
                    <a:bodyPr/>
                    <a:lstStyle/>
                    <a:p>
                      <a:r>
                        <a:rPr lang="tr-TR" dirty="0"/>
                        <a:t>Merak</a:t>
                      </a:r>
                    </a:p>
                  </a:txBody>
                  <a:tcPr/>
                </a:tc>
                <a:extLst>
                  <a:ext uri="{0D108BD9-81ED-4DB2-BD59-A6C34878D82A}">
                    <a16:rowId xmlns:a16="http://schemas.microsoft.com/office/drawing/2014/main" val="3951138723"/>
                  </a:ext>
                </a:extLst>
              </a:tr>
              <a:tr h="370840">
                <a:tc>
                  <a:txBody>
                    <a:bodyPr/>
                    <a:lstStyle/>
                    <a:p>
                      <a:r>
                        <a:rPr lang="tr-TR" dirty="0"/>
                        <a:t>Başa çıkma becerileri</a:t>
                      </a:r>
                    </a:p>
                  </a:txBody>
                  <a:tcPr/>
                </a:tc>
                <a:tc>
                  <a:txBody>
                    <a:bodyPr/>
                    <a:lstStyle/>
                    <a:p>
                      <a:r>
                        <a:rPr lang="tr-TR" dirty="0"/>
                        <a:t>Kanaat</a:t>
                      </a:r>
                    </a:p>
                  </a:txBody>
                  <a:tcPr/>
                </a:tc>
                <a:extLst>
                  <a:ext uri="{0D108BD9-81ED-4DB2-BD59-A6C34878D82A}">
                    <a16:rowId xmlns:a16="http://schemas.microsoft.com/office/drawing/2014/main" val="2648980542"/>
                  </a:ext>
                </a:extLst>
              </a:tr>
              <a:tr h="370840">
                <a:tc>
                  <a:txBody>
                    <a:bodyPr/>
                    <a:lstStyle/>
                    <a:p>
                      <a:r>
                        <a:rPr lang="tr-TR" dirty="0"/>
                        <a:t>Kültürel ve kişisel hikayeler, töreler</a:t>
                      </a:r>
                    </a:p>
                  </a:txBody>
                  <a:tcPr/>
                </a:tc>
                <a:tc>
                  <a:txBody>
                    <a:bodyPr/>
                    <a:lstStyle/>
                    <a:p>
                      <a:r>
                        <a:rPr lang="tr-TR" dirty="0"/>
                        <a:t>Esneklik</a:t>
                      </a:r>
                    </a:p>
                  </a:txBody>
                  <a:tcPr/>
                </a:tc>
                <a:extLst>
                  <a:ext uri="{0D108BD9-81ED-4DB2-BD59-A6C34878D82A}">
                    <a16:rowId xmlns:a16="http://schemas.microsoft.com/office/drawing/2014/main" val="3143606002"/>
                  </a:ext>
                </a:extLst>
              </a:tr>
              <a:tr h="370840">
                <a:tc>
                  <a:txBody>
                    <a:bodyPr/>
                    <a:lstStyle/>
                    <a:p>
                      <a:r>
                        <a:rPr lang="tr-TR" dirty="0"/>
                        <a:t>Topluluk</a:t>
                      </a:r>
                    </a:p>
                  </a:txBody>
                  <a:tcPr/>
                </a:tc>
                <a:tc>
                  <a:txBody>
                    <a:bodyPr/>
                    <a:lstStyle/>
                    <a:p>
                      <a:r>
                        <a:rPr lang="tr-TR" dirty="0"/>
                        <a:t>Sorun çözmeye dair geçmiş girişimler</a:t>
                      </a:r>
                    </a:p>
                  </a:txBody>
                  <a:tcPr/>
                </a:tc>
                <a:extLst>
                  <a:ext uri="{0D108BD9-81ED-4DB2-BD59-A6C34878D82A}">
                    <a16:rowId xmlns:a16="http://schemas.microsoft.com/office/drawing/2014/main" val="2318385557"/>
                  </a:ext>
                </a:extLst>
              </a:tr>
              <a:tr h="370840">
                <a:tc>
                  <a:txBody>
                    <a:bodyPr/>
                    <a:lstStyle/>
                    <a:p>
                      <a:r>
                        <a:rPr lang="tr-TR" dirty="0"/>
                        <a:t>Destek ağı</a:t>
                      </a:r>
                    </a:p>
                  </a:txBody>
                  <a:tcPr/>
                </a:tc>
                <a:tc>
                  <a:txBody>
                    <a:bodyPr/>
                    <a:lstStyle/>
                    <a:p>
                      <a:r>
                        <a:rPr lang="tr-TR" dirty="0" err="1"/>
                        <a:t>Sosyo</a:t>
                      </a:r>
                      <a:r>
                        <a:rPr lang="tr-TR" dirty="0"/>
                        <a:t>-politik destekler/kaynaklar</a:t>
                      </a:r>
                    </a:p>
                  </a:txBody>
                  <a:tcPr/>
                </a:tc>
                <a:extLst>
                  <a:ext uri="{0D108BD9-81ED-4DB2-BD59-A6C34878D82A}">
                    <a16:rowId xmlns:a16="http://schemas.microsoft.com/office/drawing/2014/main" val="2471886769"/>
                  </a:ext>
                </a:extLst>
              </a:tr>
              <a:tr h="370840">
                <a:tc>
                  <a:txBody>
                    <a:bodyPr/>
                    <a:lstStyle/>
                    <a:p>
                      <a:r>
                        <a:rPr lang="tr-TR" dirty="0"/>
                        <a:t>Motivasyon</a:t>
                      </a:r>
                    </a:p>
                  </a:txBody>
                  <a:tcPr/>
                </a:tc>
                <a:tc>
                  <a:txBody>
                    <a:bodyPr/>
                    <a:lstStyle/>
                    <a:p>
                      <a:r>
                        <a:rPr lang="tr-TR" dirty="0"/>
                        <a:t>Sağlık</a:t>
                      </a:r>
                    </a:p>
                  </a:txBody>
                  <a:tcPr/>
                </a:tc>
                <a:extLst>
                  <a:ext uri="{0D108BD9-81ED-4DB2-BD59-A6C34878D82A}">
                    <a16:rowId xmlns:a16="http://schemas.microsoft.com/office/drawing/2014/main" val="613903904"/>
                  </a:ext>
                </a:extLst>
              </a:tr>
              <a:tr h="370840">
                <a:tc>
                  <a:txBody>
                    <a:bodyPr/>
                    <a:lstStyle/>
                    <a:p>
                      <a:r>
                        <a:rPr lang="tr-TR" dirty="0"/>
                        <a:t>Kişilerarası İlişkiler</a:t>
                      </a:r>
                    </a:p>
                  </a:txBody>
                  <a:tcPr/>
                </a:tc>
                <a:tc>
                  <a:txBody>
                    <a:bodyPr/>
                    <a:lstStyle/>
                    <a:p>
                      <a:r>
                        <a:rPr lang="tr-TR" dirty="0"/>
                        <a:t>Fırsatlar</a:t>
                      </a:r>
                    </a:p>
                  </a:txBody>
                  <a:tcPr/>
                </a:tc>
                <a:extLst>
                  <a:ext uri="{0D108BD9-81ED-4DB2-BD59-A6C34878D82A}">
                    <a16:rowId xmlns:a16="http://schemas.microsoft.com/office/drawing/2014/main" val="2189923005"/>
                  </a:ext>
                </a:extLst>
              </a:tr>
              <a:tr h="370840">
                <a:tc>
                  <a:txBody>
                    <a:bodyPr/>
                    <a:lstStyle/>
                    <a:p>
                      <a:r>
                        <a:rPr lang="tr-TR" dirty="0"/>
                        <a:t>Dayanıklılık</a:t>
                      </a:r>
                    </a:p>
                  </a:txBody>
                  <a:tcPr/>
                </a:tc>
                <a:tc>
                  <a:txBody>
                    <a:bodyPr/>
                    <a:lstStyle/>
                    <a:p>
                      <a:r>
                        <a:rPr lang="tr-TR" dirty="0"/>
                        <a:t>Ümitler</a:t>
                      </a:r>
                    </a:p>
                  </a:txBody>
                  <a:tcPr/>
                </a:tc>
                <a:extLst>
                  <a:ext uri="{0D108BD9-81ED-4DB2-BD59-A6C34878D82A}">
                    <a16:rowId xmlns:a16="http://schemas.microsoft.com/office/drawing/2014/main" val="333464998"/>
                  </a:ext>
                </a:extLst>
              </a:tr>
            </a:tbl>
          </a:graphicData>
        </a:graphic>
      </p:graphicFrame>
    </p:spTree>
    <p:extLst>
      <p:ext uri="{BB962C8B-B14F-4D97-AF65-F5344CB8AC3E}">
        <p14:creationId xmlns:p14="http://schemas.microsoft.com/office/powerpoint/2010/main" val="112973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D480820-8197-6C38-4BB4-9E26AEF5AD06}"/>
              </a:ext>
            </a:extLst>
          </p:cNvPr>
          <p:cNvSpPr>
            <a:spLocks noGrp="1"/>
          </p:cNvSpPr>
          <p:nvPr>
            <p:ph idx="1"/>
          </p:nvPr>
        </p:nvSpPr>
        <p:spPr>
          <a:xfrm>
            <a:off x="1534696" y="1870364"/>
            <a:ext cx="9520158" cy="4267200"/>
          </a:xfrm>
        </p:spPr>
        <p:txBody>
          <a:bodyPr>
            <a:normAutofit fontScale="92500" lnSpcReduction="10000"/>
          </a:bodyPr>
          <a:lstStyle/>
          <a:p>
            <a:pPr algn="just">
              <a:lnSpc>
                <a:spcPct val="115000"/>
              </a:lnSpc>
              <a:spcAft>
                <a:spcPts val="1000"/>
              </a:spcAft>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Uygulamanın bu aşamaları, safhaları ya da bileşenleri bireyler, aileler ya da topluluklarla çalışmada kullanılabilir. Bu dört unsur şunlardır: </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tr-TR" sz="1800" b="1" i="1" dirty="0">
                <a:effectLst/>
                <a:latin typeface="Times New Roman" panose="02020603050405020304" pitchFamily="18" charset="0"/>
                <a:ea typeface="Times New Roman" panose="02020603050405020304" pitchFamily="18" charset="0"/>
                <a:cs typeface="Times New Roman" panose="02020603050405020304" pitchFamily="18" charset="0"/>
              </a:rPr>
              <a:t>Mücadelenin içinde-güçlerin alametleri ve ipuçları </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Saleebey</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2009:104). Müracaatçılar yaşamları içindeki kendileri ya da bir dış kaynak (çocuk refahı alanında mahkemeler gibi) tarafından tanımlanan sorunlar, güçlükler ya da stres kaynakları nedeniyle sosyal çalışmacıya gelir. Böylesi durumlarda müracaatçılar genellikle soruna ya da stres kaynağına odaklanmış durumdadır ve kendisi güçlere sahip olduğunun farkında değildir. Kendi ıstıraplı hikâyelerini anlatırken müracaatçılar sıklıkla geçmişteki başarılarından, başa çıkma becerilerinden, umutlarından ve büyük amaçlarından ipuçları verirler. Sosyal çalışmacı, müracaatçılarının sorunlarının hikâyesini dinlerken daima güçleri arar bir durumda olmalı ve uygun durumlarda da bu güçleri müracaatçıya yansıtmalıdır. Örneğin, «gerçekten güçlü bir aile destek sistemine sahip olduğunuz anlaşılıyor» ya da 'işiniz ve ebeveynlik sorumluluklarınızı idare etme konusunda gerçekten başarılıymışsınız' gibi. Müracaatçının güçlerini belirleme çalışması, müracaatçı ile ilk iletişime geçildiğinde başlamaktadır.</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
        <p:nvSpPr>
          <p:cNvPr id="4" name="Başlık 1">
            <a:extLst>
              <a:ext uri="{FF2B5EF4-FFF2-40B4-BE49-F238E27FC236}">
                <a16:creationId xmlns:a16="http://schemas.microsoft.com/office/drawing/2014/main" id="{ED17DA0A-4A6F-1834-D814-7604323C9F58}"/>
              </a:ext>
            </a:extLst>
          </p:cNvPr>
          <p:cNvSpPr>
            <a:spLocks noGrp="1"/>
          </p:cNvSpPr>
          <p:nvPr>
            <p:ph type="title"/>
          </p:nvPr>
        </p:nvSpPr>
        <p:spPr>
          <a:xfrm>
            <a:off x="1534696" y="804520"/>
            <a:ext cx="9520158" cy="574008"/>
          </a:xfrm>
        </p:spPr>
        <p:txBody>
          <a:bodyPr/>
          <a:lstStyle/>
          <a:p>
            <a:r>
              <a:rPr lang="tr-TR" dirty="0"/>
              <a:t>Güçler Temelli Bir Yaklaşımın Unsurları</a:t>
            </a:r>
          </a:p>
        </p:txBody>
      </p:sp>
    </p:spTree>
    <p:extLst>
      <p:ext uri="{BB962C8B-B14F-4D97-AF65-F5344CB8AC3E}">
        <p14:creationId xmlns:p14="http://schemas.microsoft.com/office/powerpoint/2010/main" val="3097569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0A97EF-647B-B1EB-C5C8-5A4FC7339D2E}"/>
              </a:ext>
            </a:extLst>
          </p:cNvPr>
          <p:cNvSpPr>
            <a:spLocks noGrp="1"/>
          </p:cNvSpPr>
          <p:nvPr>
            <p:ph idx="1"/>
          </p:nvPr>
        </p:nvSpPr>
        <p:spPr>
          <a:xfrm>
            <a:off x="1534696" y="0"/>
            <a:ext cx="9520158" cy="6089073"/>
          </a:xfrm>
        </p:spPr>
        <p:txBody>
          <a:bodyPr>
            <a:normAutofit fontScale="92500" lnSpcReduction="20000"/>
          </a:bodyPr>
          <a:lstStyle/>
          <a:p>
            <a:pPr algn="just">
              <a:lnSpc>
                <a:spcPct val="115000"/>
              </a:lnSpc>
              <a:spcAft>
                <a:spcPts val="1000"/>
              </a:spcAft>
            </a:pPr>
            <a:r>
              <a:rPr lang="tr-TR" sz="1800" b="1" i="1" dirty="0">
                <a:effectLst/>
                <a:latin typeface="Times New Roman" panose="02020603050405020304" pitchFamily="18" charset="0"/>
                <a:ea typeface="Times New Roman" panose="02020603050405020304" pitchFamily="18" charset="0"/>
                <a:cs typeface="Times New Roman" panose="02020603050405020304" pitchFamily="18" charset="0"/>
              </a:rPr>
              <a:t>Dayanıklılık ve güçlerin söylem ve anlatılarını harekete geçirmek </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Saleebey</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2009:104). Görüşme sürerken, sosyal çalışmacı müracaatçılara patoloji ve sorunlar diliyle konuşmaktan güçler ve kapasite üzerine konuşmaya doğru yönlendirmek durumundadır. </a:t>
            </a:r>
            <a:r>
              <a:rPr lang="tr-TR" sz="1800" dirty="0">
                <a:latin typeface="Times New Roman" panose="02020603050405020304" pitchFamily="18" charset="0"/>
                <a:ea typeface="Times New Roman" panose="02020603050405020304" pitchFamily="18" charset="0"/>
                <a:cs typeface="Times New Roman" panose="02020603050405020304" pitchFamily="18" charset="0"/>
              </a:rPr>
              <a:t>M</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üracaatçıların güçler ve kaynaklara ilişkin tanımlamaları yıllar boyunca kendinden şüphe etme, kendini suçlama, başkaları tarafından suçlanma ya da başkaları veya toplum tarafından baskıya maruz kalmanın altında gömülü kaldığından bu aşama zor olabilir. Sosyal çalışmacı müracaatçılarla birlikte güçler ve kaynakları tanımlama davranışını modellemeli ve müracaatçıların kendi güçler ve kapasitelerinin farkına varmalarını olumlamalıdır. Bu süreç sosyal çalışmacının güçleri değerlendirmesi ve tanımlamasını, müracaatçılara güçlerini yansıtan ifadeler sunmasını ve müracaatçıların kendi gündelik hayatlarına uyabilecek olasılıkları tartışmasını kapsamaktadır.</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tr-TR" sz="1800" b="1" i="1" dirty="0">
                <a:effectLst/>
                <a:latin typeface="Times New Roman" panose="02020603050405020304" pitchFamily="18" charset="0"/>
                <a:ea typeface="Times New Roman" panose="02020603050405020304" pitchFamily="18" charset="0"/>
                <a:cs typeface="Times New Roman" panose="02020603050405020304" pitchFamily="18" charset="0"/>
              </a:rPr>
              <a:t>Bağlam içinde hareket etmek: proje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Saleebey</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2009:104). Müracaatçılar kendi güçlerini tanımlayabilmenin yanı sıra güçlerin dilini de öğrenmeli ve kendilerini güçler ve yapabilirliklerle donanmış olarak görebilmelidir. </a:t>
            </a:r>
            <a:r>
              <a:rPr lang="tr-TR" sz="1800" dirty="0">
                <a:latin typeface="Times New Roman" panose="02020603050405020304" pitchFamily="18" charset="0"/>
                <a:ea typeface="Times New Roman" panose="02020603050405020304" pitchFamily="18" charset="0"/>
                <a:cs typeface="Times New Roman" panose="02020603050405020304" pitchFamily="18" charset="0"/>
              </a:rPr>
              <a:t>M</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üracaatçılar kendi umutlarını ve hedeflerini tanımlamalı, bu hedeflere yönelmelerinde kendi güçleri ve dış kaynaklardan yararlanmalıdır. Bu projenin işbirlikçi niteliği, müracaatçılarla dış kaynaklar arasındaki bağlantıyı sağlayan ya da müracaatçılarla hedeflerine ulaşmalarına engel olan unsurlara karşı çıkma konusunda birlikte çalışan sosyal çalışmacılar bir simsarlık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brokerage</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ya da savunuculuk rolü üstlenecektir.</a:t>
            </a:r>
          </a:p>
          <a:p>
            <a:pPr algn="just">
              <a:lnSpc>
                <a:spcPct val="115000"/>
              </a:lnSpc>
              <a:spcAft>
                <a:spcPts val="1000"/>
              </a:spcAft>
            </a:pPr>
            <a:r>
              <a:rPr lang="tr-TR" sz="1800" b="1" i="1" dirty="0">
                <a:effectLst/>
                <a:latin typeface="Times New Roman" panose="02020603050405020304" pitchFamily="18" charset="0"/>
                <a:ea typeface="Times New Roman" panose="02020603050405020304" pitchFamily="18" charset="0"/>
              </a:rPr>
              <a:t>Birinin güçlerini normalleştirmeye ve onlardan yararlanmaya doğru ilerlemek</a:t>
            </a:r>
            <a:r>
              <a:rPr lang="tr-TR" sz="1800" dirty="0">
                <a:effectLst/>
                <a:latin typeface="Times New Roman" panose="02020603050405020304" pitchFamily="18" charset="0"/>
                <a:ea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rPr>
              <a:t>Saleebey</a:t>
            </a:r>
            <a:r>
              <a:rPr lang="tr-TR" sz="1800" dirty="0">
                <a:effectLst/>
                <a:latin typeface="Times New Roman" panose="02020603050405020304" pitchFamily="18" charset="0"/>
                <a:ea typeface="Times New Roman" panose="02020603050405020304" pitchFamily="18" charset="0"/>
              </a:rPr>
              <a:t>, 2009: 105). Müracaatçılar tedavi sürecinde ilerledikçe, kendi güçlerinin ve topluluktaki güçlerin farkına varma becerileri kadar bu güçleri kullanabilme yetilerinin pekiştirilmesi ve normalleştirilmesi de gerekir. </a:t>
            </a:r>
            <a:endParaRPr lang="tr-TR" sz="1800" dirty="0">
              <a:effectLst/>
              <a:latin typeface="Calibri" panose="020F0502020204030204" pitchFamily="34" charset="0"/>
              <a:ea typeface="Calibri" panose="020F0502020204030204" pitchFamily="34" charset="0"/>
            </a:endParaRPr>
          </a:p>
          <a:p>
            <a:pPr algn="just">
              <a:lnSpc>
                <a:spcPct val="115000"/>
              </a:lnSpc>
              <a:spcAft>
                <a:spcPts val="1000"/>
              </a:spcAft>
            </a:pP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538854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id="{F2E77430-4B35-C9F1-DA9C-D139F33BB680}"/>
              </a:ext>
            </a:extLst>
          </p:cNvPr>
          <p:cNvGraphicFramePr>
            <a:graphicFrameLocks noGrp="1"/>
          </p:cNvGraphicFramePr>
          <p:nvPr>
            <p:ph idx="1"/>
            <p:extLst>
              <p:ext uri="{D42A27DB-BD31-4B8C-83A1-F6EECF244321}">
                <p14:modId xmlns:p14="http://schemas.microsoft.com/office/powerpoint/2010/main" val="3876647490"/>
              </p:ext>
            </p:extLst>
          </p:nvPr>
        </p:nvGraphicFramePr>
        <p:xfrm>
          <a:off x="1335881" y="124980"/>
          <a:ext cx="9520237" cy="5897880"/>
        </p:xfrm>
        <a:graphic>
          <a:graphicData uri="http://schemas.openxmlformats.org/drawingml/2006/table">
            <a:tbl>
              <a:tblPr firstRow="1" bandRow="1">
                <a:tableStyleId>{5C22544A-7EE6-4342-B048-85BDC9FD1C3A}</a:tableStyleId>
              </a:tblPr>
              <a:tblGrid>
                <a:gridCol w="9520237">
                  <a:extLst>
                    <a:ext uri="{9D8B030D-6E8A-4147-A177-3AD203B41FA5}">
                      <a16:colId xmlns:a16="http://schemas.microsoft.com/office/drawing/2014/main" val="795146559"/>
                    </a:ext>
                  </a:extLst>
                </a:gridCol>
              </a:tblGrid>
              <a:tr h="370840">
                <a:tc>
                  <a:txBody>
                    <a:bodyPr/>
                    <a:lstStyle/>
                    <a:p>
                      <a:r>
                        <a:rPr lang="tr-TR" dirty="0"/>
                        <a:t>Bir Güçler Değerlendirmesi İçin 12 Temel Prensip</a:t>
                      </a:r>
                    </a:p>
                  </a:txBody>
                  <a:tcPr/>
                </a:tc>
                <a:extLst>
                  <a:ext uri="{0D108BD9-81ED-4DB2-BD59-A6C34878D82A}">
                    <a16:rowId xmlns:a16="http://schemas.microsoft.com/office/drawing/2014/main" val="4045786497"/>
                  </a:ext>
                </a:extLst>
              </a:tr>
              <a:tr h="370840">
                <a:tc>
                  <a:txBody>
                    <a:bodyPr/>
                    <a:lstStyle/>
                    <a:p>
                      <a:pPr marL="342900" indent="-342900">
                        <a:buAutoNum type="arabicPeriod"/>
                      </a:pPr>
                      <a:r>
                        <a:rPr lang="tr-TR" dirty="0"/>
                        <a:t>Müracaatçı kendi deneyimlerini en iyi bilen kişi olduğu için müracaatçının olguları anlamasına öncelik tanıyın.</a:t>
                      </a:r>
                    </a:p>
                  </a:txBody>
                  <a:tcPr/>
                </a:tc>
                <a:extLst>
                  <a:ext uri="{0D108BD9-81ED-4DB2-BD59-A6C34878D82A}">
                    <a16:rowId xmlns:a16="http://schemas.microsoft.com/office/drawing/2014/main" val="2576257040"/>
                  </a:ext>
                </a:extLst>
              </a:tr>
              <a:tr h="370840">
                <a:tc>
                  <a:txBody>
                    <a:bodyPr/>
                    <a:lstStyle/>
                    <a:p>
                      <a:r>
                        <a:rPr lang="tr-TR" dirty="0"/>
                        <a:t>2.   Müracaatçılar nihayetinde güvenilir oldukları için onlara inanın.</a:t>
                      </a:r>
                    </a:p>
                  </a:txBody>
                  <a:tcPr/>
                </a:tc>
                <a:extLst>
                  <a:ext uri="{0D108BD9-81ED-4DB2-BD59-A6C34878D82A}">
                    <a16:rowId xmlns:a16="http://schemas.microsoft.com/office/drawing/2014/main" val="704304452"/>
                  </a:ext>
                </a:extLst>
              </a:tr>
              <a:tr h="370840">
                <a:tc>
                  <a:txBody>
                    <a:bodyPr/>
                    <a:lstStyle/>
                    <a:p>
                      <a:r>
                        <a:rPr lang="tr-TR" dirty="0"/>
                        <a:t>3.   Birlikte çalışmanızdan müracaatçının ne beklediğini keşfedin.</a:t>
                      </a:r>
                    </a:p>
                  </a:txBody>
                  <a:tcPr/>
                </a:tc>
                <a:extLst>
                  <a:ext uri="{0D108BD9-81ED-4DB2-BD59-A6C34878D82A}">
                    <a16:rowId xmlns:a16="http://schemas.microsoft.com/office/drawing/2014/main" val="2900753516"/>
                  </a:ext>
                </a:extLst>
              </a:tr>
              <a:tr h="370840">
                <a:tc>
                  <a:txBody>
                    <a:bodyPr/>
                    <a:lstStyle/>
                    <a:p>
                      <a:r>
                        <a:rPr lang="tr-TR" dirty="0"/>
                        <a:t>4.   Değerlendirmeyi sorunlar ve engellerden kişisel ve çevresel güçlere doğru yönlendirin.</a:t>
                      </a:r>
                    </a:p>
                  </a:txBody>
                  <a:tcPr/>
                </a:tc>
                <a:extLst>
                  <a:ext uri="{0D108BD9-81ED-4DB2-BD59-A6C34878D82A}">
                    <a16:rowId xmlns:a16="http://schemas.microsoft.com/office/drawing/2014/main" val="3250226381"/>
                  </a:ext>
                </a:extLst>
              </a:tr>
              <a:tr h="370840">
                <a:tc>
                  <a:txBody>
                    <a:bodyPr/>
                    <a:lstStyle/>
                    <a:p>
                      <a:r>
                        <a:rPr lang="tr-TR" dirty="0"/>
                        <a:t>5.   Güçlerin değerlendirmesini kişisel, kişilerarası ve sosyopolitik düzeylerde yaparak çok boyutlu biçimde gerçekleştirin.</a:t>
                      </a:r>
                    </a:p>
                  </a:txBody>
                  <a:tcPr/>
                </a:tc>
                <a:extLst>
                  <a:ext uri="{0D108BD9-81ED-4DB2-BD59-A6C34878D82A}">
                    <a16:rowId xmlns:a16="http://schemas.microsoft.com/office/drawing/2014/main" val="3412454599"/>
                  </a:ext>
                </a:extLst>
              </a:tr>
              <a:tr h="370840">
                <a:tc>
                  <a:txBody>
                    <a:bodyPr/>
                    <a:lstStyle/>
                    <a:p>
                      <a:r>
                        <a:rPr lang="tr-TR" dirty="0"/>
                        <a:t>6.   Değerlendirmeyi her müracaatçının emsalsizliğini gerçekleştirmek üzere kullanın.</a:t>
                      </a:r>
                    </a:p>
                  </a:txBody>
                  <a:tcPr/>
                </a:tc>
                <a:extLst>
                  <a:ext uri="{0D108BD9-81ED-4DB2-BD59-A6C34878D82A}">
                    <a16:rowId xmlns:a16="http://schemas.microsoft.com/office/drawing/2014/main" val="594958135"/>
                  </a:ext>
                </a:extLst>
              </a:tr>
              <a:tr h="370840">
                <a:tc>
                  <a:txBody>
                    <a:bodyPr/>
                    <a:lstStyle/>
                    <a:p>
                      <a:r>
                        <a:rPr lang="tr-TR" dirty="0"/>
                        <a:t>7.   Bir değerlendirme yazarken ve güçleri tanımlarken müracaatçının kelimelerini kullanın.</a:t>
                      </a:r>
                    </a:p>
                  </a:txBody>
                  <a:tcPr/>
                </a:tc>
                <a:extLst>
                  <a:ext uri="{0D108BD9-81ED-4DB2-BD59-A6C34878D82A}">
                    <a16:rowId xmlns:a16="http://schemas.microsoft.com/office/drawing/2014/main" val="1552439818"/>
                  </a:ext>
                </a:extLst>
              </a:tr>
              <a:tr h="370840">
                <a:tc>
                  <a:txBody>
                    <a:bodyPr/>
                    <a:lstStyle/>
                    <a:p>
                      <a:r>
                        <a:rPr lang="tr-TR" dirty="0"/>
                        <a:t>8.   Değerlendirmeyi müracaatçı ile sosyal çalışmacının ortak faaliyetleri olarak gerçekleştirin.</a:t>
                      </a:r>
                    </a:p>
                  </a:txBody>
                  <a:tcPr/>
                </a:tc>
                <a:extLst>
                  <a:ext uri="{0D108BD9-81ED-4DB2-BD59-A6C34878D82A}">
                    <a16:rowId xmlns:a16="http://schemas.microsoft.com/office/drawing/2014/main" val="2676958178"/>
                  </a:ext>
                </a:extLst>
              </a:tr>
              <a:tr h="370840">
                <a:tc>
                  <a:txBody>
                    <a:bodyPr/>
                    <a:lstStyle/>
                    <a:p>
                      <a:r>
                        <a:rPr lang="tr-TR" dirty="0"/>
                        <a:t>9.   Değerlendirme üzerinde açıklanan ve paylaşılan ortak bir anlaşmaya varın.</a:t>
                      </a:r>
                    </a:p>
                  </a:txBody>
                  <a:tcPr/>
                </a:tc>
                <a:extLst>
                  <a:ext uri="{0D108BD9-81ED-4DB2-BD59-A6C34878D82A}">
                    <a16:rowId xmlns:a16="http://schemas.microsoft.com/office/drawing/2014/main" val="4081893755"/>
                  </a:ext>
                </a:extLst>
              </a:tr>
              <a:tr h="370840">
                <a:tc>
                  <a:txBody>
                    <a:bodyPr/>
                    <a:lstStyle/>
                    <a:p>
                      <a:r>
                        <a:rPr lang="tr-TR" dirty="0"/>
                        <a:t>10.  Kınama ve suçlama güçler yerine sorunlara odaklandığından dolayı sürecin ilerlemesinin hızını keseceği için bunlardan kaçının</a:t>
                      </a:r>
                    </a:p>
                  </a:txBody>
                  <a:tcPr/>
                </a:tc>
                <a:extLst>
                  <a:ext uri="{0D108BD9-81ED-4DB2-BD59-A6C34878D82A}">
                    <a16:rowId xmlns:a16="http://schemas.microsoft.com/office/drawing/2014/main" val="760324408"/>
                  </a:ext>
                </a:extLst>
              </a:tr>
              <a:tr h="370840">
                <a:tc>
                  <a:txBody>
                    <a:bodyPr/>
                    <a:lstStyle/>
                    <a:p>
                      <a:r>
                        <a:rPr lang="tr-TR" dirty="0"/>
                        <a:t>11.  Sebep-sonuç türü düşünme suçlamaya neden olacağından bunlardan kaçının</a:t>
                      </a:r>
                    </a:p>
                  </a:txBody>
                  <a:tcPr/>
                </a:tc>
                <a:extLst>
                  <a:ext uri="{0D108BD9-81ED-4DB2-BD59-A6C34878D82A}">
                    <a16:rowId xmlns:a16="http://schemas.microsoft.com/office/drawing/2014/main" val="3665777540"/>
                  </a:ext>
                </a:extLst>
              </a:tr>
              <a:tr h="370840">
                <a:tc>
                  <a:txBody>
                    <a:bodyPr/>
                    <a:lstStyle/>
                    <a:p>
                      <a:r>
                        <a:rPr lang="tr-TR" dirty="0"/>
                        <a:t>12.   Değerlendirin, teşhis koymayın.</a:t>
                      </a:r>
                    </a:p>
                  </a:txBody>
                  <a:tcPr/>
                </a:tc>
                <a:extLst>
                  <a:ext uri="{0D108BD9-81ED-4DB2-BD59-A6C34878D82A}">
                    <a16:rowId xmlns:a16="http://schemas.microsoft.com/office/drawing/2014/main" val="596504546"/>
                  </a:ext>
                </a:extLst>
              </a:tr>
            </a:tbl>
          </a:graphicData>
        </a:graphic>
      </p:graphicFrame>
    </p:spTree>
    <p:extLst>
      <p:ext uri="{BB962C8B-B14F-4D97-AF65-F5344CB8AC3E}">
        <p14:creationId xmlns:p14="http://schemas.microsoft.com/office/powerpoint/2010/main" val="119836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E0D018-FBCC-C22C-0395-2154EFCB7280}"/>
              </a:ext>
            </a:extLst>
          </p:cNvPr>
          <p:cNvSpPr>
            <a:spLocks noGrp="1"/>
          </p:cNvSpPr>
          <p:nvPr>
            <p:ph type="title"/>
          </p:nvPr>
        </p:nvSpPr>
        <p:spPr/>
        <p:txBody>
          <a:bodyPr/>
          <a:lstStyle/>
          <a:p>
            <a:r>
              <a:rPr lang="tr-TR" dirty="0"/>
              <a:t>Vaka Örneği: Güçler Perspektifini Uygulamada Kullanmak</a:t>
            </a:r>
          </a:p>
        </p:txBody>
      </p:sp>
      <p:sp>
        <p:nvSpPr>
          <p:cNvPr id="3" name="İçerik Yer Tutucusu 2">
            <a:extLst>
              <a:ext uri="{FF2B5EF4-FFF2-40B4-BE49-F238E27FC236}">
                <a16:creationId xmlns:a16="http://schemas.microsoft.com/office/drawing/2014/main" id="{16620396-C6B3-7BB8-1052-2A60CBA441B4}"/>
              </a:ext>
            </a:extLst>
          </p:cNvPr>
          <p:cNvSpPr>
            <a:spLocks noGrp="1"/>
          </p:cNvSpPr>
          <p:nvPr>
            <p:ph idx="1"/>
          </p:nvPr>
        </p:nvSpPr>
        <p:spPr>
          <a:xfrm>
            <a:off x="1534696" y="2015732"/>
            <a:ext cx="9520158" cy="4107977"/>
          </a:xfrm>
        </p:spPr>
        <p:txBody>
          <a:bodyPr>
            <a:normAutofit fontScale="85000" lnSpcReduction="10000"/>
          </a:bodyPr>
          <a:lstStyle/>
          <a:p>
            <a:pPr algn="just"/>
            <a:r>
              <a:rPr lang="tr-TR" dirty="0">
                <a:latin typeface="Times New Roman" panose="02020603050405020304" pitchFamily="18" charset="0"/>
                <a:cs typeface="Times New Roman" panose="02020603050405020304" pitchFamily="18" charset="0"/>
              </a:rPr>
              <a:t>Sally 23 yaşında şizofreni teşhisi almış beyaz bir İngiliz genç kadındır. Doktoru olan psikiyatrist tarafından belirtilerin tedavi edilebilir olduğu ancak hastalığının tedavisinin mümkün olmadığı ve çalışamayacak durumda olacağı söylendi. Psikiyatr toplum ruh sağlığı merkezindeki sosyal çalışmacıyla görüşmesini önerdi. Sizin toplum ruh sağlığı merkezinde güçler perspektifi ile çalışma yapan sosyal çalışmacı olduğunuzu varsayalım. Sally ile ilk karşılaşmanızda, size bir ruh hastalığı teşhisi almaya dair deneyimini tanımlar. 20 ay önce sesler duymaya başladığını ve bu seslerin onu korkuttuğunu aktarır. Şizofreni teşhisi almış olmanın korkularına dair bir yanıt sunmuş olmasına rağmen teşhisin kendisi korkuyu tetiklemiştir. Geçmişte okulda ve çalışma yaşamındaki başarılarından bahseder ve sosyal faaliyetlere katılmaya dair yetilerini tanımlar, ancak sesleri duymaya başladıktan sonra tüm bunların «nasıl uçup gittiğini» tartışır. Sally'nin zeka, okulda ve çalışma yaşamında başarı, kendi mevcut sorununun iç yüzünü belirgin biçimde anlama ve sesler duyma deneyimine dair dayanıklılığı gibi çok çeşitli güçleri olduğunu değerlendirmeye başlarsınız. Sally'nin sizinle tanışması ve deneyimlerini sizinle tartışmayı kabul etmesi gerçeği bile tek başına olumlu bir gelecek yönünde umut olduğunu göstermektedir.</a:t>
            </a:r>
          </a:p>
        </p:txBody>
      </p:sp>
    </p:spTree>
    <p:extLst>
      <p:ext uri="{BB962C8B-B14F-4D97-AF65-F5344CB8AC3E}">
        <p14:creationId xmlns:p14="http://schemas.microsoft.com/office/powerpoint/2010/main" val="579712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A3E6BFD-1459-D5BB-124A-F491F3C879D2}"/>
              </a:ext>
            </a:extLst>
          </p:cNvPr>
          <p:cNvSpPr>
            <a:spLocks noGrp="1"/>
          </p:cNvSpPr>
          <p:nvPr>
            <p:ph idx="1"/>
          </p:nvPr>
        </p:nvSpPr>
        <p:spPr>
          <a:xfrm>
            <a:off x="1534696" y="768928"/>
            <a:ext cx="9520158" cy="5368636"/>
          </a:xfrm>
        </p:spPr>
        <p:txBody>
          <a:bodyPr>
            <a:normAutofit fontScale="85000" lnSpcReduction="10000"/>
          </a:bodyPr>
          <a:lstStyle/>
          <a:p>
            <a:pPr algn="just"/>
            <a:r>
              <a:rPr lang="tr-TR" dirty="0">
                <a:latin typeface="Times New Roman" panose="02020603050405020304" pitchFamily="18" charset="0"/>
                <a:cs typeface="Times New Roman" panose="02020603050405020304" pitchFamily="18" charset="0"/>
              </a:rPr>
              <a:t>Sally'nin güçleri ve kaynaklarını daha fazla araştırmak için, seslerle ilgili sorular sorarsınız. Sally seslerin ona «dünyada tek başına olduğunu ve kimseye güvenmemesini, bağımsız biri olması gerektiğini söylediğini» aktarır. Siz de Sally'ye 'sesleri duymakla nasıl başa çıktınız?' diye sorarsınız, Sally de sesleri duymasına rağmen yaşamını bir arada tutmayı başarabildiğini ifade eder. Dahası, zamanının çoğunu tek başına geçirdiğini ve çoğu zaman kendine zarar vermeyi aklından geçirdiğini ancak arkadaşları ve ailesini terk etme fikrinin onu bundan vazgeçirdiğini de belirtir. Siz de bunun üzerine, « seslerin bu derece rahatsız edici olmadığı zamanlar hangileriydi? » diye sorarsınız. Sally meditasyona başladıktan sonra sesleri eskisi kadar sık duymadığını, ailesi ile birlikte olduğunda ya da bilgisayarda oyun oynarken sesleri hiç duymadığını söyler. Siz de daha detaylı irdelemeye yönelik olarak ailesiyle birlikte olduğunda seslerin etkisini azaltanın ne olduğunu sorarsınız. Sally de ailesinin çevresinde olmasının sesleri ürküttüğünü düşündüğünü ifade eder. Ona göre ailesi onun yaşamında hep güçlü bir desteği teşkil etmekteydi ve sesler ona hayatta yalnız olduğunu söylerken yalan söylüyor olmalıydı. Siz de bunun üzerine diğer kişiler çevresindeyken de böyle hissedip hissetmediğini sorarsınız . Sally, seslerin büyük kalabalıklar içinde olduğunda daha da arttığını ancak en yakın arkadaşlarıylayken epeyce azaldığını belirtir. Sally'nin sosyal ağlarındaki güçleri ararken, siz ailesi ve arkadaşlarını ne sıklıkta ziyaret ettiğini sorarsınız. Sally ailesinin yanına taşınmış olmasına rağmen zamanının çoğunu odasında tek başına geçirmiştir. Arkadaşlarını ise nadiren görmektedir. Sally'nin güçleri ve kaynaklarına binaen, </a:t>
            </a:r>
            <a:r>
              <a:rPr lang="tr-TR" dirty="0" err="1">
                <a:latin typeface="Times New Roman" panose="02020603050405020304" pitchFamily="18" charset="0"/>
                <a:cs typeface="Times New Roman" panose="02020603050405020304" pitchFamily="18" charset="0"/>
              </a:rPr>
              <a:t>Sally'i</a:t>
            </a:r>
            <a:r>
              <a:rPr lang="tr-TR" dirty="0">
                <a:latin typeface="Times New Roman" panose="02020603050405020304" pitchFamily="18" charset="0"/>
                <a:cs typeface="Times New Roman" panose="02020603050405020304" pitchFamily="18" charset="0"/>
              </a:rPr>
              <a:t> ailesi ve arkadaşları ile biraz daha fazla zaman geçirmesi için cesaretlendirirsiniz.</a:t>
            </a:r>
          </a:p>
        </p:txBody>
      </p:sp>
    </p:spTree>
    <p:extLst>
      <p:ext uri="{BB962C8B-B14F-4D97-AF65-F5344CB8AC3E}">
        <p14:creationId xmlns:p14="http://schemas.microsoft.com/office/powerpoint/2010/main" val="3580328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4B1B4D-2266-E870-F7BD-50287607E7F3}"/>
              </a:ext>
            </a:extLst>
          </p:cNvPr>
          <p:cNvSpPr>
            <a:spLocks noGrp="1"/>
          </p:cNvSpPr>
          <p:nvPr>
            <p:ph idx="1"/>
          </p:nvPr>
        </p:nvSpPr>
        <p:spPr>
          <a:xfrm>
            <a:off x="1534696" y="803564"/>
            <a:ext cx="9520158" cy="5327072"/>
          </a:xfrm>
        </p:spPr>
        <p:txBody>
          <a:bodyPr>
            <a:normAutofit fontScale="85000" lnSpcReduction="20000"/>
          </a:bodyPr>
          <a:lstStyle/>
          <a:p>
            <a:pPr algn="just"/>
            <a:r>
              <a:rPr lang="tr-TR" dirty="0">
                <a:latin typeface="Times New Roman" panose="02020603050405020304" pitchFamily="18" charset="0"/>
                <a:cs typeface="Times New Roman" panose="02020603050405020304" pitchFamily="18" charset="0"/>
              </a:rPr>
              <a:t>Sally ile bir sonraki görüşmenizde ailesi/arkadaşları ile geçirdiği zamanla ilgili sorarsınız. Sally arkadaşı Andy ile yeniden görüşmeye başladığını ve kendi yaşamında olup bitenlerle ilgili konuştuklarını ifade eder. Andy görüşmeye devam etmek ve Sally'ye elinden geldiğince yardımcı olmak istemektedir. Dahası, Sally artık odasında daha az zaman geçirdiğini ve babasına yemek yapma ile evi temizlemede yardım etmeye daha fazla zaman ayırdığını belirtmiştir. Babasına yardım ettiği ve arkadaşı Andy ile zaman geçirdiğinde seslerin daha az sıkıntı verdiğini de açıkça söylemiştir.</a:t>
            </a:r>
          </a:p>
          <a:p>
            <a:pPr algn="just"/>
            <a:r>
              <a:rPr lang="tr-TR" dirty="0">
                <a:latin typeface="Times New Roman" panose="02020603050405020304" pitchFamily="18" charset="0"/>
                <a:cs typeface="Times New Roman" panose="02020603050405020304" pitchFamily="18" charset="0"/>
              </a:rPr>
              <a:t>Sally'nin motivasyon, sezgi, dayanıklılık ve dış destek güçlerinin farkına vardığınızdan, görüşmeyi gelecek hedeflerinin tartışmasına doğru yönlendirirsiniz. Sally, gözyaşları içinde nefes alıp vermenin ötesinde şeyler yapmayı çoktandır bıraktığını ifade eder. Bunun karşılığında ona teşhis konulmadan önce hayattaki hedefinin ne olduğunu sorarsınız. Sally grafik tasarımcı olmayı istediğini söyler. Sally'nin geçmişte okuldaki ve çalışma yaşamındaki başarılarına işaret edersiniz ve ona bilgisayarda oyun oynamanın sesleri azalttığını söylediğini hatırlatırsınız. Ona grafik tasarımcı olma hedefini yeniden gözden geçirmekle ilgilenip ilgilenmeyeceğini sorarsınız. Sally olumlu yanıt verir. Önümüzdeki birkaç ay boyunca siz ve Sally okula geri dönüşü için bir planı ortaklaşa oluşturursunuz. Bu plan Sally'nin psikiyatrı ve ailesi ile müzakere halinde tamamlanır. Siz ve Sally, Andy ile Sally'nin ailesini okula ulaşım konusunda destekle sürece dâhil edersiniz. Sally grafik tasarım diplomasını alır. Sally, meslektaşlarına danışarak çok sayıda yerel grafik tasarım dükkânındaki açık pozisyonlara iş başvurusu yapar. Siz ve Sally, iş görüşmelerine hazırlık için mülakat becerilerini birlikte gözden geçirirsiniz ve çalışma yaşamında güçlerinden nasıl yararlanacağını tartışırsınız.</a:t>
            </a:r>
          </a:p>
        </p:txBody>
      </p:sp>
    </p:spTree>
    <p:extLst>
      <p:ext uri="{BB962C8B-B14F-4D97-AF65-F5344CB8AC3E}">
        <p14:creationId xmlns:p14="http://schemas.microsoft.com/office/powerpoint/2010/main" val="68077422"/>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i">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0</TotalTime>
  <Words>2115</Words>
  <Application>Microsoft Office PowerPoint</Application>
  <PresentationFormat>Geniş ekran</PresentationFormat>
  <Paragraphs>72</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Palatino Linotype</vt:lpstr>
      <vt:lpstr>Times New Roman</vt:lpstr>
      <vt:lpstr>Galeri</vt:lpstr>
      <vt:lpstr>Sosyal Hizmet Kuramları</vt:lpstr>
      <vt:lpstr>Güçler Perspektifi Açıklanması</vt:lpstr>
      <vt:lpstr>PowerPoint Sunusu</vt:lpstr>
      <vt:lpstr>Güçler Temelli Bir Yaklaşımın Unsurları</vt:lpstr>
      <vt:lpstr>PowerPoint Sunusu</vt:lpstr>
      <vt:lpstr>PowerPoint Sunusu</vt:lpstr>
      <vt:lpstr>Vaka Örneği: Güçler Perspektifini Uygulamada Kullanmak</vt:lpstr>
      <vt:lpstr>PowerPoint Sunusu</vt:lpstr>
      <vt:lpstr>PowerPoint Sunusu</vt:lpstr>
      <vt:lpstr>Güçlü Yönler ve Sınırlılıklar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Kuramları</dc:title>
  <dc:creator>Elif GÜRHAN DURAN</dc:creator>
  <cp:lastModifiedBy>Elif GÜRHAN DURAN</cp:lastModifiedBy>
  <cp:revision>12</cp:revision>
  <dcterms:created xsi:type="dcterms:W3CDTF">2022-10-30T20:23:45Z</dcterms:created>
  <dcterms:modified xsi:type="dcterms:W3CDTF">2022-10-31T07:19:55Z</dcterms:modified>
</cp:coreProperties>
</file>