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4"/>
  </p:notesMasterIdLst>
  <p:handoutMasterIdLst>
    <p:handoutMasterId r:id="rId25"/>
  </p:handoutMasterIdLst>
  <p:sldIdLst>
    <p:sldId id="310" r:id="rId3"/>
    <p:sldId id="311" r:id="rId4"/>
    <p:sldId id="26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277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45D"/>
    <a:srgbClr val="9B4349"/>
    <a:srgbClr val="CF9A31"/>
    <a:srgbClr val="9E223D"/>
    <a:srgbClr val="898989"/>
    <a:srgbClr val="751928"/>
    <a:srgbClr val="651526"/>
    <a:srgbClr val="7F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729FD-2EE1-4A5F-9096-8E35560AB97E}" v="18" dt="2020-04-28T14:36:44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>
        <p:scale>
          <a:sx n="90" d="100"/>
          <a:sy n="90" d="100"/>
        </p:scale>
        <p:origin x="-1171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Knight" userId="26c5f3286dc594ad" providerId="LiveId" clId="{BA1729FD-2EE1-4A5F-9096-8E35560AB97E}"/>
    <pc:docChg chg="undo custSel mod modSld">
      <pc:chgData name="Tori Knight" userId="26c5f3286dc594ad" providerId="LiveId" clId="{BA1729FD-2EE1-4A5F-9096-8E35560AB97E}" dt="2020-04-28T14:36:58.127" v="164" actId="1076"/>
      <pc:docMkLst>
        <pc:docMk/>
      </pc:docMkLst>
      <pc:sldChg chg="addSp delSp modSp">
        <pc:chgData name="Tori Knight" userId="26c5f3286dc594ad" providerId="LiveId" clId="{BA1729FD-2EE1-4A5F-9096-8E35560AB97E}" dt="2020-04-28T14:36:58.127" v="164" actId="1076"/>
        <pc:sldMkLst>
          <pc:docMk/>
          <pc:sldMk cId="1053359597" sldId="277"/>
        </pc:sldMkLst>
        <pc:picChg chg="add mod">
          <ac:chgData name="Tori Knight" userId="26c5f3286dc594ad" providerId="LiveId" clId="{BA1729FD-2EE1-4A5F-9096-8E35560AB97E}" dt="2020-04-28T14:36:58.127" v="164" actId="1076"/>
          <ac:picMkLst>
            <pc:docMk/>
            <pc:sldMk cId="1053359597" sldId="277"/>
            <ac:picMk id="3" creationId="{0580FE98-B978-4A2C-B639-438F5D628B8F}"/>
          </ac:picMkLst>
        </pc:picChg>
        <pc:picChg chg="del">
          <ac:chgData name="Tori Knight" userId="26c5f3286dc594ad" providerId="LiveId" clId="{BA1729FD-2EE1-4A5F-9096-8E35560AB97E}" dt="2020-04-28T14:36:43.759" v="161" actId="478"/>
          <ac:picMkLst>
            <pc:docMk/>
            <pc:sldMk cId="1053359597" sldId="277"/>
            <ac:picMk id="7170" creationId="{00000000-0000-0000-0000-000000000000}"/>
          </ac:picMkLst>
        </pc:picChg>
      </pc:sldChg>
      <pc:sldChg chg="modSp">
        <pc:chgData name="Tori Knight" userId="26c5f3286dc594ad" providerId="LiveId" clId="{BA1729FD-2EE1-4A5F-9096-8E35560AB97E}" dt="2020-04-28T14:15:31.757" v="37" actId="6549"/>
        <pc:sldMkLst>
          <pc:docMk/>
          <pc:sldMk cId="883466726" sldId="312"/>
        </pc:sldMkLst>
        <pc:spChg chg="mod">
          <ac:chgData name="Tori Knight" userId="26c5f3286dc594ad" providerId="LiveId" clId="{BA1729FD-2EE1-4A5F-9096-8E35560AB97E}" dt="2020-04-28T14:15:31.757" v="37" actId="6549"/>
          <ac:spMkLst>
            <pc:docMk/>
            <pc:sldMk cId="883466726" sldId="312"/>
            <ac:spMk id="5124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17:31.012" v="38" actId="20577"/>
        <pc:sldMkLst>
          <pc:docMk/>
          <pc:sldMk cId="3199632800" sldId="314"/>
        </pc:sldMkLst>
        <pc:spChg chg="mod">
          <ac:chgData name="Tori Knight" userId="26c5f3286dc594ad" providerId="LiveId" clId="{BA1729FD-2EE1-4A5F-9096-8E35560AB97E}" dt="2020-04-28T14:17:31.012" v="38" actId="20577"/>
          <ac:spMkLst>
            <pc:docMk/>
            <pc:sldMk cId="3199632800" sldId="314"/>
            <ac:spMk id="7172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19:58.755" v="40" actId="20577"/>
        <pc:sldMkLst>
          <pc:docMk/>
          <pc:sldMk cId="3282437088" sldId="315"/>
        </pc:sldMkLst>
        <pc:spChg chg="mod">
          <ac:chgData name="Tori Knight" userId="26c5f3286dc594ad" providerId="LiveId" clId="{BA1729FD-2EE1-4A5F-9096-8E35560AB97E}" dt="2020-04-28T14:19:58.755" v="40" actId="20577"/>
          <ac:spMkLst>
            <pc:docMk/>
            <pc:sldMk cId="3282437088" sldId="315"/>
            <ac:spMk id="8196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20:11.141" v="42" actId="20577"/>
        <pc:sldMkLst>
          <pc:docMk/>
          <pc:sldMk cId="3110300628" sldId="316"/>
        </pc:sldMkLst>
        <pc:spChg chg="mod">
          <ac:chgData name="Tori Knight" userId="26c5f3286dc594ad" providerId="LiveId" clId="{BA1729FD-2EE1-4A5F-9096-8E35560AB97E}" dt="2020-04-28T14:20:11.141" v="42" actId="20577"/>
          <ac:spMkLst>
            <pc:docMk/>
            <pc:sldMk cId="3110300628" sldId="316"/>
            <ac:spMk id="9220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20:49.268" v="45" actId="20577"/>
        <pc:sldMkLst>
          <pc:docMk/>
          <pc:sldMk cId="1460644749" sldId="317"/>
        </pc:sldMkLst>
        <pc:spChg chg="mod">
          <ac:chgData name="Tori Knight" userId="26c5f3286dc594ad" providerId="LiveId" clId="{BA1729FD-2EE1-4A5F-9096-8E35560AB97E}" dt="2020-04-28T14:20:49.268" v="45" actId="20577"/>
          <ac:spMkLst>
            <pc:docMk/>
            <pc:sldMk cId="1460644749" sldId="317"/>
            <ac:spMk id="10244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22:05.359" v="49" actId="20577"/>
        <pc:sldMkLst>
          <pc:docMk/>
          <pc:sldMk cId="1822409429" sldId="318"/>
        </pc:sldMkLst>
        <pc:spChg chg="mod">
          <ac:chgData name="Tori Knight" userId="26c5f3286dc594ad" providerId="LiveId" clId="{BA1729FD-2EE1-4A5F-9096-8E35560AB97E}" dt="2020-04-28T14:22:05.359" v="49" actId="20577"/>
          <ac:spMkLst>
            <pc:docMk/>
            <pc:sldMk cId="1822409429" sldId="318"/>
            <ac:spMk id="11268" creationId="{00000000-0000-0000-0000-000000000000}"/>
          </ac:spMkLst>
        </pc:spChg>
      </pc:sldChg>
      <pc:sldChg chg="modSp">
        <pc:chgData name="Tori Knight" userId="26c5f3286dc594ad" providerId="LiveId" clId="{BA1729FD-2EE1-4A5F-9096-8E35560AB97E}" dt="2020-04-28T14:22:39.696" v="50" actId="14100"/>
        <pc:sldMkLst>
          <pc:docMk/>
          <pc:sldMk cId="371753837" sldId="319"/>
        </pc:sldMkLst>
        <pc:spChg chg="mod">
          <ac:chgData name="Tori Knight" userId="26c5f3286dc594ad" providerId="LiveId" clId="{BA1729FD-2EE1-4A5F-9096-8E35560AB97E}" dt="2020-04-28T14:22:39.696" v="50" actId="14100"/>
          <ac:spMkLst>
            <pc:docMk/>
            <pc:sldMk cId="371753837" sldId="319"/>
            <ac:spMk id="12292" creationId="{00000000-0000-0000-0000-000000000000}"/>
          </ac:spMkLst>
        </pc:spChg>
      </pc:sldChg>
      <pc:sldChg chg="addSp delSp modSp">
        <pc:chgData name="Tori Knight" userId="26c5f3286dc594ad" providerId="LiveId" clId="{BA1729FD-2EE1-4A5F-9096-8E35560AB97E}" dt="2020-04-28T14:31:41.286" v="135" actId="1076"/>
        <pc:sldMkLst>
          <pc:docMk/>
          <pc:sldMk cId="563728492" sldId="320"/>
        </pc:sldMkLst>
        <pc:picChg chg="add mod">
          <ac:chgData name="Tori Knight" userId="26c5f3286dc594ad" providerId="LiveId" clId="{BA1729FD-2EE1-4A5F-9096-8E35560AB97E}" dt="2020-04-28T14:31:41.286" v="135" actId="1076"/>
          <ac:picMkLst>
            <pc:docMk/>
            <pc:sldMk cId="563728492" sldId="320"/>
            <ac:picMk id="3" creationId="{642BF97F-25FA-445C-8A53-4F18520C132D}"/>
          </ac:picMkLst>
        </pc:picChg>
        <pc:picChg chg="del">
          <ac:chgData name="Tori Knight" userId="26c5f3286dc594ad" providerId="LiveId" clId="{BA1729FD-2EE1-4A5F-9096-8E35560AB97E}" dt="2020-04-28T14:31:36.369" v="133" actId="478"/>
          <ac:picMkLst>
            <pc:docMk/>
            <pc:sldMk cId="563728492" sldId="320"/>
            <ac:picMk id="2050" creationId="{00000000-0000-0000-0000-000000000000}"/>
          </ac:picMkLst>
        </pc:picChg>
      </pc:sldChg>
      <pc:sldChg chg="addSp delSp modSp">
        <pc:chgData name="Tori Knight" userId="26c5f3286dc594ad" providerId="LiveId" clId="{BA1729FD-2EE1-4A5F-9096-8E35560AB97E}" dt="2020-04-28T14:32:46.897" v="138" actId="1076"/>
        <pc:sldMkLst>
          <pc:docMk/>
          <pc:sldMk cId="2674496016" sldId="321"/>
        </pc:sldMkLst>
        <pc:picChg chg="add mod">
          <ac:chgData name="Tori Knight" userId="26c5f3286dc594ad" providerId="LiveId" clId="{BA1729FD-2EE1-4A5F-9096-8E35560AB97E}" dt="2020-04-28T14:32:46.897" v="138" actId="1076"/>
          <ac:picMkLst>
            <pc:docMk/>
            <pc:sldMk cId="2674496016" sldId="321"/>
            <ac:picMk id="3" creationId="{496BABAB-8D0B-46C7-A990-999D609CECE7}"/>
          </ac:picMkLst>
        </pc:picChg>
        <pc:picChg chg="del">
          <ac:chgData name="Tori Knight" userId="26c5f3286dc594ad" providerId="LiveId" clId="{BA1729FD-2EE1-4A5F-9096-8E35560AB97E}" dt="2020-04-28T14:32:35.481" v="136" actId="478"/>
          <ac:picMkLst>
            <pc:docMk/>
            <pc:sldMk cId="2674496016" sldId="321"/>
            <ac:picMk id="3074" creationId="{00000000-0000-0000-0000-000000000000}"/>
          </ac:picMkLst>
        </pc:picChg>
      </pc:sldChg>
      <pc:sldChg chg="addSp delSp modSp">
        <pc:chgData name="Tori Knight" userId="26c5f3286dc594ad" providerId="LiveId" clId="{BA1729FD-2EE1-4A5F-9096-8E35560AB97E}" dt="2020-04-28T14:33:43.120" v="141" actId="1076"/>
        <pc:sldMkLst>
          <pc:docMk/>
          <pc:sldMk cId="3910772170" sldId="322"/>
        </pc:sldMkLst>
        <pc:picChg chg="add mod">
          <ac:chgData name="Tori Knight" userId="26c5f3286dc594ad" providerId="LiveId" clId="{BA1729FD-2EE1-4A5F-9096-8E35560AB97E}" dt="2020-04-28T14:33:43.120" v="141" actId="1076"/>
          <ac:picMkLst>
            <pc:docMk/>
            <pc:sldMk cId="3910772170" sldId="322"/>
            <ac:picMk id="3" creationId="{17D4AAB1-E0D4-4E01-A60A-E8870843B4F4}"/>
          </ac:picMkLst>
        </pc:picChg>
        <pc:picChg chg="del">
          <ac:chgData name="Tori Knight" userId="26c5f3286dc594ad" providerId="LiveId" clId="{BA1729FD-2EE1-4A5F-9096-8E35560AB97E}" dt="2020-04-28T14:33:36.964" v="139" actId="478"/>
          <ac:picMkLst>
            <pc:docMk/>
            <pc:sldMk cId="3910772170" sldId="322"/>
            <ac:picMk id="4098" creationId="{00000000-0000-0000-0000-000000000000}"/>
          </ac:picMkLst>
        </pc:picChg>
      </pc:sldChg>
      <pc:sldChg chg="addSp delSp modSp">
        <pc:chgData name="Tori Knight" userId="26c5f3286dc594ad" providerId="LiveId" clId="{BA1729FD-2EE1-4A5F-9096-8E35560AB97E}" dt="2020-04-28T14:34:29.795" v="145" actId="1076"/>
        <pc:sldMkLst>
          <pc:docMk/>
          <pc:sldMk cId="2059269847" sldId="323"/>
        </pc:sldMkLst>
        <pc:picChg chg="add mod">
          <ac:chgData name="Tori Knight" userId="26c5f3286dc594ad" providerId="LiveId" clId="{BA1729FD-2EE1-4A5F-9096-8E35560AB97E}" dt="2020-04-28T14:34:29.795" v="145" actId="1076"/>
          <ac:picMkLst>
            <pc:docMk/>
            <pc:sldMk cId="2059269847" sldId="323"/>
            <ac:picMk id="3" creationId="{FD6E41F0-A799-46F7-A30F-4256B15BFD2C}"/>
          </ac:picMkLst>
        </pc:picChg>
        <pc:picChg chg="del">
          <ac:chgData name="Tori Knight" userId="26c5f3286dc594ad" providerId="LiveId" clId="{BA1729FD-2EE1-4A5F-9096-8E35560AB97E}" dt="2020-04-28T14:34:16.273" v="142" actId="478"/>
          <ac:picMkLst>
            <pc:docMk/>
            <pc:sldMk cId="2059269847" sldId="323"/>
            <ac:picMk id="5122" creationId="{00000000-0000-0000-0000-000000000000}"/>
          </ac:picMkLst>
        </pc:picChg>
      </pc:sldChg>
      <pc:sldChg chg="addSp delSp modSp mod setBg">
        <pc:chgData name="Tori Knight" userId="26c5f3286dc594ad" providerId="LiveId" clId="{BA1729FD-2EE1-4A5F-9096-8E35560AB97E}" dt="2020-04-28T14:35:31.569" v="160" actId="1076"/>
        <pc:sldMkLst>
          <pc:docMk/>
          <pc:sldMk cId="3897668777" sldId="324"/>
        </pc:sldMkLst>
        <pc:spChg chg="mod ord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2" creationId="{00000000-0000-0000-0000-000000000000}"/>
          </ac:spMkLst>
        </pc:spChg>
        <pc:spChg chg="mod ord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6" creationId="{00000000-0000-0000-0000-000000000000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37" creationId="{D4993743-B10A-433C-9996-3035D2C3ABC6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39" creationId="{BB3B8946-A0AA-42D4-8A24-639DC6EA170E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41" creationId="{AB1038E6-06EF-4DCB-B52E-D3825C50F7C6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43" creationId="{5C7EF35C-8B7D-4026-8F09-8B2B2250579B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45" creationId="{5F24A71D-C0A9-49AC-B2D1-5A9EA2BD383E}"/>
          </ac:spMkLst>
        </pc:spChg>
        <pc:spChg chg="add del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47" creationId="{14280C55-570C-4284-9850-B2BA33DB6726}"/>
          </ac:spMkLst>
        </pc:spChg>
        <pc:spChg chg="mod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7411" creationId="{00000000-0000-0000-0000-000000000000}"/>
          </ac:spMkLst>
        </pc:spChg>
        <pc:spChg chg="mod">
          <ac:chgData name="Tori Knight" userId="26c5f3286dc594ad" providerId="LiveId" clId="{BA1729FD-2EE1-4A5F-9096-8E35560AB97E}" dt="2020-04-28T14:35:23.985" v="158"/>
          <ac:spMkLst>
            <pc:docMk/>
            <pc:sldMk cId="3897668777" sldId="324"/>
            <ac:spMk id="17412" creationId="{00000000-0000-0000-0000-000000000000}"/>
          </ac:spMkLst>
        </pc:spChg>
        <pc:picChg chg="add del mod">
          <ac:chgData name="Tori Knight" userId="26c5f3286dc594ad" providerId="LiveId" clId="{BA1729FD-2EE1-4A5F-9096-8E35560AB97E}" dt="2020-04-28T14:35:31.569" v="160" actId="1076"/>
          <ac:picMkLst>
            <pc:docMk/>
            <pc:sldMk cId="3897668777" sldId="324"/>
            <ac:picMk id="3" creationId="{A92D344E-FDD1-4278-9B8B-507D19D12C71}"/>
          </ac:picMkLst>
        </pc:picChg>
        <pc:picChg chg="add del mod">
          <ac:chgData name="Tori Knight" userId="26c5f3286dc594ad" providerId="LiveId" clId="{BA1729FD-2EE1-4A5F-9096-8E35560AB97E}" dt="2020-04-28T14:35:26.591" v="159" actId="478"/>
          <ac:picMkLst>
            <pc:docMk/>
            <pc:sldMk cId="3897668777" sldId="324"/>
            <ac:picMk id="6146" creationId="{00000000-0000-0000-0000-000000000000}"/>
          </ac:picMkLst>
        </pc:picChg>
      </pc:sldChg>
      <pc:sldChg chg="modSp">
        <pc:chgData name="Tori Knight" userId="26c5f3286dc594ad" providerId="LiveId" clId="{BA1729FD-2EE1-4A5F-9096-8E35560AB97E}" dt="2020-04-28T14:29:50.930" v="132" actId="14100"/>
        <pc:sldMkLst>
          <pc:docMk/>
          <pc:sldMk cId="1731000029" sldId="328"/>
        </pc:sldMkLst>
        <pc:spChg chg="mod">
          <ac:chgData name="Tori Knight" userId="26c5f3286dc594ad" providerId="LiveId" clId="{BA1729FD-2EE1-4A5F-9096-8E35560AB97E}" dt="2020-04-28T14:29:50.930" v="132" actId="14100"/>
          <ac:spMkLst>
            <pc:docMk/>
            <pc:sldMk cId="1731000029" sldId="328"/>
            <ac:spMk id="2253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01BBE51-BD4A-457F-BD39-CDECCCF36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7ADEA5-6AE3-428D-8E4C-97CAEED8C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AE06-F6B1-4BFB-AF3D-AE6CF14B5C9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24CC58-9545-4D9E-87E6-58C2BCC89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922D07-0AB2-4851-86A8-669A6518F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F4E5-DB0D-4529-BEC8-312280D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96A7-5459-4700-8144-86950AEAB11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649A-E6E0-4200-9E28-AEB70660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9019-219D-43AE-BB87-5B19BFF60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5FCD5-3399-4CE4-A0BC-E5F14D5B773A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  <p:sp>
        <p:nvSpPr>
          <p:cNvPr id="3379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8412E-73AB-4A61-A68D-3DAFCBB2162C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  <p:sp>
        <p:nvSpPr>
          <p:cNvPr id="348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B791-CE54-4A20-8B15-28171E00D5DA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  <p:sp>
        <p:nvSpPr>
          <p:cNvPr id="256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76CF86-04E6-42F2-A5AA-41C6E40DE3BA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2662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1F4AB-C222-415B-96D4-CA2586907E33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sp>
        <p:nvSpPr>
          <p:cNvPr id="276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2F9DF7-9CAD-44E7-BB91-A34C1EE656B9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  <p:sp>
        <p:nvSpPr>
          <p:cNvPr id="2867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DA1F4-462C-47F8-BE38-416D33F13355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296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674ADB-C04F-44D0-8827-541510984C15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3072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396EA-ACFD-4B60-BDE9-D476635BF2B8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317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0D507-73C8-4C15-BD24-01CA7DE54CE5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  <p:sp>
        <p:nvSpPr>
          <p:cNvPr id="3277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42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8AF9DE-284D-44DE-87C0-9BC18E4B9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5240"/>
            <a:ext cx="9138008" cy="69186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994" y="3657600"/>
            <a:ext cx="9138007" cy="1066800"/>
          </a:xfrm>
          <a:solidFill>
            <a:srgbClr val="84245D">
              <a:alpha val="7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style- 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  <a:prstGeom prst="rect">
            <a:avLst/>
          </a:prstGeom>
        </p:spPr>
        <p:txBody>
          <a:bodyPr/>
          <a:lstStyle>
            <a:lvl1pPr algn="ctr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1" y="0"/>
            <a:ext cx="3616959" cy="1219200"/>
          </a:xfrm>
          <a:solidFill>
            <a:srgbClr val="84245D">
              <a:alpha val="70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>
              <a:defRPr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style-Chapter #</a:t>
            </a:r>
          </a:p>
        </p:txBody>
      </p:sp>
    </p:spTree>
    <p:extLst>
      <p:ext uri="{BB962C8B-B14F-4D97-AF65-F5344CB8AC3E}">
        <p14:creationId xmlns:p14="http://schemas.microsoft.com/office/powerpoint/2010/main" val="103446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9916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" y="6849"/>
            <a:ext cx="7766407" cy="1229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233996"/>
            <a:ext cx="9144000" cy="152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95800"/>
            <a:ext cx="9144000" cy="152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396"/>
            <a:ext cx="9144000" cy="31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  <a:prstGeom prst="rect">
            <a:avLst/>
          </a:prstGeom>
        </p:spPr>
        <p:txBody>
          <a:bodyPr/>
          <a:lstStyle>
            <a:lvl1pPr algn="ctr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4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7000"/>
            <a:ext cx="12954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6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6019800" cy="349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5221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6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93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7000"/>
            <a:ext cx="12954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8641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1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60198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5221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245" y="6553200"/>
            <a:ext cx="4717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47220"/>
            <a:ext cx="4267200" cy="310780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8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245" y="6553200"/>
            <a:ext cx="4717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547220"/>
            <a:ext cx="4267200" cy="310780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eyandbanki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Introduction to Money and the Financial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F237AA-261F-BBCB-7C6D-8E3DA15D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6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6200" cy="48006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 startAt="6"/>
            </a:pPr>
            <a:r>
              <a:rPr lang="en-US" altLang="en-US" b="1" dirty="0"/>
              <a:t>Central banks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They monitor and stabilize the financial system.</a:t>
            </a:r>
          </a:p>
          <a:p>
            <a:pPr marL="914400" lvl="1" indent="-457200" eaLnBrk="1" hangingPunct="1"/>
            <a:r>
              <a:rPr lang="en-US" altLang="en-US" dirty="0" smtClean="0">
                <a:ea typeface="ＭＳ Ｐゴシック" charset="-128"/>
              </a:rPr>
              <a:t>Central </a:t>
            </a:r>
            <a:r>
              <a:rPr lang="en-US" altLang="en-US" dirty="0">
                <a:ea typeface="ＭＳ Ｐゴシック" charset="-128"/>
              </a:rPr>
              <a:t>banks control the availability of money and credit to promote low inflation, high growth and stability of financial system.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Today’s policymakers strive for transparency in their operations.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The financial crisis of 2007-2009 have led the U.S. central bank to try many new policy tools.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10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0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Five Core Principles of </a:t>
            </a:r>
            <a:br>
              <a:rPr lang="en-US" altLang="en-US"/>
            </a:br>
            <a:r>
              <a:rPr lang="en-US" altLang="en-US"/>
              <a:t>Money and Banking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722438"/>
            <a:ext cx="7772400" cy="3840162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Time</a:t>
            </a:r>
            <a:r>
              <a:rPr lang="en-US" altLang="en-US" dirty="0"/>
              <a:t> has value.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Risk</a:t>
            </a:r>
            <a:r>
              <a:rPr lang="en-US" altLang="en-US" dirty="0"/>
              <a:t> requires compensation.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Information</a:t>
            </a:r>
            <a:r>
              <a:rPr lang="en-US" altLang="en-US" dirty="0"/>
              <a:t> is the basis for decisions.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Markets</a:t>
            </a:r>
            <a:r>
              <a:rPr lang="en-US" altLang="en-US" dirty="0"/>
              <a:t> determine prices and allocate resources.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Stability</a:t>
            </a:r>
            <a:r>
              <a:rPr lang="en-US" altLang="en-US" dirty="0"/>
              <a:t> improves welfare.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11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31175" cy="1352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Five Core Principles of </a:t>
            </a:r>
            <a:br>
              <a:rPr lang="en-US" altLang="en-US" dirty="0"/>
            </a:br>
            <a:r>
              <a:rPr lang="en-US" altLang="en-US" dirty="0"/>
              <a:t>Money and Banking</a:t>
            </a:r>
          </a:p>
        </p:txBody>
      </p:sp>
      <p:sp>
        <p:nvSpPr>
          <p:cNvPr id="1331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315200" cy="3840162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/>
              <a:t>Core Principle 1: Time has value</a:t>
            </a:r>
          </a:p>
          <a:p>
            <a:pPr marL="533400" indent="-533400" eaLnBrk="1" hangingPunct="1"/>
            <a:r>
              <a:rPr lang="en-US" altLang="en-US" dirty="0"/>
              <a:t>Time affects the value of financial instruments.</a:t>
            </a:r>
          </a:p>
          <a:p>
            <a:pPr marL="533400" indent="-533400" eaLnBrk="1" hangingPunct="1"/>
            <a:r>
              <a:rPr lang="en-US" altLang="en-US" dirty="0"/>
              <a:t>Interest is paid to compensate the lenders for the time the borrowers have their money.</a:t>
            </a:r>
          </a:p>
          <a:p>
            <a:pPr marL="533400" indent="-533400" eaLnBrk="1" hangingPunct="1"/>
            <a:r>
              <a:rPr lang="en-US" altLang="en-US" dirty="0"/>
              <a:t>Chapter 4 develops an understanding of interest rates and how to use them.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12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BF97F-25FA-445C-8A53-4F18520C1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50" y="215107"/>
            <a:ext cx="12287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58150" cy="1260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Five Core Principles of </a:t>
            </a:r>
            <a:br>
              <a:rPr lang="en-US" altLang="en-US"/>
            </a:br>
            <a:r>
              <a:rPr lang="en-US" altLang="en-US"/>
              <a:t>Money and Banking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315200" cy="3840162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/>
              <a:t>Core Principle 2: Risk requires compensation</a:t>
            </a:r>
          </a:p>
          <a:p>
            <a:pPr marL="533400" indent="-533400" eaLnBrk="1" hangingPunct="1"/>
            <a:r>
              <a:rPr lang="en-US" altLang="en-US" dirty="0"/>
              <a:t>In a world of uncertainty, individuals will accept risk only if they are compensated.</a:t>
            </a:r>
          </a:p>
          <a:p>
            <a:pPr marL="533400" indent="-533400" eaLnBrk="1" hangingPunct="1"/>
            <a:r>
              <a:rPr lang="en-US" altLang="en-US" dirty="0"/>
              <a:t>In the financial world, compensation comes in the form of explicit payments:  the higher the risk the bigger the payment.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13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6BABAB-8D0B-46C7-A990-999D609CE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26" y="-9525"/>
            <a:ext cx="11144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58150" cy="1331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Five Core Principles of </a:t>
            </a:r>
            <a:br>
              <a:rPr lang="en-US" altLang="en-US"/>
            </a:br>
            <a:r>
              <a:rPr lang="en-US" altLang="en-US"/>
              <a:t>Money and Banking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315200" cy="3840162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3200" b="1" dirty="0"/>
              <a:t>Core Principle 3: Information is the basis for decisions</a:t>
            </a:r>
          </a:p>
          <a:p>
            <a:pPr marL="533400" indent="-533400" eaLnBrk="1" hangingPunct="1"/>
            <a:r>
              <a:rPr lang="en-US" altLang="en-US" sz="3200" dirty="0"/>
              <a:t>The more important the decision, the more information we gather.</a:t>
            </a:r>
          </a:p>
          <a:p>
            <a:pPr marL="533400" indent="-533400" eaLnBrk="1" hangingPunct="1"/>
            <a:r>
              <a:rPr lang="en-US" altLang="en-US" sz="3200" dirty="0"/>
              <a:t>Collection and processing of information is the foundation of the financial system</a:t>
            </a:r>
            <a:r>
              <a:rPr lang="en-US" altLang="en-US" dirty="0"/>
              <a:t>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14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D4AAB1-E0D4-4E01-A60A-E8870843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179388"/>
            <a:ext cx="12858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Five Core Principles of </a:t>
            </a:r>
            <a:br>
              <a:rPr lang="en-US" altLang="en-US"/>
            </a:br>
            <a:r>
              <a:rPr lang="en-US" altLang="en-US"/>
              <a:t>Money and Banking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315200" cy="429895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/>
              <a:t>Core Principle 4: Markets determine prices and allocate resources</a:t>
            </a:r>
          </a:p>
          <a:p>
            <a:pPr marL="533400" indent="-533400" eaLnBrk="1" hangingPunct="1"/>
            <a:r>
              <a:rPr lang="en-US" altLang="en-US" dirty="0"/>
              <a:t>Markets are the core of the economic system.</a:t>
            </a:r>
          </a:p>
          <a:p>
            <a:pPr marL="533400" indent="-533400" eaLnBrk="1" hangingPunct="1"/>
            <a:r>
              <a:rPr lang="en-US" altLang="en-US" dirty="0"/>
              <a:t>Markets channel resources and minimize the cost of gathering information and making transactions.</a:t>
            </a:r>
          </a:p>
          <a:p>
            <a:pPr marL="533400" indent="-533400" eaLnBrk="1" hangingPunct="1"/>
            <a:r>
              <a:rPr lang="en-US" altLang="en-US" dirty="0"/>
              <a:t>In general, the better developed the financial markets, the faster the country will grow.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15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6E41F0-A799-46F7-A30F-4256B15B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3982"/>
            <a:ext cx="10572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Five Core Principles of </a:t>
            </a:r>
            <a:br>
              <a:rPr lang="en-US" altLang="en-US"/>
            </a:br>
            <a:r>
              <a:rPr lang="en-US" altLang="en-US"/>
              <a:t>Money and Banking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315200" cy="4830762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/>
              <a:t>Core Principle 5: Stability improves welfare</a:t>
            </a:r>
          </a:p>
          <a:p>
            <a:pPr marL="533400" indent="-533400" eaLnBrk="1" hangingPunct="1"/>
            <a:r>
              <a:rPr lang="en-US" altLang="en-US" dirty="0"/>
              <a:t>A stable economy reduces risk and improves everyone's welfare.</a:t>
            </a:r>
          </a:p>
          <a:p>
            <a:pPr marL="533400" indent="-533400" eaLnBrk="1" hangingPunct="1"/>
            <a:r>
              <a:rPr lang="en-US" altLang="en-US" dirty="0"/>
              <a:t>Financial instability in the autumn of 2008 triggered the worse global downturn since the Great Depression.</a:t>
            </a:r>
          </a:p>
          <a:p>
            <a:pPr marL="533400" indent="-533400" eaLnBrk="1" hangingPunct="1"/>
            <a:r>
              <a:rPr lang="en-US" altLang="en-US" dirty="0"/>
              <a:t>A stable economy grows faster than an unstable one.</a:t>
            </a:r>
          </a:p>
          <a:p>
            <a:pPr marL="533400" indent="-533400" eaLnBrk="1" hangingPunct="1"/>
            <a:r>
              <a:rPr lang="en-US" altLang="en-US" dirty="0"/>
              <a:t>One of the main roles of central banks is stabilizing the economy.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16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2D344E-FDD1-4278-9B8B-507D19D1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76833"/>
            <a:ext cx="11811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Features of This Book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Your Financial World</a:t>
            </a:r>
          </a:p>
          <a:p>
            <a:pPr lvl="1" eaLnBrk="1" hangingPunct="1"/>
            <a:r>
              <a:rPr lang="en-US" altLang="en-US" sz="2800">
                <a:ea typeface="ＭＳ Ｐゴシック" charset="-128"/>
              </a:rPr>
              <a:t>This feature will provide basic guidelines for applying economic theory to the decisions you make nearly every day.</a:t>
            </a:r>
          </a:p>
          <a:p>
            <a:pPr eaLnBrk="1" hangingPunct="1"/>
            <a:r>
              <a:rPr lang="en-US" altLang="en-US" sz="3200"/>
              <a:t>Applying the Concept</a:t>
            </a:r>
          </a:p>
          <a:p>
            <a:pPr lvl="1" eaLnBrk="1" hangingPunct="1"/>
            <a:r>
              <a:rPr lang="en-US" altLang="en-US" sz="2800">
                <a:ea typeface="ＭＳ Ｐゴシック" charset="-128"/>
              </a:rPr>
              <a:t>This feature shows how to put theory into practice.</a:t>
            </a:r>
          </a:p>
          <a:p>
            <a:pPr lvl="1" eaLnBrk="1" hangingPunct="1"/>
            <a:r>
              <a:rPr lang="en-US" altLang="en-US" sz="2800">
                <a:ea typeface="ＭＳ Ｐゴシック" charset="-128"/>
              </a:rPr>
              <a:t>This feature provides real-world examples of the ideas introduced in the chapter.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17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2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Special Features of This Book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876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Lessons from the Crisis</a:t>
            </a:r>
          </a:p>
          <a:p>
            <a:pPr lvl="1" eaLnBrk="1" hangingPunct="1"/>
            <a:r>
              <a:rPr lang="en-US" altLang="en-US" sz="2800" dirty="0">
                <a:ea typeface="ＭＳ Ｐゴシック" charset="-128"/>
              </a:rPr>
              <a:t>These inserts will cover episodes from the financial crisis of 2007-2009, in the U.S. and in Europe.</a:t>
            </a:r>
          </a:p>
          <a:p>
            <a:pPr lvl="1" eaLnBrk="1" hangingPunct="1"/>
            <a:r>
              <a:rPr lang="en-US" altLang="en-US" sz="2800" dirty="0">
                <a:ea typeface="ＭＳ Ｐゴシック" charset="-128"/>
              </a:rPr>
              <a:t>It will provide a framework for understanding the crisis, and how it is transforming the world of finance.</a:t>
            </a:r>
          </a:p>
          <a:p>
            <a:pPr lvl="1" eaLnBrk="1" hangingPunct="1"/>
            <a:r>
              <a:rPr lang="en-US" altLang="en-US" sz="2800" dirty="0">
                <a:ea typeface="ＭＳ Ｐゴシック" charset="-128"/>
              </a:rPr>
              <a:t>This feature will show how regulators and central banks countered the financial instability.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18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4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Features of This Book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Money and Banking Blog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This feature helps you better understand the business and financial news.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Each chapter in this book closes with an article drawn from the authors’ blog </a:t>
            </a:r>
            <a:r>
              <a:rPr lang="en-US" altLang="en-US" dirty="0">
                <a:ea typeface="ＭＳ Ｐゴシック" charset="-128"/>
                <a:hlinkClick r:id="rId2"/>
              </a:rPr>
              <a:t>www.moneyandbanking.com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/>
              <a:t>Tools of the Trade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This feature concentrates on practical knowledge relevant to the chapter.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19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6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List and explain the six parts of the financial system.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Identify the five core principles of money and banking.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Describe the special features and organization of the book.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5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5105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Very few pieces of information are needed to steal your identity.</a:t>
            </a:r>
          </a:p>
          <a:p>
            <a:pPr eaLnBrk="1" hangingPunct="1"/>
            <a:r>
              <a:rPr lang="en-US" altLang="en-US" dirty="0"/>
              <a:t>Protect your personal information.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Never tell your birth date, birthplace, address, or mother’s maiden name.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Guard your Social Security Number - it is the key to identity theft</a:t>
            </a:r>
          </a:p>
          <a:p>
            <a:pPr eaLnBrk="1" hangingPunct="1"/>
            <a:r>
              <a:rPr lang="en-US" altLang="en-US" dirty="0"/>
              <a:t>Don’t give any personal information to anyone that calls and asks</a:t>
            </a:r>
          </a:p>
          <a:p>
            <a:pPr eaLnBrk="1" hangingPunct="1"/>
            <a:r>
              <a:rPr lang="en-US" altLang="en-US" dirty="0"/>
              <a:t>Monitor your financial statements closely.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20</a:t>
            </a:fld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80FE98-B978-4A2C-B639-438F5D62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1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Sources of Economic and Financial News and Data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391400" cy="4419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Daily</a:t>
            </a:r>
          </a:p>
          <a:p>
            <a:pPr lvl="1" eaLnBrk="1" hangingPunct="1"/>
            <a:r>
              <a:rPr lang="en-US" altLang="en-US" sz="1800" i="1" dirty="0">
                <a:ea typeface="ＭＳ Ｐゴシック" charset="-128"/>
              </a:rPr>
              <a:t>The Wall Street Journal</a:t>
            </a:r>
          </a:p>
          <a:p>
            <a:pPr lvl="1" eaLnBrk="1" hangingPunct="1"/>
            <a:r>
              <a:rPr lang="en-US" altLang="en-US" sz="1800" i="1" dirty="0">
                <a:ea typeface="ＭＳ Ｐゴシック" charset="-128"/>
              </a:rPr>
              <a:t>Financial Times</a:t>
            </a:r>
          </a:p>
          <a:p>
            <a:pPr lvl="1" eaLnBrk="1" hangingPunct="1"/>
            <a:r>
              <a:rPr lang="en-US" altLang="en-US" sz="1800" dirty="0">
                <a:ea typeface="ＭＳ Ｐゴシック" charset="-128"/>
              </a:rPr>
              <a:t>Bloomberg.com</a:t>
            </a:r>
          </a:p>
          <a:p>
            <a:pPr lvl="1" eaLnBrk="1" hangingPunct="1"/>
            <a:r>
              <a:rPr lang="en-US" altLang="en-US" sz="1800" dirty="0">
                <a:ea typeface="ＭＳ Ｐゴシック" charset="-128"/>
              </a:rPr>
              <a:t>Yahoo! Finance</a:t>
            </a:r>
          </a:p>
          <a:p>
            <a:pPr eaLnBrk="1" hangingPunct="1"/>
            <a:r>
              <a:rPr lang="en-US" altLang="en-US" sz="2000" dirty="0"/>
              <a:t>Weekly</a:t>
            </a:r>
          </a:p>
          <a:p>
            <a:pPr lvl="1" eaLnBrk="1" hangingPunct="1"/>
            <a:r>
              <a:rPr lang="en-US" altLang="en-US" sz="1800" i="1" dirty="0">
                <a:ea typeface="ＭＳ Ｐゴシック" charset="-128"/>
              </a:rPr>
              <a:t>The Economist</a:t>
            </a:r>
          </a:p>
          <a:p>
            <a:pPr lvl="1" eaLnBrk="1" hangingPunct="1"/>
            <a:r>
              <a:rPr lang="en-US" altLang="en-US" sz="1800" i="1" dirty="0">
                <a:ea typeface="ＭＳ Ｐゴシック" charset="-128"/>
              </a:rPr>
              <a:t>Bloomberg Business Week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447800"/>
            <a:ext cx="4648200" cy="3840163"/>
          </a:xfrm>
        </p:spPr>
        <p:txBody>
          <a:bodyPr>
            <a:normAutofit/>
          </a:bodyPr>
          <a:lstStyle/>
          <a:p>
            <a:pPr lvl="1" eaLnBrk="1" hangingPunct="1"/>
            <a:endParaRPr lang="en-US" altLang="en-US" sz="18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21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dirty="0"/>
              <a:t>Every financial transaction has a story.</a:t>
            </a:r>
          </a:p>
          <a:p>
            <a:pPr marL="533400" indent="-533400" eaLnBrk="1" hangingPunct="1"/>
            <a:r>
              <a:rPr lang="en-US" altLang="en-US" dirty="0"/>
              <a:t>There is a complex web of interdependent institutions and markets making up the foundation of daily financial transactions: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The Six Parts of the Financial System.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The Five Core Principles of Money and Banking.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6508750"/>
            <a:ext cx="6019800" cy="349250"/>
          </a:xfr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1438"/>
            <a:ext cx="7772400" cy="4830762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/>
              <a:t>Money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000" dirty="0"/>
              <a:t>To pay for purchases and store wealth.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  <a:defRPr/>
            </a:pPr>
            <a:r>
              <a:rPr lang="en-US" sz="2400" b="1" dirty="0"/>
              <a:t>Financial Instruments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000" dirty="0"/>
              <a:t>To transfer resources from savers to investors and to transfer risk to those best equipped to bear it.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sz="2400" b="1" dirty="0"/>
              <a:t>Financial Markets</a:t>
            </a:r>
            <a:br>
              <a:rPr lang="en-US" sz="2400" b="1" dirty="0"/>
            </a:br>
            <a:r>
              <a:rPr lang="en-US" sz="2000" dirty="0"/>
              <a:t>To buy and sell financial instruments.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sz="2400" b="1" dirty="0"/>
              <a:t>Financial Institutions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000" dirty="0"/>
              <a:t>To provide access to financial markets, collect information &amp; provide services.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sz="2400" b="1" dirty="0"/>
              <a:t>Regulatory Agencies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  <a:defRPr/>
            </a:pPr>
            <a:r>
              <a:rPr lang="en-US" sz="2400" b="1" dirty="0"/>
              <a:t>	</a:t>
            </a:r>
            <a:r>
              <a:rPr lang="en-US" sz="2000" dirty="0"/>
              <a:t>To provide oversight for financial system.</a:t>
            </a:r>
            <a:endParaRPr lang="en-US" sz="2400" b="1" dirty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en-US" sz="2400" b="1" dirty="0"/>
              <a:t>Central Banks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000" dirty="0"/>
              <a:t>To monitor financial Institutions and stabilize the economy.</a:t>
            </a:r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6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Money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Money has changed from gold/silver coins to paper currency to electronic funds.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Cash can be obtained from an ATM any where in the world.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Bills are paid and transactions are checked online.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0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altLang="en-US" b="1" dirty="0"/>
              <a:t>Financial instruments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Transfers resources from savers to investors.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Buying and selling individual stocks used to be only for the wealthy.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Today we have mutual funds and other stocks available through banks or online.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Putting together a portfolio is open to everyone.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6</a:t>
            </a:fld>
            <a:endParaRPr lang="en-US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545647"/>
            <a:ext cx="6019800" cy="349250"/>
          </a:xfr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9530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altLang="en-US" b="1" dirty="0"/>
              <a:t>Financial Markets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Allow the buying and selling of financial instruments easily.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Went from being in coffee houses </a:t>
            </a:r>
            <a:r>
              <a:rPr lang="en-US" altLang="en-US" dirty="0" smtClean="0">
                <a:ea typeface="ＭＳ Ｐゴシック" charset="-128"/>
              </a:rPr>
              <a:t>to </a:t>
            </a:r>
            <a:r>
              <a:rPr lang="en-US" altLang="en-US" dirty="0">
                <a:ea typeface="ＭＳ Ｐゴシック" charset="-128"/>
              </a:rPr>
              <a:t>well organized markets like the New York Stock Exchange.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Now transactions are mostly handled by electronic markets.</a:t>
            </a:r>
          </a:p>
          <a:p>
            <a:pPr marL="1371600" lvl="2" indent="-457200" eaLnBrk="1" hangingPunct="1"/>
            <a:r>
              <a:rPr lang="en-US" altLang="en-US" dirty="0">
                <a:ea typeface="ＭＳ Ｐゴシック" charset="-128"/>
              </a:rPr>
              <a:t>This has reduced the cost of processing financial transactions making the way for a much broader array of financial instruments available.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508750"/>
            <a:ext cx="6019800" cy="349250"/>
          </a:xfr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6200" cy="4648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altLang="en-US" b="1" dirty="0"/>
              <a:t>Financial Institutions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Provide all the services of the financial system like providing access to financial markets and gathering information.</a:t>
            </a:r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Banks began as vaults, developed into institutions that accepted deposits and gave loans, and evolved to today’s financial supermarket.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8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Parts of the Financial System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20000" cy="48768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Tx/>
              <a:buAutoNum type="arabicPeriod" startAt="5"/>
            </a:pPr>
            <a:r>
              <a:rPr lang="en-US" altLang="en-US" b="1" dirty="0"/>
              <a:t>Government regulatory agencies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Make sure the elements of the financial system operate safely and reliably.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Government regulatory agencies were introduced by federal government after the Great Depression.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They provide wide-ranging financial regulation, rules, and supervision; and examine the systems a bank uses to manage its risk.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The 2007-2009 financial crises has led governments to greater </a:t>
            </a:r>
            <a:r>
              <a:rPr lang="en-US" altLang="en-US" dirty="0" smtClean="0">
                <a:ea typeface="ＭＳ Ｐゴシック" charset="-128"/>
              </a:rPr>
              <a:t>regulation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84950"/>
            <a:ext cx="3657600" cy="27305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 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9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447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cchetti 6e PowerPoint Template.potx" id="{EA56CC5F-2888-44DC-9157-818928E3FCE0}" vid="{64A47232-9E85-4B09-B311-C34F182B2D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Cecchetti 6e PowerPoint Template</Template>
  <TotalTime>1526</TotalTime>
  <Words>1208</Words>
  <Application>Microsoft Office PowerPoint</Application>
  <PresentationFormat>Ekran Gösterisi (4:3)</PresentationFormat>
  <Paragraphs>170</Paragraphs>
  <Slides>21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1_Office Theme</vt:lpstr>
      <vt:lpstr>Office Theme</vt:lpstr>
      <vt:lpstr>Chapter 1</vt:lpstr>
      <vt:lpstr>Learning Objectives</vt:lpstr>
      <vt:lpstr>Introduction</vt:lpstr>
      <vt:lpstr>Six Parts of the Financial System</vt:lpstr>
      <vt:lpstr>Six Parts of the Financial System</vt:lpstr>
      <vt:lpstr>Six Parts of the Financial System</vt:lpstr>
      <vt:lpstr>Six Parts of the Financial System</vt:lpstr>
      <vt:lpstr>Six Parts of the Financial System</vt:lpstr>
      <vt:lpstr>Six Parts of the Financial System</vt:lpstr>
      <vt:lpstr>Six Parts of the Financial System</vt:lpstr>
      <vt:lpstr>Five Core Principles of  Money and Banking</vt:lpstr>
      <vt:lpstr>Five Core Principles of  Money and Banking</vt:lpstr>
      <vt:lpstr>Five Core Principles of  Money and Banking</vt:lpstr>
      <vt:lpstr>Five Core Principles of  Money and Banking</vt:lpstr>
      <vt:lpstr>Five Core Principles of  Money and Banking</vt:lpstr>
      <vt:lpstr>Five Core Principles of  Money and Banking</vt:lpstr>
      <vt:lpstr>Special Features of This Book</vt:lpstr>
      <vt:lpstr>Special Features of This Book</vt:lpstr>
      <vt:lpstr>Special Features of This Book</vt:lpstr>
      <vt:lpstr>PowerPoint Sunusu</vt:lpstr>
      <vt:lpstr>Sources of Economic and Financial News and Data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Tori Knight</dc:creator>
  <cp:lastModifiedBy>Aysegul KURTULGAN</cp:lastModifiedBy>
  <cp:revision>8</cp:revision>
  <dcterms:created xsi:type="dcterms:W3CDTF">2020-04-28T00:39:50Z</dcterms:created>
  <dcterms:modified xsi:type="dcterms:W3CDTF">2024-10-01T07:58:09Z</dcterms:modified>
</cp:coreProperties>
</file>