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301" r:id="rId2"/>
    <p:sldId id="302" r:id="rId3"/>
    <p:sldId id="303"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 id="318" r:id="rId19"/>
    <p:sldId id="319" r:id="rId20"/>
    <p:sldId id="320"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346" r:id="rId47"/>
    <p:sldId id="347" r:id="rId48"/>
    <p:sldId id="348" r:id="rId49"/>
    <p:sldId id="349" r:id="rId50"/>
    <p:sldId id="350" r:id="rId51"/>
    <p:sldId id="351" r:id="rId52"/>
    <p:sldId id="352" r:id="rId53"/>
    <p:sldId id="353" r:id="rId5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595" autoAdjust="0"/>
  </p:normalViewPr>
  <p:slideViewPr>
    <p:cSldViewPr>
      <p:cViewPr varScale="1">
        <p:scale>
          <a:sx n="71" d="100"/>
          <a:sy n="71" d="100"/>
        </p:scale>
        <p:origin x="-135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A12126-6B03-41A7-950C-91725D7D984F}" type="datetimeFigureOut">
              <a:rPr lang="tr-TR" smtClean="0"/>
              <a:pPr/>
              <a:t>05.04.2018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98107F-938E-4DE0-935B-C4C7CE044BE2}" type="slidenum">
              <a:rPr lang="tr-TR" smtClean="0"/>
              <a:pPr/>
              <a:t>‹#›</a:t>
            </a:fld>
            <a:endParaRPr lang="tr-TR"/>
          </a:p>
        </p:txBody>
      </p:sp>
    </p:spTree>
    <p:extLst>
      <p:ext uri="{BB962C8B-B14F-4D97-AF65-F5344CB8AC3E}">
        <p14:creationId xmlns:p14="http://schemas.microsoft.com/office/powerpoint/2010/main" val="282628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01AC73-156D-4D6E-81BA-EDC695E1D07B}"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01AC73-156D-4D6E-81BA-EDC695E1D07B}"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01AC73-156D-4D6E-81BA-EDC695E1D07B}"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801AC73-156D-4D6E-81BA-EDC695E1D07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01AC73-156D-4D6E-81BA-EDC695E1D07B}"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518E0BD-5D38-4DE1-ADC6-EE1F4B61BEE4}" type="datetimeFigureOut">
              <a:rPr lang="tr-TR" smtClean="0"/>
              <a:pPr/>
              <a:t>05.04.2018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801AC73-156D-4D6E-81BA-EDC695E1D07B}"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518E0BD-5D38-4DE1-ADC6-EE1F4B61BEE4}" type="datetimeFigureOut">
              <a:rPr lang="tr-TR" smtClean="0"/>
              <a:pPr/>
              <a:t>05.04.2018</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801AC73-156D-4D6E-81BA-EDC695E1D07B}"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endParaRPr lang="tr-TR" b="1" dirty="0"/>
          </a:p>
        </p:txBody>
      </p:sp>
      <p:sp>
        <p:nvSpPr>
          <p:cNvPr id="3" name="Alt Başlık 2"/>
          <p:cNvSpPr>
            <a:spLocks noGrp="1"/>
          </p:cNvSpPr>
          <p:nvPr>
            <p:ph type="subTitle" idx="4294967295"/>
          </p:nvPr>
        </p:nvSpPr>
        <p:spPr>
          <a:xfrm>
            <a:off x="1331639" y="3140968"/>
            <a:ext cx="7812361" cy="1464370"/>
          </a:xfrm>
        </p:spPr>
        <p:txBody>
          <a:bodyPr>
            <a:noAutofit/>
          </a:bodyPr>
          <a:lstStyle/>
          <a:p>
            <a:pPr marL="0" indent="0">
              <a:buNone/>
            </a:pPr>
            <a:r>
              <a:rPr lang="tr-TR" sz="4000" b="1" dirty="0"/>
              <a:t>Sermaye Piyasası Hukuku Dersi</a:t>
            </a:r>
            <a:br>
              <a:rPr lang="tr-TR" sz="4000" b="1" dirty="0"/>
            </a:br>
            <a:r>
              <a:rPr lang="tr-TR" sz="4000" b="1" dirty="0"/>
              <a:t>Çalışma Notları</a:t>
            </a:r>
            <a:br>
              <a:rPr lang="tr-TR" sz="4000" b="1" dirty="0"/>
            </a:br>
            <a:endParaRPr lang="tr-TR" sz="4000" dirty="0" smtClean="0">
              <a:solidFill>
                <a:schemeClr val="tx1"/>
              </a:solidFill>
            </a:endParaRPr>
          </a:p>
        </p:txBody>
      </p:sp>
    </p:spTree>
    <p:extLst>
      <p:ext uri="{BB962C8B-B14F-4D97-AF65-F5344CB8AC3E}">
        <p14:creationId xmlns:p14="http://schemas.microsoft.com/office/powerpoint/2010/main" val="3430551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19256" cy="5217443"/>
          </a:xfrm>
        </p:spPr>
        <p:txBody>
          <a:bodyPr>
            <a:normAutofit/>
          </a:bodyPr>
          <a:lstStyle/>
          <a:p>
            <a:pPr marL="0" indent="0">
              <a:buNone/>
            </a:pPr>
            <a:endParaRPr lang="tr-TR" b="1" dirty="0" smtClean="0"/>
          </a:p>
          <a:p>
            <a:pPr marL="0" indent="0">
              <a:buNone/>
            </a:pPr>
            <a:endParaRPr lang="tr-TR" b="1" dirty="0"/>
          </a:p>
          <a:p>
            <a:pPr marL="0" indent="0">
              <a:buNone/>
            </a:pPr>
            <a:r>
              <a:rPr lang="tr-TR" b="1" dirty="0" smtClean="0"/>
              <a:t>2. Fon Arz Edenler (Yatırımcılar)</a:t>
            </a:r>
          </a:p>
          <a:p>
            <a:pPr marL="0" indent="0" algn="just">
              <a:buNone/>
            </a:pPr>
            <a:r>
              <a:rPr lang="tr-TR" dirty="0" smtClean="0"/>
              <a:t>Tasarruflarını sermaye piyasasına aktaran kişi ve kuruluşlardır. Fon talep edenler hususunda getirilen sınırlamalar fon arz edenler bakımından söz konusu değildir. </a:t>
            </a:r>
            <a:r>
              <a:rPr lang="tr-TR" b="1" u="sng" dirty="0" smtClean="0"/>
              <a:t>Tasarrufu bulunan her kişi ya da kurum, bunu sermaye piyasasında değerlendirme serbestisine sahiptir. </a:t>
            </a:r>
            <a:r>
              <a:rPr lang="tr-TR" dirty="0" smtClean="0"/>
              <a:t>Piyasaya fon aktarımında bulunan bu kişiler </a:t>
            </a:r>
            <a:r>
              <a:rPr lang="tr-TR" b="1" u="sng" dirty="0" smtClean="0"/>
              <a:t>bireysel yatırımcılar</a:t>
            </a:r>
            <a:r>
              <a:rPr lang="tr-TR" dirty="0" smtClean="0"/>
              <a:t> veya </a:t>
            </a:r>
            <a:r>
              <a:rPr lang="tr-TR" b="1" u="sng" dirty="0" smtClean="0"/>
              <a:t>kurumsal yatırımcılar </a:t>
            </a:r>
            <a:r>
              <a:rPr lang="tr-TR" dirty="0" smtClean="0"/>
              <a:t>olabilirler. </a:t>
            </a:r>
            <a:endParaRPr lang="tr-TR" dirty="0"/>
          </a:p>
        </p:txBody>
      </p:sp>
      <p:sp>
        <p:nvSpPr>
          <p:cNvPr id="2" name="Başlık 1"/>
          <p:cNvSpPr>
            <a:spLocks noGrp="1"/>
          </p:cNvSpPr>
          <p:nvPr>
            <p:ph type="title"/>
          </p:nvPr>
        </p:nvSpPr>
        <p:spPr>
          <a:xfrm>
            <a:off x="467544" y="-459432"/>
            <a:ext cx="8229600" cy="1143000"/>
          </a:xfrm>
        </p:spPr>
        <p:txBody>
          <a:bodyPr/>
          <a:lstStyle/>
          <a:p>
            <a:endParaRPr lang="tr-TR"/>
          </a:p>
        </p:txBody>
      </p:sp>
    </p:spTree>
    <p:extLst>
      <p:ext uri="{BB962C8B-B14F-4D97-AF65-F5344CB8AC3E}">
        <p14:creationId xmlns:p14="http://schemas.microsoft.com/office/powerpoint/2010/main" val="4132325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363272" cy="5649491"/>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3. Sermaye Piyasası Araçları</a:t>
            </a:r>
          </a:p>
          <a:p>
            <a:pPr marL="0" indent="0" algn="just">
              <a:buNone/>
            </a:pPr>
            <a:r>
              <a:rPr lang="tr-TR" dirty="0" smtClean="0"/>
              <a:t>Sermaye piyasasında fon arz ve talebi doğrudan değil birtakım araçlar kullanmak suretiyle gerçekleştirilir. Fon ihtiyacı bulunanlar, tasarruf sahiplerinin birikimlerini doğrudan kendilerine aktaramamakta, tasarrufların aktarımında </a:t>
            </a:r>
            <a:r>
              <a:rPr lang="tr-TR" b="1" dirty="0" smtClean="0"/>
              <a:t>sermaye piyasası aracı</a:t>
            </a:r>
            <a:r>
              <a:rPr lang="tr-TR" dirty="0" smtClean="0"/>
              <a:t> denilen belgeler kullanılmaktadır. Fon ihtiyacı bulunanlar bu belgeleri çıkartmakta, tasarruf sahipleri de bunları satın alarak tasarruflarını finansman ihtiyacı olanlara aktarmaktadır.</a:t>
            </a:r>
            <a:endParaRPr lang="tr-TR" dirty="0"/>
          </a:p>
        </p:txBody>
      </p:sp>
      <p:sp>
        <p:nvSpPr>
          <p:cNvPr id="2" name="Başlık 1"/>
          <p:cNvSpPr>
            <a:spLocks noGrp="1"/>
          </p:cNvSpPr>
          <p:nvPr>
            <p:ph type="title"/>
          </p:nvPr>
        </p:nvSpPr>
        <p:spPr>
          <a:xfrm>
            <a:off x="395536" y="-571500"/>
            <a:ext cx="8229600" cy="1143000"/>
          </a:xfrm>
        </p:spPr>
        <p:txBody>
          <a:bodyPr/>
          <a:lstStyle/>
          <a:p>
            <a:endParaRPr lang="tr-TR"/>
          </a:p>
        </p:txBody>
      </p:sp>
    </p:spTree>
    <p:extLst>
      <p:ext uri="{BB962C8B-B14F-4D97-AF65-F5344CB8AC3E}">
        <p14:creationId xmlns:p14="http://schemas.microsoft.com/office/powerpoint/2010/main" val="337125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91264" cy="5505475"/>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Sermaye piyasası araçları; menkul kıymetler ve türev araçlar ile yatırım sözleşmeleri de dahil olmak üzere Kurulca bu kapsamda olduğu belirlenen diğer araçlar olarak tanımlanmaktadır. (SPK m. 3)</a:t>
            </a:r>
          </a:p>
          <a:p>
            <a:pPr marL="0" indent="0" algn="just">
              <a:buNone/>
            </a:pPr>
            <a:r>
              <a:rPr lang="tr-TR" dirty="0" smtClean="0"/>
              <a:t>Bu araçların özelliği sermaye piyasasına aktarılan fonların sağladığı hakları evrak üzerinde somutlaştırmalarıdır. Araçlar sayesinde piyasada tedavül hızı artmakta ve piyasanın işlerliği sağlanmaktadır. </a:t>
            </a:r>
            <a:endParaRPr lang="tr-TR" dirty="0"/>
          </a:p>
        </p:txBody>
      </p:sp>
      <p:sp>
        <p:nvSpPr>
          <p:cNvPr id="2" name="Başlık 1"/>
          <p:cNvSpPr>
            <a:spLocks noGrp="1"/>
          </p:cNvSpPr>
          <p:nvPr>
            <p:ph type="title"/>
          </p:nvPr>
        </p:nvSpPr>
        <p:spPr>
          <a:xfrm>
            <a:off x="467544" y="-571500"/>
            <a:ext cx="8229600" cy="1143000"/>
          </a:xfrm>
        </p:spPr>
        <p:txBody>
          <a:bodyPr/>
          <a:lstStyle/>
          <a:p>
            <a:endParaRPr lang="tr-TR"/>
          </a:p>
        </p:txBody>
      </p:sp>
    </p:spTree>
    <p:extLst>
      <p:ext uri="{BB962C8B-B14F-4D97-AF65-F5344CB8AC3E}">
        <p14:creationId xmlns:p14="http://schemas.microsoft.com/office/powerpoint/2010/main" val="4133632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8219256" cy="5361459"/>
          </a:xfrm>
        </p:spPr>
        <p:txBody>
          <a:bodyPr/>
          <a:lstStyle/>
          <a:p>
            <a:pPr marL="0" indent="0">
              <a:buNone/>
            </a:pPr>
            <a:endParaRPr lang="tr-TR" b="1" dirty="0" smtClean="0"/>
          </a:p>
          <a:p>
            <a:pPr marL="0" indent="0">
              <a:buNone/>
            </a:pPr>
            <a:endParaRPr lang="tr-TR" b="1" dirty="0"/>
          </a:p>
          <a:p>
            <a:pPr marL="0" indent="0">
              <a:buNone/>
            </a:pPr>
            <a:r>
              <a:rPr lang="tr-TR" b="1" dirty="0" smtClean="0"/>
              <a:t>4. Aracılar</a:t>
            </a:r>
          </a:p>
          <a:p>
            <a:pPr marL="0" indent="0" algn="just">
              <a:buNone/>
            </a:pPr>
            <a:r>
              <a:rPr lang="tr-TR" dirty="0" smtClean="0"/>
              <a:t>Sermaye piyasasında finansman ihtiyacı bulunanlarla tasarruf sahipleri arasındaki fon akışı büyük ölçüde aracılar kullanılarak gerçekleştirilmektedir. Sermaye piyasasında aracı olarak faaliyette bulunan işletmeler, </a:t>
            </a:r>
            <a:r>
              <a:rPr lang="tr-TR" b="1" u="sng" dirty="0" smtClean="0"/>
              <a:t>yatırım kuruluşu </a:t>
            </a:r>
            <a:r>
              <a:rPr lang="tr-TR" dirty="0" smtClean="0"/>
              <a:t>olarak isimlendirilir. Yatırım kuruluşları; aracı kurumlar, bankalar ve Kurulca izin verilen diğer kuruluşları ifade etmektedir. (SPK m. 3)</a:t>
            </a:r>
          </a:p>
          <a:p>
            <a:pPr marL="0" indent="0">
              <a:buNone/>
            </a:pPr>
            <a:endParaRPr lang="tr-TR" dirty="0"/>
          </a:p>
        </p:txBody>
      </p:sp>
      <p:sp>
        <p:nvSpPr>
          <p:cNvPr id="2" name="Başlık 1"/>
          <p:cNvSpPr>
            <a:spLocks noGrp="1"/>
          </p:cNvSpPr>
          <p:nvPr>
            <p:ph type="title"/>
          </p:nvPr>
        </p:nvSpPr>
        <p:spPr>
          <a:xfrm>
            <a:off x="457200" y="274638"/>
            <a:ext cx="8219256" cy="346050"/>
          </a:xfrm>
        </p:spPr>
        <p:txBody>
          <a:bodyPr>
            <a:normAutofit fontScale="90000"/>
          </a:bodyPr>
          <a:lstStyle/>
          <a:p>
            <a:endParaRPr lang="tr-TR"/>
          </a:p>
        </p:txBody>
      </p:sp>
    </p:spTree>
    <p:extLst>
      <p:ext uri="{BB962C8B-B14F-4D97-AF65-F5344CB8AC3E}">
        <p14:creationId xmlns:p14="http://schemas.microsoft.com/office/powerpoint/2010/main" val="35609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476672"/>
            <a:ext cx="8147248" cy="5649491"/>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B. Yardımcı Unsurlar</a:t>
            </a:r>
          </a:p>
          <a:p>
            <a:pPr marL="0" indent="0">
              <a:buNone/>
            </a:pPr>
            <a:r>
              <a:rPr lang="tr-TR" b="1" dirty="0" smtClean="0"/>
              <a:t>1. Sermaye Piyasası Kurulu (Gözetim Otoritesi)</a:t>
            </a:r>
          </a:p>
          <a:p>
            <a:pPr marL="0" indent="0" algn="just">
              <a:buNone/>
            </a:pPr>
            <a:r>
              <a:rPr lang="tr-TR" dirty="0" smtClean="0"/>
              <a:t>Sermaye Piyasası Kanunu’nun piyasaya duyulan güvene yönelik hükümlerinin işlerliğini sağlamak bakımından, Sermaye Piyasası Kurulu adında bir kamu tüzel kişisi kurulmuştur. Kurul idari ve mali özerkliğe sahiptir. </a:t>
            </a:r>
          </a:p>
          <a:p>
            <a:pPr marL="0" indent="0" algn="just">
              <a:buNone/>
            </a:pPr>
            <a:r>
              <a:rPr lang="tr-TR" dirty="0" smtClean="0"/>
              <a:t>Kurulun gözetim, düzenleme yapma ve yaptırım uygulama başlıkları altında toplanan üç temel görevi vardır. </a:t>
            </a:r>
          </a:p>
        </p:txBody>
      </p:sp>
      <p:sp>
        <p:nvSpPr>
          <p:cNvPr id="2" name="Başlık 1"/>
          <p:cNvSpPr>
            <a:spLocks noGrp="1"/>
          </p:cNvSpPr>
          <p:nvPr>
            <p:ph type="title"/>
          </p:nvPr>
        </p:nvSpPr>
        <p:spPr>
          <a:xfrm>
            <a:off x="395536" y="-819472"/>
            <a:ext cx="8229600" cy="1143000"/>
          </a:xfrm>
        </p:spPr>
        <p:txBody>
          <a:bodyPr/>
          <a:lstStyle/>
          <a:p>
            <a:endParaRPr lang="tr-TR"/>
          </a:p>
        </p:txBody>
      </p:sp>
    </p:spTree>
    <p:extLst>
      <p:ext uri="{BB962C8B-B14F-4D97-AF65-F5344CB8AC3E}">
        <p14:creationId xmlns:p14="http://schemas.microsoft.com/office/powerpoint/2010/main" val="2969424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08912" cy="6264696"/>
          </a:xfrm>
        </p:spPr>
        <p:txBody>
          <a:bodyPr/>
          <a:lstStyle/>
          <a:p>
            <a:pPr marL="0" indent="0">
              <a:buNone/>
            </a:pPr>
            <a:endParaRPr lang="tr-TR" dirty="0" smtClean="0"/>
          </a:p>
          <a:p>
            <a:pPr marL="0" indent="0">
              <a:buNone/>
            </a:pPr>
            <a:endParaRPr lang="tr-TR" b="1" dirty="0" smtClean="0"/>
          </a:p>
          <a:p>
            <a:pPr marL="0" indent="0">
              <a:buNone/>
            </a:pPr>
            <a:endParaRPr lang="tr-TR" b="1" dirty="0"/>
          </a:p>
          <a:p>
            <a:pPr marL="0" indent="0">
              <a:buNone/>
            </a:pPr>
            <a:r>
              <a:rPr lang="tr-TR" b="1" dirty="0" smtClean="0"/>
              <a:t>2. Borsalar</a:t>
            </a:r>
          </a:p>
          <a:p>
            <a:pPr marL="0" indent="0" algn="just">
              <a:buNone/>
            </a:pPr>
            <a:r>
              <a:rPr lang="tr-TR" dirty="0" smtClean="0"/>
              <a:t>Borsalar, konusunu oluşturan mallara göre değişik türleri bulunan, alıcı ve satıcıların bir araya geldiği mekanlar olarak tanımlanır.  Borsalar kamu kurumu olabileceği gibi özel hukuk kişileri de olabilir. </a:t>
            </a:r>
            <a:r>
              <a:rPr lang="tr-TR" b="1" i="1" dirty="0" smtClean="0"/>
              <a:t>Borsaların kuruluşuna Bakanlar Kurulu tarafından izin verilir ve faaliyete geçmeleri için Sermaye Piyasası Kurulu’ndan ayrıca izin alınması gereklidir. </a:t>
            </a:r>
            <a:endParaRPr lang="tr-TR" b="1" i="1" dirty="0"/>
          </a:p>
        </p:txBody>
      </p:sp>
      <p:sp>
        <p:nvSpPr>
          <p:cNvPr id="2" name="Başlık 1"/>
          <p:cNvSpPr>
            <a:spLocks noGrp="1"/>
          </p:cNvSpPr>
          <p:nvPr>
            <p:ph type="title"/>
          </p:nvPr>
        </p:nvSpPr>
        <p:spPr>
          <a:xfrm>
            <a:off x="467544" y="-819472"/>
            <a:ext cx="8229600" cy="1143000"/>
          </a:xfrm>
        </p:spPr>
        <p:txBody>
          <a:bodyPr/>
          <a:lstStyle/>
          <a:p>
            <a:endParaRPr lang="tr-TR" dirty="0"/>
          </a:p>
        </p:txBody>
      </p:sp>
    </p:spTree>
    <p:extLst>
      <p:ext uri="{BB962C8B-B14F-4D97-AF65-F5344CB8AC3E}">
        <p14:creationId xmlns:p14="http://schemas.microsoft.com/office/powerpoint/2010/main" val="615853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92696"/>
            <a:ext cx="8280920" cy="547260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Sermaye piyasası aracının borsada işlemlere konu olabilmesi için, </a:t>
            </a:r>
            <a:r>
              <a:rPr lang="tr-TR" b="1" u="sng" dirty="0" smtClean="0"/>
              <a:t>borsa kotu </a:t>
            </a:r>
            <a:r>
              <a:rPr lang="tr-TR" dirty="0" smtClean="0"/>
              <a:t>adı verilen listeye bu aracın kaydettirilmesi gereklidir. Sermaye piyasası aracının borsa kotuna alınması ilgilinin talebine bağlıdır ve talebin borsa tarafından kabul edilebilmesi için mevzuatta aranan koşulların yerine getirilmesi gereklidir. </a:t>
            </a:r>
          </a:p>
          <a:p>
            <a:pPr marL="0" indent="0" algn="just">
              <a:buNone/>
            </a:pPr>
            <a:r>
              <a:rPr lang="tr-TR" dirty="0" smtClean="0"/>
              <a:t>Ülkemizde </a:t>
            </a:r>
            <a:r>
              <a:rPr lang="tr-TR" dirty="0" err="1" smtClean="0"/>
              <a:t>SPA’nın</a:t>
            </a:r>
            <a:r>
              <a:rPr lang="tr-TR" dirty="0" smtClean="0"/>
              <a:t> işlem gördüğü en önemli borsa </a:t>
            </a:r>
            <a:r>
              <a:rPr lang="tr-TR" b="1" dirty="0" err="1" smtClean="0"/>
              <a:t>Borsa</a:t>
            </a:r>
            <a:r>
              <a:rPr lang="tr-TR" b="1" dirty="0" smtClean="0"/>
              <a:t> İstanbul’dur. (BİST) </a:t>
            </a:r>
            <a:r>
              <a:rPr lang="tr-TR" dirty="0" smtClean="0"/>
              <a:t>Bunun yanında Vadeli İşlem ve Opsiyon Borsası, İstanbul Altın Borsası gibi borsalar da ülkemizde faaliyet göstermektedir. </a:t>
            </a:r>
            <a:endParaRPr lang="tr-TR" dirty="0"/>
          </a:p>
        </p:txBody>
      </p:sp>
      <p:sp>
        <p:nvSpPr>
          <p:cNvPr id="2" name="Başlık 1"/>
          <p:cNvSpPr>
            <a:spLocks noGrp="1"/>
          </p:cNvSpPr>
          <p:nvPr>
            <p:ph type="title"/>
          </p:nvPr>
        </p:nvSpPr>
        <p:spPr>
          <a:xfrm>
            <a:off x="467544" y="-571500"/>
            <a:ext cx="8229600" cy="1143000"/>
          </a:xfrm>
        </p:spPr>
        <p:txBody>
          <a:bodyPr/>
          <a:lstStyle/>
          <a:p>
            <a:endParaRPr lang="tr-TR"/>
          </a:p>
        </p:txBody>
      </p:sp>
    </p:spTree>
    <p:extLst>
      <p:ext uri="{BB962C8B-B14F-4D97-AF65-F5344CB8AC3E}">
        <p14:creationId xmlns:p14="http://schemas.microsoft.com/office/powerpoint/2010/main" val="4101615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280920" cy="5832648"/>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3. Merkezi Kayıt Kuruluşu (MKK)</a:t>
            </a:r>
          </a:p>
          <a:p>
            <a:pPr marL="0" indent="0" algn="just">
              <a:buNone/>
            </a:pPr>
            <a:r>
              <a:rPr lang="tr-TR" dirty="0" smtClean="0"/>
              <a:t>Belgeye dayalı SPA sayısındaki artış nedeniyle, tarihi gelişim süreci içerisinde bu belgelerin saklanması külfetini ortadan kaldırmak için </a:t>
            </a:r>
            <a:r>
              <a:rPr lang="tr-TR" dirty="0" err="1" smtClean="0"/>
              <a:t>kaydi</a:t>
            </a:r>
            <a:r>
              <a:rPr lang="tr-TR" dirty="0" smtClean="0"/>
              <a:t> sistem adı verilen bir sisteme geçilmiştir. Sistemin özelliği, belge yerine dijital ortamda kayıtların tutulması yoluyla SPA üzerindeki hakların aktarımına ve muhafazasına olanak sağlamaktır. Ülkemizde </a:t>
            </a:r>
            <a:r>
              <a:rPr lang="tr-TR" dirty="0" err="1" smtClean="0"/>
              <a:t>SPA’nın</a:t>
            </a:r>
            <a:r>
              <a:rPr lang="tr-TR" dirty="0" smtClean="0"/>
              <a:t> merkezi saklamasını yapmak üzere </a:t>
            </a:r>
            <a:r>
              <a:rPr lang="tr-TR" u="sng" dirty="0" smtClean="0"/>
              <a:t>anonim şirket</a:t>
            </a:r>
            <a:r>
              <a:rPr lang="tr-TR" dirty="0" smtClean="0"/>
              <a:t> şeklinde </a:t>
            </a:r>
            <a:r>
              <a:rPr lang="tr-TR" u="sng" dirty="0" smtClean="0"/>
              <a:t>özel hukuk tüzel kişisi </a:t>
            </a:r>
            <a:r>
              <a:rPr lang="tr-TR" dirty="0" smtClean="0"/>
              <a:t>olarak Merkezi Kayıt Kuruluşu (MKK) kurulmuştur. </a:t>
            </a:r>
            <a:endParaRPr lang="tr-TR" dirty="0"/>
          </a:p>
        </p:txBody>
      </p:sp>
      <p:sp>
        <p:nvSpPr>
          <p:cNvPr id="2" name="Başlık 1"/>
          <p:cNvSpPr>
            <a:spLocks noGrp="1"/>
          </p:cNvSpPr>
          <p:nvPr>
            <p:ph type="title"/>
          </p:nvPr>
        </p:nvSpPr>
        <p:spPr>
          <a:xfrm>
            <a:off x="395536" y="-891480"/>
            <a:ext cx="8229600" cy="1143000"/>
          </a:xfrm>
        </p:spPr>
        <p:txBody>
          <a:bodyPr/>
          <a:lstStyle/>
          <a:p>
            <a:endParaRPr lang="tr-TR"/>
          </a:p>
        </p:txBody>
      </p:sp>
    </p:spTree>
    <p:extLst>
      <p:ext uri="{BB962C8B-B14F-4D97-AF65-F5344CB8AC3E}">
        <p14:creationId xmlns:p14="http://schemas.microsoft.com/office/powerpoint/2010/main" val="2283869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424936" cy="6120680"/>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b="1" dirty="0" smtClean="0"/>
              <a:t>4. Türkiye Sermaye Piyasaları Birliği (TSPB)</a:t>
            </a:r>
          </a:p>
          <a:p>
            <a:pPr marL="0" indent="0" algn="just">
              <a:buNone/>
            </a:pPr>
            <a:r>
              <a:rPr lang="tr-TR" dirty="0" smtClean="0"/>
              <a:t>TSPB, üyelerinin menfaatlerini korumak, sermaye piyasası kurumlarının faaliyet konusu kapsamında kalan mesleğin ve meslek kurallarının gelişmesini sağlamak, üyelerin yatırımcılarla ve birbirleriyle olan ilişkilerinin dengeli şekilde yürütülmesini sağlamak amacıyla kurulmuş kamu kurumu niteliğinde meslek teşekkülüdür. (SPK m. 74)</a:t>
            </a:r>
          </a:p>
          <a:p>
            <a:pPr marL="0" indent="0" algn="just">
              <a:buNone/>
            </a:pPr>
            <a:r>
              <a:rPr lang="tr-TR" dirty="0" smtClean="0"/>
              <a:t>Sermaye piyasasında aracılık da dahil yatırım hizmet ve faaliyetinde bulunmaya yetkilendirilmiş tüm kuruluşlar, </a:t>
            </a:r>
            <a:r>
              <a:rPr lang="tr-TR" u="sng" dirty="0" smtClean="0"/>
              <a:t>kamu tüzel kişisi olan</a:t>
            </a:r>
            <a:r>
              <a:rPr lang="tr-TR" dirty="0" smtClean="0"/>
              <a:t> </a:t>
            </a:r>
            <a:r>
              <a:rPr lang="tr-TR" dirty="0" err="1" smtClean="0"/>
              <a:t>TSPB’ye</a:t>
            </a:r>
            <a:r>
              <a:rPr lang="tr-TR" dirty="0" smtClean="0"/>
              <a:t> üyelik için başvurmak zorundadır. </a:t>
            </a:r>
            <a:endParaRPr lang="tr-TR" dirty="0"/>
          </a:p>
        </p:txBody>
      </p:sp>
      <p:sp>
        <p:nvSpPr>
          <p:cNvPr id="2" name="Başlık 1"/>
          <p:cNvSpPr>
            <a:spLocks noGrp="1"/>
          </p:cNvSpPr>
          <p:nvPr>
            <p:ph type="title"/>
          </p:nvPr>
        </p:nvSpPr>
        <p:spPr>
          <a:xfrm flipV="1">
            <a:off x="467544" y="228919"/>
            <a:ext cx="8219256" cy="45719"/>
          </a:xfrm>
        </p:spPr>
        <p:txBody>
          <a:bodyPr>
            <a:normAutofit fontScale="90000"/>
          </a:bodyPr>
          <a:lstStyle/>
          <a:p>
            <a:endParaRPr lang="tr-TR"/>
          </a:p>
        </p:txBody>
      </p:sp>
    </p:spTree>
    <p:extLst>
      <p:ext uri="{BB962C8B-B14F-4D97-AF65-F5344CB8AC3E}">
        <p14:creationId xmlns:p14="http://schemas.microsoft.com/office/powerpoint/2010/main" val="1450592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764704"/>
            <a:ext cx="8424936" cy="5616624"/>
          </a:xfrm>
        </p:spPr>
        <p:txBody>
          <a:bodyPr/>
          <a:lstStyle/>
          <a:p>
            <a:pPr marL="0" indent="0">
              <a:buNone/>
            </a:pPr>
            <a:endParaRPr lang="tr-TR" b="1" dirty="0" smtClean="0"/>
          </a:p>
          <a:p>
            <a:pPr marL="0" indent="0">
              <a:buNone/>
            </a:pPr>
            <a:endParaRPr lang="tr-TR" b="1" dirty="0"/>
          </a:p>
          <a:p>
            <a:pPr marL="0" indent="0">
              <a:buNone/>
            </a:pPr>
            <a:endParaRPr lang="tr-TR" b="1" dirty="0"/>
          </a:p>
          <a:p>
            <a:pPr marL="0" indent="0">
              <a:buNone/>
            </a:pPr>
            <a:r>
              <a:rPr lang="tr-TR" b="1" dirty="0" smtClean="0"/>
              <a:t>5. Derecelendirme Kuruluşları</a:t>
            </a:r>
          </a:p>
          <a:p>
            <a:pPr marL="0" indent="0" algn="just">
              <a:buNone/>
            </a:pPr>
            <a:r>
              <a:rPr lang="tr-TR" dirty="0" smtClean="0"/>
              <a:t>Bu kuruluşlar, işletmeler ve </a:t>
            </a:r>
            <a:r>
              <a:rPr lang="tr-TR" dirty="0" err="1" smtClean="0"/>
              <a:t>SPA’yı</a:t>
            </a:r>
            <a:r>
              <a:rPr lang="tr-TR" dirty="0" smtClean="0"/>
              <a:t>, mevzuatta öngörülen belirli kriterler açısından değerlendirerek derecelendirme notu verirler. </a:t>
            </a:r>
            <a:r>
              <a:rPr lang="tr-TR" u="sng" dirty="0" smtClean="0"/>
              <a:t>Anonim şirket şeklinde kurulması zorunlu olan bu kuruluşların faaliyete geçebilmesi için Kuruldan izin almaları da gerekmektedir.</a:t>
            </a:r>
            <a:r>
              <a:rPr lang="tr-TR" dirty="0" smtClean="0"/>
              <a:t> Uluslararası derecelendirme kuruluşlarının da Türkiye’de faaliyette bulunabilmesi için Kurul’un bunu kabul etmesi gerekir. </a:t>
            </a:r>
            <a:endParaRPr lang="tr-TR" dirty="0"/>
          </a:p>
        </p:txBody>
      </p:sp>
      <p:sp>
        <p:nvSpPr>
          <p:cNvPr id="2" name="Başlık 1"/>
          <p:cNvSpPr>
            <a:spLocks noGrp="1"/>
          </p:cNvSpPr>
          <p:nvPr>
            <p:ph type="title"/>
          </p:nvPr>
        </p:nvSpPr>
        <p:spPr>
          <a:xfrm flipV="1">
            <a:off x="395536" y="228919"/>
            <a:ext cx="8291264" cy="45719"/>
          </a:xfrm>
        </p:spPr>
        <p:txBody>
          <a:bodyPr>
            <a:normAutofit fontScale="90000"/>
          </a:bodyPr>
          <a:lstStyle/>
          <a:p>
            <a:endParaRPr lang="tr-TR"/>
          </a:p>
        </p:txBody>
      </p:sp>
    </p:spTree>
    <p:extLst>
      <p:ext uri="{BB962C8B-B14F-4D97-AF65-F5344CB8AC3E}">
        <p14:creationId xmlns:p14="http://schemas.microsoft.com/office/powerpoint/2010/main" val="425309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çerik Yer Tutucusu 6"/>
          <p:cNvSpPr>
            <a:spLocks noGrp="1"/>
          </p:cNvSpPr>
          <p:nvPr>
            <p:ph idx="1"/>
          </p:nvPr>
        </p:nvSpPr>
        <p:spPr>
          <a:xfrm>
            <a:off x="395536" y="1196752"/>
            <a:ext cx="8280920" cy="5400600"/>
          </a:xfrm>
        </p:spPr>
        <p:txBody>
          <a:bodyPr>
            <a:normAutofit/>
          </a:bodyPr>
          <a:lstStyle/>
          <a:p>
            <a:pPr marL="0" indent="0" algn="just">
              <a:buNone/>
            </a:pPr>
            <a:endParaRPr lang="tr-TR" dirty="0" smtClean="0"/>
          </a:p>
          <a:p>
            <a:pPr marL="0" indent="0" algn="just">
              <a:buNone/>
            </a:pPr>
            <a:endParaRPr lang="tr-TR" dirty="0"/>
          </a:p>
          <a:p>
            <a:pPr marL="0" indent="0" algn="just">
              <a:buNone/>
            </a:pPr>
            <a:r>
              <a:rPr lang="tr-TR" dirty="0" smtClean="0"/>
              <a:t>Ülke ekonomilerinin gelişiminde, tasarrufların ekonomiye yatırım olarak aktarılması oldukça önemlidir. Tasarrufların «yastık </a:t>
            </a:r>
            <a:r>
              <a:rPr lang="tr-TR" dirty="0" err="1" smtClean="0"/>
              <a:t>altı»nda</a:t>
            </a:r>
            <a:r>
              <a:rPr lang="tr-TR" dirty="0" smtClean="0"/>
              <a:t> yani atıl pozisyonda kalması, ne tasarruf sahibinin ne de sermaye ihtiyacı bulunanların menfaatinedir. Bu nedenle atıl konumdaki fonların, sermaye ihtiyacı bulunanlara aktarımı için bir mekanizmaya ihtiyaç duyulur. Sermaye piyasaları, atıl konumda bulunan fonların sermaye ihtiyacı bulunan kesime aktarılması sürecini gerçekleştirerek ekonomik kalkınmada önemli bir görev icra etmektedir. </a:t>
            </a:r>
            <a:endParaRPr lang="tr-TR" dirty="0"/>
          </a:p>
        </p:txBody>
      </p:sp>
      <p:sp>
        <p:nvSpPr>
          <p:cNvPr id="6" name="Başlık 5"/>
          <p:cNvSpPr>
            <a:spLocks noGrp="1"/>
          </p:cNvSpPr>
          <p:nvPr>
            <p:ph type="title"/>
          </p:nvPr>
        </p:nvSpPr>
        <p:spPr/>
        <p:txBody>
          <a:bodyPr>
            <a:normAutofit/>
          </a:bodyPr>
          <a:lstStyle/>
          <a:p>
            <a:r>
              <a:rPr lang="tr-TR" sz="4000" b="1" dirty="0" smtClean="0"/>
              <a:t>Sermaye Piyasası</a:t>
            </a:r>
            <a:endParaRPr lang="tr-TR" sz="4000" b="1" dirty="0"/>
          </a:p>
        </p:txBody>
      </p:sp>
    </p:spTree>
    <p:extLst>
      <p:ext uri="{BB962C8B-B14F-4D97-AF65-F5344CB8AC3E}">
        <p14:creationId xmlns:p14="http://schemas.microsoft.com/office/powerpoint/2010/main" val="18841980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8219256" cy="5217443"/>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Derecelendirme faaliyeti, </a:t>
            </a:r>
            <a:r>
              <a:rPr lang="tr-TR" b="1" dirty="0" smtClean="0"/>
              <a:t>kredi derecelendirmesi </a:t>
            </a:r>
            <a:r>
              <a:rPr lang="tr-TR" dirty="0" smtClean="0"/>
              <a:t>ve </a:t>
            </a:r>
            <a:r>
              <a:rPr lang="tr-TR" b="1" dirty="0" smtClean="0"/>
              <a:t>kurumsal yönetim ilkelerine uyum derecelendirmesi</a:t>
            </a:r>
            <a:r>
              <a:rPr lang="tr-TR" dirty="0" smtClean="0"/>
              <a:t> olarak iki unsur üzerinde gerçekleştirilir. </a:t>
            </a:r>
          </a:p>
          <a:p>
            <a:pPr marL="0" indent="0" algn="just">
              <a:buNone/>
            </a:pPr>
            <a:r>
              <a:rPr lang="tr-TR" i="1" dirty="0" smtClean="0"/>
              <a:t>Derecelendirme kuruluşları tarafından işletmelere verilen notlar, piyasaya fon arz edecek yatırımcının yatırım kararlarının belirlenmesinde etkili olmaktadır. </a:t>
            </a:r>
            <a:endParaRPr lang="tr-TR" i="1" dirty="0"/>
          </a:p>
        </p:txBody>
      </p:sp>
      <p:sp>
        <p:nvSpPr>
          <p:cNvPr id="2" name="Başlık 1"/>
          <p:cNvSpPr>
            <a:spLocks noGrp="1"/>
          </p:cNvSpPr>
          <p:nvPr>
            <p:ph type="title"/>
          </p:nvPr>
        </p:nvSpPr>
        <p:spPr>
          <a:xfrm>
            <a:off x="467544" y="274638"/>
            <a:ext cx="8219256" cy="562074"/>
          </a:xfrm>
        </p:spPr>
        <p:txBody>
          <a:bodyPr>
            <a:normAutofit fontScale="90000"/>
          </a:bodyPr>
          <a:lstStyle/>
          <a:p>
            <a:endParaRPr lang="tr-TR"/>
          </a:p>
        </p:txBody>
      </p:sp>
    </p:spTree>
    <p:extLst>
      <p:ext uri="{BB962C8B-B14F-4D97-AF65-F5344CB8AC3E}">
        <p14:creationId xmlns:p14="http://schemas.microsoft.com/office/powerpoint/2010/main" val="27536871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8352928" cy="5688632"/>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6. Bağımsız Denetim Kuruluşları</a:t>
            </a:r>
          </a:p>
          <a:p>
            <a:pPr marL="0" indent="0" algn="just">
              <a:buNone/>
            </a:pPr>
            <a:r>
              <a:rPr lang="tr-TR" dirty="0" smtClean="0"/>
              <a:t>Sermaye Piyasası Kurulu’nun etkin denetim yetkisi yanında, bağımsız dış denetim kuruluşlarınca yapılacak denetim de önem kazanmaktadır. Bağımsız denetim kuruluşları, denetlemeye tabi olan işletme ile organik bir bağı bulunmadan, denetlenen işletme ile yapılan bir sözleşme çerçevesinde denetim faaliyetlerini icra eder ve faaliyet sonuçlarını rapora bağlar. Bu raporlardan gerekli olanlar kamuya duyurularak yatırımcıların bilgilendirilmesi sağlanır. </a:t>
            </a:r>
            <a:endParaRPr lang="tr-TR" dirty="0"/>
          </a:p>
        </p:txBody>
      </p:sp>
      <p:sp>
        <p:nvSpPr>
          <p:cNvPr id="2" name="Başlık 1"/>
          <p:cNvSpPr>
            <a:spLocks noGrp="1"/>
          </p:cNvSpPr>
          <p:nvPr>
            <p:ph type="title"/>
          </p:nvPr>
        </p:nvSpPr>
        <p:spPr>
          <a:xfrm>
            <a:off x="467544" y="-819472"/>
            <a:ext cx="8229600" cy="1143000"/>
          </a:xfrm>
        </p:spPr>
        <p:txBody>
          <a:bodyPr/>
          <a:lstStyle/>
          <a:p>
            <a:endParaRPr lang="tr-TR"/>
          </a:p>
        </p:txBody>
      </p:sp>
    </p:spTree>
    <p:extLst>
      <p:ext uri="{BB962C8B-B14F-4D97-AF65-F5344CB8AC3E}">
        <p14:creationId xmlns:p14="http://schemas.microsoft.com/office/powerpoint/2010/main" val="18424984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92696"/>
            <a:ext cx="8280920" cy="5112568"/>
          </a:xfrm>
        </p:spPr>
        <p:txBody>
          <a:bodyPr>
            <a:normAutofit lnSpcReduction="10000"/>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a:p>
            <a:pPr marL="0" indent="0" algn="just">
              <a:buNone/>
            </a:pPr>
            <a:r>
              <a:rPr lang="tr-TR" dirty="0" smtClean="0"/>
              <a:t>SPK, ihraççıların ve sermaye piyasası kurumlarının düzenleyecekleri mali tablolardan Kurulca belirlenenleri, bilgilerin doğruluk ve gerçeği dürüst biçimde yansıtma ilkesine uygunluğu bakımından bağımsız denetim kuruluşlarına incelettirilerek bir rapor alınmasını zorunlu tutmuştur. Kurul ayrıca halka arz, birleşme, bölünme gibi önemli durumlarda ya da ihraççının faaliyetleri ve finansal durumu bakımından önem taşıyan gelişmelerde bağımsız denetim raporu isteyebilmektedir. </a:t>
            </a:r>
            <a:endParaRPr lang="tr-TR" dirty="0"/>
          </a:p>
        </p:txBody>
      </p:sp>
      <p:sp>
        <p:nvSpPr>
          <p:cNvPr id="2" name="Başlık 1"/>
          <p:cNvSpPr>
            <a:spLocks noGrp="1"/>
          </p:cNvSpPr>
          <p:nvPr>
            <p:ph type="title"/>
          </p:nvPr>
        </p:nvSpPr>
        <p:spPr>
          <a:xfrm>
            <a:off x="467544" y="-675456"/>
            <a:ext cx="8229600" cy="1143000"/>
          </a:xfrm>
        </p:spPr>
        <p:txBody>
          <a:bodyPr/>
          <a:lstStyle/>
          <a:p>
            <a:endParaRPr lang="tr-TR"/>
          </a:p>
        </p:txBody>
      </p:sp>
    </p:spTree>
    <p:extLst>
      <p:ext uri="{BB962C8B-B14F-4D97-AF65-F5344CB8AC3E}">
        <p14:creationId xmlns:p14="http://schemas.microsoft.com/office/powerpoint/2010/main" val="2117726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08912" cy="5616624"/>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7. Yatırımcı Tazmin Merkezi (YTM)</a:t>
            </a:r>
          </a:p>
          <a:p>
            <a:pPr marL="0" indent="0" algn="just">
              <a:buNone/>
            </a:pPr>
            <a:r>
              <a:rPr lang="tr-TR" dirty="0" smtClean="0"/>
              <a:t>Yatırım kuruluşlarının mali durumlarının önemli derecede bozulması nedeniyle ödeme ve </a:t>
            </a:r>
            <a:r>
              <a:rPr lang="tr-TR" dirty="0" err="1" smtClean="0"/>
              <a:t>SPA’nın</a:t>
            </a:r>
            <a:r>
              <a:rPr lang="tr-TR" dirty="0" smtClean="0"/>
              <a:t> teslim yükümlülüklerini yerine getirememeleri halinde, yatırımcıların olası mağduriyetlerini önlemek amacıyla Yatırımcı Tazmin Merkezi SPK’da düzenlenmiştir.</a:t>
            </a:r>
          </a:p>
          <a:p>
            <a:pPr marL="0" indent="0" algn="just">
              <a:buNone/>
            </a:pPr>
            <a:r>
              <a:rPr lang="tr-TR" dirty="0" smtClean="0"/>
              <a:t>YTM, Kurul tarafından alınan tazmin kararını yerine getirmek amacıyla kurulmuş </a:t>
            </a:r>
            <a:r>
              <a:rPr lang="tr-TR" b="1" u="sng" dirty="0" smtClean="0"/>
              <a:t>bir kamu tüzel kişisidir.</a:t>
            </a:r>
          </a:p>
          <a:p>
            <a:pPr marL="0" indent="0">
              <a:buNone/>
            </a:pPr>
            <a:endParaRPr lang="tr-TR" dirty="0"/>
          </a:p>
        </p:txBody>
      </p:sp>
      <p:sp>
        <p:nvSpPr>
          <p:cNvPr id="2" name="Başlık 1"/>
          <p:cNvSpPr>
            <a:spLocks noGrp="1"/>
          </p:cNvSpPr>
          <p:nvPr>
            <p:ph type="title"/>
          </p:nvPr>
        </p:nvSpPr>
        <p:spPr>
          <a:xfrm flipV="1">
            <a:off x="467544"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24977876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8208912" cy="5904656"/>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a:p>
            <a:pPr marL="0" indent="0" algn="just">
              <a:buNone/>
            </a:pPr>
            <a:r>
              <a:rPr lang="tr-TR" dirty="0" smtClean="0"/>
              <a:t>Kurul tarafından ilgili yatırım kuruluşu hakkında tazmin kararı alınabilmesi için yatırım kuruluşunun sermaye piyasası faaliyetinden kaynaklanan nakit ödeme veya sermaye piyasası araçlarını teslim yükümlülüklerini yerine getiremediğinin veya kısa sürede yerine getiremeyeceğinin tespit edilmesi gereklidir. </a:t>
            </a:r>
          </a:p>
          <a:p>
            <a:pPr marL="0" indent="0" algn="just">
              <a:buNone/>
            </a:pPr>
            <a:r>
              <a:rPr lang="tr-TR" b="1" u="sng" dirty="0" smtClean="0"/>
              <a:t>Bütün yatırım kuruluşları </a:t>
            </a:r>
            <a:r>
              <a:rPr lang="tr-TR" b="1" u="sng" dirty="0" err="1" smtClean="0"/>
              <a:t>YTM’ye</a:t>
            </a:r>
            <a:r>
              <a:rPr lang="tr-TR" b="1" u="sng" dirty="0" smtClean="0"/>
              <a:t> katılmak zorundadır ve merkeze mevzuatta belirtilen miktarda ödeme yapmakla yükümlüdür. </a:t>
            </a:r>
            <a:endParaRPr lang="tr-TR" b="1" u="sng" dirty="0"/>
          </a:p>
        </p:txBody>
      </p:sp>
      <p:sp>
        <p:nvSpPr>
          <p:cNvPr id="2" name="Başlık 1"/>
          <p:cNvSpPr>
            <a:spLocks noGrp="1"/>
          </p:cNvSpPr>
          <p:nvPr>
            <p:ph type="title"/>
          </p:nvPr>
        </p:nvSpPr>
        <p:spPr>
          <a:xfrm>
            <a:off x="467544" y="274638"/>
            <a:ext cx="8219256" cy="58018"/>
          </a:xfrm>
        </p:spPr>
        <p:txBody>
          <a:bodyPr>
            <a:normAutofit fontScale="90000"/>
          </a:bodyPr>
          <a:lstStyle/>
          <a:p>
            <a:endParaRPr lang="tr-TR" dirty="0"/>
          </a:p>
        </p:txBody>
      </p:sp>
    </p:spTree>
    <p:extLst>
      <p:ext uri="{BB962C8B-B14F-4D97-AF65-F5344CB8AC3E}">
        <p14:creationId xmlns:p14="http://schemas.microsoft.com/office/powerpoint/2010/main" val="26111827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8424936" cy="6597352"/>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8. Yatırım Fonları</a:t>
            </a:r>
          </a:p>
          <a:p>
            <a:pPr marL="0" indent="0" algn="just">
              <a:buNone/>
            </a:pPr>
            <a:r>
              <a:rPr lang="tr-TR" dirty="0" smtClean="0"/>
              <a:t>Tasarruf sahiplerinden fon katılma payı karşılığında toplanan para ya da diğer varlıklarla, tasarruf sahipleri hesabına, inançlı mülkiyet esaslarına göre taşınmaz sertifikaları, borçlanma araçları, kıymetli madenler gibi Kurulca belirlenecek portföy ya da portföyleri işletmek amacıyla kurulan malvarlığına yatırım fonu adı verilir. </a:t>
            </a:r>
            <a:r>
              <a:rPr lang="tr-TR" b="1" u="sng" dirty="0" smtClean="0"/>
              <a:t>Yatırım fonlarını sadece portföy yönetim şirketleri oluşturabilir. </a:t>
            </a:r>
            <a:r>
              <a:rPr lang="tr-TR" dirty="0" smtClean="0"/>
              <a:t>Fon portföyünde bulunan yatırım araçlarının mülkiyeti, fonun tüzel kişiliği olmadığından, fon kurucusuna aittir. Tasarruf sahiplerine ait hakları içeren ve fona katılımını gösteren </a:t>
            </a:r>
            <a:r>
              <a:rPr lang="tr-TR" dirty="0" err="1" smtClean="0"/>
              <a:t>SPA’ya</a:t>
            </a:r>
            <a:r>
              <a:rPr lang="tr-TR" dirty="0" smtClean="0"/>
              <a:t> </a:t>
            </a:r>
            <a:r>
              <a:rPr lang="tr-TR" b="1" dirty="0" smtClean="0"/>
              <a:t>katılma payı </a:t>
            </a:r>
            <a:r>
              <a:rPr lang="tr-TR" dirty="0" smtClean="0"/>
              <a:t>denir. </a:t>
            </a:r>
            <a:endParaRPr lang="tr-TR" dirty="0"/>
          </a:p>
        </p:txBody>
      </p:sp>
      <p:sp>
        <p:nvSpPr>
          <p:cNvPr id="2" name="Başlık 1"/>
          <p:cNvSpPr>
            <a:spLocks noGrp="1"/>
          </p:cNvSpPr>
          <p:nvPr>
            <p:ph type="title"/>
          </p:nvPr>
        </p:nvSpPr>
        <p:spPr>
          <a:xfrm flipV="1">
            <a:off x="395536" y="228919"/>
            <a:ext cx="8291264" cy="45719"/>
          </a:xfrm>
        </p:spPr>
        <p:txBody>
          <a:bodyPr>
            <a:normAutofit fontScale="90000"/>
          </a:bodyPr>
          <a:lstStyle/>
          <a:p>
            <a:endParaRPr lang="tr-TR" dirty="0"/>
          </a:p>
        </p:txBody>
      </p:sp>
    </p:spTree>
    <p:extLst>
      <p:ext uri="{BB962C8B-B14F-4D97-AF65-F5344CB8AC3E}">
        <p14:creationId xmlns:p14="http://schemas.microsoft.com/office/powerpoint/2010/main" val="1761719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332656"/>
            <a:ext cx="8147248" cy="5793507"/>
          </a:xfrm>
        </p:spPr>
        <p:txBody>
          <a:bodyPr>
            <a:normAutofit/>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9. Yatırım Ortaklıkları</a:t>
            </a:r>
          </a:p>
          <a:p>
            <a:pPr marL="0" indent="0" algn="just">
              <a:buNone/>
            </a:pPr>
            <a:r>
              <a:rPr lang="tr-TR" dirty="0" smtClean="0"/>
              <a:t>Yatırım ortaklıkları da yatırım fonları gibi belirli yatırım araçlarından oluşan portföyleri işletmek için kurulmuş ortaklıklardır. Ancak bunların yatırım fonlarından farklı olarak </a:t>
            </a:r>
            <a:r>
              <a:rPr lang="tr-TR" b="1" u="sng" dirty="0" smtClean="0"/>
              <a:t>tüzel kişiliği bulunmaktadır</a:t>
            </a:r>
            <a:r>
              <a:rPr lang="tr-TR" dirty="0" smtClean="0"/>
              <a:t> ve </a:t>
            </a:r>
            <a:r>
              <a:rPr lang="tr-TR" b="1" u="sng" dirty="0" smtClean="0"/>
              <a:t>anonim şirket </a:t>
            </a:r>
            <a:r>
              <a:rPr lang="tr-TR" dirty="0" smtClean="0"/>
              <a:t>şeklinde kurulmaları gerekir. SPK’ya göre yatırım ortaklıkları, sermaye piyasası araçları, gayrimenkul, girişim sermayesi yatırımları ile Kurul tarafından belirlenecek diğer varlık ve haklardan oluşan portföyleri işletmek amacıyla kurulan anonim şirketlerdir. </a:t>
            </a:r>
            <a:endParaRPr lang="tr-TR" dirty="0"/>
          </a:p>
        </p:txBody>
      </p:sp>
      <p:sp>
        <p:nvSpPr>
          <p:cNvPr id="2" name="Başlık 1"/>
          <p:cNvSpPr>
            <a:spLocks noGrp="1"/>
          </p:cNvSpPr>
          <p:nvPr>
            <p:ph type="title"/>
          </p:nvPr>
        </p:nvSpPr>
        <p:spPr>
          <a:xfrm flipV="1">
            <a:off x="467544" y="0"/>
            <a:ext cx="8219256" cy="274638"/>
          </a:xfrm>
        </p:spPr>
        <p:txBody>
          <a:bodyPr>
            <a:normAutofit fontScale="90000"/>
          </a:bodyPr>
          <a:lstStyle/>
          <a:p>
            <a:endParaRPr lang="tr-TR"/>
          </a:p>
        </p:txBody>
      </p:sp>
    </p:spTree>
    <p:extLst>
      <p:ext uri="{BB962C8B-B14F-4D97-AF65-F5344CB8AC3E}">
        <p14:creationId xmlns:p14="http://schemas.microsoft.com/office/powerpoint/2010/main" val="11610654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548680"/>
            <a:ext cx="8496944" cy="5832648"/>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10. Portföy Yönetim Şirketleri</a:t>
            </a:r>
          </a:p>
          <a:p>
            <a:pPr marL="0" indent="0" algn="just">
              <a:buNone/>
            </a:pPr>
            <a:r>
              <a:rPr lang="tr-TR" dirty="0" smtClean="0"/>
              <a:t>Bu şirketler, başka sermaye piyasası faaliyetlerinde bulunması da mümkün olmakla birlikte, ana faaliyet konusu yatırım fonlarının kurulması ve yönetilmesi olan anonim şirketlerdir. </a:t>
            </a:r>
          </a:p>
          <a:p>
            <a:pPr marL="0" indent="0" algn="just">
              <a:buNone/>
            </a:pPr>
            <a:r>
              <a:rPr lang="tr-TR" dirty="0" smtClean="0"/>
              <a:t>Portföy yönetim şirketleri, özellikle yatırım için gerekli tasarruf birikimine sahip fakat yatırım tercihleri hakkında yeterli bilgi ve tecrübeye sahip olmayan yatırımcıların yararlanabileceği sermaye piyasası kurumlarıdırlar. Ancak yapılan yatırımın riski her zaman için müşteriye aittir. </a:t>
            </a:r>
            <a:endParaRPr lang="tr-TR" dirty="0"/>
          </a:p>
        </p:txBody>
      </p:sp>
      <p:sp>
        <p:nvSpPr>
          <p:cNvPr id="2" name="Başlık 1"/>
          <p:cNvSpPr>
            <a:spLocks noGrp="1"/>
          </p:cNvSpPr>
          <p:nvPr>
            <p:ph type="title"/>
          </p:nvPr>
        </p:nvSpPr>
        <p:spPr>
          <a:xfrm flipV="1">
            <a:off x="467544"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42841494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980728"/>
            <a:ext cx="8568952" cy="5616624"/>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Günümüz modern sermaye piyasalarının temelleri Ortaçağ </a:t>
            </a:r>
            <a:r>
              <a:rPr lang="tr-TR" dirty="0" err="1" smtClean="0"/>
              <a:t>İtalyasında</a:t>
            </a:r>
            <a:r>
              <a:rPr lang="tr-TR" dirty="0" smtClean="0"/>
              <a:t> Venedik, Cenova ve Floransa gibi şehir devletlerinin çıkardığı borçlanma araçlarına kadar geriye gider. Bu girişimin başlangıcı ise, 12. yüzyılın sonlarında savaşları finanse etmek için Venedik şehir devletinin çıkardığı </a:t>
            </a:r>
            <a:r>
              <a:rPr lang="tr-TR" b="1" dirty="0" smtClean="0"/>
              <a:t>«</a:t>
            </a:r>
            <a:r>
              <a:rPr lang="tr-TR" b="1" dirty="0" err="1" smtClean="0"/>
              <a:t>prestiti</a:t>
            </a:r>
            <a:r>
              <a:rPr lang="tr-TR" b="1" dirty="0" smtClean="0"/>
              <a:t>» </a:t>
            </a:r>
            <a:r>
              <a:rPr lang="tr-TR" dirty="0" smtClean="0"/>
              <a:t>adı verilen faiz getirili ve görüldüğünde ödenen vadesiz senetlere dayanır. 14. yüzyılın sonlarına kadar Venedik tarafından sorunsuz olarak ödenen bu senetler uzun vadeli bir yatırım aracı olarak kabul gördü ve İtalyan tacirler yoluyla Avrupa’ya da yayıldı.</a:t>
            </a:r>
            <a:endParaRPr lang="tr-TR" dirty="0"/>
          </a:p>
        </p:txBody>
      </p:sp>
      <p:sp>
        <p:nvSpPr>
          <p:cNvPr id="2" name="Başlık 1"/>
          <p:cNvSpPr>
            <a:spLocks noGrp="1"/>
          </p:cNvSpPr>
          <p:nvPr>
            <p:ph type="title"/>
          </p:nvPr>
        </p:nvSpPr>
        <p:spPr>
          <a:xfrm>
            <a:off x="457200" y="274638"/>
            <a:ext cx="8219256" cy="850106"/>
          </a:xfrm>
        </p:spPr>
        <p:txBody>
          <a:bodyPr>
            <a:normAutofit/>
          </a:bodyPr>
          <a:lstStyle/>
          <a:p>
            <a:r>
              <a:rPr lang="tr-TR" sz="4000" b="1" dirty="0" smtClean="0"/>
              <a:t>Sermaye Piyasasının Tarihçesi</a:t>
            </a:r>
            <a:endParaRPr lang="tr-TR" sz="4000" b="1" dirty="0"/>
          </a:p>
        </p:txBody>
      </p:sp>
    </p:spTree>
    <p:extLst>
      <p:ext uri="{BB962C8B-B14F-4D97-AF65-F5344CB8AC3E}">
        <p14:creationId xmlns:p14="http://schemas.microsoft.com/office/powerpoint/2010/main" val="14227439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92697"/>
            <a:ext cx="8435280" cy="6165304"/>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Diğer İtalyan şehir devletleri de Venedik’i takip ettiler ve faiz getirisi içeren </a:t>
            </a:r>
            <a:r>
              <a:rPr lang="tr-TR" u="sng" dirty="0" smtClean="0"/>
              <a:t>devredilebilir borçlanma araçları</a:t>
            </a:r>
            <a:r>
              <a:rPr lang="tr-TR" dirty="0" smtClean="0"/>
              <a:t> çıkardılar. Böylece İtalyan şehir devletlerinin çıkardığı bu borçlanma araçlarının bankerler tarafından alınıp satıldığı basit bir piyasa oluştu. </a:t>
            </a:r>
          </a:p>
          <a:p>
            <a:pPr marL="0" indent="0" algn="just">
              <a:buNone/>
            </a:pPr>
            <a:r>
              <a:rPr lang="tr-TR" dirty="0" smtClean="0"/>
              <a:t>16. Yüzyılın ortalarında birçok Avrupa ülkesi koloniler kurmak ve dünyanın diğer bölgeleri ile ticaret yapmak için girişimlerde bulunmaya başlamışlardı. Koloniler üzerinden uluslararası ticaret işini devlet kanalıyla yürütmeyi tercih eden ülkelerin aksine, İngiltere’de bu işi özel kişilerin finanse ettiği anonim şirketler üstlenmişti. </a:t>
            </a:r>
            <a:endParaRPr lang="tr-TR" dirty="0"/>
          </a:p>
        </p:txBody>
      </p:sp>
      <p:sp>
        <p:nvSpPr>
          <p:cNvPr id="2" name="Başlık 1"/>
          <p:cNvSpPr>
            <a:spLocks noGrp="1"/>
          </p:cNvSpPr>
          <p:nvPr>
            <p:ph type="title"/>
          </p:nvPr>
        </p:nvSpPr>
        <p:spPr>
          <a:xfrm>
            <a:off x="467544" y="274638"/>
            <a:ext cx="8219256" cy="58018"/>
          </a:xfrm>
        </p:spPr>
        <p:txBody>
          <a:bodyPr>
            <a:normAutofit fontScale="90000"/>
          </a:bodyPr>
          <a:lstStyle/>
          <a:p>
            <a:endParaRPr lang="tr-TR" dirty="0"/>
          </a:p>
        </p:txBody>
      </p:sp>
    </p:spTree>
    <p:extLst>
      <p:ext uri="{BB962C8B-B14F-4D97-AF65-F5344CB8AC3E}">
        <p14:creationId xmlns:p14="http://schemas.microsoft.com/office/powerpoint/2010/main" val="3656462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En geniş anlamıyla ekonomik değer taşıyan varlıkların arz ve talebinin karşılandığı yere </a:t>
            </a:r>
            <a:r>
              <a:rPr lang="tr-TR" b="1" u="sng" dirty="0" smtClean="0"/>
              <a:t>piyasa</a:t>
            </a:r>
            <a:r>
              <a:rPr lang="tr-TR" dirty="0" smtClean="0"/>
              <a:t> denir. Piyasalar konusunu oluşturan değerleri arz ve talep edenleri bir araya getirmekle, bir yandan ticari ilişkileri kolaylaştırmakta diğer yandan ise konusunu oluşturan varlığın gerçek değerinin belirlenmesini sağlamaktadır. </a:t>
            </a:r>
          </a:p>
          <a:p>
            <a:pPr marL="0" indent="0" algn="just">
              <a:buNone/>
            </a:pPr>
            <a:endParaRPr lang="tr-TR" dirty="0"/>
          </a:p>
        </p:txBody>
      </p:sp>
      <p:sp>
        <p:nvSpPr>
          <p:cNvPr id="2" name="Başlık 1"/>
          <p:cNvSpPr>
            <a:spLocks noGrp="1"/>
          </p:cNvSpPr>
          <p:nvPr>
            <p:ph type="title"/>
          </p:nvPr>
        </p:nvSpPr>
        <p:spPr/>
        <p:txBody>
          <a:bodyPr>
            <a:normAutofit/>
          </a:bodyPr>
          <a:lstStyle/>
          <a:p>
            <a:r>
              <a:rPr lang="tr-TR" sz="4000" b="1" dirty="0" smtClean="0"/>
              <a:t>Sermaye Piyasası</a:t>
            </a:r>
            <a:endParaRPr lang="tr-TR" sz="4000" b="1" dirty="0"/>
          </a:p>
        </p:txBody>
      </p:sp>
    </p:spTree>
    <p:extLst>
      <p:ext uri="{BB962C8B-B14F-4D97-AF65-F5344CB8AC3E}">
        <p14:creationId xmlns:p14="http://schemas.microsoft.com/office/powerpoint/2010/main" val="759002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291264" cy="5649491"/>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a:p>
            <a:pPr marL="0" indent="0" algn="just">
              <a:buNone/>
            </a:pPr>
            <a:r>
              <a:rPr lang="tr-TR" dirty="0" smtClean="0"/>
              <a:t>İngiltere’de 17. yüzyılda kurulmaya başlanan anonim şirketlerin çıkardıkları paylar ve borçlanma araçları, devlet dışında özel teşebbüslerce çıkarılan sermaye piyasası araçlarının ilk örneklerini oluşturmuştur. </a:t>
            </a:r>
          </a:p>
          <a:p>
            <a:pPr marL="0" indent="0" algn="just">
              <a:buNone/>
            </a:pPr>
            <a:r>
              <a:rPr lang="tr-TR" dirty="0" smtClean="0"/>
              <a:t>Sermaye piyasası araçlarının işlem gördüğü organize ikincil piyasaların, yani borsaların tarihte ilk nerede ve ne zaman kurulduğu ise şüphelidir. Anonim şirket paylarının işlem gördüğü ilk borsa </a:t>
            </a:r>
            <a:r>
              <a:rPr lang="tr-TR" u="sng" dirty="0" smtClean="0"/>
              <a:t>Amsterdam’da</a:t>
            </a:r>
            <a:r>
              <a:rPr lang="tr-TR" dirty="0" smtClean="0"/>
              <a:t> kurulmuş ve paylarla birlikte devlet borçlanma araçlarının  da işlem gördüğü global bir merkez haline gelmiştir.</a:t>
            </a:r>
            <a:endParaRPr lang="tr-TR" dirty="0"/>
          </a:p>
        </p:txBody>
      </p:sp>
      <p:sp>
        <p:nvSpPr>
          <p:cNvPr id="2" name="Başlık 1"/>
          <p:cNvSpPr>
            <a:spLocks noGrp="1"/>
          </p:cNvSpPr>
          <p:nvPr>
            <p:ph type="title"/>
          </p:nvPr>
        </p:nvSpPr>
        <p:spPr>
          <a:xfrm>
            <a:off x="467544" y="-891480"/>
            <a:ext cx="8229600" cy="1143000"/>
          </a:xfrm>
        </p:spPr>
        <p:txBody>
          <a:bodyPr/>
          <a:lstStyle/>
          <a:p>
            <a:endParaRPr lang="tr-TR" dirty="0"/>
          </a:p>
        </p:txBody>
      </p:sp>
    </p:spTree>
    <p:extLst>
      <p:ext uri="{BB962C8B-B14F-4D97-AF65-F5344CB8AC3E}">
        <p14:creationId xmlns:p14="http://schemas.microsoft.com/office/powerpoint/2010/main" val="2849615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91264" cy="6120680"/>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Sermaye piyasalarının büyümesinde </a:t>
            </a:r>
            <a:r>
              <a:rPr lang="tr-TR" u="sng" dirty="0" smtClean="0"/>
              <a:t>Sanayi Devrimi</a:t>
            </a:r>
            <a:r>
              <a:rPr lang="tr-TR" dirty="0" smtClean="0"/>
              <a:t> önemli bir yer tutmaktadır. 19. yüzyılda Sanayi Devrimi olarak adlandırılan sanayileşme ve makineler vasıtasıyla büyük çapta üretim yapma hamlesi, </a:t>
            </a:r>
            <a:r>
              <a:rPr lang="tr-TR" u="sng" dirty="0" smtClean="0"/>
              <a:t>sermaye ihtiyacını artırdı</a:t>
            </a:r>
            <a:r>
              <a:rPr lang="tr-TR" dirty="0" smtClean="0"/>
              <a:t>. Büyük projeleri finanse edebilmek için, şirketler çeşitli menkul kıymetler çıkardırlar. Bunu şirketlerin kuruluşunu kolaylaştıran mevzuat değişiklikleri izledi. Sonraki adım şirketlere tüzel kişilik tanınması ve sınırlı sorumluluk ilkesinin gelişmesi oldu. </a:t>
            </a:r>
            <a:r>
              <a:rPr lang="tr-TR" u="sng" dirty="0" smtClean="0"/>
              <a:t>Sınırlı sorumluluğun yerleşmesi, kişileri paylara yatırım yapmaya ve bu tür şirketlere ortak olmaya teşvik etti.</a:t>
            </a:r>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2830412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620688"/>
            <a:ext cx="8280920" cy="583264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a:p>
            <a:pPr marL="0" indent="0" algn="just">
              <a:buNone/>
            </a:pPr>
            <a:r>
              <a:rPr lang="tr-TR" dirty="0" smtClean="0"/>
              <a:t>Her ne kadar da sermaye piyasası araçlarının ortaya çıkışında ortaçağa kadar geriye gidilse de, gerçek anlamda hukuksal ve finansal terminolojiye konu olabilecek araç ve işlemlerin ortaya çıkışı olarak 20. yüzyılın başı esas alınabilir. Bu yüzyılın ikinci yarısı, ABD, İngiltere, Japonya gibi gelişmiş ülkelerde sermaye piyasalarının hızla büyüdüğü ve hacim olarak arttığı yıllardır. Bunda II. Dünya Savaşı’nın sona ermesi ile birlikte bu ülkelerdeki siyasi ve mali istikrar  ile hızlı ekonomik büyümenin etkisi fazladır.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val="9136089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88640"/>
            <a:ext cx="8712968" cy="691276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Türkiye’de sermaye piyasasının geçmişi, Osmanlı döneminde 19. yüzyılın ikinci yarısında devletin çıkardığı </a:t>
            </a:r>
            <a:r>
              <a:rPr lang="tr-TR" b="1" u="sng" dirty="0" smtClean="0"/>
              <a:t>borçlanma senetlerine </a:t>
            </a:r>
            <a:r>
              <a:rPr lang="tr-TR" dirty="0" smtClean="0"/>
              <a:t>dayanır. Bu </a:t>
            </a:r>
            <a:r>
              <a:rPr lang="tr-TR" b="1" u="sng" dirty="0" smtClean="0"/>
              <a:t>tahviller</a:t>
            </a:r>
            <a:r>
              <a:rPr lang="tr-TR" dirty="0" smtClean="0"/>
              <a:t>, devletin içinde bulunduğu mali krize bir çözüm bulmak için çıkarılmışlar ve hemen hepsi yabancılar tarafından satın alınmışlardı. </a:t>
            </a:r>
          </a:p>
          <a:p>
            <a:pPr marL="0" indent="0" algn="just">
              <a:buNone/>
            </a:pPr>
            <a:r>
              <a:rPr lang="tr-TR" dirty="0" smtClean="0"/>
              <a:t>Cumhuriyet döneminde 1950’li yıllara gelene kadar ülkemizde sermaye piyasası bakımından kayda değer bir gelişme olmamıştır. Bu yıllarda özel sektör işletmeleri arasında sermaye şirketlerinin oranı yükselmeye başlamıştır. Sanayi içindeki payları giderek artan özel sermaye grupları, banka sahibi olmanın kredi temininde avantaj sağladığını fark ederek, </a:t>
            </a:r>
            <a:r>
              <a:rPr lang="tr-TR" u="sng" dirty="0" smtClean="0"/>
              <a:t>banka kurma yoluna gittiler</a:t>
            </a:r>
            <a:r>
              <a:rPr lang="tr-TR" dirty="0" smtClean="0"/>
              <a:t>. </a:t>
            </a:r>
            <a:endParaRPr lang="tr-TR"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14158312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80920" cy="6048672"/>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1960’larda sermaye ihtiyaçlarını karşılayabilmek için birçok şirket hisse senedi ve tahvil çıkarmaya başladı. O döneme kadar sermaye piyasası alanıyla ilgili herhangi bir yasal düzenlemeye ihtiyaç duyulmamıştı. Ancak bu yıllarda, artan senet ve tahvil ihracı, yasal düzenleme ihtiyacını ortaya çıkardı. Ancak 1963 ve 1970’de hazırlanan sermaye piyasası kanunu tasarıları Mecliste görüşülmedi.</a:t>
            </a:r>
          </a:p>
          <a:p>
            <a:pPr marL="0" indent="0" algn="just">
              <a:buNone/>
            </a:pPr>
            <a:r>
              <a:rPr lang="tr-TR" i="1" u="sng" dirty="0" smtClean="0"/>
              <a:t>Şirketler 1975-1981 döneminde, bankaların kredi faiz oranlarını yükseltmesinin de etkisiyle tahvil ihracına yöneldiler. </a:t>
            </a:r>
            <a:endParaRPr lang="tr-TR" i="1" u="sng"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8506977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5865515"/>
          </a:xfrm>
        </p:spPr>
        <p:txBody>
          <a:bodyPr/>
          <a:lstStyle/>
          <a:p>
            <a:pPr marL="0" indent="0">
              <a:buNone/>
            </a:pPr>
            <a:endParaRPr lang="tr-TR" dirty="0" smtClean="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smtClean="0"/>
          </a:p>
          <a:p>
            <a:pPr marL="0" indent="0" algn="just">
              <a:buNone/>
            </a:pPr>
            <a:r>
              <a:rPr lang="tr-TR" dirty="0" smtClean="0"/>
              <a:t>Bu gelişmeler ışığında ve serbest piyasa düzenine geçişin de bir sonucu olarak </a:t>
            </a:r>
            <a:r>
              <a:rPr lang="tr-TR" b="1" u="sng" dirty="0" smtClean="0"/>
              <a:t>1982 yılında 2499 sayılı ilk Sermaye Piyasası Kanunu </a:t>
            </a:r>
            <a:r>
              <a:rPr lang="tr-TR" dirty="0" smtClean="0"/>
              <a:t>yürürlüğe girmiştir. Bu kanun ile ülkemiz sermaye piyasaları çağdaş bir düzenlemeye kavuşmuş, sermaye piyasası araçlarının ihraç koşulları belirlenmiş, ihraç ve halka arzlar ile sermaye piyasası faaliyetleri, oluşturulan kamu otoritesine verilen yetki ve görevle, sıkı gözetim ve denetim altında alınmıştır.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val="17154260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19256" cy="5793507"/>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1985 yılında İMKB’nin kurulması ile birlikte ülkemiz sermaye piyasaları da hızlı bir şekilde büyüme göstermiştir. </a:t>
            </a:r>
          </a:p>
          <a:p>
            <a:pPr marL="0" indent="0" algn="just">
              <a:buNone/>
            </a:pPr>
            <a:r>
              <a:rPr lang="tr-TR" dirty="0" smtClean="0"/>
              <a:t>2499 sayılı </a:t>
            </a:r>
            <a:r>
              <a:rPr lang="tr-TR" dirty="0" err="1" smtClean="0"/>
              <a:t>eSPK</a:t>
            </a:r>
            <a:r>
              <a:rPr lang="tr-TR" dirty="0" smtClean="0"/>
              <a:t>, 2012 yılına kadar yürürlükte kalmıştır. </a:t>
            </a:r>
            <a:r>
              <a:rPr lang="tr-TR" b="1" u="sng" dirty="0" smtClean="0"/>
              <a:t>6.12.2012 tarihinde 6362 sayılı Sermaye Piyasası Kanunu kabul edilmiştir. </a:t>
            </a:r>
            <a:r>
              <a:rPr lang="tr-TR" dirty="0" smtClean="0"/>
              <a:t>Bu kanunla piyasanın işleyişi ile ilgili kural ve düzenlemeler baştan aşağı yenilenmiştir. Ayrıca SPK’nın 30.12.2012 tarihinde yürürlüğe girmesi ile İMKB özelleştirilerek </a:t>
            </a:r>
            <a:r>
              <a:rPr lang="tr-TR" b="1" u="sng" dirty="0" smtClean="0"/>
              <a:t>Borsa İstanbul Anonim Şirketi (BİST)</a:t>
            </a:r>
            <a:r>
              <a:rPr lang="tr-TR" dirty="0" smtClean="0"/>
              <a:t> adını almıştır. </a:t>
            </a:r>
          </a:p>
          <a:p>
            <a:pPr marL="0" indent="0" algn="just">
              <a:buNone/>
            </a:pPr>
            <a:endParaRPr lang="tr-TR" dirty="0"/>
          </a:p>
        </p:txBody>
      </p:sp>
      <p:sp>
        <p:nvSpPr>
          <p:cNvPr id="2" name="Başlık 1"/>
          <p:cNvSpPr>
            <a:spLocks noGrp="1"/>
          </p:cNvSpPr>
          <p:nvPr>
            <p:ph type="title"/>
          </p:nvPr>
        </p:nvSpPr>
        <p:spPr>
          <a:xfrm flipV="1">
            <a:off x="457200" y="188640"/>
            <a:ext cx="8219256" cy="85998"/>
          </a:xfrm>
        </p:spPr>
        <p:txBody>
          <a:bodyPr>
            <a:normAutofit fontScale="90000"/>
          </a:bodyPr>
          <a:lstStyle/>
          <a:p>
            <a:endParaRPr lang="tr-TR" dirty="0"/>
          </a:p>
        </p:txBody>
      </p:sp>
    </p:spTree>
    <p:extLst>
      <p:ext uri="{BB962C8B-B14F-4D97-AF65-F5344CB8AC3E}">
        <p14:creationId xmlns:p14="http://schemas.microsoft.com/office/powerpoint/2010/main" val="27012877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147248" cy="5001419"/>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Sermaye piyasası faaliyetleri, kapsam alanı sınırlayıcı şekilde belirlenmesi mümkün olmayan, sermaye piyasasının gelişimine paralel olarak sayısı zaman içerisinde artan faaliyetlerdir. Halka arza ve alım satıma aracılık, yatırım danışmanlığı, portföy işletmeciliği ve yöneticiliği, repo-ters repo gibi asli faaliyetlerin yanında bağımsız dış denetim, derecelendirme, taşınmazların değerlemesi gibi ikincil nitelikte faaliyetler de sermaye piyasası faaliyetleri arasındadır. </a:t>
            </a:r>
            <a:endParaRPr lang="tr-TR" dirty="0"/>
          </a:p>
        </p:txBody>
      </p:sp>
      <p:sp>
        <p:nvSpPr>
          <p:cNvPr id="2" name="Başlık 1"/>
          <p:cNvSpPr>
            <a:spLocks noGrp="1"/>
          </p:cNvSpPr>
          <p:nvPr>
            <p:ph type="title"/>
          </p:nvPr>
        </p:nvSpPr>
        <p:spPr>
          <a:xfrm>
            <a:off x="457200" y="274638"/>
            <a:ext cx="8219256" cy="922114"/>
          </a:xfrm>
        </p:spPr>
        <p:txBody>
          <a:bodyPr>
            <a:normAutofit/>
          </a:bodyPr>
          <a:lstStyle/>
          <a:p>
            <a:r>
              <a:rPr lang="tr-TR" sz="4000" b="1" dirty="0" smtClean="0"/>
              <a:t>Sermaye Piyasası Faaliyetleri</a:t>
            </a:r>
            <a:endParaRPr lang="tr-TR" sz="4000" b="1" dirty="0"/>
          </a:p>
        </p:txBody>
      </p:sp>
    </p:spTree>
    <p:extLst>
      <p:ext uri="{BB962C8B-B14F-4D97-AF65-F5344CB8AC3E}">
        <p14:creationId xmlns:p14="http://schemas.microsoft.com/office/powerpoint/2010/main" val="7672095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Sermaye piyasasının işleyişi, en basit anlatımıyla, şirketlerin finansman ihtiyacı nedeniyle, doğrudan finansman yolunu tercih edip, sermaye piyasası araçları çıkarmaları, bunların yatırımcılar tarafından satın alınması ve sonrasında bu araçların alım satım yoluyla piyasada tedavül etmesine dayanır.</a:t>
            </a:r>
            <a:endParaRPr lang="tr-TR" dirty="0"/>
          </a:p>
        </p:txBody>
      </p:sp>
      <p:sp>
        <p:nvSpPr>
          <p:cNvPr id="2" name="Başlık 1"/>
          <p:cNvSpPr>
            <a:spLocks noGrp="1"/>
          </p:cNvSpPr>
          <p:nvPr>
            <p:ph type="title"/>
          </p:nvPr>
        </p:nvSpPr>
        <p:spPr/>
        <p:txBody>
          <a:bodyPr>
            <a:normAutofit/>
          </a:bodyPr>
          <a:lstStyle/>
          <a:p>
            <a:r>
              <a:rPr lang="tr-TR" sz="4000" b="1" dirty="0" smtClean="0"/>
              <a:t>Sermaye Piyasasının İşleyişi</a:t>
            </a:r>
            <a:endParaRPr lang="tr-TR" sz="4000" b="1" dirty="0"/>
          </a:p>
        </p:txBody>
      </p:sp>
    </p:spTree>
    <p:extLst>
      <p:ext uri="{BB962C8B-B14F-4D97-AF65-F5344CB8AC3E}">
        <p14:creationId xmlns:p14="http://schemas.microsoft.com/office/powerpoint/2010/main" val="207434936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11560" y="908720"/>
            <a:ext cx="7597403" cy="5473030"/>
          </a:xfrm>
        </p:spPr>
        <p:txBody>
          <a:bodyPr>
            <a:normAutofit/>
          </a:bodyPr>
          <a:lstStyle/>
          <a:p>
            <a:pPr marL="0" indent="0" algn="just">
              <a:buNone/>
            </a:pPr>
            <a:endParaRPr lang="tr-TR" dirty="0" smtClean="0"/>
          </a:p>
          <a:p>
            <a:pPr marL="0" indent="0" algn="just">
              <a:buNone/>
            </a:pPr>
            <a:endParaRPr lang="tr-TR" dirty="0"/>
          </a:p>
          <a:p>
            <a:pPr marL="0" indent="0" algn="just">
              <a:buNone/>
            </a:pPr>
            <a:r>
              <a:rPr lang="tr-TR" dirty="0" smtClean="0"/>
              <a:t>Sermaye piyasası araçlarının ihracında satışın konusu, ikinci el piyasada da tedavül edebilen </a:t>
            </a:r>
            <a:r>
              <a:rPr lang="tr-TR" b="1" u="sng" dirty="0" smtClean="0"/>
              <a:t>finansal enstrümanlardır.</a:t>
            </a:r>
            <a:r>
              <a:rPr lang="tr-TR" dirty="0" smtClean="0"/>
              <a:t> Örneğin paylar, borçlanma araçları, yatırım fonu katılım belgeleri, türev araçlar gibi. Finansal enstrümanların alım satımında alıcının beklentisi getiri elde etmek ve nihayetinde güvenilir bir yatırım yapmaktır. Alıcının beklentilerinin gerçekçi ve alım kararının doğru bir karar olup olmadığı genellikle ihraççının kârlılığı ve mali yapısının güçlülüğüne bağlıdır. </a:t>
            </a:r>
            <a:r>
              <a:rPr lang="tr-TR" u="sng" dirty="0" smtClean="0"/>
              <a:t>Bu nedenle finansal araçların alım satımında tetkik ve analiz edilecek olan aslında ihraççının durumudur. </a:t>
            </a:r>
            <a:endParaRPr lang="tr-TR" u="sng" dirty="0"/>
          </a:p>
        </p:txBody>
      </p:sp>
    </p:spTree>
    <p:extLst>
      <p:ext uri="{BB962C8B-B14F-4D97-AF65-F5344CB8AC3E}">
        <p14:creationId xmlns:p14="http://schemas.microsoft.com/office/powerpoint/2010/main" val="1319145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052736"/>
            <a:ext cx="8496944" cy="5688632"/>
          </a:xfrm>
        </p:spPr>
        <p:txBody>
          <a:bodyPr>
            <a:normAutofit/>
          </a:bodyPr>
          <a:lstStyle/>
          <a:p>
            <a:pPr marL="0" indent="0" algn="just">
              <a:buNone/>
            </a:pPr>
            <a:endParaRPr lang="tr-TR" b="1" i="1" dirty="0" smtClean="0"/>
          </a:p>
          <a:p>
            <a:pPr marL="0" indent="0" algn="just">
              <a:buNone/>
            </a:pPr>
            <a:endParaRPr lang="tr-TR" b="1" i="1" dirty="0"/>
          </a:p>
          <a:p>
            <a:pPr marL="0" indent="0" algn="just">
              <a:buNone/>
            </a:pPr>
            <a:r>
              <a:rPr lang="tr-TR" b="1" i="1" dirty="0" smtClean="0"/>
              <a:t>Sermaye piyasası, diğer piyasa türlerinde olduğu gibi alıcı ve satıcıları bir araya getiren teşkilatlanmış bir pazardır.</a:t>
            </a:r>
            <a:r>
              <a:rPr lang="tr-TR" dirty="0" smtClean="0"/>
              <a:t> Bu piyasada yapılan işlemlerin konusunu, sermaye piyasası araçları olarak adlandırılan evrak oluşturur. </a:t>
            </a:r>
          </a:p>
          <a:p>
            <a:pPr marL="0" indent="0" algn="just">
              <a:buNone/>
            </a:pPr>
            <a:r>
              <a:rPr lang="tr-TR" dirty="0" smtClean="0"/>
              <a:t>Sermaye piyasasının ekonomideki atıl fonları, sermaye ihtiyacı bulunanlara aktarma görevini yerine getirebilmesi için, </a:t>
            </a:r>
            <a:r>
              <a:rPr lang="tr-TR" b="1" i="1" dirty="0" smtClean="0"/>
              <a:t>alıcıların piyasaya güven duyması gerekir.</a:t>
            </a:r>
            <a:r>
              <a:rPr lang="tr-TR" dirty="0" smtClean="0"/>
              <a:t> Tasarruf sahibinin birikimini, yeterli güvenin olmadığı bir piyasaya aktarması beklenemez. İşte hukuk düzeninin müdahalesi özellikle bu güvenin oluşturulmasında önem taşır. </a:t>
            </a:r>
            <a:endParaRPr lang="tr-TR" dirty="0"/>
          </a:p>
        </p:txBody>
      </p:sp>
      <p:sp>
        <p:nvSpPr>
          <p:cNvPr id="2" name="Başlık 1"/>
          <p:cNvSpPr>
            <a:spLocks noGrp="1"/>
          </p:cNvSpPr>
          <p:nvPr>
            <p:ph type="title"/>
          </p:nvPr>
        </p:nvSpPr>
        <p:spPr>
          <a:xfrm>
            <a:off x="467544" y="274638"/>
            <a:ext cx="8219256" cy="778098"/>
          </a:xfrm>
        </p:spPr>
        <p:txBody>
          <a:bodyPr>
            <a:normAutofit/>
          </a:bodyPr>
          <a:lstStyle/>
          <a:p>
            <a:r>
              <a:rPr lang="tr-TR" sz="4000" b="1" dirty="0" smtClean="0"/>
              <a:t>Sermaye Piyasası</a:t>
            </a:r>
            <a:endParaRPr lang="tr-TR" sz="4000" b="1" dirty="0"/>
          </a:p>
        </p:txBody>
      </p:sp>
    </p:spTree>
    <p:extLst>
      <p:ext uri="{BB962C8B-B14F-4D97-AF65-F5344CB8AC3E}">
        <p14:creationId xmlns:p14="http://schemas.microsoft.com/office/powerpoint/2010/main" val="35753622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99592" y="980728"/>
            <a:ext cx="7344816" cy="5112096"/>
          </a:xfrm>
        </p:spPr>
        <p:txBody>
          <a:bodyPr>
            <a:normAutofit/>
          </a:bodyPr>
          <a:lstStyle/>
          <a:p>
            <a:pPr marL="0" indent="0" algn="just">
              <a:buNone/>
            </a:pPr>
            <a:endParaRPr lang="tr-TR" dirty="0" smtClean="0"/>
          </a:p>
          <a:p>
            <a:pPr marL="0" indent="0" algn="just">
              <a:buNone/>
            </a:pPr>
            <a:endParaRPr lang="tr-TR" dirty="0" smtClean="0"/>
          </a:p>
          <a:p>
            <a:pPr marL="0" indent="0" algn="just">
              <a:buNone/>
            </a:pPr>
            <a:r>
              <a:rPr lang="tr-TR" dirty="0" smtClean="0"/>
              <a:t>Yatırımcı ise ihraççı hakkında gerekli araştırma ve incelemeyi, ancak ihraççının kendisi ile ilgili kamuya açıkladığı bilgiler yardımıyla yapabilir. Bu nedenle sermaye piyasasında kamuya açıklanan bilgilerin gerçeği yansıtması, yanlış, yanıltıcı ya da eksik olmaması önem taşımaktadır. </a:t>
            </a:r>
          </a:p>
          <a:p>
            <a:pPr marL="0" indent="0" algn="just">
              <a:buNone/>
            </a:pPr>
            <a:r>
              <a:rPr lang="tr-TR" i="1" u="sng" dirty="0" smtClean="0"/>
              <a:t>Sermaye piyasasının işleyişi güven esasına dayanır.</a:t>
            </a:r>
            <a:endParaRPr lang="tr-TR" i="1" u="sng" dirty="0"/>
          </a:p>
        </p:txBody>
      </p:sp>
    </p:spTree>
    <p:extLst>
      <p:ext uri="{BB962C8B-B14F-4D97-AF65-F5344CB8AC3E}">
        <p14:creationId xmlns:p14="http://schemas.microsoft.com/office/powerpoint/2010/main" val="3539764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4294967295"/>
          </p:nvPr>
        </p:nvSpPr>
        <p:spPr>
          <a:xfrm>
            <a:off x="683568" y="1052736"/>
            <a:ext cx="7488832" cy="5255988"/>
          </a:xfrm>
        </p:spPr>
        <p:txBody>
          <a:bodyPr/>
          <a:lstStyle/>
          <a:p>
            <a:pPr marL="0" indent="0" algn="just">
              <a:buNone/>
            </a:pPr>
            <a:endParaRPr lang="tr-TR" dirty="0" smtClean="0"/>
          </a:p>
          <a:p>
            <a:pPr marL="0" indent="0" algn="just">
              <a:buNone/>
            </a:pPr>
            <a:r>
              <a:rPr lang="tr-TR" dirty="0" smtClean="0"/>
              <a:t>Sermaye piyasası aracını çıkaran şirket ya da kuruluş, </a:t>
            </a:r>
            <a:r>
              <a:rPr lang="tr-TR" b="1" dirty="0" smtClean="0"/>
              <a:t>ihraççı</a:t>
            </a:r>
            <a:r>
              <a:rPr lang="tr-TR" dirty="0" smtClean="0"/>
              <a:t> sıfatını kazanmakta ve bu sıfatın getirdiği belli kurallara tabi olmaktadır. Anonim şirketlerin pay ihraçlarında, ihraç edilen payların halka arz yoluyla satılması söz konusu ise, bu durumda şirket halka açık hale gelmekte ve halka açık olmanın getirdiği avantajların yanında, ek yükümlülükler ve kurallara tabi olmakta, ayrıca Kurul’un gözetimi altına girmektedir. </a:t>
            </a:r>
            <a:endParaRPr lang="tr-TR" dirty="0"/>
          </a:p>
        </p:txBody>
      </p:sp>
    </p:spTree>
    <p:extLst>
      <p:ext uri="{BB962C8B-B14F-4D97-AF65-F5344CB8AC3E}">
        <p14:creationId xmlns:p14="http://schemas.microsoft.com/office/powerpoint/2010/main" val="19005989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99593" y="764704"/>
            <a:ext cx="7416824" cy="5688484"/>
          </a:xfrm>
        </p:spPr>
        <p:txBody>
          <a:bodyPr>
            <a:normAutofit/>
          </a:bodyPr>
          <a:lstStyle/>
          <a:p>
            <a:pPr marL="0" indent="0" algn="just">
              <a:buNone/>
            </a:pPr>
            <a:endParaRPr lang="tr-TR" dirty="0" smtClean="0"/>
          </a:p>
          <a:p>
            <a:pPr marL="0" indent="0" algn="just">
              <a:buNone/>
            </a:pPr>
            <a:endParaRPr lang="tr-TR" b="1" u="sng" dirty="0" smtClean="0"/>
          </a:p>
          <a:p>
            <a:pPr marL="0" indent="0" algn="just">
              <a:buNone/>
            </a:pPr>
            <a:r>
              <a:rPr lang="tr-TR" b="1" u="sng" dirty="0" smtClean="0"/>
              <a:t>Yatırım kuruluşları, </a:t>
            </a:r>
            <a:r>
              <a:rPr lang="tr-TR" dirty="0" smtClean="0"/>
              <a:t>satış işlemine aracılık etmeleri nedeniyle yatırımcı ile ihraççı arasındaki ilişkiye katılmakta, ilişkinin tarafı haline gelmektedir. Özellikle halka arz yoluyla gerçekleşen ihraçlarda, sürecin taşıdığı teknik özellikler ve uzmanlık gerektirmesi nedeniyle aracı kuruluş yardımı zorunlu hale gelmektedir. </a:t>
            </a:r>
            <a:endParaRPr lang="tr-TR" dirty="0"/>
          </a:p>
        </p:txBody>
      </p:sp>
    </p:spTree>
    <p:extLst>
      <p:ext uri="{BB962C8B-B14F-4D97-AF65-F5344CB8AC3E}">
        <p14:creationId xmlns:p14="http://schemas.microsoft.com/office/powerpoint/2010/main" val="12343860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9" y="764704"/>
            <a:ext cx="7488832" cy="5328121"/>
          </a:xfrm>
        </p:spPr>
        <p:txBody>
          <a:bodyPr/>
          <a:lstStyle/>
          <a:p>
            <a:pPr marL="0" indent="0">
              <a:buNone/>
            </a:pPr>
            <a:endParaRPr lang="tr-TR" dirty="0" smtClean="0"/>
          </a:p>
          <a:p>
            <a:pPr marL="0" indent="0" algn="just">
              <a:buNone/>
            </a:pPr>
            <a:endParaRPr lang="tr-TR" dirty="0" smtClean="0"/>
          </a:p>
          <a:p>
            <a:pPr marL="0" indent="0" algn="just">
              <a:buNone/>
            </a:pPr>
            <a:r>
              <a:rPr lang="tr-TR" dirty="0" smtClean="0"/>
              <a:t>Gerek </a:t>
            </a:r>
            <a:r>
              <a:rPr lang="tr-TR" dirty="0"/>
              <a:t>Kurul’a başvuru öncesindeki aşamaların tamamlanması ve başvuru belgelerinin özellikle </a:t>
            </a:r>
            <a:r>
              <a:rPr lang="tr-TR" dirty="0" err="1"/>
              <a:t>izahnamenin</a:t>
            </a:r>
            <a:r>
              <a:rPr lang="tr-TR" dirty="0"/>
              <a:t> hazırlanması, gerek talep toplama, fiyatın tespiti ve satış ile satılan sermaye piyasası araçlarının alıcılara teslimi gibi teknik safhalar, </a:t>
            </a:r>
            <a:r>
              <a:rPr lang="tr-TR" u="sng" dirty="0"/>
              <a:t>ihraççının aracı kuruluştan alacağı yüklenim hizmeti sayesinde usulüne uygun ve hızlı bir şekilde yürümektedir. </a:t>
            </a:r>
          </a:p>
          <a:p>
            <a:pPr marL="0" indent="0">
              <a:buNone/>
            </a:pPr>
            <a:endParaRPr lang="tr-TR" dirty="0"/>
          </a:p>
        </p:txBody>
      </p:sp>
    </p:spTree>
    <p:extLst>
      <p:ext uri="{BB962C8B-B14F-4D97-AF65-F5344CB8AC3E}">
        <p14:creationId xmlns:p14="http://schemas.microsoft.com/office/powerpoint/2010/main" val="8054495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99592" y="620688"/>
            <a:ext cx="7344816" cy="5400701"/>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r>
              <a:rPr lang="tr-TR" dirty="0" smtClean="0"/>
              <a:t>Yatırım kuruluşları sadece birinci el piyasa dediğimiz ihraççıların çıkardığı araçların yatırımcılara satıldığı ilk aşamada değil, bu araçların yatırımcılar arasında el değiştirdiği </a:t>
            </a:r>
            <a:r>
              <a:rPr lang="tr-TR" u="sng" dirty="0" smtClean="0"/>
              <a:t>ikinci el piyasada da aracılık fonksiyonu üstlenirler</a:t>
            </a:r>
            <a:r>
              <a:rPr lang="tr-TR" dirty="0" smtClean="0"/>
              <a:t>.  Bu durumda yatırım kuruluşları hem ihraççı hem yatırımcı için aracılık faaliyetinde bulunabilmektedir. </a:t>
            </a:r>
            <a:endParaRPr lang="tr-TR" dirty="0"/>
          </a:p>
        </p:txBody>
      </p:sp>
    </p:spTree>
    <p:extLst>
      <p:ext uri="{BB962C8B-B14F-4D97-AF65-F5344CB8AC3E}">
        <p14:creationId xmlns:p14="http://schemas.microsoft.com/office/powerpoint/2010/main" val="20392805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8" y="1268760"/>
            <a:ext cx="7704856" cy="5328890"/>
          </a:xfrm>
        </p:spPr>
        <p:txBody>
          <a:bodyPr>
            <a:normAutofit/>
          </a:bodyPr>
          <a:lstStyle/>
          <a:p>
            <a:pPr marL="0" indent="0" algn="just">
              <a:buNone/>
            </a:pPr>
            <a:endParaRPr lang="tr-TR" dirty="0" smtClean="0"/>
          </a:p>
          <a:p>
            <a:pPr marL="0" indent="0" algn="just">
              <a:buNone/>
            </a:pPr>
            <a:r>
              <a:rPr lang="tr-TR" dirty="0" smtClean="0"/>
              <a:t>İhraççılar tarafından çıkarılan sermaye piyasası araçlarının organize bir piyasada ve sıkı kurallar dahilinde el değiştirmesi </a:t>
            </a:r>
            <a:r>
              <a:rPr lang="tr-TR" b="1" dirty="0" smtClean="0"/>
              <a:t>Borsa </a:t>
            </a:r>
            <a:r>
              <a:rPr lang="tr-TR" dirty="0" smtClean="0"/>
              <a:t>yoluyla gerçekleşir. Yatırım kuruluşları borsada gerçekleşecek işlemlere aracılık edebilmek için borsaya üye olurlar. </a:t>
            </a:r>
            <a:r>
              <a:rPr lang="tr-TR" u="sng" dirty="0" smtClean="0"/>
              <a:t>Organize piyasalar olarak nitelenen borsalar,</a:t>
            </a:r>
            <a:r>
              <a:rPr lang="tr-TR" dirty="0" smtClean="0"/>
              <a:t> şirket paylarına likidite sağlaması, borsada oluşan fiyatın payların piyasa değeri hakkında benimsenen bir gösterge sunması, halka açılmayı teşvik etmesi, piyasaya derinlik kazandırması gibi birçok yönden </a:t>
            </a:r>
            <a:r>
              <a:rPr lang="tr-TR" u="sng" dirty="0" smtClean="0"/>
              <a:t>sermaye piyasalarının gelişimi ve büyümesinde önemli rol oynarlar. </a:t>
            </a:r>
            <a:endParaRPr lang="tr-TR" u="sng" dirty="0"/>
          </a:p>
        </p:txBody>
      </p:sp>
    </p:spTree>
    <p:extLst>
      <p:ext uri="{BB962C8B-B14F-4D97-AF65-F5344CB8AC3E}">
        <p14:creationId xmlns:p14="http://schemas.microsoft.com/office/powerpoint/2010/main" val="30547052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99592" y="1124744"/>
            <a:ext cx="7344816" cy="4896644"/>
          </a:xfrm>
        </p:spPr>
        <p:txBody>
          <a:bodyPr/>
          <a:lstStyle/>
          <a:p>
            <a:pPr marL="0" indent="0" algn="just">
              <a:buNone/>
            </a:pPr>
            <a:endParaRPr lang="tr-TR" dirty="0" smtClean="0"/>
          </a:p>
          <a:p>
            <a:pPr marL="0" indent="0" algn="just">
              <a:buNone/>
            </a:pPr>
            <a:endParaRPr lang="tr-TR" dirty="0"/>
          </a:p>
          <a:p>
            <a:pPr marL="0" indent="0" algn="just">
              <a:buNone/>
            </a:pPr>
            <a:r>
              <a:rPr lang="tr-TR" dirty="0" smtClean="0"/>
              <a:t>Bunun </a:t>
            </a:r>
            <a:r>
              <a:rPr lang="tr-TR" dirty="0"/>
              <a:t>yanı sıra borsada gerçekleşen alım satım işlemlerinin tasfiyesini gerçekleştiren </a:t>
            </a:r>
            <a:r>
              <a:rPr lang="tr-TR" b="1" dirty="0"/>
              <a:t>takas kuruluşu </a:t>
            </a:r>
            <a:r>
              <a:rPr lang="tr-TR" dirty="0"/>
              <a:t>da borsa işlemlerinin önemli bir tarafını oluşturur ve borsa ile arasında yakın bir organik bağ bulunur. </a:t>
            </a:r>
          </a:p>
          <a:p>
            <a:pPr marL="0" indent="0">
              <a:buNone/>
            </a:pPr>
            <a:endParaRPr lang="tr-TR" dirty="0"/>
          </a:p>
        </p:txBody>
      </p:sp>
    </p:spTree>
    <p:extLst>
      <p:ext uri="{BB962C8B-B14F-4D97-AF65-F5344CB8AC3E}">
        <p14:creationId xmlns:p14="http://schemas.microsoft.com/office/powerpoint/2010/main" val="363424925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9553" y="1052736"/>
            <a:ext cx="7704856" cy="5040088"/>
          </a:xfrm>
        </p:spPr>
        <p:txBody>
          <a:bodyPr/>
          <a:lstStyle/>
          <a:p>
            <a:pPr marL="0" indent="0" algn="just">
              <a:buNone/>
            </a:pPr>
            <a:endParaRPr lang="tr-TR" dirty="0" smtClean="0"/>
          </a:p>
          <a:p>
            <a:pPr marL="0" indent="0" algn="just">
              <a:buNone/>
            </a:pPr>
            <a:endParaRPr lang="tr-TR" dirty="0"/>
          </a:p>
          <a:p>
            <a:pPr marL="0" indent="0" algn="just">
              <a:buNone/>
            </a:pPr>
            <a:r>
              <a:rPr lang="tr-TR" dirty="0" smtClean="0"/>
              <a:t>Yatırım kuruluşlarına, bir kamu tüzel kişisi niteliğinde olan Türkiye Sermaye Piyasaları Birliği’ne (TSPB) üye olma zorunluluğu da getirilmiştir. Birlik aynı zamanda meslek etiğini ve kurallarını belirleyerek, kuruluşların haksız rekabet teşkil eden davranışlardan kaçınmasını sağlayarak ve gerektiğinde de disiplin cezaları uygulayarak </a:t>
            </a:r>
            <a:r>
              <a:rPr lang="tr-TR" u="sng" dirty="0" smtClean="0"/>
              <a:t>piyasanın işleyişine katkı sağlar. </a:t>
            </a:r>
            <a:endParaRPr lang="tr-TR" u="sng" dirty="0"/>
          </a:p>
        </p:txBody>
      </p:sp>
    </p:spTree>
    <p:extLst>
      <p:ext uri="{BB962C8B-B14F-4D97-AF65-F5344CB8AC3E}">
        <p14:creationId xmlns:p14="http://schemas.microsoft.com/office/powerpoint/2010/main" val="31601293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8" y="1196752"/>
            <a:ext cx="7560839" cy="5256584"/>
          </a:xfrm>
        </p:spPr>
        <p:txBody>
          <a:bodyPr>
            <a:normAutofit/>
          </a:bodyPr>
          <a:lstStyle/>
          <a:p>
            <a:pPr marL="0" indent="0" algn="just">
              <a:buNone/>
            </a:pPr>
            <a:endParaRPr lang="tr-TR" dirty="0" smtClean="0"/>
          </a:p>
          <a:p>
            <a:pPr marL="0" indent="0" algn="just">
              <a:buNone/>
            </a:pPr>
            <a:r>
              <a:rPr lang="tr-TR" dirty="0" smtClean="0"/>
              <a:t>Paylarını halka arz ederek halka açık hale gelen anonim şirketler, mali tablo ve raporlarını bağımsız denetimden geçirmek ve bağımsız denetimden geçmiş finansal tablolarını periyodik olarak kamuya açıklamakla yükümlüdürler. Bu çerçevede lisanslı </a:t>
            </a:r>
            <a:r>
              <a:rPr lang="tr-TR" b="1" dirty="0" smtClean="0"/>
              <a:t>bağımsız denetim kuruluşu</a:t>
            </a:r>
            <a:r>
              <a:rPr lang="tr-TR" dirty="0" smtClean="0"/>
              <a:t> ile ihraççı/HAAŞ arasında bir ilişki kurulmaktadır. </a:t>
            </a:r>
            <a:r>
              <a:rPr lang="tr-TR" u="sng" dirty="0" smtClean="0"/>
              <a:t>Bağımsız denetim kuruluşları, lisanslarını  </a:t>
            </a:r>
            <a:r>
              <a:rPr lang="tr-TR" b="1" u="sng" dirty="0" smtClean="0"/>
              <a:t>Kamu Gözetimi, Muhasebe ve Denetim Standartları Kurumu’</a:t>
            </a:r>
            <a:r>
              <a:rPr lang="tr-TR" u="sng" dirty="0" smtClean="0"/>
              <a:t>ndan alır. </a:t>
            </a:r>
            <a:endParaRPr lang="tr-TR" u="sng" dirty="0"/>
          </a:p>
        </p:txBody>
      </p:sp>
    </p:spTree>
    <p:extLst>
      <p:ext uri="{BB962C8B-B14F-4D97-AF65-F5344CB8AC3E}">
        <p14:creationId xmlns:p14="http://schemas.microsoft.com/office/powerpoint/2010/main" val="1540642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9553" y="980728"/>
            <a:ext cx="7704855" cy="5528022"/>
          </a:xfrm>
        </p:spPr>
        <p:txBody>
          <a:bodyPr>
            <a:normAutofit/>
          </a:bodyPr>
          <a:lstStyle/>
          <a:p>
            <a:pPr marL="0" indent="0" algn="just">
              <a:buNone/>
            </a:pPr>
            <a:endParaRPr lang="tr-TR" dirty="0" smtClean="0"/>
          </a:p>
          <a:p>
            <a:pPr marL="0" indent="0" algn="just">
              <a:buNone/>
            </a:pPr>
            <a:r>
              <a:rPr lang="tr-TR" dirty="0" smtClean="0"/>
              <a:t>Mevzuatın, belli bir işlemle ilgili olarak işleme konu varlıkların gerçek değerinin uzman bir kuruluş tarafından tespit edilmesini şart koştuğu hallerde, ihraççı/HAAŞ ile </a:t>
            </a:r>
            <a:r>
              <a:rPr lang="tr-TR" b="1" dirty="0" smtClean="0"/>
              <a:t>değerleme kuruluşu </a:t>
            </a:r>
            <a:r>
              <a:rPr lang="tr-TR" dirty="0" smtClean="0"/>
              <a:t>arasında </a:t>
            </a:r>
            <a:r>
              <a:rPr lang="tr-TR" dirty="0" err="1" smtClean="0"/>
              <a:t>sözleşmesel</a:t>
            </a:r>
            <a:r>
              <a:rPr lang="tr-TR" dirty="0" smtClean="0"/>
              <a:t> bir ilişki kurulmaktadır. </a:t>
            </a:r>
          </a:p>
          <a:p>
            <a:pPr marL="0" indent="0" algn="just">
              <a:buNone/>
            </a:pPr>
            <a:r>
              <a:rPr lang="tr-TR" dirty="0" smtClean="0"/>
              <a:t>İhraççı/</a:t>
            </a:r>
            <a:r>
              <a:rPr lang="tr-TR" dirty="0" err="1" smtClean="0"/>
              <a:t>HAAŞ’ın</a:t>
            </a:r>
            <a:r>
              <a:rPr lang="tr-TR" dirty="0" smtClean="0"/>
              <a:t> etkileşim içinde bulunduğu diğer bir kuruluş </a:t>
            </a:r>
            <a:r>
              <a:rPr lang="tr-TR" b="1" dirty="0" smtClean="0"/>
              <a:t>derecelendirme kuruluşlarıdır</a:t>
            </a:r>
            <a:r>
              <a:rPr lang="tr-TR" dirty="0" smtClean="0"/>
              <a:t>. Derecelendirme kuruluşları, ihraççı ve ihraç edilen sermaye piyasası araçlarını önceden açıklanmış belli kriterlere göre derecelendirerek, gerek bireysel gerek kurumsal yatırımcılar için piyasa analizinde faydalı olacak gösterge niteliğinde not verirler. </a:t>
            </a:r>
            <a:endParaRPr lang="tr-TR" dirty="0"/>
          </a:p>
        </p:txBody>
      </p:sp>
    </p:spTree>
    <p:extLst>
      <p:ext uri="{BB962C8B-B14F-4D97-AF65-F5344CB8AC3E}">
        <p14:creationId xmlns:p14="http://schemas.microsoft.com/office/powerpoint/2010/main" val="4290915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dirty="0" smtClean="0"/>
              <a:t>Reel Piyasalar: </a:t>
            </a:r>
            <a:r>
              <a:rPr lang="tr-TR" dirty="0" smtClean="0"/>
              <a:t>Mal ve hizmetler ile bunları üretmek için kullanılan üretim imkanlarının el değiştirdiği piyasalardır.</a:t>
            </a:r>
          </a:p>
          <a:p>
            <a:pPr marL="0" indent="0" algn="just">
              <a:buNone/>
            </a:pPr>
            <a:endParaRPr lang="tr-TR" dirty="0"/>
          </a:p>
          <a:p>
            <a:pPr marL="0" indent="0" algn="just">
              <a:buNone/>
            </a:pPr>
            <a:r>
              <a:rPr lang="tr-TR" b="1" dirty="0" smtClean="0"/>
              <a:t>Mali Piyasalar (Finansal Piyasalar): </a:t>
            </a:r>
            <a:r>
              <a:rPr lang="tr-TR" dirty="0" smtClean="0"/>
              <a:t>Finansal kaynakların el değiştirdiği piyasalardır. Mali piyasalar, para ve sermaye piyasaları olarak ikiye ayrılır. </a:t>
            </a:r>
            <a:endParaRPr lang="tr-TR" dirty="0"/>
          </a:p>
        </p:txBody>
      </p:sp>
      <p:sp>
        <p:nvSpPr>
          <p:cNvPr id="2" name="Başlık 1"/>
          <p:cNvSpPr>
            <a:spLocks noGrp="1"/>
          </p:cNvSpPr>
          <p:nvPr>
            <p:ph type="title"/>
          </p:nvPr>
        </p:nvSpPr>
        <p:spPr/>
        <p:txBody>
          <a:bodyPr>
            <a:normAutofit/>
          </a:bodyPr>
          <a:lstStyle/>
          <a:p>
            <a:r>
              <a:rPr lang="tr-TR" sz="4000" b="1" dirty="0" smtClean="0"/>
              <a:t>Piyasa Türleri</a:t>
            </a:r>
            <a:endParaRPr lang="tr-TR" sz="4000" b="1" dirty="0"/>
          </a:p>
        </p:txBody>
      </p:sp>
    </p:spTree>
    <p:extLst>
      <p:ext uri="{BB962C8B-B14F-4D97-AF65-F5344CB8AC3E}">
        <p14:creationId xmlns:p14="http://schemas.microsoft.com/office/powerpoint/2010/main" val="33712970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755576" y="1484784"/>
            <a:ext cx="7488832" cy="4896966"/>
          </a:xfrm>
        </p:spPr>
        <p:txBody>
          <a:bodyPr>
            <a:normAutofit/>
          </a:bodyPr>
          <a:lstStyle/>
          <a:p>
            <a:pPr marL="0" indent="0" algn="just">
              <a:buNone/>
            </a:pPr>
            <a:endParaRPr lang="tr-TR" dirty="0" smtClean="0"/>
          </a:p>
          <a:p>
            <a:pPr marL="0" indent="0" algn="just">
              <a:buNone/>
            </a:pPr>
            <a:r>
              <a:rPr lang="tr-TR" dirty="0" smtClean="0"/>
              <a:t>Özel hukuk tüzel kişiliğine sahip olan </a:t>
            </a:r>
            <a:r>
              <a:rPr lang="tr-TR" b="1" dirty="0" smtClean="0"/>
              <a:t>Merkezi Kayıt Kuruluşu</a:t>
            </a:r>
            <a:r>
              <a:rPr lang="tr-TR" dirty="0" smtClean="0"/>
              <a:t>’nun işlevi sermaye piyasası araçlarının </a:t>
            </a:r>
            <a:r>
              <a:rPr lang="tr-TR" u="sng" dirty="0" err="1" smtClean="0"/>
              <a:t>kaydileştirilmesidir</a:t>
            </a:r>
            <a:r>
              <a:rPr lang="tr-TR" u="sng" dirty="0" smtClean="0"/>
              <a:t>.</a:t>
            </a:r>
            <a:r>
              <a:rPr lang="tr-TR" dirty="0" smtClean="0"/>
              <a:t> Kural olarak sermaye piyasası araçlarının senede bağlanmaksızın elektronik ortamda </a:t>
            </a:r>
            <a:r>
              <a:rPr lang="tr-TR" u="sng" dirty="0" err="1" smtClean="0"/>
              <a:t>kayden</a:t>
            </a:r>
            <a:r>
              <a:rPr lang="tr-TR" u="sng" dirty="0" smtClean="0"/>
              <a:t> ihracı esastır</a:t>
            </a:r>
            <a:r>
              <a:rPr lang="tr-TR" dirty="0" smtClean="0"/>
              <a:t>. Bu esasa bağlı olarak artık ihraç edilen menkul kıymetlerin </a:t>
            </a:r>
            <a:r>
              <a:rPr lang="tr-TR" dirty="0" err="1" smtClean="0"/>
              <a:t>fiziken</a:t>
            </a:r>
            <a:r>
              <a:rPr lang="tr-TR" dirty="0" smtClean="0"/>
              <a:t> basılması ve saklanması söz konusu olmayıp, hepsi </a:t>
            </a:r>
            <a:r>
              <a:rPr lang="tr-TR" dirty="0" err="1" smtClean="0"/>
              <a:t>MKK’nın</a:t>
            </a:r>
            <a:r>
              <a:rPr lang="tr-TR" dirty="0" smtClean="0"/>
              <a:t> tuttuğu merkezi kayıt sistemi üzerinde </a:t>
            </a:r>
            <a:r>
              <a:rPr lang="tr-TR" dirty="0" err="1" smtClean="0"/>
              <a:t>kaydi</a:t>
            </a:r>
            <a:r>
              <a:rPr lang="tr-TR" dirty="0" smtClean="0"/>
              <a:t> olarak ihraç ve halka arz edilmektedir. </a:t>
            </a:r>
            <a:endParaRPr lang="tr-TR" dirty="0"/>
          </a:p>
        </p:txBody>
      </p:sp>
    </p:spTree>
    <p:extLst>
      <p:ext uri="{BB962C8B-B14F-4D97-AF65-F5344CB8AC3E}">
        <p14:creationId xmlns:p14="http://schemas.microsoft.com/office/powerpoint/2010/main" val="30584430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9" y="1268760"/>
            <a:ext cx="7416824" cy="4968528"/>
          </a:xfrm>
        </p:spPr>
        <p:txBody>
          <a:bodyPr>
            <a:normAutofit/>
          </a:bodyPr>
          <a:lstStyle/>
          <a:p>
            <a:pPr marL="0" indent="0" algn="just">
              <a:buNone/>
            </a:pPr>
            <a:endParaRPr lang="tr-TR" dirty="0" smtClean="0"/>
          </a:p>
          <a:p>
            <a:pPr marL="0" indent="0" algn="just">
              <a:buNone/>
            </a:pPr>
            <a:r>
              <a:rPr lang="tr-TR" dirty="0" err="1" smtClean="0"/>
              <a:t>Kaydileştirme</a:t>
            </a:r>
            <a:r>
              <a:rPr lang="tr-TR" dirty="0" smtClean="0"/>
              <a:t> düzenlemeleri yürürlüğe girmeden önce çıkarılmış ve kıymetli evraka bağlanmış senetler de </a:t>
            </a:r>
            <a:r>
              <a:rPr lang="tr-TR" dirty="0" err="1" smtClean="0"/>
              <a:t>kaydileştirilir</a:t>
            </a:r>
            <a:r>
              <a:rPr lang="tr-TR" dirty="0" smtClean="0"/>
              <a:t> ve senetlerin fiziki nüshaları imha edilir. Sermaye piyasası araçlarının </a:t>
            </a:r>
            <a:r>
              <a:rPr lang="tr-TR" dirty="0" err="1" smtClean="0"/>
              <a:t>kaydileştirilmesine</a:t>
            </a:r>
            <a:r>
              <a:rPr lang="tr-TR" dirty="0" smtClean="0"/>
              <a:t> ilişkin işlemleri gerçekleştirmek, </a:t>
            </a:r>
            <a:r>
              <a:rPr lang="tr-TR" dirty="0" err="1" smtClean="0"/>
              <a:t>kaydileştirilen</a:t>
            </a:r>
            <a:r>
              <a:rPr lang="tr-TR" dirty="0" smtClean="0"/>
              <a:t> bu araçları ve bunlara bağlı hakları, elektronik ortamda, üyeler ve hak sahipleri itibariyle </a:t>
            </a:r>
            <a:r>
              <a:rPr lang="tr-TR" dirty="0" err="1" smtClean="0"/>
              <a:t>kayden</a:t>
            </a:r>
            <a:r>
              <a:rPr lang="tr-TR" dirty="0" smtClean="0"/>
              <a:t> izleme, </a:t>
            </a:r>
            <a:r>
              <a:rPr lang="tr-TR" dirty="0" err="1" smtClean="0"/>
              <a:t>kaydileştirilen</a:t>
            </a:r>
            <a:r>
              <a:rPr lang="tr-TR" dirty="0" smtClean="0"/>
              <a:t> araçların merkezi saklamasını yapma görevi </a:t>
            </a:r>
            <a:r>
              <a:rPr lang="tr-TR" u="sng" dirty="0" err="1" smtClean="0"/>
              <a:t>MKK’ya</a:t>
            </a:r>
            <a:r>
              <a:rPr lang="tr-TR" u="sng" dirty="0" smtClean="0"/>
              <a:t> verilmiştir. </a:t>
            </a:r>
            <a:endParaRPr lang="tr-TR" u="sng" dirty="0"/>
          </a:p>
        </p:txBody>
      </p:sp>
    </p:spTree>
    <p:extLst>
      <p:ext uri="{BB962C8B-B14F-4D97-AF65-F5344CB8AC3E}">
        <p14:creationId xmlns:p14="http://schemas.microsoft.com/office/powerpoint/2010/main" val="2390925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755577" y="1340768"/>
            <a:ext cx="7488831" cy="4680620"/>
          </a:xfrm>
        </p:spPr>
        <p:txBody>
          <a:bodyPr/>
          <a:lstStyle/>
          <a:p>
            <a:pPr marL="0" indent="0" algn="just">
              <a:buNone/>
            </a:pPr>
            <a:endParaRPr lang="tr-TR" dirty="0" smtClean="0"/>
          </a:p>
          <a:p>
            <a:pPr marL="0" indent="0" algn="just">
              <a:buNone/>
            </a:pPr>
            <a:r>
              <a:rPr lang="tr-TR" dirty="0" smtClean="0"/>
              <a:t>Sermaye piyasasının işleyişinin düzenli bir şekilde gerçekleşmesi ve piyasadaki güven, şeffaflık ve istikrarın korunması, yatırımcıların adil ve eşit koşullara dayalı bir ortamda işlem yapabilmeleri  ve haksızlığa uğramamaları için bir gözetleyici ve denetleyici otoriteye ihtiyaç vardır. Türk sermaye piyasasında bu görev </a:t>
            </a:r>
            <a:r>
              <a:rPr lang="tr-TR" b="1" u="sng" dirty="0" smtClean="0"/>
              <a:t>Sermaye Piyasası Kurulu</a:t>
            </a:r>
            <a:r>
              <a:rPr lang="tr-TR" u="sng" dirty="0" smtClean="0"/>
              <a:t>’na</a:t>
            </a:r>
            <a:r>
              <a:rPr lang="tr-TR" dirty="0" smtClean="0"/>
              <a:t> verilmiştir. </a:t>
            </a:r>
            <a:endParaRPr lang="tr-TR" dirty="0"/>
          </a:p>
        </p:txBody>
      </p:sp>
    </p:spTree>
    <p:extLst>
      <p:ext uri="{BB962C8B-B14F-4D97-AF65-F5344CB8AC3E}">
        <p14:creationId xmlns:p14="http://schemas.microsoft.com/office/powerpoint/2010/main" val="39994411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67544" y="836711"/>
            <a:ext cx="8317681" cy="5905401"/>
          </a:xfrm>
        </p:spPr>
        <p:txBody>
          <a:bodyPr>
            <a:normAutofit lnSpcReduction="10000"/>
          </a:bodyPr>
          <a:lstStyle/>
          <a:p>
            <a:pPr marL="0" indent="0" algn="just">
              <a:buNone/>
            </a:pPr>
            <a:endParaRPr lang="tr-TR" dirty="0" smtClean="0"/>
          </a:p>
          <a:p>
            <a:pPr marL="0" indent="0" algn="just">
              <a:buNone/>
            </a:pPr>
            <a:r>
              <a:rPr lang="tr-TR" dirty="0" smtClean="0"/>
              <a:t>Özetle sermaye piyasasının işleyiş safhaları:</a:t>
            </a:r>
          </a:p>
          <a:p>
            <a:pPr marL="514350" indent="-514350" algn="just">
              <a:buAutoNum type="arabicPeriod"/>
            </a:pPr>
            <a:r>
              <a:rPr lang="tr-TR" dirty="0" smtClean="0"/>
              <a:t>Sermaye piyasası araçlarının ihracı(birinci el piyasa işlemleri/halka arz</a:t>
            </a:r>
          </a:p>
          <a:p>
            <a:pPr marL="514350" indent="-514350" algn="just">
              <a:buAutoNum type="arabicPeriod"/>
            </a:pPr>
            <a:r>
              <a:rPr lang="tr-TR" dirty="0" smtClean="0"/>
              <a:t>İhraç edilen araçların organize piyasalarda el değiştirmesi (ikinci el piyasa işlemleri/borsada işlem görme)</a:t>
            </a:r>
          </a:p>
          <a:p>
            <a:pPr marL="514350" indent="-514350" algn="just">
              <a:buAutoNum type="arabicPeriod"/>
            </a:pPr>
            <a:r>
              <a:rPr lang="tr-TR" dirty="0" smtClean="0"/>
              <a:t>İhraç edilen araçların </a:t>
            </a:r>
            <a:r>
              <a:rPr lang="tr-TR" dirty="0" err="1" smtClean="0"/>
              <a:t>kaydileştirilmesi</a:t>
            </a:r>
            <a:r>
              <a:rPr lang="tr-TR" dirty="0" smtClean="0"/>
              <a:t> ve saklanması</a:t>
            </a:r>
          </a:p>
          <a:p>
            <a:pPr marL="514350" indent="-514350" algn="just">
              <a:buAutoNum type="arabicPeriod"/>
            </a:pPr>
            <a:r>
              <a:rPr lang="tr-TR" dirty="0" smtClean="0"/>
              <a:t>İhraç sırasında ve sonrasında araç ve ihraççı ile ilgili bilgilerin yatırımcılara hızlı, eşit ve doğru şekilde ulaştırılması (kamuyu aydınlatma)</a:t>
            </a:r>
          </a:p>
          <a:p>
            <a:pPr marL="514350" indent="-514350" algn="just">
              <a:buAutoNum type="arabicPeriod"/>
            </a:pPr>
            <a:r>
              <a:rPr lang="tr-TR" dirty="0" smtClean="0"/>
              <a:t>Yatırımcıların yatırım kuruluşunun yükümlülüklerini yerine getirmemesi nedeniyle uğradıkları zararlarının belirli bir kısmının bu amaçla kurulan fondan tazmin edilmesi</a:t>
            </a:r>
          </a:p>
          <a:p>
            <a:pPr marL="514350" indent="-514350" algn="just">
              <a:buAutoNum type="arabicPeriod"/>
            </a:pPr>
            <a:r>
              <a:rPr lang="tr-TR" dirty="0" smtClean="0"/>
              <a:t>Yetkili kamu otoritesinin tüm piyasayı düzenlemesi ve denetlemesi</a:t>
            </a:r>
            <a:endParaRPr lang="tr-TR" dirty="0"/>
          </a:p>
        </p:txBody>
      </p:sp>
    </p:spTree>
    <p:extLst>
      <p:ext uri="{BB962C8B-B14F-4D97-AF65-F5344CB8AC3E}">
        <p14:creationId xmlns:p14="http://schemas.microsoft.com/office/powerpoint/2010/main" val="5617221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136904" cy="5001419"/>
          </a:xfrm>
        </p:spPr>
        <p:txBody>
          <a:bodyPr/>
          <a:lstStyle/>
          <a:p>
            <a:pPr marL="0" indent="0" algn="just">
              <a:buNone/>
            </a:pPr>
            <a:endParaRPr lang="tr-TR" b="1" dirty="0" smtClean="0"/>
          </a:p>
          <a:p>
            <a:pPr marL="0" indent="0" algn="just">
              <a:buNone/>
            </a:pPr>
            <a:endParaRPr lang="tr-TR" b="1" dirty="0"/>
          </a:p>
          <a:p>
            <a:pPr marL="0" indent="0" algn="just">
              <a:buNone/>
            </a:pPr>
            <a:r>
              <a:rPr lang="tr-TR" b="1" dirty="0" smtClean="0"/>
              <a:t>Para Piyasaları: </a:t>
            </a:r>
            <a:r>
              <a:rPr lang="tr-TR" dirty="0" smtClean="0"/>
              <a:t>Kısa vadeli (genellikle 1 yıla kadar olan süreleri ifade etmektedir) fon arz ve talebinin karşılaştığı </a:t>
            </a:r>
            <a:r>
              <a:rPr lang="tr-TR" dirty="0"/>
              <a:t>p</a:t>
            </a:r>
            <a:r>
              <a:rPr lang="tr-TR" dirty="0" smtClean="0"/>
              <a:t>iyasalardır.</a:t>
            </a:r>
          </a:p>
          <a:p>
            <a:pPr marL="0" indent="0" algn="just">
              <a:buNone/>
            </a:pPr>
            <a:endParaRPr lang="tr-TR" dirty="0"/>
          </a:p>
          <a:p>
            <a:pPr marL="0" indent="0" algn="just">
              <a:buNone/>
            </a:pPr>
            <a:r>
              <a:rPr lang="tr-TR" b="1" dirty="0" smtClean="0"/>
              <a:t>Sermaye Piyasaları: </a:t>
            </a:r>
            <a:r>
              <a:rPr lang="tr-TR" dirty="0" smtClean="0"/>
              <a:t>Orta ve uzun vadeli fon kaynaklarının arz ve talebe konu edildiği piyasalardır. Sermaye piyasası «</a:t>
            </a:r>
            <a:r>
              <a:rPr lang="tr-TR" u="sng" dirty="0" smtClean="0"/>
              <a:t>birinci el piyasa</a:t>
            </a:r>
            <a:r>
              <a:rPr lang="tr-TR" dirty="0" smtClean="0"/>
              <a:t>» ve «</a:t>
            </a:r>
            <a:r>
              <a:rPr lang="tr-TR" u="sng" dirty="0" smtClean="0"/>
              <a:t>ikinci el piyasa</a:t>
            </a:r>
            <a:r>
              <a:rPr lang="tr-TR" dirty="0" smtClean="0"/>
              <a:t>» olmak üzere ikiye ayrılır. </a:t>
            </a:r>
            <a:endParaRPr lang="tr-TR" dirty="0"/>
          </a:p>
        </p:txBody>
      </p:sp>
      <p:sp>
        <p:nvSpPr>
          <p:cNvPr id="2" name="Başlık 1"/>
          <p:cNvSpPr>
            <a:spLocks noGrp="1"/>
          </p:cNvSpPr>
          <p:nvPr>
            <p:ph type="title"/>
          </p:nvPr>
        </p:nvSpPr>
        <p:spPr/>
        <p:txBody>
          <a:bodyPr>
            <a:normAutofit fontScale="90000"/>
          </a:bodyPr>
          <a:lstStyle/>
          <a:p>
            <a:r>
              <a:rPr lang="tr-TR" b="1" dirty="0" smtClean="0"/>
              <a:t>Piyasa Türleri</a:t>
            </a:r>
            <a:br>
              <a:rPr lang="tr-TR" b="1" dirty="0" smtClean="0"/>
            </a:br>
            <a:endParaRPr lang="tr-TR" b="1" dirty="0"/>
          </a:p>
        </p:txBody>
      </p:sp>
    </p:spTree>
    <p:extLst>
      <p:ext uri="{BB962C8B-B14F-4D97-AF65-F5344CB8AC3E}">
        <p14:creationId xmlns:p14="http://schemas.microsoft.com/office/powerpoint/2010/main" val="3786328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8280920" cy="5400600"/>
          </a:xfrm>
        </p:spPr>
        <p:txBody>
          <a:bodyPr>
            <a:normAutofit/>
          </a:bodyPr>
          <a:lstStyle/>
          <a:p>
            <a:pPr marL="0" indent="0">
              <a:buNone/>
            </a:pPr>
            <a:endParaRPr lang="tr-TR" b="1" dirty="0" smtClean="0"/>
          </a:p>
          <a:p>
            <a:pPr marL="0" indent="0">
              <a:buNone/>
            </a:pPr>
            <a:endParaRPr lang="tr-TR" b="1" dirty="0"/>
          </a:p>
          <a:p>
            <a:pPr marL="0" indent="0" algn="just">
              <a:buNone/>
            </a:pPr>
            <a:r>
              <a:rPr lang="tr-TR" b="1" dirty="0" smtClean="0"/>
              <a:t>Birinci El Piyasa</a:t>
            </a:r>
            <a:r>
              <a:rPr lang="tr-TR" dirty="0" smtClean="0"/>
              <a:t>: Yeni ihraç olunan sermaye piyasası araçlarının, bu araçları satın alan kimselere, bedelleri karşılığında teslim edildiği piyasalardır. İhraççının sermaye piyasasından fon elde etmesi birinci el piyasa işlemlerinden olur. </a:t>
            </a:r>
          </a:p>
          <a:p>
            <a:pPr marL="0" indent="0" algn="just">
              <a:buNone/>
            </a:pPr>
            <a:r>
              <a:rPr lang="tr-TR" b="1" dirty="0" smtClean="0"/>
              <a:t>İkinci El Piyasa</a:t>
            </a:r>
            <a:r>
              <a:rPr lang="tr-TR" dirty="0" smtClean="0"/>
              <a:t>: Daha önce çıkarılmış olan sermaye piyasası araçlarının alınıp satıldığı piyasalardır. </a:t>
            </a:r>
            <a:r>
              <a:rPr lang="tr-TR" dirty="0" err="1" smtClean="0"/>
              <a:t>SPA’nın</a:t>
            </a:r>
            <a:r>
              <a:rPr lang="tr-TR" dirty="0" smtClean="0"/>
              <a:t> ikinci el piyasada el değiştirmesinin fon temin etme bakımından ihraççıya bir faydası yoktur. </a:t>
            </a:r>
            <a:endParaRPr lang="tr-TR" dirty="0"/>
          </a:p>
        </p:txBody>
      </p:sp>
      <p:sp>
        <p:nvSpPr>
          <p:cNvPr id="2" name="Başlık 1"/>
          <p:cNvSpPr>
            <a:spLocks noGrp="1"/>
          </p:cNvSpPr>
          <p:nvPr>
            <p:ph type="title"/>
          </p:nvPr>
        </p:nvSpPr>
        <p:spPr/>
        <p:txBody>
          <a:bodyPr>
            <a:normAutofit/>
          </a:bodyPr>
          <a:lstStyle/>
          <a:p>
            <a:r>
              <a:rPr lang="tr-TR" sz="4000" b="1" dirty="0" smtClean="0"/>
              <a:t>Piyasa Türleri</a:t>
            </a:r>
            <a:endParaRPr lang="tr-TR" sz="4000" b="1" dirty="0"/>
          </a:p>
        </p:txBody>
      </p:sp>
    </p:spTree>
    <p:extLst>
      <p:ext uri="{BB962C8B-B14F-4D97-AF65-F5344CB8AC3E}">
        <p14:creationId xmlns:p14="http://schemas.microsoft.com/office/powerpoint/2010/main" val="1625563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268760"/>
            <a:ext cx="8424936" cy="5400600"/>
          </a:xfrm>
        </p:spPr>
        <p:txBody>
          <a:bodyPr>
            <a:normAutofit/>
          </a:bodyPr>
          <a:lstStyle/>
          <a:p>
            <a:pPr marL="514350" indent="-514350">
              <a:buAutoNum type="alphaUcPeriod"/>
            </a:pPr>
            <a:endParaRPr lang="tr-TR" b="1" dirty="0" smtClean="0"/>
          </a:p>
          <a:p>
            <a:pPr marL="0" indent="0">
              <a:buNone/>
            </a:pPr>
            <a:r>
              <a:rPr lang="tr-TR" b="1" dirty="0" smtClean="0"/>
              <a:t>A. Asıl Unsurlar</a:t>
            </a:r>
          </a:p>
          <a:p>
            <a:pPr marL="0" indent="0">
              <a:buNone/>
            </a:pPr>
            <a:r>
              <a:rPr lang="tr-TR" b="1" dirty="0" smtClean="0"/>
              <a:t>1. Fon Talep Edenler (İhraççılar)</a:t>
            </a:r>
          </a:p>
          <a:p>
            <a:pPr marL="0" indent="0" algn="just">
              <a:buNone/>
            </a:pPr>
            <a:r>
              <a:rPr lang="tr-TR" dirty="0" smtClean="0"/>
              <a:t>Sermaye piyasasında fon talep edenler, sermaye ihtiyacını bu piyasadan karşılamak isteyenlerdir. Sermaye piyasasından fon talep etme yetkisi her kişi ya da kuruma tanınmış değildir. </a:t>
            </a:r>
            <a:r>
              <a:rPr lang="tr-TR" b="1" u="sng" dirty="0" smtClean="0"/>
              <a:t>Ancak SPA ihraç edebilenler bu piyasadan fon talep edebilir. </a:t>
            </a:r>
            <a:r>
              <a:rPr lang="tr-TR" dirty="0" smtClean="0"/>
              <a:t>Sermaye piyasasından kural olarak tüzel kişilerin ve tüzel kişiliği bulunmayan yatırım fonu adını taşıyan kurumların fon talep etmesine izin verilmiştir. </a:t>
            </a:r>
            <a:endParaRPr lang="tr-TR" dirty="0"/>
          </a:p>
        </p:txBody>
      </p:sp>
      <p:sp>
        <p:nvSpPr>
          <p:cNvPr id="2" name="Başlık 1"/>
          <p:cNvSpPr>
            <a:spLocks noGrp="1"/>
          </p:cNvSpPr>
          <p:nvPr>
            <p:ph type="title"/>
          </p:nvPr>
        </p:nvSpPr>
        <p:spPr/>
        <p:txBody>
          <a:bodyPr>
            <a:normAutofit/>
          </a:bodyPr>
          <a:lstStyle/>
          <a:p>
            <a:r>
              <a:rPr lang="tr-TR" sz="4000" b="1" dirty="0" smtClean="0"/>
              <a:t>Sermaye Piyasasının Unsurları</a:t>
            </a:r>
            <a:endParaRPr lang="tr-TR" sz="4000" b="1" dirty="0"/>
          </a:p>
        </p:txBody>
      </p:sp>
    </p:spTree>
    <p:extLst>
      <p:ext uri="{BB962C8B-B14F-4D97-AF65-F5344CB8AC3E}">
        <p14:creationId xmlns:p14="http://schemas.microsoft.com/office/powerpoint/2010/main" val="708031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buFont typeface="Arial" charset="0"/>
              <a:buChar char="•"/>
            </a:pPr>
            <a:r>
              <a:rPr lang="tr-TR" dirty="0" smtClean="0"/>
              <a:t>Anonim Şirketler</a:t>
            </a:r>
          </a:p>
          <a:p>
            <a:pPr>
              <a:buFont typeface="Arial" charset="0"/>
              <a:buChar char="•"/>
            </a:pPr>
            <a:r>
              <a:rPr lang="tr-TR" dirty="0" smtClean="0"/>
              <a:t>Genel Bütçe Kapsamındaki Kamu İdareleri</a:t>
            </a:r>
          </a:p>
          <a:p>
            <a:pPr>
              <a:buFont typeface="Arial" charset="0"/>
              <a:buChar char="•"/>
            </a:pPr>
            <a:r>
              <a:rPr lang="tr-TR" dirty="0" smtClean="0"/>
              <a:t>Özel Bütçeli İdareler</a:t>
            </a:r>
          </a:p>
          <a:p>
            <a:pPr>
              <a:buFont typeface="Arial" charset="0"/>
              <a:buChar char="•"/>
            </a:pPr>
            <a:r>
              <a:rPr lang="tr-TR" dirty="0" smtClean="0"/>
              <a:t>TC Merkez Bankası</a:t>
            </a:r>
          </a:p>
          <a:p>
            <a:pPr>
              <a:buFont typeface="Arial" charset="0"/>
              <a:buChar char="•"/>
            </a:pPr>
            <a:r>
              <a:rPr lang="tr-TR" dirty="0" smtClean="0"/>
              <a:t>Kamu İktisadi Teşebbüsleri</a:t>
            </a:r>
          </a:p>
          <a:p>
            <a:pPr>
              <a:buFont typeface="Arial" charset="0"/>
              <a:buChar char="•"/>
            </a:pPr>
            <a:r>
              <a:rPr lang="tr-TR" dirty="0" smtClean="0"/>
              <a:t>Mahalli İdareler</a:t>
            </a:r>
          </a:p>
          <a:p>
            <a:pPr>
              <a:buFont typeface="Arial" charset="0"/>
              <a:buChar char="•"/>
            </a:pPr>
            <a:r>
              <a:rPr lang="tr-TR" dirty="0" smtClean="0"/>
              <a:t>Yatırım Fonları</a:t>
            </a:r>
            <a:endParaRPr lang="tr-TR" dirty="0"/>
          </a:p>
        </p:txBody>
      </p:sp>
      <p:sp>
        <p:nvSpPr>
          <p:cNvPr id="2" name="Başlık 1"/>
          <p:cNvSpPr>
            <a:spLocks noGrp="1"/>
          </p:cNvSpPr>
          <p:nvPr>
            <p:ph type="title"/>
          </p:nvPr>
        </p:nvSpPr>
        <p:spPr/>
        <p:txBody>
          <a:bodyPr>
            <a:normAutofit fontScale="90000"/>
          </a:bodyPr>
          <a:lstStyle/>
          <a:p>
            <a:r>
              <a:rPr lang="tr-TR" b="1" dirty="0" smtClean="0"/>
              <a:t>Sermaye Piyasasından fon talep edebilecek kişi ya da kurumlar:</a:t>
            </a:r>
            <a:endParaRPr lang="tr-TR" b="1" dirty="0"/>
          </a:p>
        </p:txBody>
      </p:sp>
    </p:spTree>
    <p:extLst>
      <p:ext uri="{BB962C8B-B14F-4D97-AF65-F5344CB8AC3E}">
        <p14:creationId xmlns:p14="http://schemas.microsoft.com/office/powerpoint/2010/main" val="1323358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1520</TotalTime>
  <Words>3221</Words>
  <Application>Microsoft Office PowerPoint</Application>
  <PresentationFormat>Ekran Gösterisi (4:3)</PresentationFormat>
  <Paragraphs>246</Paragraphs>
  <Slides>53</Slides>
  <Notes>0</Notes>
  <HiddenSlides>0</HiddenSlides>
  <MMClips>0</MMClips>
  <ScaleCrop>false</ScaleCrop>
  <HeadingPairs>
    <vt:vector size="4" baseType="variant">
      <vt:variant>
        <vt:lpstr>Tema</vt:lpstr>
      </vt:variant>
      <vt:variant>
        <vt:i4>1</vt:i4>
      </vt:variant>
      <vt:variant>
        <vt:lpstr>Slayt Başlıkları</vt:lpstr>
      </vt:variant>
      <vt:variant>
        <vt:i4>53</vt:i4>
      </vt:variant>
    </vt:vector>
  </HeadingPairs>
  <TitlesOfParts>
    <vt:vector size="54" baseType="lpstr">
      <vt:lpstr>Dalga Biçimi</vt:lpstr>
      <vt:lpstr> </vt:lpstr>
      <vt:lpstr>Sermaye Piyasası</vt:lpstr>
      <vt:lpstr>Sermaye Piyasası</vt:lpstr>
      <vt:lpstr>Sermaye Piyasası</vt:lpstr>
      <vt:lpstr>Piyasa Türleri</vt:lpstr>
      <vt:lpstr>Piyasa Türleri </vt:lpstr>
      <vt:lpstr>Piyasa Türleri</vt:lpstr>
      <vt:lpstr>Sermaye Piyasasının Unsurları</vt:lpstr>
      <vt:lpstr>Sermaye Piyasasından fon talep edebilecek kişi ya da kurumlar: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Sermaye Piyasasının Tarihçesi</vt:lpstr>
      <vt:lpstr>PowerPoint Sunusu</vt:lpstr>
      <vt:lpstr>PowerPoint Sunusu</vt:lpstr>
      <vt:lpstr>PowerPoint Sunusu</vt:lpstr>
      <vt:lpstr>PowerPoint Sunusu</vt:lpstr>
      <vt:lpstr>PowerPoint Sunusu</vt:lpstr>
      <vt:lpstr>PowerPoint Sunusu</vt:lpstr>
      <vt:lpstr>PowerPoint Sunusu</vt:lpstr>
      <vt:lpstr>PowerPoint Sunusu</vt:lpstr>
      <vt:lpstr>Sermaye Piyasası Faaliyetleri</vt:lpstr>
      <vt:lpstr>Sermaye Piyasasının İşleyişi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Sermaye Piyasası Hukukunun İlkeleri</dc:title>
  <dc:creator>Cem</dc:creator>
  <cp:lastModifiedBy>Selen YILMAZ</cp:lastModifiedBy>
  <cp:revision>108</cp:revision>
  <dcterms:created xsi:type="dcterms:W3CDTF">2016-04-10T20:22:25Z</dcterms:created>
  <dcterms:modified xsi:type="dcterms:W3CDTF">2018-04-05T09:17:56Z</dcterms:modified>
</cp:coreProperties>
</file>