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03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78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29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70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84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05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74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1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62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96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77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C98A-66FC-4BA7-B08D-CF1053A1B626}" type="datetimeFigureOut">
              <a:rPr lang="tr-TR" smtClean="0"/>
              <a:t>12.02.2025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609C-DF44-403D-93D5-A66297CE24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03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nsu.u.e@cag.edu.tr" TargetMode="External"/><Relationship Id="rId2" Type="http://schemas.openxmlformats.org/officeDocument/2006/relationships/hyperlink" Target="mailto:cnsunvr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nsu.u.e@cag.edu.tr" TargetMode="External"/><Relationship Id="rId2" Type="http://schemas.openxmlformats.org/officeDocument/2006/relationships/hyperlink" Target="mailto:cnsunvr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1441842"/>
            <a:ext cx="6984775" cy="13664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International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Economic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Organisations</a:t>
            </a:r>
            <a:endParaRPr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4953" y="2819401"/>
            <a:ext cx="3030378" cy="23551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985"/>
              </a:spcBef>
            </a:pP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solidFill>
                  <a:srgbClr val="4F81BC"/>
                </a:solidFill>
                <a:latin typeface="Calibri"/>
                <a:cs typeface="Calibri"/>
              </a:rPr>
              <a:t>Introduction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459"/>
              </a:spcBef>
            </a:pP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55" dirty="0">
                <a:solidFill>
                  <a:srgbClr val="0F243E"/>
                </a:solidFill>
                <a:latin typeface="Calibri"/>
                <a:cs typeface="Calibri"/>
              </a:rPr>
              <a:t>Dr.</a:t>
            </a:r>
            <a:r>
              <a:rPr lang="en-GB" sz="2000" b="1" spc="-55" dirty="0" err="1">
                <a:solidFill>
                  <a:srgbClr val="0F243E"/>
                </a:solidFill>
                <a:latin typeface="Calibri"/>
                <a:cs typeface="Calibri"/>
              </a:rPr>
              <a:t>Cansu</a:t>
            </a:r>
            <a:r>
              <a:rPr lang="en-GB" sz="2000" b="1" spc="-5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lang="en-GB" sz="2000" b="1" spc="-55" dirty="0" err="1" smtClean="0">
                <a:solidFill>
                  <a:srgbClr val="0F243E"/>
                </a:solidFill>
                <a:latin typeface="Calibri"/>
                <a:cs typeface="Calibri"/>
              </a:rPr>
              <a:t>Unver-Erbas</a:t>
            </a:r>
            <a:endParaRPr lang="tr-TR" sz="2000" b="1" spc="-55" dirty="0" smtClean="0">
              <a:solidFill>
                <a:srgbClr val="0F243E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tr-TR" sz="2000" spc="-55" dirty="0" smtClean="0">
                <a:solidFill>
                  <a:srgbClr val="0F243E"/>
                </a:solidFill>
                <a:latin typeface="Calibri"/>
                <a:cs typeface="Calibri"/>
                <a:hlinkClick r:id="rId2"/>
              </a:rPr>
              <a:t>cnsunvr@gmail.com</a:t>
            </a:r>
            <a:endParaRPr lang="tr-TR" sz="2000" spc="-55" dirty="0" smtClean="0">
              <a:solidFill>
                <a:srgbClr val="0F243E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tr-TR" sz="2000" spc="-55" dirty="0" smtClean="0">
                <a:solidFill>
                  <a:srgbClr val="0F243E"/>
                </a:solidFill>
                <a:latin typeface="Calibri"/>
                <a:cs typeface="Calibri"/>
                <a:hlinkClick r:id="rId3"/>
              </a:rPr>
              <a:t>cansu.u.e@cag.edu.tr</a:t>
            </a:r>
            <a:r>
              <a:rPr lang="tr-TR" sz="2000" spc="-55" dirty="0" smtClean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endParaRPr lang="en-GB" sz="2000" spc="-55" dirty="0">
              <a:solidFill>
                <a:srgbClr val="0F243E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6301359" y="6477258"/>
            <a:ext cx="1833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GB" spc="-25" smtClean="0"/>
              <a:pPr marL="38100">
                <a:lnSpc>
                  <a:spcPts val="1240"/>
                </a:lnSpc>
              </a:pPr>
              <a:t>1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8621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6301359" y="6477258"/>
            <a:ext cx="1833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GB" spc="-25" smtClean="0"/>
              <a:pPr marL="38100">
                <a:lnSpc>
                  <a:spcPts val="1240"/>
                </a:lnSpc>
              </a:pPr>
              <a:t>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60268"/>
            <a:ext cx="7886700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(PROVISIONAL)</a:t>
            </a:r>
            <a:r>
              <a:rPr spc="-70" dirty="0"/>
              <a:t> </a:t>
            </a:r>
            <a:r>
              <a:rPr dirty="0"/>
              <a:t>TEACHING</a:t>
            </a:r>
            <a:r>
              <a:rPr spc="-40" dirty="0"/>
              <a:t> </a:t>
            </a:r>
            <a:r>
              <a:rPr spc="-10" dirty="0"/>
              <a:t>SCHEDULE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D4EEF1EB-2AB7-8EA5-DA66-05B7F10D9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794772"/>
              </p:ext>
            </p:extLst>
          </p:nvPr>
        </p:nvGraphicFramePr>
        <p:xfrm>
          <a:off x="1469572" y="1469572"/>
          <a:ext cx="5625897" cy="497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795">
                  <a:extLst>
                    <a:ext uri="{9D8B030D-6E8A-4147-A177-3AD203B41FA5}">
                      <a16:colId xmlns:a16="http://schemas.microsoft.com/office/drawing/2014/main" xmlns="" val="3760276586"/>
                    </a:ext>
                  </a:extLst>
                </a:gridCol>
                <a:gridCol w="2524051">
                  <a:extLst>
                    <a:ext uri="{9D8B030D-6E8A-4147-A177-3AD203B41FA5}">
                      <a16:colId xmlns:a16="http://schemas.microsoft.com/office/drawing/2014/main" xmlns="" val="214384981"/>
                    </a:ext>
                  </a:extLst>
                </a:gridCol>
                <a:gridCol w="648654">
                  <a:extLst>
                    <a:ext uri="{9D8B030D-6E8A-4147-A177-3AD203B41FA5}">
                      <a16:colId xmlns:a16="http://schemas.microsoft.com/office/drawing/2014/main" xmlns="" val="2646808950"/>
                    </a:ext>
                  </a:extLst>
                </a:gridCol>
                <a:gridCol w="1875397"/>
              </a:tblGrid>
              <a:tr h="265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Week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274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Slot 1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2749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Slot 2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0324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8809365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1: Introduction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309523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2: 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0324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540669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3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3: 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Crisis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Role of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IMF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03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Practice session 1: Quiz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0324" marB="0"/>
                </a:tc>
                <a:extLst>
                  <a:ext uri="{0D108BD9-81ED-4DB2-BD59-A6C34878D82A}">
                    <a16:rowId xmlns:a16="http://schemas.microsoft.com/office/drawing/2014/main" xmlns="" val="4080008893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4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4: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World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5800519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5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5: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Multilateral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193149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6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5: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Cotton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Case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</a:rPr>
                        <a:t>Practice session 2: Quiz</a:t>
                      </a:r>
                      <a:endParaRPr lang="en-GB" sz="16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1789708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7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6: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Post-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International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35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093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0948710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8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</a:t>
                      </a:r>
                      <a:r>
                        <a:rPr lang="en-GB" sz="1600" b="1" kern="100" dirty="0" smtClean="0">
                          <a:effectLst/>
                        </a:rPr>
                        <a:t>8:</a:t>
                      </a:r>
                      <a:r>
                        <a:rPr lang="tr-TR" sz="1600" b="1" kern="100" dirty="0" smtClean="0">
                          <a:effectLst/>
                        </a:rPr>
                        <a:t>TBA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77804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9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Chap </a:t>
                      </a:r>
                      <a:r>
                        <a:rPr lang="en-GB" sz="1600" b="1" kern="100" dirty="0" smtClean="0">
                          <a:effectLst/>
                        </a:rPr>
                        <a:t>9:</a:t>
                      </a:r>
                      <a:r>
                        <a:rPr lang="tr-TR" sz="1600" b="1" kern="100" dirty="0" smtClean="0">
                          <a:effectLst/>
                        </a:rPr>
                        <a:t>TBA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5117887"/>
                  </a:ext>
                </a:extLst>
              </a:tr>
              <a:tr h="266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10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>
                          <a:effectLst/>
                        </a:rPr>
                        <a:t>Practice session 3: Quiz</a:t>
                      </a:r>
                      <a:endParaRPr lang="en-GB" sz="16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3961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kern="100" dirty="0">
                          <a:effectLst/>
                        </a:rPr>
                        <a:t>Q&amp;A session</a:t>
                      </a:r>
                      <a:endParaRPr lang="en-GB" sz="16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1" marR="6821" marT="7093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891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58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6301359" y="6477258"/>
            <a:ext cx="1833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GB" spc="-25" smtClean="0"/>
              <a:pPr marL="38100">
                <a:lnSpc>
                  <a:spcPts val="1240"/>
                </a:lnSpc>
              </a:pPr>
              <a:t>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295" y="356048"/>
            <a:ext cx="78867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TEACHING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9730" y="2269200"/>
            <a:ext cx="6249829" cy="43095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spcBef>
                <a:spcPts val="105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b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Lectures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9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chapters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cover</a:t>
            </a:r>
            <a:endParaRPr sz="2400" dirty="0">
              <a:latin typeface="Calibri"/>
              <a:cs typeface="Calibri"/>
            </a:endParaRPr>
          </a:p>
          <a:p>
            <a:pPr marL="868680" lvl="1" indent="-398780">
              <a:spcBef>
                <a:spcPts val="2210"/>
              </a:spcBef>
              <a:buFont typeface="Wingdings"/>
              <a:buChar char=""/>
              <a:tabLst>
                <a:tab pos="868680" algn="l"/>
              </a:tabLst>
            </a:pPr>
            <a:r>
              <a:rPr sz="2400" b="1" dirty="0">
                <a:latin typeface="Calibri"/>
                <a:cs typeface="Calibri"/>
              </a:rPr>
              <a:t>Slides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and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handouts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 marL="1269365" lvl="2" indent="-342265">
              <a:spcBef>
                <a:spcPts val="480"/>
              </a:spcBef>
              <a:buFont typeface="Wingdings"/>
              <a:buChar char=""/>
              <a:tabLst>
                <a:tab pos="1269365" algn="l"/>
              </a:tabLst>
            </a:pPr>
            <a:r>
              <a:rPr sz="2400" spc="-10" dirty="0">
                <a:latin typeface="Calibri"/>
                <a:cs typeface="Calibri"/>
              </a:rPr>
              <a:t>PowerPoint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slides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used</a:t>
            </a:r>
            <a:endParaRPr sz="2400" dirty="0">
              <a:latin typeface="Calibri"/>
              <a:cs typeface="Calibri"/>
            </a:endParaRPr>
          </a:p>
          <a:p>
            <a:pPr marL="1269365" lvl="2" indent="-342265">
              <a:spcBef>
                <a:spcPts val="480"/>
              </a:spcBef>
              <a:buFont typeface="Wingdings"/>
              <a:buChar char=""/>
              <a:tabLst>
                <a:tab pos="1269365" algn="l"/>
              </a:tabLst>
            </a:pPr>
            <a:r>
              <a:rPr sz="2400" dirty="0">
                <a:latin typeface="Calibri"/>
                <a:cs typeface="Calibri"/>
              </a:rPr>
              <a:t>Handouts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lang="en-GB" sz="2400" dirty="0">
                <a:latin typeface="Calibri"/>
                <a:cs typeface="Calibri"/>
              </a:rPr>
              <a:t>emailed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before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lectures</a:t>
            </a:r>
          </a:p>
          <a:p>
            <a:pPr marL="812165" lvl="1" indent="-342265">
              <a:spcBef>
                <a:spcPts val="484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b="1" spc="-10" dirty="0">
                <a:latin typeface="Calibri"/>
                <a:cs typeface="Calibri"/>
              </a:rPr>
              <a:t>Activities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lang="en-GB" sz="2400" spc="-10" dirty="0">
              <a:latin typeface="Calibri"/>
              <a:cs typeface="Calibri"/>
            </a:endParaRPr>
          </a:p>
          <a:p>
            <a:pPr marL="1269365" lvl="2" indent="-342265">
              <a:spcBef>
                <a:spcPts val="484"/>
              </a:spcBef>
              <a:buFont typeface="Wingdings"/>
              <a:buChar char=""/>
              <a:tabLst>
                <a:tab pos="812165" algn="l"/>
              </a:tabLst>
            </a:pPr>
            <a:r>
              <a:rPr lang="en-GB" sz="2400" spc="-10" dirty="0">
                <a:latin typeface="Calibri"/>
                <a:cs typeface="Calibri"/>
              </a:rPr>
              <a:t>You may be asked to partake in “quick exercises” &amp; quick discussions</a:t>
            </a:r>
          </a:p>
          <a:p>
            <a:pPr marL="1269365" lvl="2" indent="-342265">
              <a:spcBef>
                <a:spcPts val="484"/>
              </a:spcBef>
              <a:buFont typeface="Wingdings"/>
              <a:buChar char=""/>
              <a:tabLst>
                <a:tab pos="812165" algn="l"/>
              </a:tabLst>
            </a:pPr>
            <a:r>
              <a:rPr lang="en-GB" sz="2400" spc="-10" dirty="0">
                <a:latin typeface="Calibri"/>
                <a:cs typeface="Calibri"/>
              </a:rPr>
              <a:t>Please take with you a paper and pencil at every lecture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1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6301359" y="6477258"/>
            <a:ext cx="1833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GB" spc="-25" smtClean="0"/>
              <a:pPr marL="38100">
                <a:lnSpc>
                  <a:spcPts val="1240"/>
                </a:lnSpc>
              </a:pPr>
              <a:t>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559" y="692696"/>
            <a:ext cx="78867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TEACHING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8281" y="1692257"/>
            <a:ext cx="6251257" cy="44890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spcBef>
                <a:spcPts val="1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Practice</a:t>
            </a:r>
            <a:r>
              <a:rPr sz="2000" b="1" u="sng" spc="-1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sessions</a:t>
            </a:r>
            <a:r>
              <a:rPr sz="2000" b="1" spc="-10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812165" lvl="1" indent="-342265">
              <a:spcBef>
                <a:spcPts val="2210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b="1" dirty="0">
                <a:latin typeface="Calibri"/>
                <a:cs typeface="Calibri"/>
              </a:rPr>
              <a:t>Multiple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choice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questions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1269365" lvl="2" indent="-342265">
              <a:spcBef>
                <a:spcPts val="480"/>
              </a:spcBef>
              <a:buFont typeface="Wingdings"/>
              <a:buChar char=""/>
              <a:tabLst>
                <a:tab pos="1269365" algn="l"/>
              </a:tabLst>
            </a:pPr>
            <a:r>
              <a:rPr sz="2000" spc="-35" dirty="0">
                <a:latin typeface="Calibri"/>
                <a:cs typeface="Calibri"/>
              </a:rPr>
              <a:t>You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some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answer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questions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session</a:t>
            </a:r>
            <a:endParaRPr sz="2000" dirty="0">
              <a:latin typeface="Calibri"/>
              <a:cs typeface="Calibri"/>
            </a:endParaRPr>
          </a:p>
          <a:p>
            <a:pPr marL="1269365" lvl="2" indent="-342265">
              <a:spcBef>
                <a:spcPts val="480"/>
              </a:spcBef>
              <a:buFont typeface="Wingdings"/>
              <a:buChar char=""/>
              <a:tabLst>
                <a:tab pos="1269365" algn="l"/>
              </a:tabLst>
            </a:pPr>
            <a:r>
              <a:rPr sz="2000" dirty="0">
                <a:latin typeface="Calibri"/>
                <a:cs typeface="Calibri"/>
              </a:rPr>
              <a:t>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answers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25" dirty="0">
                <a:latin typeface="Calibri"/>
                <a:cs typeface="Calibri"/>
              </a:rPr>
              <a:t> you</a:t>
            </a:r>
            <a:endParaRPr sz="2000" dirty="0">
              <a:latin typeface="Calibri"/>
              <a:cs typeface="Calibri"/>
            </a:endParaRPr>
          </a:p>
          <a:p>
            <a:pPr marL="812165" lvl="1" indent="-342265">
              <a:spcBef>
                <a:spcPts val="480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b="1" dirty="0">
                <a:latin typeface="Calibri"/>
                <a:cs typeface="Calibri"/>
              </a:rPr>
              <a:t>We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will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using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Socrative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1269365" lvl="2" indent="-342265">
              <a:spcBef>
                <a:spcPts val="480"/>
              </a:spcBef>
              <a:buFont typeface="Wingdings"/>
              <a:buChar char=""/>
              <a:tabLst>
                <a:tab pos="1269365" algn="l"/>
              </a:tabLst>
            </a:pPr>
            <a:r>
              <a:rPr sz="2000" spc="-10" dirty="0">
                <a:latin typeface="Calibri"/>
                <a:cs typeface="Calibri"/>
              </a:rPr>
              <a:t>https://b.socrative.com/login/student/</a:t>
            </a:r>
            <a:endParaRPr sz="2000" dirty="0">
              <a:latin typeface="Calibri"/>
              <a:cs typeface="Calibri"/>
            </a:endParaRPr>
          </a:p>
          <a:p>
            <a:pPr marL="1269365" lvl="2" indent="-342265">
              <a:spcBef>
                <a:spcPts val="480"/>
              </a:spcBef>
              <a:buFont typeface="Wingdings"/>
              <a:buChar char=""/>
              <a:tabLst>
                <a:tab pos="12693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“room”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lang="en-GB" sz="2000" spc="-35" dirty="0">
                <a:latin typeface="Calibri"/>
                <a:cs typeface="Calibri"/>
              </a:rPr>
              <a:t>CANSU171</a:t>
            </a:r>
            <a:endParaRPr sz="2000" dirty="0">
              <a:latin typeface="Calibri"/>
              <a:cs typeface="Calibri"/>
            </a:endParaRPr>
          </a:p>
          <a:p>
            <a:pPr marL="1269365" lvl="2" indent="-342265">
              <a:spcBef>
                <a:spcPts val="480"/>
              </a:spcBef>
              <a:buFont typeface="Wingdings"/>
              <a:buChar char=""/>
              <a:tabLst>
                <a:tab pos="1269365" algn="l"/>
              </a:tabLst>
            </a:pPr>
            <a:r>
              <a:rPr sz="2000" dirty="0">
                <a:latin typeface="Calibri"/>
                <a:cs typeface="Calibri"/>
              </a:rPr>
              <a:t>Official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available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Android,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iOS,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iPadOS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webpage</a:t>
            </a:r>
            <a:endParaRPr sz="2000" dirty="0">
              <a:latin typeface="Calibri"/>
              <a:cs typeface="Calibri"/>
            </a:endParaRPr>
          </a:p>
          <a:p>
            <a:pPr marL="1269365"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shown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above</a:t>
            </a:r>
            <a:endParaRPr sz="2000" dirty="0">
              <a:latin typeface="Calibri"/>
              <a:cs typeface="Calibri"/>
            </a:endParaRPr>
          </a:p>
          <a:p>
            <a:pPr>
              <a:spcBef>
                <a:spcPts val="915"/>
              </a:spcBef>
            </a:pP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391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6301359" y="6477258"/>
            <a:ext cx="1833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GB" spc="-25" smtClean="0"/>
              <a:pPr marL="38100">
                <a:lnSpc>
                  <a:spcPts val="1240"/>
                </a:lnSpc>
              </a:pPr>
              <a:t>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650" y="682619"/>
            <a:ext cx="78867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ASSESSMENT</a:t>
            </a:r>
            <a:r>
              <a:rPr spc="-55" dirty="0"/>
              <a:t> </a:t>
            </a:r>
            <a:r>
              <a:rPr dirty="0"/>
              <a:t>&amp;</a:t>
            </a:r>
            <a:r>
              <a:rPr spc="-60" dirty="0"/>
              <a:t> </a:t>
            </a:r>
            <a:r>
              <a:rPr spc="-10" dirty="0"/>
              <a:t>FEEDBACK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553" y="1582239"/>
            <a:ext cx="8352928" cy="4459554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4965" indent="-342265">
              <a:spcBef>
                <a:spcPts val="57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Assessment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812165" lvl="1" indent="-342265">
              <a:spcBef>
                <a:spcPts val="480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module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100%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exam</a:t>
            </a:r>
            <a:endParaRPr sz="2000" dirty="0">
              <a:latin typeface="Calibri"/>
              <a:cs typeface="Calibri"/>
            </a:endParaRPr>
          </a:p>
          <a:p>
            <a:pPr marL="354965" indent="-342265">
              <a:buFont typeface="Wingdings"/>
              <a:buChar char=""/>
              <a:tabLst>
                <a:tab pos="354965" algn="l"/>
              </a:tabLst>
            </a:pPr>
            <a:r>
              <a:rPr sz="2000" b="1" u="sng" spc="-1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Feedback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812165" lvl="1" indent="-342265">
              <a:spcBef>
                <a:spcPts val="484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b="1" dirty="0">
                <a:latin typeface="Calibri"/>
                <a:cs typeface="Calibri"/>
              </a:rPr>
              <a:t>Practices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sessions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&amp;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workshops</a:t>
            </a:r>
            <a:endParaRPr sz="2000" dirty="0">
              <a:latin typeface="Calibri"/>
              <a:cs typeface="Calibri"/>
            </a:endParaRPr>
          </a:p>
          <a:p>
            <a:pPr marL="812165" lvl="1" indent="-342265">
              <a:spcBef>
                <a:spcPts val="480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b="1" dirty="0">
                <a:latin typeface="Calibri"/>
                <a:cs typeface="Calibri"/>
              </a:rPr>
              <a:t>Q&amp;A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session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i="1" dirty="0">
                <a:latin typeface="Calibri"/>
                <a:cs typeface="Calibri"/>
              </a:rPr>
              <a:t>week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spc="-25" dirty="0">
                <a:latin typeface="Calibri"/>
                <a:cs typeface="Calibri"/>
              </a:rPr>
              <a:t>10</a:t>
            </a:r>
            <a:r>
              <a:rPr sz="2000" spc="-25" dirty="0"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  <a:p>
            <a:pPr marL="1269365" lvl="2" indent="-342265">
              <a:spcBef>
                <a:spcPts val="439"/>
              </a:spcBef>
              <a:buFont typeface="Wingdings"/>
              <a:buChar char=""/>
              <a:tabLst>
                <a:tab pos="1269365" algn="l"/>
              </a:tabLst>
            </a:pPr>
            <a:r>
              <a:rPr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Before</a:t>
            </a:r>
            <a:r>
              <a:rPr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session</a:t>
            </a:r>
            <a:r>
              <a:rPr dirty="0">
                <a:latin typeface="Calibri"/>
                <a:cs typeface="Calibri"/>
              </a:rPr>
              <a:t>: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Students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send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questions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by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email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lecturer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(at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least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48</a:t>
            </a:r>
            <a:endParaRPr dirty="0">
              <a:latin typeface="Calibri"/>
              <a:cs typeface="Calibri"/>
            </a:endParaRPr>
          </a:p>
          <a:p>
            <a:pPr marL="1269365"/>
            <a:r>
              <a:rPr dirty="0">
                <a:latin typeface="Calibri"/>
                <a:cs typeface="Calibri"/>
              </a:rPr>
              <a:t>hours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before</a:t>
            </a:r>
            <a:r>
              <a:rPr spc="-5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start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session).</a:t>
            </a:r>
            <a:endParaRPr dirty="0">
              <a:latin typeface="Calibri"/>
              <a:cs typeface="Calibri"/>
            </a:endParaRPr>
          </a:p>
          <a:p>
            <a:pPr marL="1269365" lvl="2" indent="-342265">
              <a:spcBef>
                <a:spcPts val="434"/>
              </a:spcBef>
              <a:buFont typeface="Wingdings"/>
              <a:buChar char=""/>
              <a:tabLst>
                <a:tab pos="1269365" algn="l"/>
              </a:tabLst>
            </a:pPr>
            <a:r>
              <a:rPr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During</a:t>
            </a:r>
            <a:r>
              <a:rPr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session</a:t>
            </a:r>
            <a:r>
              <a:rPr dirty="0">
                <a:latin typeface="Calibri"/>
                <a:cs typeface="Calibri"/>
              </a:rPr>
              <a:t>:</a:t>
            </a:r>
            <a:r>
              <a:rPr spc="-7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Discussion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students’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questions.</a:t>
            </a:r>
            <a:endParaRPr dirty="0">
              <a:latin typeface="Calibri"/>
              <a:cs typeface="Calibri"/>
            </a:endParaRPr>
          </a:p>
          <a:p>
            <a:pPr marL="927100" marR="6985">
              <a:spcBef>
                <a:spcPts val="430"/>
              </a:spcBef>
              <a:tabLst>
                <a:tab pos="2170430" algn="l"/>
                <a:tab pos="3958590" algn="l"/>
                <a:tab pos="6173470" algn="l"/>
                <a:tab pos="6441440" algn="l"/>
                <a:tab pos="7656195" algn="l"/>
              </a:tabLst>
            </a:pPr>
            <a:r>
              <a:rPr dirty="0">
                <a:latin typeface="Calibri"/>
                <a:cs typeface="Calibri"/>
              </a:rPr>
              <a:t>This</a:t>
            </a:r>
            <a:r>
              <a:rPr spc="80" dirty="0">
                <a:latin typeface="Calibri"/>
                <a:cs typeface="Calibri"/>
              </a:rPr>
              <a:t>  </a:t>
            </a:r>
            <a:r>
              <a:rPr spc="-20" dirty="0">
                <a:latin typeface="Calibri"/>
                <a:cs typeface="Calibri"/>
              </a:rPr>
              <a:t>means</a:t>
            </a:r>
            <a:r>
              <a:rPr dirty="0">
                <a:latin typeface="Calibri"/>
                <a:cs typeface="Calibri"/>
              </a:rPr>
              <a:t>	that</a:t>
            </a:r>
            <a:r>
              <a:rPr spc="65" dirty="0">
                <a:latin typeface="Calibri"/>
                <a:cs typeface="Calibri"/>
              </a:rPr>
              <a:t> 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70" dirty="0">
                <a:latin typeface="Calibri"/>
                <a:cs typeface="Calibri"/>
              </a:rPr>
              <a:t>  </a:t>
            </a:r>
            <a:r>
              <a:rPr spc="-10" dirty="0">
                <a:latin typeface="Calibri"/>
                <a:cs typeface="Calibri"/>
              </a:rPr>
              <a:t>content</a:t>
            </a:r>
            <a:r>
              <a:rPr dirty="0">
                <a:latin typeface="Calibri"/>
                <a:cs typeface="Calibri"/>
              </a:rPr>
              <a:t>	of</a:t>
            </a:r>
            <a:r>
              <a:rPr spc="80" dirty="0">
                <a:latin typeface="Calibri"/>
                <a:cs typeface="Calibri"/>
              </a:rPr>
              <a:t> 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80" dirty="0">
                <a:latin typeface="Calibri"/>
                <a:cs typeface="Calibri"/>
              </a:rPr>
              <a:t>  </a:t>
            </a:r>
            <a:r>
              <a:rPr dirty="0">
                <a:latin typeface="Calibri"/>
                <a:cs typeface="Calibri"/>
              </a:rPr>
              <a:t>Q&amp;A</a:t>
            </a:r>
            <a:r>
              <a:rPr spc="80" dirty="0">
                <a:latin typeface="Calibri"/>
                <a:cs typeface="Calibri"/>
              </a:rPr>
              <a:t>  </a:t>
            </a:r>
            <a:r>
              <a:rPr spc="-10" dirty="0">
                <a:latin typeface="Calibri"/>
                <a:cs typeface="Calibri"/>
              </a:rPr>
              <a:t>sessions</a:t>
            </a:r>
            <a:r>
              <a:rPr dirty="0">
                <a:latin typeface="Calibri"/>
                <a:cs typeface="Calibri"/>
              </a:rPr>
              <a:t>	</a:t>
            </a:r>
            <a:r>
              <a:rPr spc="-25" dirty="0">
                <a:latin typeface="Calibri"/>
                <a:cs typeface="Calibri"/>
              </a:rPr>
              <a:t>is</a:t>
            </a:r>
            <a:r>
              <a:rPr dirty="0">
                <a:latin typeface="Calibri"/>
                <a:cs typeface="Calibri"/>
              </a:rPr>
              <a:t>	</a:t>
            </a:r>
            <a:r>
              <a:rPr spc="-10" dirty="0">
                <a:latin typeface="Calibri"/>
                <a:cs typeface="Calibri"/>
              </a:rPr>
              <a:t>determined</a:t>
            </a:r>
            <a:r>
              <a:rPr dirty="0">
                <a:latin typeface="Calibri"/>
                <a:cs typeface="Calibri"/>
              </a:rPr>
              <a:t>	by</a:t>
            </a:r>
            <a:r>
              <a:rPr spc="70" dirty="0">
                <a:latin typeface="Calibri"/>
                <a:cs typeface="Calibri"/>
              </a:rPr>
              <a:t>  </a:t>
            </a:r>
            <a:r>
              <a:rPr spc="-25" dirty="0">
                <a:latin typeface="Calibri"/>
                <a:cs typeface="Calibri"/>
              </a:rPr>
              <a:t>the </a:t>
            </a:r>
            <a:r>
              <a:rPr spc="-10" dirty="0">
                <a:latin typeface="Calibri"/>
                <a:cs typeface="Calibri"/>
              </a:rPr>
              <a:t>students.</a:t>
            </a:r>
            <a:endParaRPr dirty="0">
              <a:latin typeface="Calibri"/>
              <a:cs typeface="Calibri"/>
            </a:endParaRPr>
          </a:p>
          <a:p>
            <a:pPr marL="812165" lvl="1" indent="-342265">
              <a:spcBef>
                <a:spcPts val="470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dirty="0">
                <a:latin typeface="Calibri"/>
                <a:cs typeface="Calibri"/>
              </a:rPr>
              <a:t>Generic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written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feedback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examinations</a:t>
            </a:r>
            <a:endParaRPr sz="2000" dirty="0">
              <a:latin typeface="Calibri"/>
              <a:cs typeface="Calibri"/>
            </a:endParaRPr>
          </a:p>
          <a:p>
            <a:pPr marL="812165" lvl="1" indent="-342265">
              <a:spcBef>
                <a:spcPts val="484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dirty="0">
                <a:latin typeface="Calibri"/>
                <a:cs typeface="Calibri"/>
              </a:rPr>
              <a:t>Quick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exercises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questions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lectures</a:t>
            </a:r>
            <a:endParaRPr sz="2000" dirty="0">
              <a:latin typeface="Calibri"/>
              <a:cs typeface="Calibri"/>
            </a:endParaRPr>
          </a:p>
          <a:p>
            <a:pPr marL="812165" lvl="1" indent="-342265">
              <a:spcBef>
                <a:spcPts val="480"/>
              </a:spcBef>
              <a:buFont typeface="Wingdings"/>
              <a:buChar char=""/>
              <a:tabLst>
                <a:tab pos="812165" algn="l"/>
              </a:tabLst>
            </a:pPr>
            <a:r>
              <a:rPr sz="2000" dirty="0">
                <a:latin typeface="Calibri"/>
                <a:cs typeface="Calibri"/>
              </a:rPr>
              <a:t>Dialogue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students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workshops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31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116" y="2069012"/>
            <a:ext cx="6248400" cy="13599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CONTACT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DETAILS</a:t>
            </a:r>
            <a:endParaRPr sz="2000" dirty="0">
              <a:latin typeface="Calibri"/>
              <a:cs typeface="Calibri"/>
            </a:endParaRPr>
          </a:p>
          <a:p>
            <a:pPr>
              <a:spcBef>
                <a:spcPts val="915"/>
              </a:spcBef>
            </a:pPr>
            <a:endParaRPr sz="2000" dirty="0">
              <a:latin typeface="Calibri"/>
              <a:cs typeface="Calibri"/>
            </a:endParaRPr>
          </a:p>
          <a:p>
            <a:pPr marL="12700"/>
            <a:r>
              <a:rPr sz="2000" dirty="0">
                <a:latin typeface="Calibri"/>
                <a:cs typeface="Calibri"/>
              </a:rPr>
              <a:t>If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question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course:</a:t>
            </a:r>
            <a:r>
              <a:rPr lang="en-GB" sz="2000" spc="-10" dirty="0">
                <a:latin typeface="Calibri"/>
                <a:cs typeface="Calibri"/>
              </a:rPr>
              <a:t> please contact me at </a:t>
            </a:r>
            <a:r>
              <a:rPr lang="en-GB" sz="2000" spc="-10" dirty="0">
                <a:latin typeface="Calibri"/>
                <a:cs typeface="Calibri"/>
                <a:hlinkClick r:id="rId2"/>
              </a:rPr>
              <a:t>cnsunvr@gmail.com</a:t>
            </a:r>
            <a:r>
              <a:rPr lang="en-GB" sz="2000" spc="-10" dirty="0">
                <a:latin typeface="Calibri"/>
                <a:cs typeface="Calibri"/>
              </a:rPr>
              <a:t> and/or </a:t>
            </a:r>
            <a:r>
              <a:rPr lang="en-GB" sz="2000" spc="-10" dirty="0" smtClean="0">
                <a:solidFill>
                  <a:srgbClr val="006FC0"/>
                </a:solidFill>
                <a:latin typeface="Calibri"/>
                <a:cs typeface="Calibri"/>
                <a:hlinkClick r:id="rId3"/>
              </a:rPr>
              <a:t>c</a:t>
            </a:r>
            <a:r>
              <a:rPr lang="tr-TR" sz="2000" spc="-10" dirty="0" smtClean="0">
                <a:solidFill>
                  <a:srgbClr val="006FC0"/>
                </a:solidFill>
                <a:latin typeface="Calibri"/>
                <a:cs typeface="Calibri"/>
                <a:hlinkClick r:id="rId3"/>
              </a:rPr>
              <a:t>ansu.u.e@cag.edu.tr</a:t>
            </a:r>
            <a:r>
              <a:rPr lang="tr-TR" sz="2000" spc="-1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6301359" y="6477258"/>
            <a:ext cx="1833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GB" spc="-25" smtClean="0"/>
              <a:pPr marL="38100">
                <a:lnSpc>
                  <a:spcPts val="1240"/>
                </a:lnSpc>
              </a:pPr>
              <a:t>6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1396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295</Words>
  <Application>Microsoft Office PowerPoint</Application>
  <PresentationFormat>Ekran Gösterisi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International Economic Organisations</vt:lpstr>
      <vt:lpstr>(PROVISIONAL) TEACHING SCHEDULE</vt:lpstr>
      <vt:lpstr>TEACHING</vt:lpstr>
      <vt:lpstr>TEACHING</vt:lpstr>
      <vt:lpstr>ASSESSMENT &amp; FEEDBACK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Economic Organisations</dc:title>
  <dc:creator>Cansu Unver Erbas</dc:creator>
  <cp:lastModifiedBy>Cansu Unver Erbas</cp:lastModifiedBy>
  <cp:revision>1</cp:revision>
  <dcterms:created xsi:type="dcterms:W3CDTF">2025-02-12T06:55:01Z</dcterms:created>
  <dcterms:modified xsi:type="dcterms:W3CDTF">2025-02-12T07:00:00Z</dcterms:modified>
</cp:coreProperties>
</file>