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72" r:id="rId4"/>
    <p:sldId id="282" r:id="rId5"/>
    <p:sldId id="274" r:id="rId6"/>
    <p:sldId id="283" r:id="rId7"/>
    <p:sldId id="275" r:id="rId8"/>
    <p:sldId id="277" r:id="rId9"/>
    <p:sldId id="284" r:id="rId10"/>
    <p:sldId id="262" r:id="rId11"/>
    <p:sldId id="263" r:id="rId12"/>
    <p:sldId id="264" r:id="rId13"/>
    <p:sldId id="286" r:id="rId14"/>
    <p:sldId id="279" r:id="rId15"/>
    <p:sldId id="259" r:id="rId16"/>
    <p:sldId id="281" r:id="rId17"/>
    <p:sldId id="257" r:id="rId18"/>
    <p:sldId id="278" r:id="rId19"/>
    <p:sldId id="258" r:id="rId20"/>
    <p:sldId id="285"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5/8/2022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318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dirty="0"/>
              <a:t>Resim eklemek için simgeye tıklayın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5/8/2022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0666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dirty="0"/>
              <a:t>Asıl başlık stilini düzenlemek için tıklayın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5/8/2022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21966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dirty="0"/>
              <a:t>Asıl başlık stilini düzenlemek için tıklayın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Asıl metin stillerini düzenlemek için tıklayın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5/8/2022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2491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dirty="0"/>
              <a:t>Asıl başlık stilini düzenlemek için tıklayın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5/8/2022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04934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dirty="0"/>
              <a:t>Asıl başlık stilini düzenlemek için tıklayın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tıklayın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düzenlemek için tıklayın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tıklayın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düzenlemek için tıklayın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tıklayın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5/8/2022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44876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dirty="0"/>
              <a:t>Asıl başlık stilini düzenlemek için tıklayın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tıklayın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dirty="0"/>
              <a:t>Resim eklemek için simgeye tıklayın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düzenlemek için tıklayın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tıklayın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dirty="0"/>
              <a:t>Resim eklemek için simgeye tıklayın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düzenlemek için tıklayın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tıklayın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dirty="0"/>
              <a:t>Resim eklemek için simgeye tıklayın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5/8/2022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1522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01133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3193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idx="1"/>
          </p:nvPr>
        </p:nvSpPr>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0707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dirty="0"/>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dirty="0"/>
              <a:t>5/8/2022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1811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97986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tıklayın</a:t>
            </a:r>
          </a:p>
        </p:txBody>
      </p:sp>
      <p:sp>
        <p:nvSpPr>
          <p:cNvPr id="4" name="Content Placeholder 3"/>
          <p:cNvSpPr>
            <a:spLocks noGrp="1"/>
          </p:cNvSpPr>
          <p:nvPr>
            <p:ph sz="half" idx="2"/>
          </p:nvPr>
        </p:nvSpPr>
        <p:spPr>
          <a:xfrm>
            <a:off x="1141410" y="3073397"/>
            <a:ext cx="4878391" cy="2717801"/>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tıklayın</a:t>
            </a:r>
          </a:p>
        </p:txBody>
      </p:sp>
      <p:sp>
        <p:nvSpPr>
          <p:cNvPr id="6" name="Content Placeholder 5"/>
          <p:cNvSpPr>
            <a:spLocks noGrp="1"/>
          </p:cNvSpPr>
          <p:nvPr>
            <p:ph sz="quarter" idx="4"/>
          </p:nvPr>
        </p:nvSpPr>
        <p:spPr>
          <a:xfrm>
            <a:off x="6172200" y="3073397"/>
            <a:ext cx="4875210" cy="2717801"/>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95708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0885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7769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dirty="0"/>
              <a:t>Asıl başlık stilini düzenlemek için tıklayın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5/8/2022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68739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5/8/2022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9039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5/8/2022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6399780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hyperlink" Target="https://berqnet.com/blog/kisisel-verileri-koruma-kurulu-kvkk-ceza-ve-yaptirimlarina-devam-ediyor" TargetMode="Externa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hyperlink" Target="https://berqnet.com/blog/antivirus-nedir" TargetMode="Externa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hyperlink" Target="https://berqnet.com/blog/vpn-nedir" TargetMode="Externa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hyperlink" Target="https://www.kaspersky.com.tr/resource-center/threats/viruses-worms" TargetMode="External" /><Relationship Id="rId2" Type="http://schemas.openxmlformats.org/officeDocument/2006/relationships/hyperlink" Target="https://www.kaspersky.com.tr/resource-center/threats/malware-creators" TargetMode="External" /><Relationship Id="rId1" Type="http://schemas.openxmlformats.org/officeDocument/2006/relationships/slideLayout" Target="../slideLayouts/slideLayout2.xml" /><Relationship Id="rId4" Type="http://schemas.openxmlformats.org/officeDocument/2006/relationships/hyperlink" Target="https://www.kaspersky.com.tr/resource-center/threats/trojans" TargetMode="Externa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2D3797-9677-977E-CC28-37B157A9DD05}"/>
              </a:ext>
            </a:extLst>
          </p:cNvPr>
          <p:cNvSpPr>
            <a:spLocks noGrp="1"/>
          </p:cNvSpPr>
          <p:nvPr>
            <p:ph type="ctrTitle"/>
          </p:nvPr>
        </p:nvSpPr>
        <p:spPr>
          <a:xfrm>
            <a:off x="3256989" y="0"/>
            <a:ext cx="9347388" cy="3682719"/>
          </a:xfrm>
        </p:spPr>
        <p:txBody>
          <a:bodyPr/>
          <a:lstStyle/>
          <a:p>
            <a:r>
              <a:rPr lang="tr-TR"/>
              <a:t>SİBER SALDIRI SİGORTASI </a:t>
            </a:r>
          </a:p>
        </p:txBody>
      </p:sp>
    </p:spTree>
    <p:extLst>
      <p:ext uri="{BB962C8B-B14F-4D97-AF65-F5344CB8AC3E}">
        <p14:creationId xmlns:p14="http://schemas.microsoft.com/office/powerpoint/2010/main" val="2467913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B5A403-53A4-5971-0F13-AD128723EF34}"/>
              </a:ext>
            </a:extLst>
          </p:cNvPr>
          <p:cNvSpPr>
            <a:spLocks noGrp="1"/>
          </p:cNvSpPr>
          <p:nvPr>
            <p:ph type="title"/>
          </p:nvPr>
        </p:nvSpPr>
        <p:spPr>
          <a:xfrm>
            <a:off x="1423801" y="327514"/>
            <a:ext cx="9905998" cy="1478570"/>
          </a:xfrm>
        </p:spPr>
        <p:txBody>
          <a:bodyPr/>
          <a:lstStyle/>
          <a:p>
            <a:r>
              <a:rPr lang="tr-TR"/>
              <a:t>       Siber GÜVENLİK SİGORTASI YAPTIRMAK </a:t>
            </a:r>
            <a:br>
              <a:rPr lang="tr-TR"/>
            </a:br>
            <a:r>
              <a:rPr lang="tr-TR"/>
              <a:t>                   NEDEN GEREKLİDİR?</a:t>
            </a:r>
          </a:p>
        </p:txBody>
      </p:sp>
      <p:sp>
        <p:nvSpPr>
          <p:cNvPr id="3" name="İçerik Yer Tutucusu 2">
            <a:extLst>
              <a:ext uri="{FF2B5EF4-FFF2-40B4-BE49-F238E27FC236}">
                <a16:creationId xmlns:a16="http://schemas.microsoft.com/office/drawing/2014/main" id="{CF9317DA-2005-5EF8-912A-50F096C6391B}"/>
              </a:ext>
            </a:extLst>
          </p:cNvPr>
          <p:cNvSpPr>
            <a:spLocks noGrp="1"/>
          </p:cNvSpPr>
          <p:nvPr>
            <p:ph idx="1"/>
          </p:nvPr>
        </p:nvSpPr>
        <p:spPr/>
        <p:txBody>
          <a:bodyPr>
            <a:normAutofit fontScale="40000" lnSpcReduction="20000"/>
          </a:bodyPr>
          <a:lstStyle/>
          <a:p>
            <a:r>
              <a:rPr lang="tr-TR" b="1" i="0">
                <a:effectLst/>
                <a:latin typeface="Flama Bold"/>
              </a:rPr>
              <a:t>Siber Güvenlik Sigortası Yaptırmak Neden Gereklidir?</a:t>
            </a:r>
          </a:p>
          <a:p>
            <a:r>
              <a:rPr lang="tr-TR" b="1" i="0">
                <a:effectLst/>
                <a:latin typeface="Flama Basic"/>
              </a:rPr>
              <a:t>Siber güvenlik sigortası en basit tanımıyla, işletmeleri siber güvenlik riski nedeniyle oluşacak veri koruma hasarları, iş durmasından kaynaklanan zararlar, idari para cezaları, siber fidye masrafları, bilgi güvenliği, gizlilik sorumluluğu ve veri ihlali masraflarının sigorta kapsamında korunması anlamına gelmektedir.</a:t>
            </a:r>
          </a:p>
          <a:p>
            <a:r>
              <a:rPr lang="tr-TR" b="1" i="0">
                <a:effectLst/>
                <a:latin typeface="Flama Basic"/>
              </a:rPr>
              <a:t>Siber güvenlik sigortası alındığı takdirde;</a:t>
            </a:r>
          </a:p>
          <a:p>
            <a:r>
              <a:rPr lang="tr-TR" b="1" i="0">
                <a:effectLst/>
                <a:latin typeface="Flama Basic"/>
              </a:rPr>
              <a:t>Firmanın bilgisayar programları ve müşteri verileri de dahil olmak üzere mevcut veri varlığının bir siber saldırı sonucunda yok olması veya zarar görmesi durumunda oluşabilecek kayıpların engellenmesi,</a:t>
            </a:r>
          </a:p>
          <a:p>
            <a:r>
              <a:rPr lang="tr-TR" b="1" i="0">
                <a:effectLst/>
                <a:latin typeface="Flama Basic"/>
              </a:rPr>
              <a:t>Bilgisayarların durması sebebiyle maruz kalınacak iş durması zararının engellenmesi,</a:t>
            </a:r>
          </a:p>
          <a:p>
            <a:r>
              <a:rPr lang="tr-TR" b="1" i="0">
                <a:effectLst/>
                <a:latin typeface="Flama Basic"/>
              </a:rPr>
              <a:t>Ülkemizde uygulanan </a:t>
            </a:r>
            <a:r>
              <a:rPr lang="tr-TR" b="1" i="0">
                <a:effectLst/>
                <a:latin typeface="Flama Bold"/>
              </a:rPr>
              <a:t>Kişisel Verilerin Korunması Kanunu - KVKK</a:t>
            </a:r>
            <a:r>
              <a:rPr lang="tr-TR" b="1" i="0">
                <a:effectLst/>
                <a:latin typeface="Flama Basic"/>
              </a:rPr>
              <a:t> sebebiyle oluşacak bir ihlalinin idari para cezasının karşılanması,</a:t>
            </a:r>
          </a:p>
          <a:p>
            <a:r>
              <a:rPr lang="tr-TR" b="1" i="0">
                <a:effectLst/>
                <a:latin typeface="Flama Basic"/>
              </a:rPr>
              <a:t>Çalınan verilerin fidye karşılığında iade edileceğinin söylendiği saldırılarda ödeme yapılması,</a:t>
            </a:r>
          </a:p>
          <a:p>
            <a:r>
              <a:rPr lang="tr-TR" b="1" i="0">
                <a:effectLst/>
                <a:latin typeface="Flama Basic"/>
              </a:rPr>
              <a:t>Firmanın korumakla yükümlü olduğu üçüncü şahıs bilgilerinin çalınması, ifşa olması, kaybı ve işlenmesi durumunda sorumlu olunacak tazminat masrafları, bilgi güvenliği ve gizliliği, veri ihlali masraflarının karşılanması sigorta kapsamında teminat altına alınmaktadır.</a:t>
            </a:r>
          </a:p>
          <a:p>
            <a:r>
              <a:rPr lang="tr-TR" b="1" i="0">
                <a:effectLst/>
                <a:latin typeface="Flama Bold"/>
              </a:rPr>
              <a:t>?</a:t>
            </a:r>
          </a:p>
          <a:p>
            <a:r>
              <a:rPr lang="tr-TR" b="1" i="0">
                <a:effectLst/>
                <a:latin typeface="Flama Basic"/>
              </a:rPr>
              <a:t>Teknolojinin gelişmesiyle birlikte artan siber güvenlik araçlarına karşın siber saldırı türleri de gün geçtikçe çeşitlenerek artıyor. Şu bir gerçek ki insan zekası ile yarışmanın bir yolunun olmaması ve siber saldırıların %90 oranında kullanıcı hataları temelli olması siber güvenliğin tam olarak sağlanamamasının en önemli nedenlerinin başında geliyor.</a:t>
            </a:r>
          </a:p>
        </p:txBody>
      </p:sp>
    </p:spTree>
    <p:extLst>
      <p:ext uri="{BB962C8B-B14F-4D97-AF65-F5344CB8AC3E}">
        <p14:creationId xmlns:p14="http://schemas.microsoft.com/office/powerpoint/2010/main" val="39135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B342B5B-7368-678B-A798-BFD43FD8188F}"/>
              </a:ext>
            </a:extLst>
          </p:cNvPr>
          <p:cNvSpPr>
            <a:spLocks noGrp="1"/>
          </p:cNvSpPr>
          <p:nvPr>
            <p:ph idx="1"/>
          </p:nvPr>
        </p:nvSpPr>
        <p:spPr>
          <a:xfrm>
            <a:off x="968189" y="1308847"/>
            <a:ext cx="10527458" cy="4751294"/>
          </a:xfrm>
        </p:spPr>
        <p:txBody>
          <a:bodyPr>
            <a:normAutofit fontScale="77500" lnSpcReduction="20000"/>
          </a:bodyPr>
          <a:lstStyle/>
          <a:p>
            <a:r>
              <a:rPr lang="tr-TR" i="0">
                <a:effectLst/>
                <a:latin typeface="Flama Bold"/>
              </a:rPr>
              <a:t>Siber güvenlik sigortasının önemi </a:t>
            </a:r>
            <a:r>
              <a:rPr lang="tr-TR" i="0">
                <a:effectLst/>
                <a:latin typeface="Flama Basic"/>
              </a:rPr>
              <a:t>ise bu noktada ortaya çıkıyor. Dünyanın en güvenli otomobiline de sahip olsanız, o araba sizin saatte 300 km hızla gidip bir duvara kasten çarpmanıza engel olmuyor veya çevresel faktörler nedeniyle kaza yapılmayacağının güvencesini veremiyor. Örneğin, yüksek güvenlikli bu aracınızı açık otoparka çekip bir dolu felaketine kurban vermeyeceğinizin bir garantisi yok çünkü aracınızı açık ya da kapalı otoparka çekmek yukarıda da bahsettiğimiz insan faktörüyle alakalı.</a:t>
            </a:r>
          </a:p>
          <a:p>
            <a:endParaRPr lang="tr-TR" i="0">
              <a:effectLst/>
              <a:latin typeface="Flama Basic"/>
            </a:endParaRPr>
          </a:p>
          <a:p>
            <a:r>
              <a:rPr lang="tr-TR" i="0">
                <a:effectLst/>
                <a:latin typeface="Flama Basic"/>
              </a:rPr>
              <a:t>86 ülke dahilinde yapılan global bir araştırmanın sonucu olarak; 2019 Veri İhlali Araştırma Raporuna göre </a:t>
            </a:r>
            <a:r>
              <a:rPr lang="tr-TR" i="0">
                <a:effectLst/>
                <a:latin typeface="Flama Bold"/>
              </a:rPr>
              <a:t>siber saldırılar %43 oranında küçük ve orta ölçekli işletmeleri yani KOBİ'leri hedef alıyor.</a:t>
            </a:r>
          </a:p>
          <a:p>
            <a:endParaRPr lang="tr-TR" i="0">
              <a:effectLst/>
              <a:latin typeface="Flama Basic"/>
            </a:endParaRPr>
          </a:p>
          <a:p>
            <a:r>
              <a:rPr lang="tr-TR" i="0">
                <a:effectLst/>
                <a:latin typeface="Flama Bold"/>
              </a:rPr>
              <a:t>Türkiye’de ise siber saldırıların %71’i 100’den az çalışanı olan KOBİ’lere yapılıyor.</a:t>
            </a:r>
            <a:r>
              <a:rPr lang="tr-TR" i="0">
                <a:effectLst/>
                <a:latin typeface="Flama Basic"/>
              </a:rPr>
              <a:t> Siber saldırganların KOBİ’leri seçmesinin en önemli nedeni küçük ve orta ölçekli işletmelerde siber güvenlik bilincinin oluşmamış olması ve gerekli siber güvenlik önlemlerinin alınmamış olması nedeniyle sistemlerinin kolayca ele geçirilebilmesi olarak görülüyor.</a:t>
            </a:r>
          </a:p>
        </p:txBody>
      </p:sp>
    </p:spTree>
    <p:extLst>
      <p:ext uri="{BB962C8B-B14F-4D97-AF65-F5344CB8AC3E}">
        <p14:creationId xmlns:p14="http://schemas.microsoft.com/office/powerpoint/2010/main" val="248734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506753-E2A1-556A-A6B6-49341A9306FC}"/>
              </a:ext>
            </a:extLst>
          </p:cNvPr>
          <p:cNvSpPr>
            <a:spLocks noGrp="1"/>
          </p:cNvSpPr>
          <p:nvPr>
            <p:ph type="title"/>
          </p:nvPr>
        </p:nvSpPr>
        <p:spPr>
          <a:xfrm>
            <a:off x="962119" y="304800"/>
            <a:ext cx="9905998" cy="1757081"/>
          </a:xfrm>
        </p:spPr>
        <p:txBody>
          <a:bodyPr/>
          <a:lstStyle/>
          <a:p>
            <a:r>
              <a:rPr lang="tr-TR"/>
              <a:t>         Siber Güvenlik Sigortası YAPMAK </a:t>
            </a:r>
            <a:br>
              <a:rPr lang="tr-TR"/>
            </a:br>
            <a:r>
              <a:rPr lang="tr-TR"/>
              <a:t>                     NEDEN GEREKLİDİR?</a:t>
            </a:r>
          </a:p>
        </p:txBody>
      </p:sp>
      <p:sp>
        <p:nvSpPr>
          <p:cNvPr id="3" name="İçerik Yer Tutucusu 2">
            <a:extLst>
              <a:ext uri="{FF2B5EF4-FFF2-40B4-BE49-F238E27FC236}">
                <a16:creationId xmlns:a16="http://schemas.microsoft.com/office/drawing/2014/main" id="{E32C28C3-EC99-F2B9-0BBE-C618274B0E3C}"/>
              </a:ext>
            </a:extLst>
          </p:cNvPr>
          <p:cNvSpPr>
            <a:spLocks noGrp="1"/>
          </p:cNvSpPr>
          <p:nvPr>
            <p:ph idx="1"/>
          </p:nvPr>
        </p:nvSpPr>
        <p:spPr>
          <a:xfrm>
            <a:off x="962118" y="2061881"/>
            <a:ext cx="9905999" cy="3541714"/>
          </a:xfrm>
        </p:spPr>
        <p:txBody>
          <a:bodyPr>
            <a:normAutofit fontScale="55000" lnSpcReduction="20000"/>
          </a:bodyPr>
          <a:lstStyle/>
          <a:p>
            <a:pPr marL="0" indent="0">
              <a:buNone/>
            </a:pPr>
            <a:endParaRPr lang="tr-TR" b="0" i="0">
              <a:solidFill>
                <a:srgbClr val="464A55"/>
              </a:solidFill>
              <a:effectLst/>
              <a:latin typeface="Flama Bold"/>
            </a:endParaRPr>
          </a:p>
          <a:p>
            <a:r>
              <a:rPr lang="tr-TR" b="1" i="0">
                <a:effectLst/>
                <a:latin typeface="Flama Basic"/>
              </a:rPr>
              <a:t>Siber güvenlik sigortası en basit tanımıyla, işletmeleri siber güvenlik riski nedeniyle oluşacak veri koruma hasarları, iş durmasından kaynaklanan zararlar, idari para cezaları, siber fidye masrafları, bilgi güvenliği, gizlilik sorumluluğu ve veri ihlali masraflarının sigorta kapsamında korunması anlamına gelmektedir.</a:t>
            </a:r>
          </a:p>
          <a:p>
            <a:r>
              <a:rPr lang="tr-TR" b="1" i="0">
                <a:effectLst/>
                <a:latin typeface="Flama Basic"/>
              </a:rPr>
              <a:t>Siber güvenlik sigortası alındığı takdirde;</a:t>
            </a:r>
          </a:p>
          <a:p>
            <a:r>
              <a:rPr lang="tr-TR" b="1" i="0">
                <a:effectLst/>
                <a:latin typeface="Flama Basic"/>
              </a:rPr>
              <a:t>Firmanın bilgisayar programları ve müşteri verileri de dahil olmak üzere mevcut veri varlığının bir siber saldırı sonucunda yok olması veya zarar görmesi durumunda oluşabilecek kayıpların engellenmesi,</a:t>
            </a:r>
          </a:p>
          <a:p>
            <a:r>
              <a:rPr lang="tr-TR" b="1" i="0">
                <a:effectLst/>
                <a:latin typeface="Flama Basic"/>
              </a:rPr>
              <a:t>Bilgisayarların durması sebebiyle maruz kalınacak iş durması zararının engellenmesi,</a:t>
            </a:r>
          </a:p>
          <a:p>
            <a:r>
              <a:rPr lang="tr-TR" b="1" i="0">
                <a:effectLst/>
                <a:latin typeface="Flama Basic"/>
              </a:rPr>
              <a:t>Ülkemizde uygulanan </a:t>
            </a:r>
            <a:r>
              <a:rPr lang="tr-TR" b="1" i="0">
                <a:effectLst/>
                <a:latin typeface="Flama Bold"/>
              </a:rPr>
              <a:t>Kişisel Verilerin Korunması Kanunu - KVKK</a:t>
            </a:r>
            <a:r>
              <a:rPr lang="tr-TR" b="1" i="0">
                <a:effectLst/>
                <a:latin typeface="Flama Basic"/>
              </a:rPr>
              <a:t> sebebiyle oluşacak bir ihlalinin idari para cezasının karşılanması,</a:t>
            </a:r>
          </a:p>
          <a:p>
            <a:r>
              <a:rPr lang="tr-TR" b="1" i="0">
                <a:effectLst/>
                <a:latin typeface="Flama Basic"/>
              </a:rPr>
              <a:t>Çalınan verilerin fidye karşılığında iade edileceğinin söylendiği saldırılarda ödeme yapılması,</a:t>
            </a:r>
          </a:p>
          <a:p>
            <a:r>
              <a:rPr lang="tr-TR" b="1" i="0">
                <a:effectLst/>
                <a:latin typeface="Flama Basic"/>
              </a:rPr>
              <a:t>Firmanın korumakla yükümlü olduğu üçüncü şahıs bilgilerinin çalınması, ifşa olması, kaybı ve işlenmesi durumunda sorumlu olunacak tazminat masrafları, bilgi güvenliği ve gizliliği, veri ihlali masraflarının karşılanması sigorta kapsamında teminat altına alınmaktadır.</a:t>
            </a:r>
          </a:p>
        </p:txBody>
      </p:sp>
    </p:spTree>
    <p:extLst>
      <p:ext uri="{BB962C8B-B14F-4D97-AF65-F5344CB8AC3E}">
        <p14:creationId xmlns:p14="http://schemas.microsoft.com/office/powerpoint/2010/main" val="3196354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AC2BCF5D-B379-7CC5-2C2E-DFD8F9719B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847" y="645459"/>
            <a:ext cx="9592235" cy="5145741"/>
          </a:xfrm>
        </p:spPr>
      </p:pic>
    </p:spTree>
    <p:extLst>
      <p:ext uri="{BB962C8B-B14F-4D97-AF65-F5344CB8AC3E}">
        <p14:creationId xmlns:p14="http://schemas.microsoft.com/office/powerpoint/2010/main" val="1741446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D2666D-51DE-B7CC-1269-FBC9DC55E255}"/>
              </a:ext>
            </a:extLst>
          </p:cNvPr>
          <p:cNvSpPr>
            <a:spLocks noGrp="1"/>
          </p:cNvSpPr>
          <p:nvPr>
            <p:ph type="title"/>
          </p:nvPr>
        </p:nvSpPr>
        <p:spPr/>
        <p:txBody>
          <a:bodyPr/>
          <a:lstStyle/>
          <a:p>
            <a:r>
              <a:rPr lang="tr-TR"/>
              <a:t>Siber Saldırı firmaları nasıl etkiler?</a:t>
            </a:r>
          </a:p>
        </p:txBody>
      </p:sp>
      <p:sp>
        <p:nvSpPr>
          <p:cNvPr id="3" name="İçerik Yer Tutucusu 2">
            <a:extLst>
              <a:ext uri="{FF2B5EF4-FFF2-40B4-BE49-F238E27FC236}">
                <a16:creationId xmlns:a16="http://schemas.microsoft.com/office/drawing/2014/main" id="{99E8B7D4-6EF4-F1E3-52A1-D3442AF17162}"/>
              </a:ext>
            </a:extLst>
          </p:cNvPr>
          <p:cNvSpPr>
            <a:spLocks noGrp="1"/>
          </p:cNvSpPr>
          <p:nvPr>
            <p:ph idx="1"/>
          </p:nvPr>
        </p:nvSpPr>
        <p:spPr/>
        <p:txBody>
          <a:bodyPr>
            <a:normAutofit fontScale="77500" lnSpcReduction="20000"/>
          </a:bodyPr>
          <a:lstStyle/>
          <a:p>
            <a:r>
              <a:rPr lang="tr-TR" b="1" i="0">
                <a:effectLst/>
                <a:latin typeface="Flama Basic"/>
              </a:rPr>
              <a:t>Siber saldırının nasıl ve nereden geleceğini bilmenin ve süregelen bir siber saldırıyı tespit etmenin ne kadar zor olduğu göz önünde bulundurulduğunda, saldırının doğrudan ve dolaylı olarak yol açacağı maliyetleri tahmin etmek de neredeyse imkansızdır.</a:t>
            </a:r>
          </a:p>
          <a:p>
            <a:r>
              <a:rPr lang="tr-TR" b="1" i="0">
                <a:effectLst/>
                <a:latin typeface="Flama Basic"/>
              </a:rPr>
              <a:t>Bir </a:t>
            </a:r>
            <a:r>
              <a:rPr lang="tr-TR" b="1" i="0">
                <a:effectLst/>
                <a:latin typeface="Flama Bold"/>
              </a:rPr>
              <a:t>siber saldırı</a:t>
            </a:r>
            <a:r>
              <a:rPr lang="tr-TR" b="1" i="0">
                <a:effectLst/>
                <a:latin typeface="Flama Basic"/>
              </a:rPr>
              <a:t> firmalara öncelikli olarak üç şekilde zarar verir:</a:t>
            </a:r>
          </a:p>
          <a:p>
            <a:r>
              <a:rPr lang="tr-TR" b="1" i="0">
                <a:effectLst/>
                <a:latin typeface="Flama Bold"/>
              </a:rPr>
              <a:t>Ekonomik zarar:</a:t>
            </a:r>
            <a:r>
              <a:rPr lang="tr-TR" b="1" i="0">
                <a:effectLst/>
                <a:latin typeface="Flama Basic"/>
              </a:rPr>
              <a:t> Fikri mülkiyet hırsızlığı, işletmenin ticaretinde yaşanacak aksaklıklar ve hasarlı sistemlerin onarım maliyetleri...</a:t>
            </a:r>
          </a:p>
          <a:p>
            <a:r>
              <a:rPr lang="tr-TR" b="1" i="0">
                <a:effectLst/>
                <a:latin typeface="Flama Bold"/>
              </a:rPr>
              <a:t>İtibar kaybı:</a:t>
            </a:r>
            <a:r>
              <a:rPr lang="tr-TR" b="1" i="0">
                <a:effectLst/>
                <a:latin typeface="Flama Basic"/>
              </a:rPr>
              <a:t> Tüketici güven kaybı, mevcut ve gelecekteki potansiyel müşterilerin rakipleri tercih etmeye başlaması, marka itibarının düşmesi...</a:t>
            </a:r>
          </a:p>
          <a:p>
            <a:r>
              <a:rPr lang="tr-TR" b="1" i="0">
                <a:effectLst/>
                <a:latin typeface="Flama Bold"/>
              </a:rPr>
              <a:t>İdari para cezaları:</a:t>
            </a:r>
            <a:r>
              <a:rPr lang="tr-TR" b="1" i="0">
                <a:effectLst/>
                <a:latin typeface="Flama Basic"/>
              </a:rPr>
              <a:t> Veri ihlali yasaları ile veri sızıntıları sonrasında ortaya çıkan </a:t>
            </a:r>
            <a:r>
              <a:rPr lang="tr-TR" b="1" i="0">
                <a:effectLst/>
                <a:latin typeface="Flama Basic"/>
                <a:hlinkClick r:id="rId2">
                  <a:extLst>
                    <a:ext uri="{A12FA001-AC4F-418D-AE19-62706E023703}">
                      <ahyp:hlinkClr xmlns:ahyp="http://schemas.microsoft.com/office/drawing/2018/hyperlinkcolor" val="tx"/>
                    </a:ext>
                  </a:extLst>
                </a:hlinkClick>
              </a:rPr>
              <a:t>idari para cezaları ve yaptırımlar</a:t>
            </a:r>
            <a:r>
              <a:rPr lang="tr-TR" b="1" i="0">
                <a:effectLst/>
                <a:latin typeface="Flama Basic"/>
              </a:rPr>
              <a:t>..</a:t>
            </a:r>
            <a:endParaRPr lang="tr-TR"/>
          </a:p>
        </p:txBody>
      </p:sp>
    </p:spTree>
    <p:extLst>
      <p:ext uri="{BB962C8B-B14F-4D97-AF65-F5344CB8AC3E}">
        <p14:creationId xmlns:p14="http://schemas.microsoft.com/office/powerpoint/2010/main" val="1422349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3777D8-1B77-0B40-4794-C36F68D41A76}"/>
              </a:ext>
            </a:extLst>
          </p:cNvPr>
          <p:cNvSpPr>
            <a:spLocks noGrp="1"/>
          </p:cNvSpPr>
          <p:nvPr>
            <p:ph type="title"/>
          </p:nvPr>
        </p:nvSpPr>
        <p:spPr/>
        <p:txBody>
          <a:bodyPr/>
          <a:lstStyle/>
          <a:p>
            <a:r>
              <a:rPr lang="tr-TR"/>
              <a:t>        SİBER GÜVENLİĞİ TEHDİT EDEN UNSURLAR</a:t>
            </a:r>
          </a:p>
        </p:txBody>
      </p:sp>
      <p:sp>
        <p:nvSpPr>
          <p:cNvPr id="3" name="İçerik Yer Tutucusu 2">
            <a:extLst>
              <a:ext uri="{FF2B5EF4-FFF2-40B4-BE49-F238E27FC236}">
                <a16:creationId xmlns:a16="http://schemas.microsoft.com/office/drawing/2014/main" id="{89B93183-7D8B-0B1A-7B6E-D3CAC066C185}"/>
              </a:ext>
            </a:extLst>
          </p:cNvPr>
          <p:cNvSpPr>
            <a:spLocks noGrp="1"/>
          </p:cNvSpPr>
          <p:nvPr>
            <p:ph idx="1"/>
          </p:nvPr>
        </p:nvSpPr>
        <p:spPr/>
        <p:txBody>
          <a:bodyPr>
            <a:normAutofit fontScale="32500" lnSpcReduction="20000"/>
          </a:bodyPr>
          <a:lstStyle/>
          <a:p>
            <a:pPr marL="0" indent="0">
              <a:buNone/>
            </a:pPr>
            <a:endParaRPr lang="tr-TR" b="0" i="0">
              <a:effectLst/>
              <a:latin typeface="Flama Bold"/>
            </a:endParaRPr>
          </a:p>
          <a:p>
            <a:r>
              <a:rPr lang="tr-TR" b="1" i="0">
                <a:effectLst/>
                <a:latin typeface="Flama Basic"/>
              </a:rPr>
              <a:t>Firewall ve </a:t>
            </a:r>
            <a:r>
              <a:rPr lang="tr-TR" b="1" i="0">
                <a:effectLst/>
                <a:latin typeface="Flama Basic"/>
                <a:hlinkClick r:id="rId2">
                  <a:extLst>
                    <a:ext uri="{A12FA001-AC4F-418D-AE19-62706E023703}">
                      <ahyp:hlinkClr xmlns:ahyp="http://schemas.microsoft.com/office/drawing/2018/hyperlinkcolor" val="tx"/>
                    </a:ext>
                  </a:extLst>
                </a:hlinkClick>
              </a:rPr>
              <a:t>Antivirüs</a:t>
            </a:r>
            <a:r>
              <a:rPr lang="tr-TR" b="1" i="0">
                <a:effectLst/>
                <a:latin typeface="Flama Basic"/>
              </a:rPr>
              <a:t> içeren çözümler ve çalışanlar için siber güvenlik eğitimleri gibi önlemlere rağmen her geçen gün siber saldırı çeşitleri şekil değiştirerek artıyor, yeni güvenlik açıkları bulunuyor.</a:t>
            </a:r>
          </a:p>
          <a:p>
            <a:r>
              <a:rPr lang="tr-TR" b="1" i="0">
                <a:effectLst/>
                <a:latin typeface="Flama Basic"/>
              </a:rPr>
              <a:t>Siber güvenliğe yönelik tehditlerin sürekli olarak değiştiği, giderek daha karmaşık hale geldiği ve yeni sistemlere adapte edildiği düşünüldüğünde; firmanızdaki tüm güvenlik açıklarını bulmak ve hepsi için önlem almaya çalışmak neredeyse imkansız hale geliyor. Özellikle bu tip bir sürece geniş kapsamda bütçeler ayıramayacak bir KOBİ'yseniz işler daha da içinden çıkılamaz bir duruma dönüşüyor!</a:t>
            </a:r>
          </a:p>
          <a:p>
            <a:r>
              <a:rPr lang="tr-TR" b="1" i="0">
                <a:effectLst/>
                <a:latin typeface="Flama Basic"/>
              </a:rPr>
              <a:t>Siber güvenliği tehdit eden en yaygın unsurlardan birkaçına göz atalım:</a:t>
            </a:r>
          </a:p>
          <a:p>
            <a:r>
              <a:rPr lang="tr-TR" b="1" i="0">
                <a:effectLst/>
                <a:latin typeface="Flama Basic"/>
              </a:rPr>
              <a:t>İnsanlar ve Çalışanlar</a:t>
            </a:r>
          </a:p>
          <a:p>
            <a:r>
              <a:rPr lang="tr-TR" b="1" i="0">
                <a:effectLst/>
                <a:latin typeface="Flama Basic"/>
              </a:rPr>
              <a:t>Kötü Amaçlı Yazılımlar</a:t>
            </a:r>
          </a:p>
          <a:p>
            <a:r>
              <a:rPr lang="tr-TR" b="1" i="0">
                <a:effectLst/>
                <a:latin typeface="Flama Basic"/>
              </a:rPr>
              <a:t>Kimlik Avı Saldırıları ve Sosyal Mühendislik Türleri</a:t>
            </a:r>
          </a:p>
          <a:p>
            <a:r>
              <a:rPr lang="tr-TR" b="1" i="0">
                <a:effectLst/>
                <a:latin typeface="Flama Basic"/>
              </a:rPr>
              <a:t>Ödeme Formu Dolandırıcılığı</a:t>
            </a:r>
          </a:p>
          <a:p>
            <a:r>
              <a:rPr lang="tr-TR" b="1" i="0">
                <a:effectLst/>
                <a:latin typeface="Flama Basic"/>
              </a:rPr>
              <a:t>Güncelliğini Yitirmiş Donanım ve Yazılımlar</a:t>
            </a:r>
          </a:p>
          <a:p>
            <a:r>
              <a:rPr lang="tr-TR" b="1" i="0">
                <a:effectLst/>
                <a:latin typeface="Flama Basic"/>
              </a:rPr>
              <a:t>Nesnelerin İnterneti (IoT) Açıkları</a:t>
            </a:r>
          </a:p>
          <a:p>
            <a:r>
              <a:rPr lang="tr-TR" b="1" i="0">
                <a:effectLst/>
                <a:latin typeface="Flama Basic"/>
              </a:rPr>
              <a:t>Ortadaki Adam Saldırısı (MITM)</a:t>
            </a:r>
          </a:p>
          <a:p>
            <a:r>
              <a:rPr lang="tr-TR" b="1" i="0">
                <a:effectLst/>
                <a:latin typeface="Flama Basic"/>
              </a:rPr>
              <a:t>Zayıf Dijital Sertifika Kullanımı</a:t>
            </a:r>
          </a:p>
          <a:p>
            <a:r>
              <a:rPr lang="tr-TR" b="1" i="0">
                <a:effectLst/>
                <a:latin typeface="Flama Basic"/>
              </a:rPr>
              <a:t>Bulut saldırıları</a:t>
            </a:r>
          </a:p>
        </p:txBody>
      </p:sp>
    </p:spTree>
    <p:extLst>
      <p:ext uri="{BB962C8B-B14F-4D97-AF65-F5344CB8AC3E}">
        <p14:creationId xmlns:p14="http://schemas.microsoft.com/office/powerpoint/2010/main" val="2806341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7D0A93FF-DC7C-9361-850A-AE11FEE37E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824" y="645460"/>
            <a:ext cx="10399058" cy="5342964"/>
          </a:xfrm>
        </p:spPr>
      </p:pic>
    </p:spTree>
    <p:extLst>
      <p:ext uri="{BB962C8B-B14F-4D97-AF65-F5344CB8AC3E}">
        <p14:creationId xmlns:p14="http://schemas.microsoft.com/office/powerpoint/2010/main" val="1805659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61F415-F0AC-F073-F2D5-8CE0E650BFC6}"/>
              </a:ext>
            </a:extLst>
          </p:cNvPr>
          <p:cNvSpPr>
            <a:spLocks noGrp="1"/>
          </p:cNvSpPr>
          <p:nvPr>
            <p:ph type="title"/>
          </p:nvPr>
        </p:nvSpPr>
        <p:spPr/>
        <p:txBody>
          <a:bodyPr/>
          <a:lstStyle/>
          <a:p>
            <a:r>
              <a:rPr lang="tr-TR"/>
              <a:t>                       SİBER GÜVENLİK </a:t>
            </a:r>
          </a:p>
        </p:txBody>
      </p:sp>
      <p:sp>
        <p:nvSpPr>
          <p:cNvPr id="3" name="İçerik Yer Tutucusu 2">
            <a:extLst>
              <a:ext uri="{FF2B5EF4-FFF2-40B4-BE49-F238E27FC236}">
                <a16:creationId xmlns:a16="http://schemas.microsoft.com/office/drawing/2014/main" id="{DD0A7704-954E-1327-99D8-F57F69DF04C5}"/>
              </a:ext>
            </a:extLst>
          </p:cNvPr>
          <p:cNvSpPr>
            <a:spLocks noGrp="1"/>
          </p:cNvSpPr>
          <p:nvPr>
            <p:ph idx="1"/>
          </p:nvPr>
        </p:nvSpPr>
        <p:spPr>
          <a:xfrm>
            <a:off x="1141413" y="1738547"/>
            <a:ext cx="9905999" cy="4285783"/>
          </a:xfrm>
        </p:spPr>
        <p:txBody>
          <a:bodyPr>
            <a:normAutofit fontScale="40000" lnSpcReduction="20000"/>
          </a:bodyPr>
          <a:lstStyle/>
          <a:p>
            <a:pPr marL="0" indent="0">
              <a:buNone/>
            </a:pPr>
            <a:endParaRPr lang="tr-TR" b="1" i="0">
              <a:solidFill>
                <a:srgbClr val="26ABE2"/>
              </a:solidFill>
              <a:effectLst/>
              <a:latin typeface="Flama Bold"/>
            </a:endParaRPr>
          </a:p>
          <a:p>
            <a:r>
              <a:rPr lang="tr-TR" b="1" i="0">
                <a:effectLst/>
                <a:latin typeface="Flama Basic"/>
              </a:rPr>
              <a:t>Teknolojiyle iç içe yaşadığımız, hem bireysel hem iş yaşamımızda teknolojiye bağımlı olduğumuz bu günlerde, bireysel ve ticari amaç fark etmeksizin kullandığımız her elektronik cihazda kişisel verilerimizi, kredi kartı bilgilerimizi veya işletme &amp; müşteri kayıtlarımız gibi maddi ve manevi öneme sahip verilerimizi depoluyoruz.</a:t>
            </a:r>
          </a:p>
          <a:p>
            <a:r>
              <a:rPr lang="tr-TR" b="1" i="0">
                <a:effectLst/>
                <a:latin typeface="Flama Basic"/>
              </a:rPr>
              <a:t>Siber güvenlik, tüm bu verilerin yetkisiz kullanımına karşı korunma ve bilgilerin bütünlüğünü, kullanılabilirliğini ve gizliliğini koruma uygulamasıdır.</a:t>
            </a:r>
          </a:p>
          <a:p>
            <a:r>
              <a:rPr lang="tr-TR" b="1" i="0">
                <a:effectLst/>
                <a:latin typeface="Flama Basic"/>
              </a:rPr>
              <a:t>Siber koruma; kişi veya kuruluşların hem siber suçlardan hem de diğer çevrimiçi suçlardan korunmasına ve saldırıya uğrarsa iyileşme yeteneğine sahip olması anlamına gelir.</a:t>
            </a:r>
          </a:p>
          <a:p>
            <a:r>
              <a:rPr lang="tr-TR" b="1" i="0">
                <a:effectLst/>
                <a:latin typeface="Flama Basic"/>
              </a:rPr>
              <a:t>Bir internet ağına her bağlandığımızda,</a:t>
            </a:r>
          </a:p>
          <a:p>
            <a:r>
              <a:rPr lang="tr-TR" b="1" i="0">
                <a:effectLst/>
                <a:latin typeface="Flama Basic"/>
              </a:rPr>
              <a:t>Güvenlik sertifikası bulunmayan bir internet sitesinde herhangi bir işlem yaptığımızda,</a:t>
            </a:r>
          </a:p>
          <a:p>
            <a:r>
              <a:rPr lang="tr-TR" b="1" i="0">
                <a:effectLst/>
                <a:latin typeface="Flama Basic"/>
              </a:rPr>
              <a:t>Bir bağlantıya tıkladığımızda,</a:t>
            </a:r>
          </a:p>
          <a:p>
            <a:r>
              <a:rPr lang="tr-TR" b="1" i="0">
                <a:effectLst/>
                <a:latin typeface="Flama Basic"/>
              </a:rPr>
              <a:t>Bir web sitesine veya uygulamaya kayıt olduğumuzda,</a:t>
            </a:r>
          </a:p>
          <a:p>
            <a:r>
              <a:rPr lang="tr-TR" b="1" i="0">
                <a:effectLst/>
                <a:latin typeface="Flama Basic"/>
              </a:rPr>
              <a:t>Mobil cihazımıza bir uygulama yüklediğimizde,</a:t>
            </a:r>
          </a:p>
          <a:p>
            <a:r>
              <a:rPr lang="tr-TR" b="1" i="0">
                <a:effectLst/>
                <a:latin typeface="Flama Basic"/>
              </a:rPr>
              <a:t>E-posta gönderdiğimizde veya aldığımızda,</a:t>
            </a:r>
          </a:p>
          <a:p>
            <a:r>
              <a:rPr lang="tr-TR" b="1" i="0">
                <a:effectLst/>
                <a:latin typeface="Flama Basic"/>
              </a:rPr>
              <a:t>Online mağazalardan alışveriş yaptığınızda,</a:t>
            </a:r>
          </a:p>
          <a:p>
            <a:r>
              <a:rPr lang="tr-TR" b="1" i="0">
                <a:effectLst/>
                <a:latin typeface="Flama Basic"/>
              </a:rPr>
              <a:t>Sosyal medyada bir paylaşımı beğendiğimizde,</a:t>
            </a:r>
          </a:p>
          <a:p>
            <a:r>
              <a:rPr lang="tr-TR" b="1" i="0">
                <a:effectLst/>
                <a:latin typeface="Flama Basic"/>
              </a:rPr>
              <a:t>Sosyal ağlarda, blog sayfalarında, uygulamalarda veya web sitesilerinde bir içerik paylaştığımızda kişisel verilerimizi de paylaşmış oluruz ve verilerimiz saldırıya açık hale gelir.</a:t>
            </a:r>
          </a:p>
        </p:txBody>
      </p:sp>
    </p:spTree>
    <p:extLst>
      <p:ext uri="{BB962C8B-B14F-4D97-AF65-F5344CB8AC3E}">
        <p14:creationId xmlns:p14="http://schemas.microsoft.com/office/powerpoint/2010/main" val="980285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a:extLst>
              <a:ext uri="{FF2B5EF4-FFF2-40B4-BE49-F238E27FC236}">
                <a16:creationId xmlns:a16="http://schemas.microsoft.com/office/drawing/2014/main" id="{EFE91A61-1970-F342-5675-3B0C936F176D}"/>
              </a:ext>
            </a:extLst>
          </p:cNvPr>
          <p:cNvSpPr>
            <a:spLocks noGrp="1"/>
          </p:cNvSpPr>
          <p:nvPr>
            <p:ph idx="1"/>
          </p:nvPr>
        </p:nvSpPr>
        <p:spPr>
          <a:xfrm>
            <a:off x="1143000" y="1658143"/>
            <a:ext cx="9905999" cy="3541714"/>
          </a:xfrm>
        </p:spPr>
        <p:txBody>
          <a:bodyPr>
            <a:normAutofit fontScale="92500"/>
          </a:bodyPr>
          <a:lstStyle/>
          <a:p>
            <a:r>
              <a:rPr lang="tr-TR" b="1">
                <a:latin typeface="Flama Basic"/>
              </a:rPr>
              <a:t>Siber güvenlik;hassas verilerimizi, kişisel olarak tanımlanabilir bilgilerimizi (PII), kişisel sağlık bilgilerimizi (PHI), fikri mülkiyeti, hükümet ve sanayi verileri de dahil olmak üzere bilgi hırsızlığından ve saldırılardan korunmakla ilgili her şeyi kapsar.</a:t>
            </a:r>
          </a:p>
          <a:p>
            <a:endParaRPr lang="tr-TR" b="1">
              <a:latin typeface="Flama Basic"/>
            </a:endParaRPr>
          </a:p>
          <a:p>
            <a:r>
              <a:rPr lang="tr-TR" b="1">
                <a:latin typeface="Flama Basic"/>
              </a:rPr>
              <a:t>Güçlü şifreler oluşturmak, işletim sistemini güncellemek, </a:t>
            </a:r>
            <a:r>
              <a:rPr lang="tr-TR" b="1">
                <a:latin typeface="Flama Basic"/>
                <a:hlinkClick r:id="rId2">
                  <a:extLst>
                    <a:ext uri="{A12FA001-AC4F-418D-AE19-62706E023703}">
                      <ahyp:hlinkClr xmlns:ahyp="http://schemas.microsoft.com/office/drawing/2018/hyperlinkcolor" val="tx"/>
                    </a:ext>
                  </a:extLst>
                </a:hlinkClick>
              </a:rPr>
              <a:t>VPN bağlantıları</a:t>
            </a:r>
            <a:r>
              <a:rPr lang="tr-TR" b="1">
                <a:latin typeface="Flama Basic"/>
              </a:rPr>
              <a:t> kullanmak, kullanılmayan uygulama ve hizmetleri kaldırmak gibi birkaç basit adımla kişisel verilerinizi daha iyi şekilde koruyabilirsiniz.</a:t>
            </a:r>
            <a:endParaRPr lang="tr-TR"/>
          </a:p>
        </p:txBody>
      </p:sp>
    </p:spTree>
    <p:extLst>
      <p:ext uri="{BB962C8B-B14F-4D97-AF65-F5344CB8AC3E}">
        <p14:creationId xmlns:p14="http://schemas.microsoft.com/office/powerpoint/2010/main" val="1162212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0C9CFF2-4D9D-0F24-E976-617BD8F06125}"/>
              </a:ext>
            </a:extLst>
          </p:cNvPr>
          <p:cNvSpPr>
            <a:spLocks noGrp="1"/>
          </p:cNvSpPr>
          <p:nvPr>
            <p:ph idx="1"/>
          </p:nvPr>
        </p:nvSpPr>
        <p:spPr>
          <a:xfrm>
            <a:off x="1021976" y="1326776"/>
            <a:ext cx="10416989" cy="4500283"/>
          </a:xfrm>
        </p:spPr>
        <p:txBody>
          <a:bodyPr>
            <a:normAutofit fontScale="92500"/>
          </a:bodyPr>
          <a:lstStyle/>
          <a:p>
            <a:r>
              <a:rPr lang="tr-TR" b="1" i="0">
                <a:effectLst/>
                <a:latin typeface="Flama Basic"/>
              </a:rPr>
              <a:t>   Hayatımızın her anında farklı risklerle karşı karşıya kalabiliyoruz. Ortaya çıkacak hasarlara karşı ise </a:t>
            </a:r>
            <a:r>
              <a:rPr lang="tr-TR" b="1" i="0">
                <a:effectLst/>
                <a:latin typeface="Flama Bold"/>
              </a:rPr>
              <a:t>itibarımızı ve maddi varlıklarımızı</a:t>
            </a:r>
            <a:r>
              <a:rPr lang="tr-TR" b="1" i="0">
                <a:effectLst/>
                <a:latin typeface="Flama Basic"/>
              </a:rPr>
              <a:t> güvence altına almak istiyoruz. Tıpkı deprem sonrası oluşacak zararlara karşı ev ve iş yerlerimize DASK sigortası, hastalık veya kazalara karşı bireysel sağlık sigortası veya motorlu taşıtımız için kasko yaptırmak gibi siber güvenlik sigortası da siber güvenlik ile ilgili oluşabilecek zarar durumlarında ekonomik güvence sağlamak için gereklidir.</a:t>
            </a:r>
          </a:p>
          <a:p>
            <a:endParaRPr lang="tr-TR" b="1" i="0">
              <a:effectLst/>
              <a:latin typeface="Flama Basic"/>
            </a:endParaRPr>
          </a:p>
          <a:p>
            <a:r>
              <a:rPr lang="tr-TR" b="1" i="0">
                <a:effectLst/>
                <a:latin typeface="Flama Basic"/>
              </a:rPr>
              <a:t>   Alınabilecek bütün önlemlere rağmen siber güvenliğin hiçbir koşulda yüzde yüz güvenlik sağlamaması, siber güvenlik sigortasını özellikle siber atakların hedefinde bulunan küçük ve orta ölçekli işletmeler için son derece gerekli kılmakta.</a:t>
            </a:r>
          </a:p>
        </p:txBody>
      </p:sp>
    </p:spTree>
    <p:extLst>
      <p:ext uri="{BB962C8B-B14F-4D97-AF65-F5344CB8AC3E}">
        <p14:creationId xmlns:p14="http://schemas.microsoft.com/office/powerpoint/2010/main" val="1659001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BCF4026-8E18-340C-F3EF-EF0A64F64517}"/>
              </a:ext>
            </a:extLst>
          </p:cNvPr>
          <p:cNvSpPr>
            <a:spLocks noGrp="1"/>
          </p:cNvSpPr>
          <p:nvPr>
            <p:ph idx="1"/>
          </p:nvPr>
        </p:nvSpPr>
        <p:spPr>
          <a:xfrm>
            <a:off x="1631576" y="999564"/>
            <a:ext cx="8624047" cy="4858872"/>
          </a:xfrm>
        </p:spPr>
        <p:txBody>
          <a:bodyPr>
            <a:normAutofit fontScale="92500" lnSpcReduction="20000"/>
          </a:bodyPr>
          <a:lstStyle/>
          <a:p>
            <a:pPr marL="0" indent="0">
              <a:buNone/>
            </a:pPr>
            <a:r>
              <a:rPr lang="tr-TR"/>
              <a:t>                                         </a:t>
            </a:r>
            <a:r>
              <a:rPr lang="tr-TR" i="1">
                <a:solidFill>
                  <a:schemeClr val="bg1"/>
                </a:solidFill>
              </a:rPr>
              <a:t>    BİTİRME PROJESİ </a:t>
            </a:r>
          </a:p>
          <a:p>
            <a:pPr marL="0" indent="0">
              <a:buNone/>
            </a:pPr>
            <a:endParaRPr lang="tr-TR"/>
          </a:p>
          <a:p>
            <a:pPr marL="0" indent="0">
              <a:buNone/>
            </a:pPr>
            <a:endParaRPr lang="tr-TR"/>
          </a:p>
          <a:p>
            <a:pPr marL="0" indent="0">
              <a:buNone/>
            </a:pPr>
            <a:r>
              <a:rPr lang="tr-TR">
                <a:solidFill>
                  <a:schemeClr val="bg1"/>
                </a:solidFill>
              </a:rPr>
              <a:t>DANIŞAN:TEBESSÜM OCAK</a:t>
            </a:r>
          </a:p>
          <a:p>
            <a:pPr marL="0" indent="0">
              <a:buNone/>
            </a:pPr>
            <a:endParaRPr lang="tr-TR">
              <a:solidFill>
                <a:schemeClr val="bg1"/>
              </a:solidFill>
            </a:endParaRPr>
          </a:p>
          <a:p>
            <a:pPr marL="0" indent="0">
              <a:buNone/>
            </a:pPr>
            <a:r>
              <a:rPr lang="tr-TR">
                <a:solidFill>
                  <a:schemeClr val="bg1"/>
                </a:solidFill>
              </a:rPr>
              <a:t>DANIŞMAN: FATİH KOÇ</a:t>
            </a:r>
          </a:p>
          <a:p>
            <a:pPr marL="0" indent="0">
              <a:buNone/>
            </a:pPr>
            <a:endParaRPr lang="tr-TR">
              <a:solidFill>
                <a:schemeClr val="bg1"/>
              </a:solidFill>
            </a:endParaRPr>
          </a:p>
          <a:p>
            <a:pPr marL="0" indent="0">
              <a:buNone/>
            </a:pPr>
            <a:r>
              <a:rPr lang="tr-TR">
                <a:solidFill>
                  <a:schemeClr val="bg1"/>
                </a:solidFill>
              </a:rPr>
              <a:t>NO:18137026</a:t>
            </a:r>
          </a:p>
          <a:p>
            <a:pPr marL="0" indent="0">
              <a:buNone/>
            </a:pPr>
            <a:endParaRPr lang="tr-TR">
              <a:solidFill>
                <a:schemeClr val="bg1"/>
              </a:solidFill>
            </a:endParaRPr>
          </a:p>
          <a:p>
            <a:pPr marL="0" indent="0">
              <a:buNone/>
            </a:pPr>
            <a:r>
              <a:rPr lang="tr-TR">
                <a:solidFill>
                  <a:schemeClr val="bg1"/>
                </a:solidFill>
              </a:rPr>
              <a:t>KONU:SİBER SALDIRI SİGORTASI </a:t>
            </a:r>
          </a:p>
          <a:p>
            <a:pPr marL="0" indent="0">
              <a:buNone/>
            </a:pPr>
            <a:endParaRPr lang="tr-TR"/>
          </a:p>
          <a:p>
            <a:pPr marL="0" indent="0">
              <a:buNone/>
            </a:pPr>
            <a:endParaRPr lang="tr-TR"/>
          </a:p>
        </p:txBody>
      </p:sp>
    </p:spTree>
    <p:extLst>
      <p:ext uri="{BB962C8B-B14F-4D97-AF65-F5344CB8AC3E}">
        <p14:creationId xmlns:p14="http://schemas.microsoft.com/office/powerpoint/2010/main" val="2655432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0B4C655B-732C-F4FB-C737-468CD8A56D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3036" y="753035"/>
            <a:ext cx="10596282" cy="5038165"/>
          </a:xfrm>
        </p:spPr>
      </p:pic>
    </p:spTree>
    <p:extLst>
      <p:ext uri="{BB962C8B-B14F-4D97-AF65-F5344CB8AC3E}">
        <p14:creationId xmlns:p14="http://schemas.microsoft.com/office/powerpoint/2010/main" val="379010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A9D611-7AC6-D610-2284-84FE9B9798D7}"/>
              </a:ext>
            </a:extLst>
          </p:cNvPr>
          <p:cNvSpPr>
            <a:spLocks noGrp="1"/>
          </p:cNvSpPr>
          <p:nvPr>
            <p:ph type="title"/>
          </p:nvPr>
        </p:nvSpPr>
        <p:spPr/>
        <p:txBody>
          <a:bodyPr/>
          <a:lstStyle/>
          <a:p>
            <a:r>
              <a:rPr lang="tr-TR"/>
              <a:t>               SİBER SUÇ NEDİR VE TANIMI?</a:t>
            </a:r>
          </a:p>
        </p:txBody>
      </p:sp>
      <p:sp>
        <p:nvSpPr>
          <p:cNvPr id="3" name="İçerik Yer Tutucusu 2">
            <a:extLst>
              <a:ext uri="{FF2B5EF4-FFF2-40B4-BE49-F238E27FC236}">
                <a16:creationId xmlns:a16="http://schemas.microsoft.com/office/drawing/2014/main" id="{375A80D6-BFE1-50F6-E97C-18FC716048C1}"/>
              </a:ext>
            </a:extLst>
          </p:cNvPr>
          <p:cNvSpPr>
            <a:spLocks noGrp="1"/>
          </p:cNvSpPr>
          <p:nvPr>
            <p:ph idx="1"/>
          </p:nvPr>
        </p:nvSpPr>
        <p:spPr/>
        <p:txBody>
          <a:bodyPr>
            <a:normAutofit fontScale="70000" lnSpcReduction="20000"/>
          </a:bodyPr>
          <a:lstStyle/>
          <a:p>
            <a:pPr fontAlgn="base"/>
            <a:endParaRPr lang="tr-TR" b="1">
              <a:solidFill>
                <a:srgbClr val="575757"/>
              </a:solidFill>
              <a:effectLst/>
            </a:endParaRPr>
          </a:p>
          <a:p>
            <a:pPr fontAlgn="base"/>
            <a:r>
              <a:rPr lang="tr-TR" b="1" i="0">
                <a:effectLst/>
                <a:latin typeface="MuseoSans"/>
              </a:rPr>
              <a:t>Suç teşkil eden belirli hedeflere ulaşmak amacıyla kötü amaçlı yazılım programları oluşturan bilgisayar korsanları ve bilgisayar korsanı gruplarının en tehlikeli </a:t>
            </a:r>
            <a:r>
              <a:rPr lang="tr-TR" b="1" i="0" u="none" strike="noStrike">
                <a:effectLst/>
                <a:latin typeface="MuseoSans"/>
                <a:hlinkClick r:id="rId2">
                  <a:extLst>
                    <a:ext uri="{A12FA001-AC4F-418D-AE19-62706E023703}">
                      <ahyp:hlinkClr xmlns:ahyp="http://schemas.microsoft.com/office/drawing/2018/hyperlinkcolor" val="tx"/>
                    </a:ext>
                  </a:extLst>
                </a:hlinkClick>
              </a:rPr>
              <a:t>kötü amaçlı yazılım oluşturucular</a:t>
            </a:r>
            <a:r>
              <a:rPr lang="tr-TR" b="1" i="0">
                <a:effectLst/>
                <a:latin typeface="MuseoSans"/>
              </a:rPr>
              <a:t> olduğunu söyleyebiliriz. Bu siber suçlular, şu işlemleri yapabilen </a:t>
            </a:r>
            <a:r>
              <a:rPr lang="tr-TR" b="1" i="0" u="none" strike="noStrike">
                <a:effectLst/>
                <a:latin typeface="MuseoSans"/>
                <a:hlinkClick r:id="rId3">
                  <a:extLst>
                    <a:ext uri="{A12FA001-AC4F-418D-AE19-62706E023703}">
                      <ahyp:hlinkClr xmlns:ahyp="http://schemas.microsoft.com/office/drawing/2018/hyperlinkcolor" val="tx"/>
                    </a:ext>
                  </a:extLst>
                </a:hlinkClick>
              </a:rPr>
              <a:t>bilgisayar virüsleri</a:t>
            </a:r>
            <a:r>
              <a:rPr lang="tr-TR" b="1" i="0">
                <a:effectLst/>
                <a:latin typeface="MuseoSans"/>
              </a:rPr>
              <a:t> ve </a:t>
            </a:r>
            <a:r>
              <a:rPr lang="tr-TR" b="1" i="0" u="none" strike="noStrike">
                <a:effectLst/>
                <a:latin typeface="MuseoSans"/>
                <a:hlinkClick r:id="rId4">
                  <a:extLst>
                    <a:ext uri="{A12FA001-AC4F-418D-AE19-62706E023703}">
                      <ahyp:hlinkClr xmlns:ahyp="http://schemas.microsoft.com/office/drawing/2018/hyperlinkcolor" val="tx"/>
                    </a:ext>
                  </a:extLst>
                </a:hlinkClick>
              </a:rPr>
              <a:t>Trojan</a:t>
            </a:r>
            <a:r>
              <a:rPr lang="tr-TR" b="1" i="0">
                <a:effectLst/>
                <a:latin typeface="MuseoSans"/>
              </a:rPr>
              <a:t> programlarını oluşturur:</a:t>
            </a:r>
          </a:p>
          <a:p>
            <a:pPr fontAlgn="base"/>
            <a:r>
              <a:rPr lang="tr-TR" b="1" i="0">
                <a:effectLst/>
                <a:latin typeface="MuseoSans"/>
              </a:rPr>
              <a:t>Banka hesaplarına erişim kodlarını çalma</a:t>
            </a:r>
          </a:p>
          <a:p>
            <a:pPr fontAlgn="base"/>
            <a:r>
              <a:rPr lang="tr-TR" b="1" i="0">
                <a:effectLst/>
                <a:latin typeface="MuseoSans"/>
              </a:rPr>
              <a:t>Bir kullanıcının bilgisayarında ürün ve hizmetlerle ilgili reklamlar görüntüleme</a:t>
            </a:r>
          </a:p>
          <a:p>
            <a:pPr fontAlgn="base"/>
            <a:r>
              <a:rPr lang="tr-TR" b="1" i="0">
                <a:effectLst/>
                <a:latin typeface="MuseoSans"/>
              </a:rPr>
              <a:t>Virüslü bilgisayarın kaynaklarını şu gibi etkinlikleri geliştirmek ve yürütmek için yasadışı şekilde kullanma:</a:t>
            </a:r>
          </a:p>
          <a:p>
            <a:pPr lvl="1" fontAlgn="base"/>
            <a:r>
              <a:rPr lang="tr-TR" b="1" i="0">
                <a:effectLst/>
                <a:latin typeface="MuseoSans"/>
              </a:rPr>
              <a:t>o Spam kampanyaları</a:t>
            </a:r>
          </a:p>
          <a:p>
            <a:pPr lvl="1" fontAlgn="base"/>
            <a:r>
              <a:rPr lang="tr-TR" b="1" i="0">
                <a:effectLst/>
                <a:latin typeface="MuseoSans"/>
              </a:rPr>
              <a:t>o Dağıtılmış Ağ Saldırıları (diğer adıyla, DDoS saldırıları)</a:t>
            </a:r>
          </a:p>
          <a:p>
            <a:pPr fontAlgn="base"/>
            <a:r>
              <a:rPr lang="tr-TR" b="1" i="0">
                <a:effectLst/>
                <a:latin typeface="MuseoSans"/>
              </a:rPr>
              <a:t>Şantaj işlemleri</a:t>
            </a:r>
          </a:p>
        </p:txBody>
      </p:sp>
    </p:spTree>
    <p:extLst>
      <p:ext uri="{BB962C8B-B14F-4D97-AF65-F5344CB8AC3E}">
        <p14:creationId xmlns:p14="http://schemas.microsoft.com/office/powerpoint/2010/main" val="60178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2BAC04A3-ECFE-B2B8-2217-CE14886282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3694" y="860612"/>
            <a:ext cx="9986682" cy="5360893"/>
          </a:xfrm>
        </p:spPr>
      </p:pic>
    </p:spTree>
    <p:extLst>
      <p:ext uri="{BB962C8B-B14F-4D97-AF65-F5344CB8AC3E}">
        <p14:creationId xmlns:p14="http://schemas.microsoft.com/office/powerpoint/2010/main" val="3389380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5E52A2-1ED0-D24B-9E43-3FD1EB3B70CF}"/>
              </a:ext>
            </a:extLst>
          </p:cNvPr>
          <p:cNvSpPr>
            <a:spLocks noGrp="1"/>
          </p:cNvSpPr>
          <p:nvPr>
            <p:ph type="title"/>
          </p:nvPr>
        </p:nvSpPr>
        <p:spPr>
          <a:xfrm>
            <a:off x="1141413" y="268941"/>
            <a:ext cx="9905998" cy="1613648"/>
          </a:xfrm>
        </p:spPr>
        <p:txBody>
          <a:bodyPr>
            <a:normAutofit/>
          </a:bodyPr>
          <a:lstStyle/>
          <a:p>
            <a:r>
              <a:rPr lang="tr-TR" i="0">
                <a:effectLst/>
                <a:latin typeface="Roboto" panose="02000000000000000000" pitchFamily="2" charset="0"/>
              </a:rPr>
              <a:t>                     Siber Sigorta Nedir? </a:t>
            </a:r>
            <a:br>
              <a:rPr lang="tr-TR" i="0">
                <a:effectLst/>
                <a:latin typeface="Roboto" panose="02000000000000000000" pitchFamily="2" charset="0"/>
              </a:rPr>
            </a:br>
            <a:r>
              <a:rPr lang="tr-TR" i="0">
                <a:effectLst/>
                <a:latin typeface="Roboto" panose="02000000000000000000" pitchFamily="2" charset="0"/>
              </a:rPr>
              <a:t>            Ne zaman hayatımıza girdi?</a:t>
            </a:r>
            <a:br>
              <a:rPr lang="tr-TR" i="0">
                <a:effectLst/>
                <a:latin typeface="Open Sans" panose="02000000000000000000" pitchFamily="2" charset="0"/>
              </a:rPr>
            </a:br>
            <a:endParaRPr lang="tr-TR"/>
          </a:p>
        </p:txBody>
      </p:sp>
      <p:sp>
        <p:nvSpPr>
          <p:cNvPr id="3" name="İçerik Yer Tutucusu 2">
            <a:extLst>
              <a:ext uri="{FF2B5EF4-FFF2-40B4-BE49-F238E27FC236}">
                <a16:creationId xmlns:a16="http://schemas.microsoft.com/office/drawing/2014/main" id="{2CECE94E-0F3F-03A4-DC4E-EDAB055B046A}"/>
              </a:ext>
            </a:extLst>
          </p:cNvPr>
          <p:cNvSpPr>
            <a:spLocks noGrp="1"/>
          </p:cNvSpPr>
          <p:nvPr>
            <p:ph idx="1"/>
          </p:nvPr>
        </p:nvSpPr>
        <p:spPr>
          <a:xfrm>
            <a:off x="1141412" y="1739153"/>
            <a:ext cx="9905999" cy="4446494"/>
          </a:xfrm>
        </p:spPr>
        <p:txBody>
          <a:bodyPr>
            <a:normAutofit fontScale="77500" lnSpcReduction="20000"/>
          </a:bodyPr>
          <a:lstStyle/>
          <a:p>
            <a:r>
              <a:rPr lang="tr-TR" b="0" i="0">
                <a:solidFill>
                  <a:srgbClr val="222222"/>
                </a:solidFill>
                <a:effectLst/>
                <a:latin typeface="Verdana" panose="02000000000000000000" pitchFamily="2" charset="0"/>
              </a:rPr>
              <a:t>     </a:t>
            </a:r>
            <a:r>
              <a:rPr lang="tr-TR" b="1" i="0">
                <a:effectLst/>
                <a:latin typeface="Verdana" panose="02000000000000000000" pitchFamily="2" charset="0"/>
              </a:rPr>
              <a:t>Siber sigorta, işletmeleri İnternet tabanlı risklerden ve daha genel olarak bilgi teknolojisi altyapısı, bilgi gizliliği, bilgi yönetişim yükümlülüğü ve bunlarla ilgili faaliyetlerle ilgili risklerden korumayı amaçlayan özel bir sigorta ürünüdür. Bu nitelikteki riskler tipik olarak geleneksel ticari genel sorumluluk poliçelerinden hariç tutulur veya en azından geleneksel sigorta ürünlerinde özel olarak tanımlanmaz. Siber sigorta poliçeleri tarafından sağlanan kapsam, veri imhası, gasp, hırsızlık, bilgisayar korsanlığı ve hizmet reddi saldırıları gibi kayıplara karşı birinci taraf kapsamını içerebilir; şirketleri, örneğin hatalar ve ihmaller, verilerin korunamaması veya iftira nedeniyle başkalarının uğradığı zararlar için tazmin eden sorumluluk kapsamı ve düzenli güvenlik denetimi, olay sonrası halkla ilişkiler ve soruşturma giderleri ve cezai ödül fonları dahil farklı faydalar sağlar.</a:t>
            </a:r>
            <a:endParaRPr lang="tr-TR" b="1"/>
          </a:p>
        </p:txBody>
      </p:sp>
    </p:spTree>
    <p:extLst>
      <p:ext uri="{BB962C8B-B14F-4D97-AF65-F5344CB8AC3E}">
        <p14:creationId xmlns:p14="http://schemas.microsoft.com/office/powerpoint/2010/main" val="138265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49BEF5E7-2ACC-5599-070E-0E61841301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2988" y="179294"/>
            <a:ext cx="10148047" cy="6490447"/>
          </a:xfrm>
        </p:spPr>
      </p:pic>
    </p:spTree>
    <p:extLst>
      <p:ext uri="{BB962C8B-B14F-4D97-AF65-F5344CB8AC3E}">
        <p14:creationId xmlns:p14="http://schemas.microsoft.com/office/powerpoint/2010/main" val="596822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9C6337-485C-B9E1-4C68-CACF8BFCD967}"/>
              </a:ext>
            </a:extLst>
          </p:cNvPr>
          <p:cNvSpPr>
            <a:spLocks noGrp="1"/>
          </p:cNvSpPr>
          <p:nvPr>
            <p:ph type="title"/>
          </p:nvPr>
        </p:nvSpPr>
        <p:spPr/>
        <p:txBody>
          <a:bodyPr/>
          <a:lstStyle/>
          <a:p>
            <a:r>
              <a:rPr lang="tr-TR"/>
              <a:t>      Siber Sigortanın avantajları nelerdir?</a:t>
            </a:r>
          </a:p>
        </p:txBody>
      </p:sp>
      <p:sp>
        <p:nvSpPr>
          <p:cNvPr id="3" name="İçerik Yer Tutucusu 2">
            <a:extLst>
              <a:ext uri="{FF2B5EF4-FFF2-40B4-BE49-F238E27FC236}">
                <a16:creationId xmlns:a16="http://schemas.microsoft.com/office/drawing/2014/main" id="{1AD6318B-CFA1-F4F8-388B-5E1D5F849C0F}"/>
              </a:ext>
            </a:extLst>
          </p:cNvPr>
          <p:cNvSpPr>
            <a:spLocks noGrp="1"/>
          </p:cNvSpPr>
          <p:nvPr>
            <p:ph idx="1"/>
          </p:nvPr>
        </p:nvSpPr>
        <p:spPr>
          <a:xfrm>
            <a:off x="1141412" y="2097088"/>
            <a:ext cx="9905999" cy="3694113"/>
          </a:xfrm>
        </p:spPr>
        <p:txBody>
          <a:bodyPr>
            <a:normAutofit fontScale="55000" lnSpcReduction="20000"/>
          </a:bodyPr>
          <a:lstStyle/>
          <a:p>
            <a:r>
              <a:rPr lang="tr-TR" b="1">
                <a:latin typeface="Roboto" panose="02000000000000000000" pitchFamily="2" charset="0"/>
              </a:rPr>
              <a:t>   B</a:t>
            </a:r>
            <a:r>
              <a:rPr lang="tr-TR" b="1" i="0">
                <a:effectLst/>
                <a:latin typeface="Verdana" panose="020B0604030504040204" pitchFamily="34" charset="0"/>
              </a:rPr>
              <a:t>irçok ülkede siber sigorta pazarı diğer sigorta ürünlerine kıyasla nispeten küçük olduğundan, ortaya çıkan siber tehditler üzerindeki genel etkisini ölçmek zordur. Siber tehditlerin insanlar ve işletmeler üzerindeki etkisi de sigorta ürünlerinin sağladığı koruma kapsamına kıyasla nispeten geniş olduğundan, sigorta şirketleri hizmetlerini geliştirmeye devam etmektedir.</a:t>
            </a:r>
          </a:p>
          <a:p>
            <a:r>
              <a:rPr lang="tr-TR" b="1" i="0">
                <a:effectLst/>
                <a:latin typeface="Verdana" panose="020B0604030504040204" pitchFamily="34" charset="0"/>
              </a:rPr>
              <a:t>  Sigortacılar siber kayıpları ödedikçe ve siber tehditler geliştikçe ve değiştikçe, mevcut BT güvenlik hizmetlerinin yanı sıra sigorta ürünleri de giderek daha fazla satın alınmaktadır. Gerçekten de, sigorta şirketlerinin siber sigorta ürünleri sunmaları için yüklenim kriterleri de henüz gelişme aşamasındadır ve sigortacılar ürünlerini geliştirmek için BT güvenlik şirketleriyle aktif olarak ortaklık yapmaktadır.</a:t>
            </a:r>
          </a:p>
          <a:p>
            <a:r>
              <a:rPr lang="tr-TR" b="1" i="0">
                <a:effectLst/>
                <a:latin typeface="Verdana" panose="020B0604030504040204" pitchFamily="34" charset="0"/>
              </a:rPr>
              <a:t>  Güvenliği doğrudan iyileştirmenin yanı sıra, siber sigorta, büyük ölçekli bir güvenlik ihlali durumunda son derece faydalıdır. Sigorta, büyük kayıplardan kurtulmak için sorunsuz bir finansman mekanizması sağlayarak işletmelerin normale dönmesine yardımcı olur ve devlet yardımına olan ihtiyacı azaltır.</a:t>
            </a:r>
          </a:p>
          <a:p>
            <a:r>
              <a:rPr lang="tr-TR" b="1" i="0">
                <a:effectLst/>
                <a:latin typeface="Verdana" panose="020B0604030504040204" pitchFamily="34" charset="0"/>
              </a:rPr>
              <a:t>   Sigorta, siber güvenlik risklerinin, bu tür risklerden beklenen kaybın boyutuyla orantılı olarak primlerin maliyetiyle adil bir şekilde dağıtılmasına izin verir. Bu, potansiyel olarak tehlikeli risk konsantrasyonlarını önlerken aynı zamanda serbest hareketi de önler.</a:t>
            </a:r>
          </a:p>
        </p:txBody>
      </p:sp>
    </p:spTree>
    <p:extLst>
      <p:ext uri="{BB962C8B-B14F-4D97-AF65-F5344CB8AC3E}">
        <p14:creationId xmlns:p14="http://schemas.microsoft.com/office/powerpoint/2010/main" val="93729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87D6E3-EC52-DA17-AB16-C2E0904C11E4}"/>
              </a:ext>
            </a:extLst>
          </p:cNvPr>
          <p:cNvSpPr>
            <a:spLocks noGrp="1"/>
          </p:cNvSpPr>
          <p:nvPr>
            <p:ph type="title"/>
          </p:nvPr>
        </p:nvSpPr>
        <p:spPr/>
        <p:txBody>
          <a:bodyPr/>
          <a:lstStyle/>
          <a:p>
            <a:r>
              <a:rPr lang="tr-TR"/>
              <a:t>                Siber sigortanın yakın geçmişi </a:t>
            </a:r>
          </a:p>
        </p:txBody>
      </p:sp>
      <p:sp>
        <p:nvSpPr>
          <p:cNvPr id="3" name="İçerik Yer Tutucusu 2">
            <a:extLst>
              <a:ext uri="{FF2B5EF4-FFF2-40B4-BE49-F238E27FC236}">
                <a16:creationId xmlns:a16="http://schemas.microsoft.com/office/drawing/2014/main" id="{45B876ED-7C35-357B-0F97-B8E970080954}"/>
              </a:ext>
            </a:extLst>
          </p:cNvPr>
          <p:cNvSpPr>
            <a:spLocks noGrp="1"/>
          </p:cNvSpPr>
          <p:nvPr>
            <p:ph idx="1"/>
          </p:nvPr>
        </p:nvSpPr>
        <p:spPr>
          <a:xfrm>
            <a:off x="1123483" y="2267416"/>
            <a:ext cx="9905999" cy="3541714"/>
          </a:xfrm>
        </p:spPr>
        <p:txBody>
          <a:bodyPr>
            <a:normAutofit fontScale="47500" lnSpcReduction="20000"/>
          </a:bodyPr>
          <a:lstStyle/>
          <a:p>
            <a:pPr marL="0" indent="0">
              <a:buNone/>
            </a:pPr>
            <a:endParaRPr lang="tr-TR" b="0" i="0">
              <a:solidFill>
                <a:srgbClr val="111111"/>
              </a:solidFill>
              <a:effectLst/>
              <a:latin typeface="Roboto" panose="02000000000000000000" pitchFamily="2" charset="0"/>
            </a:endParaRPr>
          </a:p>
          <a:p>
            <a:r>
              <a:rPr lang="tr-TR" b="1" i="0">
                <a:effectLst/>
                <a:latin typeface="Verdana" panose="020B0604030504040204" pitchFamily="34" charset="0"/>
              </a:rPr>
              <a:t>  1990’lardaki ilk çalışmalar, siber sigortanın genel değerlerine veya dağıtılmış sistemlerde riskin yeniden tahsisini sağlamak için dijital nakitten ödünç alınan protokollere odaklandı. 1990’ların sonlarında, bilgi güvenliğinin iş perspektifi daha belirgin hale geldiğinde, bir risk yönetim aracı olarak siber sigorta vizyonları formüle edildi. 1980’lerdeki kökleri umut verici görünse de, Y2K ve 11 Eylül saldırıları gibi olaylarla hırpalanmış olsa da, siber sigorta pazarı gelişmeyi başaramadı ve olağandışı talepler için bir niş içinde kaldı.</a:t>
            </a:r>
          </a:p>
          <a:p>
            <a:endParaRPr lang="tr-TR" b="1" i="0">
              <a:effectLst/>
              <a:latin typeface="Verdana" panose="020B0604030504040204" pitchFamily="34" charset="0"/>
            </a:endParaRPr>
          </a:p>
          <a:p>
            <a:r>
              <a:rPr lang="tr-TR" b="1" i="0">
                <a:effectLst/>
                <a:latin typeface="Verdana" panose="020B0604030504040204" pitchFamily="34" charset="0"/>
              </a:rPr>
              <a:t>  2005 yılında 2,5 milyar dolar değerinde küresel bir siber sigorta pazarı öngören 2002 tarihli muhafazakar bir tahmin bile, 2008’deki pazarın büyüklüğünden beş kat daha yüksek çıktı. İnternet ekonomisi büyüdükçe siber sigorta pazarı daraldı.</a:t>
            </a:r>
          </a:p>
          <a:p>
            <a:endParaRPr lang="tr-TR" b="1" i="0">
              <a:effectLst/>
              <a:latin typeface="Verdana" panose="020B0604030504040204" pitchFamily="34" charset="0"/>
            </a:endParaRPr>
          </a:p>
          <a:p>
            <a:r>
              <a:rPr lang="tr-TR" b="1" i="0">
                <a:effectLst/>
                <a:latin typeface="Verdana" panose="020B0604030504040204" pitchFamily="34" charset="0"/>
              </a:rPr>
              <a:t>  Uygulamada, siber sigorta piyasasının olgunluğa erişmesini engelleyen çeşitli engeller vardır; sigorta primlerini hesaplamak için güvenilir aktüeryal verilerin yokluğu, karar vericiler arasında çok az talebe katkıda bulunan farkındalık eksikliği ve ayrıca yasal ve prosedürel engeller, siber sigorta literatürünün ilk neslinde yaklaşık 2005 yılına kadar tanımlanmıştır.</a:t>
            </a:r>
          </a:p>
        </p:txBody>
      </p:sp>
    </p:spTree>
    <p:extLst>
      <p:ext uri="{BB962C8B-B14F-4D97-AF65-F5344CB8AC3E}">
        <p14:creationId xmlns:p14="http://schemas.microsoft.com/office/powerpoint/2010/main" val="116545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03372C1B-B3CC-7691-9AF6-9164227949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176" y="681571"/>
            <a:ext cx="11098306" cy="5494858"/>
          </a:xfrm>
        </p:spPr>
      </p:pic>
    </p:spTree>
    <p:extLst>
      <p:ext uri="{BB962C8B-B14F-4D97-AF65-F5344CB8AC3E}">
        <p14:creationId xmlns:p14="http://schemas.microsoft.com/office/powerpoint/2010/main" val="22870790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Devre">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20</Slides>
  <Notes>0</Notes>
  <HiddenSlides>0</HiddenSlide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Devre</vt:lpstr>
      <vt:lpstr>SİBER SALDIRI SİGORTASI </vt:lpstr>
      <vt:lpstr>PowerPoint Sunusu</vt:lpstr>
      <vt:lpstr>               SİBER SUÇ NEDİR VE TANIMI?</vt:lpstr>
      <vt:lpstr>PowerPoint Sunusu</vt:lpstr>
      <vt:lpstr>                     Siber Sigorta Nedir?              Ne zaman hayatımıza girdi? </vt:lpstr>
      <vt:lpstr>PowerPoint Sunusu</vt:lpstr>
      <vt:lpstr>      Siber Sigortanın avantajları nelerdir?</vt:lpstr>
      <vt:lpstr>                Siber sigortanın yakın geçmişi </vt:lpstr>
      <vt:lpstr>PowerPoint Sunusu</vt:lpstr>
      <vt:lpstr>       Siber GÜVENLİK SİGORTASI YAPTIRMAK                     NEDEN GEREKLİDİR?</vt:lpstr>
      <vt:lpstr>PowerPoint Sunusu</vt:lpstr>
      <vt:lpstr>         Siber Güvenlik Sigortası YAPMAK                       NEDEN GEREKLİDİR?</vt:lpstr>
      <vt:lpstr>PowerPoint Sunusu</vt:lpstr>
      <vt:lpstr>Siber Saldırı firmaları nasıl etkiler?</vt:lpstr>
      <vt:lpstr>        SİBER GÜVENLİĞİ TEHDİT EDEN UNSURLAR</vt:lpstr>
      <vt:lpstr>PowerPoint Sunusu</vt:lpstr>
      <vt:lpstr>                       SİBER GÜVENLİK </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SİBER SALDIRI SİGORTASI </dc:title>
  <dc:creator>Bilinmeyen Kullanıcı</dc:creator>
  <cp:lastModifiedBy>Bilinmeyen Kullanıcı</cp:lastModifiedBy>
  <cp:revision>3</cp:revision>
  <dcterms:created xsi:type="dcterms:W3CDTF">2022-05-08T10:18:46Z</dcterms:created>
  <dcterms:modified xsi:type="dcterms:W3CDTF">2022-05-08T11:46:37Z</dcterms:modified>
</cp:coreProperties>
</file>