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4" r:id="rId3"/>
    <p:sldId id="276" r:id="rId4"/>
    <p:sldId id="289" r:id="rId5"/>
    <p:sldId id="290" r:id="rId6"/>
    <p:sldId id="277" r:id="rId7"/>
    <p:sldId id="278" r:id="rId8"/>
    <p:sldId id="279" r:id="rId9"/>
    <p:sldId id="280" r:id="rId10"/>
    <p:sldId id="291" r:id="rId11"/>
    <p:sldId id="292" r:id="rId12"/>
    <p:sldId id="293" r:id="rId13"/>
    <p:sldId id="294" r:id="rId14"/>
    <p:sldId id="281" r:id="rId15"/>
    <p:sldId id="282" r:id="rId16"/>
    <p:sldId id="283" r:id="rId17"/>
    <p:sldId id="295" r:id="rId18"/>
    <p:sldId id="275" r:id="rId1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78" y="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Dikdörtgen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Dikdörtgen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Dikdörtgen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Dikdörtgen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İkizkenar Üçgen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6" name="İkizkenar Üçgen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5" name="Düz Bağlayıcı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İkizkenar Üçgen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İkizkenar Üçgen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İçerik Yer Tutucusu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İkizkenar Üçgen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8" name="Düz Bağlayıcı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Düz Bağlayıcı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İkizkenar Üçgen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2400" b="1" dirty="0"/>
              <a:t>İŞ SAĞLIĞI VE GÜVENLİĞİ YÖNETİM </a:t>
            </a:r>
            <a:r>
              <a:rPr lang="tr-TR" sz="2400" b="1" dirty="0" smtClean="0"/>
              <a:t>SİSTEMİ </a:t>
            </a:r>
            <a:br>
              <a:rPr lang="tr-TR" sz="2400" b="1" dirty="0" smtClean="0"/>
            </a:br>
            <a:r>
              <a:rPr lang="tr-TR" sz="2400" b="1" dirty="0" smtClean="0"/>
              <a:t>ULUSAL VE ULUSLARARASI KURULUŞLAR</a:t>
            </a:r>
            <a:endParaRPr lang="tr-TR" sz="24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Öğr</a:t>
            </a:r>
            <a:r>
              <a:rPr lang="tr-TR" dirty="0" smtClean="0"/>
              <a:t>. Gör. Şeyda ÇAVMAK</a:t>
            </a:r>
            <a:endParaRPr lang="tr-T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32656"/>
            <a:ext cx="2284416" cy="2269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727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4312"/>
          </a:xfrm>
        </p:spPr>
        <p:txBody>
          <a:bodyPr/>
          <a:lstStyle/>
          <a:p>
            <a:pPr algn="ctr"/>
            <a:r>
              <a:rPr lang="tr-TR" sz="1800" b="1" dirty="0" smtClean="0">
                <a:solidFill>
                  <a:srgbClr val="46465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ULUSLARARASI </a:t>
            </a:r>
            <a:r>
              <a:rPr lang="tr-TR" sz="1800" b="1" dirty="0">
                <a:solidFill>
                  <a:srgbClr val="46465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KURULUŞLAR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229600" cy="5225792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50000"/>
              </a:lnSpc>
            </a:pPr>
            <a:r>
              <a:rPr lang="en-US" sz="1800" b="1" dirty="0" smtClean="0">
                <a:latin typeface="Calibri,Bold"/>
              </a:rPr>
              <a:t>DÜNYA SAĞLIK ÖRGÜTÜ (WORLD HEALTH ORGANIZATION)</a:t>
            </a:r>
            <a:endParaRPr lang="tr-TR" sz="1800" b="1" dirty="0" smtClean="0">
              <a:latin typeface="Calibri,Bold"/>
            </a:endParaRPr>
          </a:p>
          <a:p>
            <a:r>
              <a:rPr lang="tr-TR" sz="1800" i="1" dirty="0">
                <a:solidFill>
                  <a:srgbClr val="9A3300"/>
                </a:solidFill>
                <a:latin typeface="Calibri,Italic"/>
              </a:rPr>
              <a:t>Dünya Sağlık Örgütü Anayasası aşağıdaki ilkeleri içermektedir;</a:t>
            </a:r>
          </a:p>
          <a:p>
            <a:pPr algn="just">
              <a:lnSpc>
                <a:spcPct val="150000"/>
              </a:lnSpc>
            </a:pPr>
            <a:r>
              <a:rPr lang="tr-TR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Sağlık</a:t>
            </a:r>
            <a:r>
              <a:rPr lang="tr-TR" sz="1800" dirty="0">
                <a:solidFill>
                  <a:srgbClr val="000000"/>
                </a:solidFill>
                <a:latin typeface="Calibri" panose="020F0502020204030204" pitchFamily="34" charset="0"/>
              </a:rPr>
              <a:t>, bedensel, zihinsel ve sosyal refahın tam anlamıyla geliştiği, </a:t>
            </a:r>
            <a:r>
              <a:rPr lang="tr-TR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yalnızca hastalığın </a:t>
            </a:r>
            <a:r>
              <a:rPr lang="tr-TR" sz="1800" dirty="0">
                <a:solidFill>
                  <a:srgbClr val="000000"/>
                </a:solidFill>
                <a:latin typeface="Calibri" panose="020F0502020204030204" pitchFamily="34" charset="0"/>
              </a:rPr>
              <a:t>veya zayıflığın bulunmadığı bir durumdur.</a:t>
            </a:r>
          </a:p>
          <a:p>
            <a:pPr algn="just">
              <a:lnSpc>
                <a:spcPct val="150000"/>
              </a:lnSpc>
            </a:pPr>
            <a:r>
              <a:rPr lang="tr-TR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Yüksek </a:t>
            </a:r>
            <a:r>
              <a:rPr lang="tr-TR" sz="1800" dirty="0">
                <a:solidFill>
                  <a:srgbClr val="000000"/>
                </a:solidFill>
                <a:latin typeface="Calibri" panose="020F0502020204030204" pitchFamily="34" charset="0"/>
              </a:rPr>
              <a:t>erişilebilir sağlık standardından yararlanma, insanoğlunun ırk, </a:t>
            </a:r>
            <a:r>
              <a:rPr lang="tr-TR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din, siyasi </a:t>
            </a:r>
            <a:r>
              <a:rPr lang="tr-TR" sz="1800" dirty="0">
                <a:solidFill>
                  <a:srgbClr val="000000"/>
                </a:solidFill>
                <a:latin typeface="Calibri" panose="020F0502020204030204" pitchFamily="34" charset="0"/>
              </a:rPr>
              <a:t>inanç, sosyal ya da ekonomik durum ayrımı yapmaksızın </a:t>
            </a:r>
            <a:r>
              <a:rPr lang="tr-TR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temel haklarının </a:t>
            </a:r>
            <a:r>
              <a:rPr lang="tr-TR" sz="1800" dirty="0">
                <a:solidFill>
                  <a:srgbClr val="000000"/>
                </a:solidFill>
                <a:latin typeface="Calibri" panose="020F0502020204030204" pitchFamily="34" charset="0"/>
              </a:rPr>
              <a:t>biridir.</a:t>
            </a:r>
          </a:p>
          <a:p>
            <a:pPr algn="just">
              <a:lnSpc>
                <a:spcPct val="150000"/>
              </a:lnSpc>
            </a:pPr>
            <a:r>
              <a:rPr lang="tr-TR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Bütün </a:t>
            </a:r>
            <a:r>
              <a:rPr lang="tr-TR" sz="1800" dirty="0">
                <a:solidFill>
                  <a:srgbClr val="000000"/>
                </a:solidFill>
                <a:latin typeface="Calibri" panose="020F0502020204030204" pitchFamily="34" charset="0"/>
              </a:rPr>
              <a:t>halkların sağlığı, barış ve güvenliğin sağlanması için temel taşır </a:t>
            </a:r>
            <a:r>
              <a:rPr lang="tr-TR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ve bireylerin </a:t>
            </a:r>
            <a:r>
              <a:rPr lang="tr-TR" sz="1800" dirty="0">
                <a:solidFill>
                  <a:srgbClr val="000000"/>
                </a:solidFill>
                <a:latin typeface="Calibri" panose="020F0502020204030204" pitchFamily="34" charset="0"/>
              </a:rPr>
              <a:t>ve devletlerin tam iş birliğine bağlıdır.</a:t>
            </a:r>
          </a:p>
          <a:p>
            <a:pPr algn="just">
              <a:lnSpc>
                <a:spcPct val="150000"/>
              </a:lnSpc>
            </a:pPr>
            <a:r>
              <a:rPr lang="tr-TR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Sağlığın </a:t>
            </a:r>
            <a:r>
              <a:rPr lang="tr-TR" sz="1800" dirty="0">
                <a:solidFill>
                  <a:srgbClr val="000000"/>
                </a:solidFill>
                <a:latin typeface="Calibri" panose="020F0502020204030204" pitchFamily="34" charset="0"/>
              </a:rPr>
              <a:t>geliştirilmesi ve korunması için herhangi bir devletin başarısı </a:t>
            </a:r>
            <a:r>
              <a:rPr lang="tr-TR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herkes için </a:t>
            </a:r>
            <a:r>
              <a:rPr lang="tr-TR" sz="1800" dirty="0">
                <a:solidFill>
                  <a:srgbClr val="000000"/>
                </a:solidFill>
                <a:latin typeface="Calibri" panose="020F0502020204030204" pitchFamily="34" charset="0"/>
              </a:rPr>
              <a:t>önemlidir.</a:t>
            </a:r>
          </a:p>
          <a:p>
            <a:pPr algn="just">
              <a:lnSpc>
                <a:spcPct val="150000"/>
              </a:lnSpc>
            </a:pPr>
            <a:r>
              <a:rPr lang="tr-TR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Sağlık </a:t>
            </a:r>
            <a:r>
              <a:rPr lang="tr-TR" sz="1800" dirty="0">
                <a:solidFill>
                  <a:srgbClr val="000000"/>
                </a:solidFill>
                <a:latin typeface="Calibri" panose="020F0502020204030204" pitchFamily="34" charset="0"/>
              </a:rPr>
              <a:t>ve diğer hastalıkların kontrolü, özellikle bulaşıcı hastalıkların </a:t>
            </a:r>
            <a:r>
              <a:rPr lang="tr-TR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teşvik edilmesinde </a:t>
            </a:r>
            <a:r>
              <a:rPr lang="tr-TR" sz="1800" dirty="0">
                <a:solidFill>
                  <a:srgbClr val="000000"/>
                </a:solidFill>
                <a:latin typeface="Calibri" panose="020F0502020204030204" pitchFamily="34" charset="0"/>
              </a:rPr>
              <a:t>farklı ülkelerde eşitsiz gelişme, ortak bir tehlike oluşturmaktadır.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53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4312"/>
          </a:xfrm>
        </p:spPr>
        <p:txBody>
          <a:bodyPr/>
          <a:lstStyle/>
          <a:p>
            <a:pPr algn="ctr"/>
            <a:r>
              <a:rPr lang="tr-TR" sz="1800" b="1" dirty="0" smtClean="0">
                <a:solidFill>
                  <a:srgbClr val="46465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ULUSLARARASI </a:t>
            </a:r>
            <a:r>
              <a:rPr lang="tr-TR" sz="1800" b="1" dirty="0">
                <a:solidFill>
                  <a:srgbClr val="46465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KURULUŞLAR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8229600" cy="5225792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US" sz="1800" b="1" dirty="0" smtClean="0">
                <a:latin typeface="Calibri,Bold"/>
              </a:rPr>
              <a:t>DÜNYA SAĞLIK ÖRGÜTÜ (WORLD HEALTH ORGANIZATION)</a:t>
            </a:r>
            <a:endParaRPr lang="tr-TR" sz="1800" b="1" dirty="0" smtClean="0">
              <a:latin typeface="Calibri,Bold"/>
            </a:endParaRPr>
          </a:p>
          <a:p>
            <a:pPr algn="just">
              <a:lnSpc>
                <a:spcPct val="150000"/>
              </a:lnSpc>
            </a:pPr>
            <a:r>
              <a:rPr lang="tr-TR" sz="1800" i="1" dirty="0">
                <a:solidFill>
                  <a:srgbClr val="9A3300"/>
                </a:solidFill>
                <a:latin typeface="Calibri,Italic"/>
              </a:rPr>
              <a:t>Dünya Sağlık Örgütü Anayasası aşağıdaki ilkeleri </a:t>
            </a:r>
            <a:r>
              <a:rPr lang="tr-TR" sz="1800" i="1" dirty="0" smtClean="0">
                <a:solidFill>
                  <a:srgbClr val="9A3300"/>
                </a:solidFill>
                <a:latin typeface="Calibri,Italic"/>
              </a:rPr>
              <a:t>içermektedir,</a:t>
            </a:r>
          </a:p>
          <a:p>
            <a:pPr>
              <a:lnSpc>
                <a:spcPct val="150000"/>
              </a:lnSpc>
            </a:pPr>
            <a:r>
              <a:rPr lang="tr-TR" sz="1800" dirty="0">
                <a:latin typeface="Calibri" panose="020F0502020204030204" pitchFamily="34" charset="0"/>
              </a:rPr>
              <a:t>Çocuğun sağlıklı gelişimi temel önem taşımaktadır; değişen toplam </a:t>
            </a:r>
            <a:r>
              <a:rPr lang="tr-TR" sz="1800" dirty="0" smtClean="0">
                <a:latin typeface="Calibri" panose="020F0502020204030204" pitchFamily="34" charset="0"/>
              </a:rPr>
              <a:t>bir ortamda </a:t>
            </a:r>
            <a:r>
              <a:rPr lang="tr-TR" sz="1800" dirty="0">
                <a:latin typeface="Calibri" panose="020F0502020204030204" pitchFamily="34" charset="0"/>
              </a:rPr>
              <a:t>uyumlu bir şekilde yaşama kabiliyeti, bu tür bir gelişme </a:t>
            </a:r>
            <a:r>
              <a:rPr lang="tr-TR" sz="1800" dirty="0" smtClean="0">
                <a:latin typeface="Calibri" panose="020F0502020204030204" pitchFamily="34" charset="0"/>
              </a:rPr>
              <a:t>için gereklidir</a:t>
            </a:r>
            <a:r>
              <a:rPr lang="tr-TR" sz="1800" dirty="0">
                <a:latin typeface="Calibri" panose="020F050202020403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tr-TR" sz="1800" dirty="0" smtClean="0">
                <a:latin typeface="Calibri" panose="020F0502020204030204" pitchFamily="34" charset="0"/>
              </a:rPr>
              <a:t>Tıbbi</a:t>
            </a:r>
            <a:r>
              <a:rPr lang="tr-TR" sz="1800" dirty="0">
                <a:latin typeface="Calibri" panose="020F0502020204030204" pitchFamily="34" charset="0"/>
              </a:rPr>
              <a:t>, psikolojik ve ilgili bilginin faydalarının tüm halklara yayılması, </a:t>
            </a:r>
            <a:r>
              <a:rPr lang="tr-TR" sz="1800" dirty="0" smtClean="0">
                <a:latin typeface="Calibri" panose="020F0502020204030204" pitchFamily="34" charset="0"/>
              </a:rPr>
              <a:t>sağlığın tam </a:t>
            </a:r>
            <a:r>
              <a:rPr lang="tr-TR" sz="1800" dirty="0">
                <a:latin typeface="Calibri" panose="020F0502020204030204" pitchFamily="34" charset="0"/>
              </a:rPr>
              <a:t>olarak elde edilmesi için gereklidir.</a:t>
            </a:r>
          </a:p>
          <a:p>
            <a:pPr>
              <a:lnSpc>
                <a:spcPct val="150000"/>
              </a:lnSpc>
            </a:pPr>
            <a:r>
              <a:rPr lang="tr-TR" sz="1800" dirty="0" smtClean="0">
                <a:latin typeface="Calibri" panose="020F0502020204030204" pitchFamily="34" charset="0"/>
              </a:rPr>
              <a:t>Halkın </a:t>
            </a:r>
            <a:r>
              <a:rPr lang="tr-TR" sz="1800" dirty="0">
                <a:latin typeface="Calibri" panose="020F0502020204030204" pitchFamily="34" charset="0"/>
              </a:rPr>
              <a:t>bilinçli görüş ve aktif iş birliği, halkın sağlığının iyileştirilmesinde </a:t>
            </a:r>
            <a:r>
              <a:rPr lang="tr-TR" sz="1800" dirty="0" smtClean="0">
                <a:latin typeface="Calibri" panose="020F0502020204030204" pitchFamily="34" charset="0"/>
              </a:rPr>
              <a:t>son derece </a:t>
            </a:r>
            <a:r>
              <a:rPr lang="tr-TR" sz="1800" dirty="0">
                <a:latin typeface="Calibri" panose="020F0502020204030204" pitchFamily="34" charset="0"/>
              </a:rPr>
              <a:t>önemlidir.</a:t>
            </a:r>
          </a:p>
          <a:p>
            <a:pPr>
              <a:lnSpc>
                <a:spcPct val="150000"/>
              </a:lnSpc>
            </a:pPr>
            <a:r>
              <a:rPr lang="tr-TR" sz="1800" dirty="0" smtClean="0">
                <a:latin typeface="Calibri" panose="020F0502020204030204" pitchFamily="34" charset="0"/>
              </a:rPr>
              <a:t>Hükümetlerin </a:t>
            </a:r>
            <a:r>
              <a:rPr lang="tr-TR" sz="1800" dirty="0">
                <a:latin typeface="Calibri" panose="020F0502020204030204" pitchFamily="34" charset="0"/>
              </a:rPr>
              <a:t>halklarının sağlığı için yalnızca yeterli sağlık ve </a:t>
            </a:r>
            <a:r>
              <a:rPr lang="tr-TR" sz="1800" dirty="0" smtClean="0">
                <a:latin typeface="Calibri" panose="020F0502020204030204" pitchFamily="34" charset="0"/>
              </a:rPr>
              <a:t>sosyal önlemlerin </a:t>
            </a:r>
            <a:r>
              <a:rPr lang="tr-TR" sz="1800" dirty="0">
                <a:latin typeface="Calibri" panose="020F0502020204030204" pitchFamily="34" charset="0"/>
              </a:rPr>
              <a:t>sağlanmasıyla yerine getirilebilecek bir sorumluluğu </a:t>
            </a:r>
            <a:r>
              <a:rPr lang="tr-TR" sz="1800" dirty="0" smtClean="0">
                <a:latin typeface="Calibri" panose="020F0502020204030204" pitchFamily="34" charset="0"/>
              </a:rPr>
              <a:t>vardır.</a:t>
            </a:r>
            <a:endParaRPr lang="tr-TR" sz="1800" i="1" dirty="0" smtClean="0">
              <a:solidFill>
                <a:srgbClr val="9A3300"/>
              </a:solidFill>
              <a:latin typeface="Calibri,Italic"/>
            </a:endParaRPr>
          </a:p>
        </p:txBody>
      </p:sp>
    </p:spTree>
    <p:extLst>
      <p:ext uri="{BB962C8B-B14F-4D97-AF65-F5344CB8AC3E}">
        <p14:creationId xmlns:p14="http://schemas.microsoft.com/office/powerpoint/2010/main" val="345735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4312"/>
          </a:xfrm>
        </p:spPr>
        <p:txBody>
          <a:bodyPr/>
          <a:lstStyle/>
          <a:p>
            <a:pPr algn="ctr"/>
            <a:r>
              <a:rPr lang="tr-TR" sz="1800" b="1" dirty="0" smtClean="0">
                <a:solidFill>
                  <a:srgbClr val="46465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ULUSLARARASI </a:t>
            </a:r>
            <a:r>
              <a:rPr lang="tr-TR" sz="1800" b="1" dirty="0">
                <a:solidFill>
                  <a:srgbClr val="46465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KURULUŞLAR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8229600" cy="5225792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DÜNYA SAĞLIK ÖRGÜTÜ (WORLD HEALTH ORGANIZATION)</a:t>
            </a:r>
            <a:endParaRPr lang="tr-TR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tr-TR" sz="1800" i="1" dirty="0">
                <a:solidFill>
                  <a:srgbClr val="9948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Birleşmiş Milletler sistemi içinde uluslararası sağlık konusunda yönlendirici </a:t>
            </a:r>
            <a:r>
              <a:rPr lang="tr-TR" sz="1800" i="1" dirty="0" smtClean="0">
                <a:solidFill>
                  <a:srgbClr val="9948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koordinasyon </a:t>
            </a:r>
            <a:r>
              <a:rPr lang="tr-TR" sz="1800" i="1" dirty="0">
                <a:solidFill>
                  <a:srgbClr val="9948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yetkisine sahip olan WHO, aşağıdaki konularda çalışır;</a:t>
            </a:r>
          </a:p>
          <a:p>
            <a:pPr algn="just">
              <a:lnSpc>
                <a:spcPct val="150000"/>
              </a:lnSpc>
            </a:pPr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Sağlık </a:t>
            </a:r>
            <a:r>
              <a:rPr lang="tr-TR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için kritik konularda liderlik ve ortak eylemin gerekli olduğu </a:t>
            </a:r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ortaklıklar kurma</a:t>
            </a:r>
            <a:r>
              <a:rPr lang="tr-TR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50000"/>
              </a:lnSpc>
            </a:pPr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Araştırma </a:t>
            </a:r>
            <a:r>
              <a:rPr lang="tr-TR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gündeminin şekillendirilmesi ve değerli bilginin üretilmesi, </a:t>
            </a:r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tercüme edilmesi </a:t>
            </a:r>
            <a:r>
              <a:rPr lang="tr-TR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yaygınlaştırılmasının teşvik edilmesi;</a:t>
            </a:r>
          </a:p>
          <a:p>
            <a:pPr algn="just">
              <a:lnSpc>
                <a:spcPct val="150000"/>
              </a:lnSpc>
            </a:pPr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Normları </a:t>
            </a:r>
            <a:r>
              <a:rPr lang="tr-TR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standartları belirlemek ve bunların uygulanmasını teşvik </a:t>
            </a:r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etmek ve </a:t>
            </a:r>
            <a:r>
              <a:rPr lang="tr-TR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izlemek;</a:t>
            </a:r>
          </a:p>
          <a:p>
            <a:pPr algn="just">
              <a:lnSpc>
                <a:spcPct val="150000"/>
              </a:lnSpc>
            </a:pPr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Etik </a:t>
            </a:r>
            <a:r>
              <a:rPr lang="tr-TR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kanıta dayalı politika seçeneklerini ifade etmek;</a:t>
            </a:r>
          </a:p>
          <a:p>
            <a:pPr algn="just">
              <a:lnSpc>
                <a:spcPct val="150000"/>
              </a:lnSpc>
            </a:pPr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Teknik </a:t>
            </a:r>
            <a:r>
              <a:rPr lang="tr-TR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destek sağlamak, değişimi katalize etmek ve sürdürülebilir </a:t>
            </a:r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kurumsal kapasite </a:t>
            </a:r>
            <a:r>
              <a:rPr lang="tr-TR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oluşturmak;</a:t>
            </a:r>
          </a:p>
          <a:p>
            <a:pPr algn="just">
              <a:lnSpc>
                <a:spcPct val="150000"/>
              </a:lnSpc>
            </a:pPr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Sağlık </a:t>
            </a:r>
            <a:r>
              <a:rPr lang="tr-TR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durumunun izlenmesi ve sağlık eğilimlerinin değerlendirilmesi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50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4312"/>
          </a:xfrm>
        </p:spPr>
        <p:txBody>
          <a:bodyPr/>
          <a:lstStyle/>
          <a:p>
            <a:pPr algn="ctr"/>
            <a:r>
              <a:rPr lang="tr-TR" sz="1800" b="1" dirty="0" smtClean="0">
                <a:solidFill>
                  <a:srgbClr val="46465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ULUSLARARASI </a:t>
            </a:r>
            <a:r>
              <a:rPr lang="tr-TR" sz="1800" b="1" dirty="0">
                <a:solidFill>
                  <a:srgbClr val="46465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KURULUŞLAR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8229600" cy="5225792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50000"/>
              </a:lnSpc>
            </a:pPr>
            <a:r>
              <a:rPr lang="tr-TR" sz="1800" b="1" dirty="0" smtClean="0">
                <a:latin typeface="Calibri,Bold"/>
              </a:rPr>
              <a:t>AVRUPA BİRLİĞİ DİREKTİFLERİ</a:t>
            </a:r>
          </a:p>
          <a:p>
            <a:pPr algn="just"/>
            <a:r>
              <a:rPr lang="tr-TR" sz="1800" dirty="0">
                <a:latin typeface="Calibri" panose="020F0502020204030204" pitchFamily="34" charset="0"/>
              </a:rPr>
              <a:t>Avrupa Birliği Direktifi, Avrupa Birliği’ne (AB) üye ülkelerin tamamı </a:t>
            </a:r>
            <a:r>
              <a:rPr lang="tr-TR" sz="1800" dirty="0" smtClean="0">
                <a:latin typeface="Calibri" panose="020F0502020204030204" pitchFamily="34" charset="0"/>
              </a:rPr>
              <a:t>veya belirli </a:t>
            </a:r>
            <a:r>
              <a:rPr lang="tr-TR" sz="1800" dirty="0">
                <a:latin typeface="Calibri" panose="020F0502020204030204" pitchFamily="34" charset="0"/>
              </a:rPr>
              <a:t>bir amacı gerçekleştirmek için bir grup üye ülke için bağlayıcı </a:t>
            </a:r>
            <a:r>
              <a:rPr lang="tr-TR" sz="1800" dirty="0" smtClean="0">
                <a:latin typeface="Calibri" panose="020F0502020204030204" pitchFamily="34" charset="0"/>
              </a:rPr>
              <a:t>olan yasalardır</a:t>
            </a:r>
            <a:r>
              <a:rPr lang="tr-TR" sz="1800" dirty="0">
                <a:latin typeface="Calibri" panose="020F0502020204030204" pitchFamily="34" charset="0"/>
              </a:rPr>
              <a:t>. </a:t>
            </a:r>
            <a:endParaRPr lang="tr-TR" sz="1800" dirty="0" smtClean="0">
              <a:latin typeface="Calibri" panose="020F0502020204030204" pitchFamily="34" charset="0"/>
            </a:endParaRPr>
          </a:p>
          <a:p>
            <a:pPr algn="just"/>
            <a:r>
              <a:rPr lang="tr-TR" sz="1800" dirty="0" smtClean="0">
                <a:latin typeface="Calibri" panose="020F0502020204030204" pitchFamily="34" charset="0"/>
              </a:rPr>
              <a:t>Direktifler</a:t>
            </a:r>
            <a:r>
              <a:rPr lang="tr-TR" sz="1800" dirty="0">
                <a:latin typeface="Calibri" panose="020F0502020204030204" pitchFamily="34" charset="0"/>
              </a:rPr>
              <a:t>, ulaşılmak istenen hedef ve politikaları belirler ve </a:t>
            </a:r>
            <a:r>
              <a:rPr lang="tr-TR" sz="1800" dirty="0" smtClean="0">
                <a:latin typeface="Calibri" panose="020F0502020204030204" pitchFamily="34" charset="0"/>
              </a:rPr>
              <a:t>üye ülkeleri mevzuatlarının </a:t>
            </a:r>
            <a:r>
              <a:rPr lang="tr-TR" sz="1800" dirty="0">
                <a:latin typeface="Calibri" panose="020F0502020204030204" pitchFamily="34" charset="0"/>
              </a:rPr>
              <a:t>uyumlaştırılmasını sağlamak amacıyla, AB konseyi </a:t>
            </a:r>
            <a:r>
              <a:rPr lang="tr-TR" sz="1800" dirty="0" smtClean="0">
                <a:latin typeface="Calibri" panose="020F0502020204030204" pitchFamily="34" charset="0"/>
              </a:rPr>
              <a:t>veya komisyonu </a:t>
            </a:r>
            <a:r>
              <a:rPr lang="tr-TR" sz="1800" dirty="0">
                <a:latin typeface="Calibri" panose="020F0502020204030204" pitchFamily="34" charset="0"/>
              </a:rPr>
              <a:t>tarafından çıkarılabilirler. </a:t>
            </a:r>
            <a:endParaRPr lang="tr-TR" sz="1800" dirty="0" smtClean="0">
              <a:latin typeface="Calibri" panose="020F0502020204030204" pitchFamily="34" charset="0"/>
            </a:endParaRPr>
          </a:p>
          <a:p>
            <a:pPr algn="just"/>
            <a:r>
              <a:rPr lang="tr-TR" sz="1800" dirty="0" smtClean="0">
                <a:latin typeface="Calibri" panose="020F0502020204030204" pitchFamily="34" charset="0"/>
              </a:rPr>
              <a:t>Direktifler </a:t>
            </a:r>
            <a:r>
              <a:rPr lang="tr-TR" sz="1800" dirty="0">
                <a:latin typeface="Calibri" panose="020F0502020204030204" pitchFamily="34" charset="0"/>
              </a:rPr>
              <a:t>doğrudan </a:t>
            </a:r>
            <a:r>
              <a:rPr lang="tr-TR" sz="1800" dirty="0" smtClean="0">
                <a:latin typeface="Calibri" panose="020F0502020204030204" pitchFamily="34" charset="0"/>
              </a:rPr>
              <a:t>doğruya uygulanamazlar</a:t>
            </a:r>
            <a:r>
              <a:rPr lang="tr-TR" sz="1800" dirty="0">
                <a:latin typeface="Calibri" panose="020F0502020204030204" pitchFamily="34" charset="0"/>
              </a:rPr>
              <a:t>, geçerli olabilmesi için belirlenmiş süre içerisinde </a:t>
            </a:r>
            <a:r>
              <a:rPr lang="tr-TR" sz="1800" dirty="0" smtClean="0">
                <a:latin typeface="Calibri" panose="020F0502020204030204" pitchFamily="34" charset="0"/>
              </a:rPr>
              <a:t>ulusal mevzuata </a:t>
            </a:r>
            <a:r>
              <a:rPr lang="tr-TR" sz="1800" dirty="0">
                <a:latin typeface="Calibri" panose="020F0502020204030204" pitchFamily="34" charset="0"/>
              </a:rPr>
              <a:t>aktarılması gerekir, bu süre genellikle iki </a:t>
            </a:r>
            <a:r>
              <a:rPr lang="tr-TR" sz="1800" dirty="0" smtClean="0">
                <a:latin typeface="Calibri" panose="020F0502020204030204" pitchFamily="34" charset="0"/>
              </a:rPr>
              <a:t>yıldır</a:t>
            </a:r>
          </a:p>
          <a:p>
            <a:pPr algn="just"/>
            <a:r>
              <a:rPr lang="tr-TR" sz="1800" dirty="0">
                <a:latin typeface="Calibri" panose="020F0502020204030204" pitchFamily="34" charset="0"/>
              </a:rPr>
              <a:t>AB genelinde serbest ticaret, serbest dolaşım ve rekabet </a:t>
            </a:r>
            <a:r>
              <a:rPr lang="tr-TR" sz="1800" dirty="0" smtClean="0">
                <a:latin typeface="Calibri" panose="020F0502020204030204" pitchFamily="34" charset="0"/>
              </a:rPr>
              <a:t>kurallarının uygulanmasına </a:t>
            </a:r>
            <a:r>
              <a:rPr lang="tr-TR" sz="1800" dirty="0">
                <a:latin typeface="Calibri" panose="020F0502020204030204" pitchFamily="34" charset="0"/>
              </a:rPr>
              <a:t>yardımcı olmanın yanı sıra sosyal politikalar oluşturmak için </a:t>
            </a:r>
            <a:r>
              <a:rPr lang="tr-TR" sz="1800" dirty="0" smtClean="0">
                <a:latin typeface="Calibri" panose="020F0502020204030204" pitchFamily="34" charset="0"/>
              </a:rPr>
              <a:t>de direktifler </a:t>
            </a:r>
            <a:r>
              <a:rPr lang="tr-TR" sz="1800" dirty="0">
                <a:latin typeface="Calibri" panose="020F0502020204030204" pitchFamily="34" charset="0"/>
              </a:rPr>
              <a:t>çıkarılmaktadır. </a:t>
            </a:r>
            <a:endParaRPr lang="tr-TR" sz="1800" dirty="0" smtClean="0">
              <a:latin typeface="Calibri" panose="020F0502020204030204" pitchFamily="34" charset="0"/>
            </a:endParaRPr>
          </a:p>
          <a:p>
            <a:pPr algn="just"/>
            <a:r>
              <a:rPr lang="tr-TR" sz="1800" dirty="0" smtClean="0">
                <a:latin typeface="Calibri" panose="020F0502020204030204" pitchFamily="34" charset="0"/>
              </a:rPr>
              <a:t>Bu </a:t>
            </a:r>
            <a:r>
              <a:rPr lang="tr-TR" sz="1800" dirty="0">
                <a:latin typeface="Calibri" panose="020F0502020204030204" pitchFamily="34" charset="0"/>
              </a:rPr>
              <a:t>kapsamda, istihdam sorunları, iş kanunu, </a:t>
            </a:r>
            <a:r>
              <a:rPr lang="tr-TR" sz="1800" dirty="0" smtClean="0">
                <a:latin typeface="Calibri" panose="020F0502020204030204" pitchFamily="34" charset="0"/>
              </a:rPr>
              <a:t>çalışma koşulları</a:t>
            </a:r>
            <a:r>
              <a:rPr lang="tr-TR" sz="1800" dirty="0">
                <a:latin typeface="Calibri" panose="020F0502020204030204" pitchFamily="34" charset="0"/>
              </a:rPr>
              <a:t>, İSG konularında düzenlemeler </a:t>
            </a:r>
            <a:r>
              <a:rPr lang="tr-TR" sz="1800" dirty="0" smtClean="0">
                <a:latin typeface="Calibri" panose="020F0502020204030204" pitchFamily="34" charset="0"/>
              </a:rPr>
              <a:t>yapılmaktadır</a:t>
            </a:r>
          </a:p>
          <a:p>
            <a:pPr algn="just"/>
            <a:r>
              <a:rPr lang="tr-TR" sz="1800" dirty="0">
                <a:latin typeface="Calibri" panose="020F0502020204030204" pitchFamily="34" charset="0"/>
              </a:rPr>
              <a:t>İş sağlığı ve güvenliğine yönelik bu ilke ve prensipler; “önleme </a:t>
            </a:r>
            <a:r>
              <a:rPr lang="tr-TR" sz="1800" dirty="0" smtClean="0">
                <a:latin typeface="Calibri" panose="020F0502020204030204" pitchFamily="34" charset="0"/>
              </a:rPr>
              <a:t>politikası geliştirilmesi</a:t>
            </a:r>
            <a:r>
              <a:rPr lang="tr-TR" sz="1800" dirty="0">
                <a:latin typeface="Calibri" panose="020F0502020204030204" pitchFamily="34" charset="0"/>
              </a:rPr>
              <a:t>; risklerin değerlendirilmesi ve ortadan kaldırılması; tüm </a:t>
            </a:r>
            <a:r>
              <a:rPr lang="tr-TR" sz="1800" dirty="0" smtClean="0">
                <a:latin typeface="Calibri" panose="020F0502020204030204" pitchFamily="34" charset="0"/>
              </a:rPr>
              <a:t>bu süreçlerin </a:t>
            </a:r>
            <a:r>
              <a:rPr lang="tr-TR" sz="1800" dirty="0">
                <a:latin typeface="Calibri" panose="020F0502020204030204" pitchFamily="34" charset="0"/>
              </a:rPr>
              <a:t>ve işyerinde gerçekleştirilen risk değerlendirmelerinin periyodik </a:t>
            </a:r>
            <a:r>
              <a:rPr lang="tr-TR" sz="1800" dirty="0" smtClean="0">
                <a:latin typeface="Calibri" panose="020F0502020204030204" pitchFamily="34" charset="0"/>
              </a:rPr>
              <a:t>olarak raporlanması</a:t>
            </a:r>
            <a:r>
              <a:rPr lang="tr-TR" sz="1800" dirty="0">
                <a:latin typeface="Calibri" panose="020F0502020204030204" pitchFamily="34" charset="0"/>
              </a:rPr>
              <a:t>; çalışanların ve çalışan temsilcilerinin eğitimi, katılımı ve </a:t>
            </a:r>
            <a:r>
              <a:rPr lang="tr-TR" sz="1800" dirty="0" smtClean="0">
                <a:latin typeface="Calibri" panose="020F0502020204030204" pitchFamily="34" charset="0"/>
              </a:rPr>
              <a:t>danışma ve </a:t>
            </a:r>
            <a:r>
              <a:rPr lang="tr-TR" sz="1800" dirty="0">
                <a:latin typeface="Calibri" panose="020F0502020204030204" pitchFamily="34" charset="0"/>
              </a:rPr>
              <a:t>bilgilendirilmesinden” oluşmaktadır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665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56320"/>
          </a:xfrm>
        </p:spPr>
        <p:txBody>
          <a:bodyPr/>
          <a:lstStyle/>
          <a:p>
            <a:pPr algn="ctr"/>
            <a:r>
              <a:rPr lang="tr-TR" sz="1800" b="1" dirty="0" smtClean="0">
                <a:solidFill>
                  <a:srgbClr val="46465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ULUSLARARASI </a:t>
            </a:r>
            <a:r>
              <a:rPr lang="tr-TR" sz="1800" b="1" dirty="0">
                <a:solidFill>
                  <a:srgbClr val="46465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KURULUŞLAR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8229600" cy="5225792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tr-TR" sz="1800" b="1" dirty="0" smtClean="0">
                <a:latin typeface="Calibri,Bold"/>
              </a:rPr>
              <a:t>AVRUPA İŞ SAĞLIĞI VE GÜVENLİĞİ AJANSI (EU-OSHA)</a:t>
            </a:r>
          </a:p>
          <a:p>
            <a:pPr algn="just">
              <a:lnSpc>
                <a:spcPct val="150000"/>
              </a:lnSpc>
            </a:pPr>
            <a:r>
              <a:rPr lang="tr-TR" sz="1800" dirty="0">
                <a:latin typeface="Calibri" panose="020F0502020204030204" pitchFamily="34" charset="0"/>
              </a:rPr>
              <a:t>Avrupa İş Sağlığı ve Güvenliği Ajansı (EU-OSHA), Avrupa </a:t>
            </a:r>
            <a:r>
              <a:rPr lang="tr-TR" sz="1800" dirty="0" smtClean="0">
                <a:latin typeface="Calibri" panose="020F0502020204030204" pitchFamily="34" charset="0"/>
              </a:rPr>
              <a:t>Konseyi’nin 2062/94 </a:t>
            </a:r>
            <a:r>
              <a:rPr lang="tr-TR" sz="1800" dirty="0">
                <a:latin typeface="Calibri" panose="020F0502020204030204" pitchFamily="34" charset="0"/>
              </a:rPr>
              <a:t>sayı ve 1994 tarihinde çıkarılan tüzüğüyle kurulmuştur. </a:t>
            </a:r>
            <a:endParaRPr lang="tr-TR" sz="1800" dirty="0" smtClean="0">
              <a:latin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1800" dirty="0" smtClean="0">
                <a:latin typeface="Calibri" panose="020F0502020204030204" pitchFamily="34" charset="0"/>
              </a:rPr>
              <a:t>Ajansın amacı, İSG </a:t>
            </a:r>
            <a:r>
              <a:rPr lang="tr-TR" sz="1800" dirty="0">
                <a:latin typeface="Calibri" panose="020F0502020204030204" pitchFamily="34" charset="0"/>
              </a:rPr>
              <a:t>ile ilgili farkındalığı yükseltmek, üye ülkelere ve topluluk içindeki </a:t>
            </a:r>
            <a:r>
              <a:rPr lang="tr-TR" sz="1800" dirty="0" smtClean="0">
                <a:latin typeface="Calibri" panose="020F0502020204030204" pitchFamily="34" charset="0"/>
              </a:rPr>
              <a:t>kurumlara İSG </a:t>
            </a:r>
            <a:r>
              <a:rPr lang="tr-TR" sz="1800" dirty="0">
                <a:latin typeface="Calibri" panose="020F0502020204030204" pitchFamily="34" charset="0"/>
              </a:rPr>
              <a:t>ile ilgili ihtiyaçları karşılayacak güvenilir bilgileri toplamak, analiz </a:t>
            </a:r>
            <a:r>
              <a:rPr lang="tr-TR" sz="1800" dirty="0" smtClean="0">
                <a:latin typeface="Calibri" panose="020F0502020204030204" pitchFamily="34" charset="0"/>
              </a:rPr>
              <a:t>etmek, geliştirmek </a:t>
            </a:r>
            <a:r>
              <a:rPr lang="tr-TR" sz="1800" dirty="0">
                <a:latin typeface="Calibri" panose="020F0502020204030204" pitchFamily="34" charset="0"/>
              </a:rPr>
              <a:t>ve aktarmak, iyi uygulamaları sunmaktır. </a:t>
            </a:r>
            <a:endParaRPr lang="tr-TR" sz="1800" dirty="0" smtClean="0">
              <a:latin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1800" dirty="0" smtClean="0">
                <a:latin typeface="Calibri" panose="020F0502020204030204" pitchFamily="34" charset="0"/>
              </a:rPr>
              <a:t>Bu </a:t>
            </a:r>
            <a:r>
              <a:rPr lang="tr-TR" sz="1800" dirty="0">
                <a:latin typeface="Calibri" panose="020F0502020204030204" pitchFamily="34" charset="0"/>
              </a:rPr>
              <a:t>bağlamda, Avrupa </a:t>
            </a:r>
            <a:r>
              <a:rPr lang="tr-TR" sz="1800" dirty="0" smtClean="0">
                <a:latin typeface="Calibri" panose="020F0502020204030204" pitchFamily="34" charset="0"/>
              </a:rPr>
              <a:t>Birliği ülkelerindeki </a:t>
            </a:r>
            <a:r>
              <a:rPr lang="tr-TR" sz="1800" dirty="0">
                <a:latin typeface="Calibri" panose="020F0502020204030204" pitchFamily="34" charset="0"/>
              </a:rPr>
              <a:t>işyerlerinin daha sağlıklı ve güvenli olmalarını </a:t>
            </a:r>
            <a:r>
              <a:rPr lang="tr-TR" sz="1800" dirty="0" smtClean="0">
                <a:latin typeface="Calibri" panose="020F0502020204030204" pitchFamily="34" charset="0"/>
              </a:rPr>
              <a:t>sağlayarak üretkenliğin </a:t>
            </a:r>
            <a:r>
              <a:rPr lang="tr-TR" sz="1800" dirty="0">
                <a:latin typeface="Calibri" panose="020F0502020204030204" pitchFamily="34" charset="0"/>
              </a:rPr>
              <a:t>arttırılması, sağlık maliyetlerinin azaltılması, daha verimli </a:t>
            </a:r>
            <a:r>
              <a:rPr lang="tr-TR" sz="1800" dirty="0" smtClean="0">
                <a:latin typeface="Calibri" panose="020F0502020204030204" pitchFamily="34" charset="0"/>
              </a:rPr>
              <a:t>çalışma yöntemleri </a:t>
            </a:r>
            <a:r>
              <a:rPr lang="tr-TR" sz="1800" dirty="0">
                <a:latin typeface="Calibri" panose="020F0502020204030204" pitchFamily="34" charset="0"/>
              </a:rPr>
              <a:t>ve teknolojileri geliştirmeyi hedeflemektedir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205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40296"/>
          </a:xfrm>
        </p:spPr>
        <p:txBody>
          <a:bodyPr/>
          <a:lstStyle/>
          <a:p>
            <a:pPr algn="ctr"/>
            <a:r>
              <a:rPr lang="tr-TR" sz="1800" b="1" dirty="0" smtClean="0">
                <a:solidFill>
                  <a:srgbClr val="46465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ULUSLARARASI </a:t>
            </a:r>
            <a:r>
              <a:rPr lang="tr-TR" sz="1800" b="1" dirty="0">
                <a:solidFill>
                  <a:srgbClr val="46465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KURULUŞLAR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8229600" cy="5225792"/>
          </a:xfrm>
        </p:spPr>
        <p:txBody>
          <a:bodyPr>
            <a:normAutofit/>
          </a:bodyPr>
          <a:lstStyle/>
          <a:p>
            <a:pPr algn="ctr"/>
            <a:r>
              <a:rPr lang="tr-TR" sz="2400" b="1" dirty="0" smtClean="0">
                <a:latin typeface="Calibri,Bold"/>
              </a:rPr>
              <a:t>AMERİKA İŞ SAĞLIĞI VE GÜVENLİĞİ İDARESİ (US-OSHA)</a:t>
            </a:r>
          </a:p>
          <a:p>
            <a:pPr algn="just"/>
            <a:r>
              <a:rPr lang="tr-TR" sz="1800" dirty="0" smtClean="0">
                <a:latin typeface="Calibri" panose="020F0502020204030204" pitchFamily="34" charset="0"/>
              </a:rPr>
              <a:t>Amerika </a:t>
            </a:r>
            <a:r>
              <a:rPr lang="tr-TR" sz="1800" dirty="0">
                <a:latin typeface="Calibri" panose="020F0502020204030204" pitchFamily="34" charset="0"/>
              </a:rPr>
              <a:t>Birleşik Devletleri Kongresi 1970 yılında çıkardığı “İş Güvenliği </a:t>
            </a:r>
            <a:r>
              <a:rPr lang="tr-TR" sz="1800" dirty="0" smtClean="0">
                <a:latin typeface="Calibri" panose="020F0502020204030204" pitchFamily="34" charset="0"/>
              </a:rPr>
              <a:t>ve Sağlık </a:t>
            </a:r>
            <a:r>
              <a:rPr lang="tr-TR" sz="1800" dirty="0">
                <a:latin typeface="Calibri" panose="020F0502020204030204" pitchFamily="34" charset="0"/>
              </a:rPr>
              <a:t>Yasası” ile çalışanlar için güvenli ve sağlıklı koşulları sağlamak, </a:t>
            </a:r>
            <a:r>
              <a:rPr lang="tr-TR" sz="1800" dirty="0" smtClean="0">
                <a:latin typeface="Calibri" panose="020F0502020204030204" pitchFamily="34" charset="0"/>
              </a:rPr>
              <a:t>bu konularda </a:t>
            </a:r>
            <a:r>
              <a:rPr lang="tr-TR" sz="1800" dirty="0">
                <a:latin typeface="Calibri" panose="020F0502020204030204" pitchFamily="34" charset="0"/>
              </a:rPr>
              <a:t>standartlar belirlemek ve uygulamak amacıyla Amerika’da “İş </a:t>
            </a:r>
            <a:r>
              <a:rPr lang="tr-TR" sz="1800" dirty="0" smtClean="0">
                <a:latin typeface="Calibri" panose="020F0502020204030204" pitchFamily="34" charset="0"/>
              </a:rPr>
              <a:t>Sağlığı ve </a:t>
            </a:r>
            <a:r>
              <a:rPr lang="tr-TR" sz="1800" dirty="0">
                <a:latin typeface="Calibri" panose="020F0502020204030204" pitchFamily="34" charset="0"/>
              </a:rPr>
              <a:t>Güvenliği İdaresi” (US-OSHA) oluşturmuştur. </a:t>
            </a:r>
            <a:endParaRPr lang="tr-TR" sz="1800" dirty="0" smtClean="0">
              <a:latin typeface="Calibri" panose="020F0502020204030204" pitchFamily="34" charset="0"/>
            </a:endParaRPr>
          </a:p>
          <a:p>
            <a:pPr algn="just"/>
            <a:r>
              <a:rPr lang="tr-TR" sz="1800" dirty="0" smtClean="0">
                <a:latin typeface="Calibri" panose="020F0502020204030204" pitchFamily="34" charset="0"/>
              </a:rPr>
              <a:t>OSHA </a:t>
            </a:r>
            <a:r>
              <a:rPr lang="tr-TR" sz="1800" dirty="0">
                <a:latin typeface="Calibri" panose="020F0502020204030204" pitchFamily="34" charset="0"/>
              </a:rPr>
              <a:t>istihdam </a:t>
            </a:r>
            <a:r>
              <a:rPr lang="tr-TR" sz="1800" dirty="0" smtClean="0">
                <a:latin typeface="Calibri" panose="020F0502020204030204" pitchFamily="34" charset="0"/>
              </a:rPr>
              <a:t>dahilinde bulunan </a:t>
            </a:r>
            <a:r>
              <a:rPr lang="tr-TR" sz="1800" dirty="0">
                <a:latin typeface="Calibri" panose="020F0502020204030204" pitchFamily="34" charset="0"/>
              </a:rPr>
              <a:t>herkesin, çalışma standartlarının belirlenmesi ve uygulanması, </a:t>
            </a:r>
            <a:r>
              <a:rPr lang="tr-TR" sz="1800" dirty="0" smtClean="0">
                <a:latin typeface="Calibri" panose="020F0502020204030204" pitchFamily="34" charset="0"/>
              </a:rPr>
              <a:t>eğitim, sosyal </a:t>
            </a:r>
            <a:r>
              <a:rPr lang="tr-TR" sz="1800" dirty="0">
                <a:latin typeface="Calibri" panose="020F0502020204030204" pitchFamily="34" charset="0"/>
              </a:rPr>
              <a:t>yardım, güvenli ve sağlıklı bir çalışma ortamı oluşturmayı amaçlamaktadır.</a:t>
            </a:r>
          </a:p>
          <a:p>
            <a:pPr algn="just"/>
            <a:r>
              <a:rPr lang="tr-TR" sz="1800" dirty="0">
                <a:latin typeface="Calibri" panose="020F0502020204030204" pitchFamily="34" charset="0"/>
              </a:rPr>
              <a:t>Birim, Amerika Birleşik Devletleri Çalışma Bakanlığı’na bağlı olarak </a:t>
            </a:r>
            <a:r>
              <a:rPr lang="tr-TR" sz="1800" dirty="0" smtClean="0">
                <a:latin typeface="Calibri" panose="020F0502020204030204" pitchFamily="34" charset="0"/>
              </a:rPr>
              <a:t>görev yapmaktadır</a:t>
            </a:r>
            <a:r>
              <a:rPr lang="tr-TR" sz="1800" dirty="0">
                <a:latin typeface="Calibri" panose="020F0502020204030204" pitchFamily="34" charset="0"/>
              </a:rPr>
              <a:t>. </a:t>
            </a:r>
            <a:endParaRPr lang="tr-TR" sz="1800" dirty="0" smtClean="0">
              <a:latin typeface="Calibri" panose="020F0502020204030204" pitchFamily="34" charset="0"/>
            </a:endParaRPr>
          </a:p>
          <a:p>
            <a:pPr algn="just"/>
            <a:r>
              <a:rPr lang="tr-TR" sz="1800" dirty="0" smtClean="0">
                <a:latin typeface="Calibri" panose="020F0502020204030204" pitchFamily="34" charset="0"/>
              </a:rPr>
              <a:t>OSHA</a:t>
            </a:r>
            <a:r>
              <a:rPr lang="tr-TR" sz="1800" dirty="0">
                <a:latin typeface="Calibri" panose="020F0502020204030204" pitchFamily="34" charset="0"/>
              </a:rPr>
              <a:t>, ABD’de 50 eyalette, kamu kurumu işveren ve işçileri ile </a:t>
            </a:r>
            <a:r>
              <a:rPr lang="tr-TR" sz="1800" dirty="0" smtClean="0">
                <a:latin typeface="Calibri" panose="020F0502020204030204" pitchFamily="34" charset="0"/>
              </a:rPr>
              <a:t>bazı özel </a:t>
            </a:r>
            <a:r>
              <a:rPr lang="tr-TR" sz="1800" dirty="0">
                <a:latin typeface="Calibri" panose="020F0502020204030204" pitchFamily="34" charset="0"/>
              </a:rPr>
              <a:t>sektör işveren ve işçilerini kapsar. Kurulduğu yıllarda işletmelerdeki </a:t>
            </a:r>
            <a:r>
              <a:rPr lang="tr-TR" sz="1800" dirty="0" smtClean="0">
                <a:latin typeface="Calibri" panose="020F0502020204030204" pitchFamily="34" charset="0"/>
              </a:rPr>
              <a:t>kaza risklerini </a:t>
            </a:r>
            <a:r>
              <a:rPr lang="tr-TR" sz="1800" dirty="0">
                <a:latin typeface="Calibri" panose="020F0502020204030204" pitchFamily="34" charset="0"/>
              </a:rPr>
              <a:t>ortadan kaldırma düşüncesiyle “işyerinde sıfır risk” gibi oldukça katı </a:t>
            </a:r>
            <a:r>
              <a:rPr lang="tr-TR" sz="1800" dirty="0" smtClean="0">
                <a:latin typeface="Calibri" panose="020F0502020204030204" pitchFamily="34" charset="0"/>
              </a:rPr>
              <a:t>bir politika </a:t>
            </a:r>
            <a:r>
              <a:rPr lang="tr-TR" sz="1800" dirty="0">
                <a:latin typeface="Calibri" panose="020F0502020204030204" pitchFamily="34" charset="0"/>
              </a:rPr>
              <a:t>benimseyen kurum daha sonraları bu politikayı biraz </a:t>
            </a:r>
            <a:r>
              <a:rPr lang="tr-TR" sz="1800" dirty="0" smtClean="0">
                <a:latin typeface="Calibri" panose="020F0502020204030204" pitchFamily="34" charset="0"/>
              </a:rPr>
              <a:t>yumuşatarak “yeterince </a:t>
            </a:r>
            <a:r>
              <a:rPr lang="tr-TR" sz="1800" dirty="0">
                <a:latin typeface="Calibri" panose="020F0502020204030204" pitchFamily="34" charset="0"/>
              </a:rPr>
              <a:t>risksiz işyeri” düşüncesine </a:t>
            </a:r>
            <a:r>
              <a:rPr lang="tr-TR" sz="1800" dirty="0" smtClean="0">
                <a:latin typeface="Calibri" panose="020F0502020204030204" pitchFamily="34" charset="0"/>
              </a:rPr>
              <a:t>dönüştürmüştür.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95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12304"/>
          </a:xfrm>
        </p:spPr>
        <p:txBody>
          <a:bodyPr/>
          <a:lstStyle/>
          <a:p>
            <a:pPr algn="ctr"/>
            <a:r>
              <a:rPr lang="es-ES" sz="1800" b="1" dirty="0" smtClean="0">
                <a:solidFill>
                  <a:srgbClr val="46465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ULUSAL </a:t>
            </a:r>
            <a:r>
              <a:rPr lang="tr-TR" sz="1800" b="1" dirty="0" smtClean="0">
                <a:solidFill>
                  <a:srgbClr val="46465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KURULUŞLAR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8229600" cy="5225792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50000"/>
              </a:lnSpc>
            </a:pPr>
            <a:r>
              <a:rPr lang="tr-TR" sz="1800" b="1" dirty="0" smtClean="0">
                <a:latin typeface="Calibri,Bold"/>
              </a:rPr>
              <a:t>ÇALIŞMA VE SOSYAL GÜVENLİK BAKANLIĞI (ÇSGB)</a:t>
            </a:r>
          </a:p>
          <a:p>
            <a:pPr algn="just">
              <a:lnSpc>
                <a:spcPct val="150000"/>
              </a:lnSpc>
            </a:pPr>
            <a:r>
              <a:rPr lang="tr-TR" sz="1800" dirty="0">
                <a:latin typeface="Calibri" panose="020F0502020204030204" pitchFamily="34" charset="0"/>
              </a:rPr>
              <a:t>Temel hedefi, iş hayatını belirli bir düzene sokmak, iş barışını tesis </a:t>
            </a:r>
            <a:r>
              <a:rPr lang="tr-TR" sz="1800" dirty="0" smtClean="0">
                <a:latin typeface="Calibri" panose="020F0502020204030204" pitchFamily="34" charset="0"/>
              </a:rPr>
              <a:t>etmek, iş </a:t>
            </a:r>
            <a:r>
              <a:rPr lang="tr-TR" sz="1800" dirty="0">
                <a:latin typeface="Calibri" panose="020F0502020204030204" pitchFamily="34" charset="0"/>
              </a:rPr>
              <a:t>sağlığı ve güvenliğini geliştirme yönünde önlemler almak, toplumun </a:t>
            </a:r>
            <a:r>
              <a:rPr lang="tr-TR" sz="1800" dirty="0" smtClean="0">
                <a:latin typeface="Calibri" panose="020F0502020204030204" pitchFamily="34" charset="0"/>
              </a:rPr>
              <a:t>bütün taraflarının </a:t>
            </a:r>
            <a:r>
              <a:rPr lang="tr-TR" sz="1800" dirty="0">
                <a:latin typeface="Calibri" panose="020F0502020204030204" pitchFamily="34" charset="0"/>
              </a:rPr>
              <a:t>sosyal güvenliğini sağlayacak ve istihdamı artıracak </a:t>
            </a:r>
            <a:r>
              <a:rPr lang="tr-TR" sz="1800" dirty="0" smtClean="0">
                <a:latin typeface="Calibri" panose="020F0502020204030204" pitchFamily="34" charset="0"/>
              </a:rPr>
              <a:t>koşulları sağlamak</a:t>
            </a:r>
            <a:r>
              <a:rPr lang="tr-TR" sz="1800" dirty="0">
                <a:latin typeface="Calibri" panose="020F0502020204030204" pitchFamily="34" charset="0"/>
              </a:rPr>
              <a:t>, yurt dışında çalışan Türk işçilerinin iş yaşamı ve sosyal güvenlikle </a:t>
            </a:r>
            <a:r>
              <a:rPr lang="tr-TR" sz="1800" dirty="0" smtClean="0">
                <a:latin typeface="Calibri" panose="020F0502020204030204" pitchFamily="34" charset="0"/>
              </a:rPr>
              <a:t>ilgili haklarını </a:t>
            </a:r>
            <a:r>
              <a:rPr lang="tr-TR" sz="1800" dirty="0">
                <a:latin typeface="Calibri" panose="020F0502020204030204" pitchFamily="34" charset="0"/>
              </a:rPr>
              <a:t>korumak ve bunları sürekli </a:t>
            </a:r>
            <a:r>
              <a:rPr lang="tr-TR" sz="1800" dirty="0" smtClean="0">
                <a:latin typeface="Calibri" panose="020F0502020204030204" pitchFamily="34" charset="0"/>
              </a:rPr>
              <a:t>kılmaktır.</a:t>
            </a:r>
          </a:p>
          <a:p>
            <a:r>
              <a:rPr lang="tr-TR" sz="1800" i="1" dirty="0">
                <a:solidFill>
                  <a:srgbClr val="9A3300"/>
                </a:solidFill>
                <a:latin typeface="Calibri,Italic"/>
              </a:rPr>
              <a:t>Çalışma ve Sosyal Güvenlik Bakanlığı’nın bünyesinde iş sağlığı ve güvenliği</a:t>
            </a:r>
          </a:p>
          <a:p>
            <a:r>
              <a:rPr lang="tr-TR" sz="1800" i="1" dirty="0">
                <a:solidFill>
                  <a:srgbClr val="9A3300"/>
                </a:solidFill>
                <a:latin typeface="Calibri,Italic"/>
              </a:rPr>
              <a:t>faaliyetlerinde bulunan altı birim bulunmaktadır. Bunlar;</a:t>
            </a:r>
          </a:p>
          <a:p>
            <a:r>
              <a:rPr lang="tr-TR" sz="1800" dirty="0" smtClean="0">
                <a:solidFill>
                  <a:srgbClr val="000000"/>
                </a:solidFill>
                <a:latin typeface="Symbol" panose="05050102010706020507" pitchFamily="18" charset="2"/>
              </a:rPr>
              <a:t> </a:t>
            </a:r>
            <a:r>
              <a:rPr lang="tr-TR" sz="1800" dirty="0">
                <a:solidFill>
                  <a:srgbClr val="000000"/>
                </a:solidFill>
                <a:latin typeface="Calibri" panose="020F0502020204030204" pitchFamily="34" charset="0"/>
              </a:rPr>
              <a:t>İş Sağlığı ve Güvenliği Genel Müdürlüğü(İSGGM)</a:t>
            </a:r>
          </a:p>
          <a:p>
            <a:r>
              <a:rPr lang="tr-TR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İş </a:t>
            </a:r>
            <a:r>
              <a:rPr lang="tr-TR" sz="1800" dirty="0">
                <a:solidFill>
                  <a:srgbClr val="000000"/>
                </a:solidFill>
                <a:latin typeface="Calibri" panose="020F0502020204030204" pitchFamily="34" charset="0"/>
              </a:rPr>
              <a:t>Sağlığı ve Güvenliği Merkezi(İSGÜM)</a:t>
            </a:r>
          </a:p>
          <a:p>
            <a:r>
              <a:rPr lang="tr-TR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Ulusal </a:t>
            </a:r>
            <a:r>
              <a:rPr lang="tr-TR" sz="1800" dirty="0">
                <a:solidFill>
                  <a:srgbClr val="000000"/>
                </a:solidFill>
                <a:latin typeface="Calibri" panose="020F0502020204030204" pitchFamily="34" charset="0"/>
              </a:rPr>
              <a:t>İş Sağlığı ve Güvenliği Konseyi</a:t>
            </a:r>
          </a:p>
          <a:p>
            <a:r>
              <a:rPr lang="tr-TR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İş </a:t>
            </a:r>
            <a:r>
              <a:rPr lang="tr-TR" sz="1800" dirty="0">
                <a:solidFill>
                  <a:srgbClr val="000000"/>
                </a:solidFill>
                <a:latin typeface="Calibri" panose="020F0502020204030204" pitchFamily="34" charset="0"/>
              </a:rPr>
              <a:t>Teftiş Kurulu Başkanlığı (İTKB)</a:t>
            </a:r>
          </a:p>
          <a:p>
            <a:r>
              <a:rPr lang="tr-TR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Çalışma </a:t>
            </a:r>
            <a:r>
              <a:rPr lang="tr-TR" sz="1800" dirty="0">
                <a:solidFill>
                  <a:srgbClr val="000000"/>
                </a:solidFill>
                <a:latin typeface="Calibri" panose="020F0502020204030204" pitchFamily="34" charset="0"/>
              </a:rPr>
              <a:t>ve Sosyal Güvenlik Bakanlığı Eğitim ve Araştırma Merkezi(ÇASGEM</a:t>
            </a:r>
            <a:r>
              <a:rPr lang="tr-TR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)</a:t>
            </a:r>
          </a:p>
          <a:p>
            <a:r>
              <a:rPr lang="tr-TR" sz="1800" dirty="0" smtClean="0">
                <a:solidFill>
                  <a:srgbClr val="000000"/>
                </a:solidFill>
                <a:latin typeface="Symbol" panose="05050102010706020507" pitchFamily="18" charset="2"/>
              </a:rPr>
              <a:t> </a:t>
            </a:r>
            <a:r>
              <a:rPr lang="tr-TR" sz="1800" dirty="0">
                <a:solidFill>
                  <a:srgbClr val="000000"/>
                </a:solidFill>
                <a:latin typeface="Calibri" panose="020F0502020204030204" pitchFamily="34" charset="0"/>
              </a:rPr>
              <a:t>Sosyal Güvenlik Kurumu-Sosyal Sigortalar Kurumu(SGK)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48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12304"/>
          </a:xfrm>
        </p:spPr>
        <p:txBody>
          <a:bodyPr/>
          <a:lstStyle/>
          <a:p>
            <a:pPr algn="ctr"/>
            <a:r>
              <a:rPr lang="es-ES" sz="1800" b="1" dirty="0" smtClean="0">
                <a:solidFill>
                  <a:srgbClr val="46465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ULUSAL </a:t>
            </a:r>
            <a:r>
              <a:rPr lang="tr-TR" sz="1800" b="1" dirty="0" smtClean="0">
                <a:solidFill>
                  <a:srgbClr val="46465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KURULUŞLAR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8229600" cy="5225792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150000"/>
              </a:lnSpc>
            </a:pPr>
            <a:r>
              <a:rPr lang="tr-TR" sz="1800" b="1" dirty="0" smtClean="0">
                <a:latin typeface="Calibri,Bold"/>
              </a:rPr>
              <a:t>ÇALIŞMA VE SOSYAL GÜVENLİK BAKANLIĞI (ÇSGB)</a:t>
            </a:r>
          </a:p>
          <a:p>
            <a:pPr algn="just">
              <a:lnSpc>
                <a:spcPct val="150000"/>
              </a:lnSpc>
            </a:pPr>
            <a:r>
              <a:rPr lang="tr-TR" sz="1800" dirty="0">
                <a:latin typeface="Calibri" panose="020F0502020204030204" pitchFamily="34" charset="0"/>
              </a:rPr>
              <a:t>Ayrıca Sağlık Bakanlığı ve Milli Savunma Bakanlığı da iş sağlığı ve </a:t>
            </a:r>
            <a:r>
              <a:rPr lang="tr-TR" sz="1800" dirty="0" smtClean="0">
                <a:latin typeface="Calibri" panose="020F0502020204030204" pitchFamily="34" charset="0"/>
              </a:rPr>
              <a:t>güvenliği yönünden </a:t>
            </a:r>
            <a:r>
              <a:rPr lang="tr-TR" sz="1800" dirty="0">
                <a:latin typeface="Calibri" panose="020F0502020204030204" pitchFamily="34" charset="0"/>
              </a:rPr>
              <a:t>önemli kurumlardır. </a:t>
            </a:r>
            <a:endParaRPr lang="tr-TR" sz="1800" dirty="0" smtClean="0">
              <a:latin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1800" dirty="0" smtClean="0">
                <a:latin typeface="Calibri" panose="020F0502020204030204" pitchFamily="34" charset="0"/>
              </a:rPr>
              <a:t>Milli </a:t>
            </a:r>
            <a:r>
              <a:rPr lang="tr-TR" sz="1800" dirty="0">
                <a:latin typeface="Calibri" panose="020F0502020204030204" pitchFamily="34" charset="0"/>
              </a:rPr>
              <a:t>Savunma Bakanlığının iş sağlığı </a:t>
            </a:r>
            <a:r>
              <a:rPr lang="tr-TR" sz="1800" dirty="0" smtClean="0">
                <a:latin typeface="Calibri" panose="020F0502020204030204" pitchFamily="34" charset="0"/>
              </a:rPr>
              <a:t>ve güvenliğiyle </a:t>
            </a:r>
            <a:r>
              <a:rPr lang="tr-TR" sz="1800" dirty="0">
                <a:latin typeface="Calibri" panose="020F0502020204030204" pitchFamily="34" charset="0"/>
              </a:rPr>
              <a:t>alakası askeri işletmelerin teftişiyle ilgilidir. </a:t>
            </a:r>
            <a:endParaRPr lang="tr-TR" sz="1800" dirty="0" smtClean="0">
              <a:latin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1800" dirty="0" smtClean="0">
                <a:latin typeface="Calibri" panose="020F0502020204030204" pitchFamily="34" charset="0"/>
              </a:rPr>
              <a:t>Bakanlıkların ardından Sosyal </a:t>
            </a:r>
            <a:r>
              <a:rPr lang="tr-TR" sz="1800" dirty="0">
                <a:latin typeface="Calibri" panose="020F0502020204030204" pitchFamily="34" charset="0"/>
              </a:rPr>
              <a:t>Sigortalar Kurumu, Belediyeler, Milli Prodüktivite Merkezi, </a:t>
            </a:r>
            <a:r>
              <a:rPr lang="tr-TR" sz="1800" dirty="0" smtClean="0">
                <a:latin typeface="Calibri" panose="020F0502020204030204" pitchFamily="34" charset="0"/>
              </a:rPr>
              <a:t>Türk Standartları </a:t>
            </a:r>
            <a:r>
              <a:rPr lang="tr-TR" sz="1800" dirty="0">
                <a:latin typeface="Calibri" panose="020F0502020204030204" pitchFamily="34" charset="0"/>
              </a:rPr>
              <a:t>Enstitüsü ve Üniversiteler kendi görev alanları kapsamında </a:t>
            </a:r>
            <a:r>
              <a:rPr lang="tr-TR" sz="1800" dirty="0" smtClean="0">
                <a:latin typeface="Calibri" panose="020F0502020204030204" pitchFamily="34" charset="0"/>
              </a:rPr>
              <a:t>farklı açılardan </a:t>
            </a:r>
            <a:r>
              <a:rPr lang="tr-TR" sz="1800" dirty="0">
                <a:latin typeface="Calibri" panose="020F0502020204030204" pitchFamily="34" charset="0"/>
              </a:rPr>
              <a:t>ve farklı amaçlarla konuyla </a:t>
            </a:r>
            <a:r>
              <a:rPr lang="tr-TR" sz="1800" dirty="0" smtClean="0">
                <a:latin typeface="Calibri" panose="020F0502020204030204" pitchFamily="34" charset="0"/>
              </a:rPr>
              <a:t>alakalıdır.</a:t>
            </a:r>
          </a:p>
          <a:p>
            <a:pPr algn="just">
              <a:lnSpc>
                <a:spcPct val="150000"/>
              </a:lnSpc>
            </a:pPr>
            <a:r>
              <a:rPr lang="tr-TR" sz="1800" dirty="0">
                <a:latin typeface="Calibri" panose="020F0502020204030204" pitchFamily="34" charset="0"/>
              </a:rPr>
              <a:t>Çalışma ve Sosyal Güvenlik Bakanlığı, çalışma yaşamını düzenlemek </a:t>
            </a:r>
            <a:r>
              <a:rPr lang="tr-TR" sz="1800" dirty="0" smtClean="0">
                <a:latin typeface="Calibri" panose="020F0502020204030204" pitchFamily="34" charset="0"/>
              </a:rPr>
              <a:t>ve denetlemek</a:t>
            </a:r>
            <a:r>
              <a:rPr lang="tr-TR" sz="1800" dirty="0">
                <a:latin typeface="Calibri" panose="020F0502020204030204" pitchFamily="34" charset="0"/>
              </a:rPr>
              <a:t>, istihdam piyasasının problemlerini çözerek büyüme ve </a:t>
            </a:r>
            <a:r>
              <a:rPr lang="tr-TR" sz="1800" dirty="0" smtClean="0">
                <a:latin typeface="Calibri" panose="020F0502020204030204" pitchFamily="34" charset="0"/>
              </a:rPr>
              <a:t>istihdam oranını </a:t>
            </a:r>
            <a:r>
              <a:rPr lang="tr-TR" sz="1800" dirty="0">
                <a:latin typeface="Calibri" panose="020F0502020204030204" pitchFamily="34" charset="0"/>
              </a:rPr>
              <a:t>artırmak, insan kaynaklarının kalitesini artırmak, sosyal </a:t>
            </a:r>
            <a:r>
              <a:rPr lang="tr-TR" sz="1800" dirty="0" smtClean="0">
                <a:latin typeface="Calibri" panose="020F0502020204030204" pitchFamily="34" charset="0"/>
              </a:rPr>
              <a:t>güvenliğin yaygınlaştırmak</a:t>
            </a:r>
            <a:r>
              <a:rPr lang="tr-TR" sz="1800" dirty="0">
                <a:latin typeface="Calibri" panose="020F0502020204030204" pitchFamily="34" charset="0"/>
              </a:rPr>
              <a:t>, bütün çalışanlar için çalışma ortamlarının sağlıklı ve </a:t>
            </a:r>
            <a:r>
              <a:rPr lang="tr-TR" sz="1800" dirty="0" smtClean="0">
                <a:latin typeface="Calibri" panose="020F0502020204030204" pitchFamily="34" charset="0"/>
              </a:rPr>
              <a:t>güvenli olmasını </a:t>
            </a:r>
            <a:r>
              <a:rPr lang="tr-TR" sz="1800" dirty="0">
                <a:latin typeface="Calibri" panose="020F0502020204030204" pitchFamily="34" charset="0"/>
              </a:rPr>
              <a:t>sağlamak amacıyla, bir iş sağlığı ve güvenliği kültürü geliştirmek </a:t>
            </a:r>
            <a:r>
              <a:rPr lang="tr-TR" sz="1800" dirty="0" smtClean="0">
                <a:latin typeface="Calibri" panose="020F0502020204030204" pitchFamily="34" charset="0"/>
              </a:rPr>
              <a:t>gibi görevleri </a:t>
            </a:r>
            <a:r>
              <a:rPr lang="tr-TR" sz="1800" dirty="0">
                <a:latin typeface="Calibri" panose="020F0502020204030204" pitchFamily="34" charset="0"/>
              </a:rPr>
              <a:t>yerine getirmektedir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928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062497" y="6021288"/>
            <a:ext cx="6834014" cy="360040"/>
          </a:xfrm>
        </p:spPr>
        <p:txBody>
          <a:bodyPr>
            <a:noAutofit/>
          </a:bodyPr>
          <a:lstStyle/>
          <a:p>
            <a:r>
              <a:rPr lang="tr-TR" sz="2400" b="1" dirty="0" smtClean="0"/>
              <a:t>BENİ DİNLEDİĞİNİZ İÇİN TEŞEKKÜRLER</a:t>
            </a:r>
            <a:endParaRPr lang="tr-TR" sz="2400" b="1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6023" y="1196752"/>
            <a:ext cx="1666961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ikdörtgen 2"/>
          <p:cNvSpPr/>
          <p:nvPr/>
        </p:nvSpPr>
        <p:spPr>
          <a:xfrm>
            <a:off x="1569400" y="4797152"/>
            <a:ext cx="7348847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b="1" dirty="0" smtClean="0">
                <a:latin typeface="Calibri,Bold"/>
              </a:rPr>
              <a:t>GELECEK HAFTA: </a:t>
            </a:r>
          </a:p>
          <a:p>
            <a:r>
              <a:rPr lang="tr-TR" b="1" dirty="0">
                <a:latin typeface="Calibri,Bold"/>
              </a:rPr>
              <a:t>İŞ SAĞLIĞI VE </a:t>
            </a:r>
            <a:r>
              <a:rPr lang="tr-TR" b="1" dirty="0" smtClean="0">
                <a:latin typeface="Calibri,Bold"/>
              </a:rPr>
              <a:t>GÜVENLİĞİ YÖNETİM SİSTEMİNİN FAYDALARI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6804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 SAĞLIĞI VE GÜVENLİĞİ </a:t>
            </a:r>
            <a:r>
              <a:rPr lang="tr-T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UYGULAMALARININ DÜZENLENMESİ</a:t>
            </a: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DENETLENMESİ </a:t>
            </a:r>
            <a:r>
              <a:rPr lang="tr-T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es-E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UYGULANMASINDA </a:t>
            </a:r>
            <a:r>
              <a:rPr lang="es-E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ETKİSİ OLAN ULUSAL </a:t>
            </a:r>
            <a:r>
              <a:rPr lang="es-E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tr-T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ULUSLARARASI </a:t>
            </a: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KURULUŞLAR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Dünya genelinde iş sağlığı ve güvenliğiyle ilgili düzenlenmelerin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yapılması ve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düzenlemelerin etkili bir şekilde uygulanmasını sağlayan ve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bunları denetleyen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ulusal ve uluslararası birçok kurum ve kuruluş bulunmaktadır. </a:t>
            </a:r>
            <a:endParaRPr lang="tr-T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başlık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altında, uluslararası boyutta İSG düzenlemeleri ortaya koyan ve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bunları uygulayan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denetleyen</a:t>
            </a:r>
          </a:p>
          <a:p>
            <a:pPr algn="just">
              <a:lnSpc>
                <a:spcPct val="150000"/>
              </a:lnSpc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ILO, WHO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AB Direktifleri, EU-OSHA,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US-OSHA,</a:t>
            </a:r>
          </a:p>
          <a:p>
            <a:pPr algn="just">
              <a:lnSpc>
                <a:spcPct val="150000"/>
              </a:lnSpc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çalışma hayatının sağlıklı ve güvenli koşullarda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yürütülmesinden sorumlu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olan T.C. Çalışma ve Sosyal Güvenlik Bakanlığı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teşkilatlarının faaliyetlerine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yer verilmiştir.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99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1800" b="1" dirty="0" smtClean="0">
                <a:solidFill>
                  <a:srgbClr val="46465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ULUSLARARASI </a:t>
            </a:r>
            <a:r>
              <a:rPr lang="tr-TR" sz="1800" b="1" dirty="0">
                <a:solidFill>
                  <a:srgbClr val="46465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KURULUŞLAR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8229600" cy="5225792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tr-TR" sz="1800" b="1" dirty="0" smtClean="0">
                <a:latin typeface="Calibri,Bold"/>
              </a:rPr>
              <a:t>ULUSLARARASI ÇALIŞMA ÖRGÜTÜ (INTERNATİONAL LABOR ORGANİZATİON)</a:t>
            </a:r>
          </a:p>
          <a:p>
            <a:pPr algn="just"/>
            <a:r>
              <a:rPr lang="tr-TR" sz="1800" dirty="0">
                <a:latin typeface="Calibri" panose="020F0502020204030204" pitchFamily="34" charset="0"/>
              </a:rPr>
              <a:t>1919 yılında kabul edilen ILO Anayasası ile evrensel ve kalıcı bir </a:t>
            </a:r>
            <a:r>
              <a:rPr lang="tr-TR" sz="1800" dirty="0" smtClean="0">
                <a:latin typeface="Calibri" panose="020F0502020204030204" pitchFamily="34" charset="0"/>
              </a:rPr>
              <a:t>barışın ancak </a:t>
            </a:r>
            <a:r>
              <a:rPr lang="tr-TR" sz="1800" dirty="0">
                <a:latin typeface="Calibri" panose="020F0502020204030204" pitchFamily="34" charset="0"/>
              </a:rPr>
              <a:t>sosyal adalet temelinde kurulabileceği inancından hareketle, </a:t>
            </a:r>
            <a:r>
              <a:rPr lang="tr-TR" sz="1800" dirty="0" smtClean="0">
                <a:latin typeface="Calibri" panose="020F0502020204030204" pitchFamily="34" charset="0"/>
              </a:rPr>
              <a:t>Milletler Cemiyetine </a:t>
            </a:r>
            <a:r>
              <a:rPr lang="tr-TR" sz="1800" dirty="0">
                <a:latin typeface="Calibri" panose="020F0502020204030204" pitchFamily="34" charset="0"/>
              </a:rPr>
              <a:t>bağlı bir kurum olarak teşkil edildi. </a:t>
            </a:r>
            <a:endParaRPr lang="tr-TR" sz="1800" dirty="0" smtClean="0">
              <a:latin typeface="Calibri" panose="020F0502020204030204" pitchFamily="34" charset="0"/>
            </a:endParaRPr>
          </a:p>
          <a:p>
            <a:pPr algn="just"/>
            <a:r>
              <a:rPr lang="tr-TR" sz="1800" dirty="0" smtClean="0">
                <a:latin typeface="Calibri" panose="020F0502020204030204" pitchFamily="34" charset="0"/>
              </a:rPr>
              <a:t>1926 </a:t>
            </a:r>
            <a:r>
              <a:rPr lang="tr-TR" sz="1800" dirty="0">
                <a:latin typeface="Calibri" panose="020F0502020204030204" pitchFamily="34" charset="0"/>
              </a:rPr>
              <a:t>da düzenlenen bir </a:t>
            </a:r>
            <a:r>
              <a:rPr lang="tr-TR" sz="1800" dirty="0" smtClean="0">
                <a:latin typeface="Calibri" panose="020F0502020204030204" pitchFamily="34" charset="0"/>
              </a:rPr>
              <a:t>çalışma konferansıyla </a:t>
            </a:r>
            <a:r>
              <a:rPr lang="tr-TR" sz="1800" dirty="0">
                <a:latin typeface="Calibri" panose="020F0502020204030204" pitchFamily="34" charset="0"/>
              </a:rPr>
              <a:t>ILO’nun belirlediği </a:t>
            </a:r>
            <a:r>
              <a:rPr lang="tr-TR" sz="1800" dirty="0" smtClean="0">
                <a:latin typeface="Calibri" panose="020F0502020204030204" pitchFamily="34" charset="0"/>
              </a:rPr>
              <a:t>çalışma standartlarının </a:t>
            </a:r>
            <a:r>
              <a:rPr lang="tr-TR" sz="1800" dirty="0">
                <a:latin typeface="Calibri" panose="020F0502020204030204" pitchFamily="34" charset="0"/>
              </a:rPr>
              <a:t>uygulanması için </a:t>
            </a:r>
            <a:r>
              <a:rPr lang="tr-TR" sz="1800" dirty="0" smtClean="0">
                <a:latin typeface="Calibri" panose="020F0502020204030204" pitchFamily="34" charset="0"/>
              </a:rPr>
              <a:t>bir yönetim </a:t>
            </a:r>
            <a:r>
              <a:rPr lang="tr-TR" sz="1800" dirty="0">
                <a:latin typeface="Calibri" panose="020F0502020204030204" pitchFamily="34" charset="0"/>
              </a:rPr>
              <a:t>sistemi oluşturuldu. 1946 </a:t>
            </a:r>
            <a:r>
              <a:rPr lang="tr-TR" sz="1800" dirty="0" smtClean="0">
                <a:latin typeface="Calibri" panose="020F0502020204030204" pitchFamily="34" charset="0"/>
              </a:rPr>
              <a:t>yılında, Birleşmiş </a:t>
            </a:r>
            <a:r>
              <a:rPr lang="tr-TR" sz="1800" dirty="0">
                <a:latin typeface="Calibri" panose="020F0502020204030204" pitchFamily="34" charset="0"/>
              </a:rPr>
              <a:t>Milletler ve ILO </a:t>
            </a:r>
            <a:r>
              <a:rPr lang="tr-TR" sz="1800" dirty="0" smtClean="0">
                <a:latin typeface="Calibri" panose="020F0502020204030204" pitchFamily="34" charset="0"/>
              </a:rPr>
              <a:t>arasında yapılan </a:t>
            </a:r>
            <a:r>
              <a:rPr lang="tr-TR" sz="1800" dirty="0">
                <a:latin typeface="Calibri" panose="020F0502020204030204" pitchFamily="34" charset="0"/>
              </a:rPr>
              <a:t>bir anlaşmayla Birleşmiş Milletlere </a:t>
            </a:r>
            <a:r>
              <a:rPr lang="tr-TR" sz="1800" dirty="0" smtClean="0">
                <a:latin typeface="Calibri" panose="020F0502020204030204" pitchFamily="34" charset="0"/>
              </a:rPr>
              <a:t>bağlı bir </a:t>
            </a:r>
            <a:r>
              <a:rPr lang="tr-TR" sz="1800" dirty="0">
                <a:latin typeface="Calibri" panose="020F0502020204030204" pitchFamily="34" charset="0"/>
              </a:rPr>
              <a:t>ihtisas kuruluşu </a:t>
            </a:r>
            <a:r>
              <a:rPr lang="tr-TR" sz="1800" dirty="0" smtClean="0">
                <a:latin typeface="Calibri" panose="020F0502020204030204" pitchFamily="34" charset="0"/>
              </a:rPr>
              <a:t>haline dönüştürüldü.</a:t>
            </a:r>
          </a:p>
          <a:p>
            <a:pPr algn="just"/>
            <a:r>
              <a:rPr lang="tr-TR" sz="1800" dirty="0">
                <a:latin typeface="Calibri" panose="020F0502020204030204" pitchFamily="34" charset="0"/>
              </a:rPr>
              <a:t>ILO sosyal adaleti, evrensel ve kalıcı barışın sağlanmasının ön koşulu </a:t>
            </a:r>
            <a:r>
              <a:rPr lang="tr-TR" sz="1800" dirty="0" smtClean="0">
                <a:latin typeface="Calibri" panose="020F0502020204030204" pitchFamily="34" charset="0"/>
              </a:rPr>
              <a:t>olarak görmeyi </a:t>
            </a:r>
            <a:r>
              <a:rPr lang="tr-TR" sz="1800" dirty="0">
                <a:latin typeface="Calibri" panose="020F0502020204030204" pitchFamily="34" charset="0"/>
              </a:rPr>
              <a:t>sürdürürken, uluslararası düzlemde kabul görmüş insan ve </a:t>
            </a:r>
            <a:r>
              <a:rPr lang="tr-TR" sz="1800" dirty="0" smtClean="0">
                <a:latin typeface="Calibri" panose="020F0502020204030204" pitchFamily="34" charset="0"/>
              </a:rPr>
              <a:t>çalışan haklarının </a:t>
            </a:r>
            <a:r>
              <a:rPr lang="tr-TR" sz="1800" dirty="0">
                <a:latin typeface="Calibri" panose="020F0502020204030204" pitchFamily="34" charset="0"/>
              </a:rPr>
              <a:t>korunması noktasına vurgu yapmaktadır. </a:t>
            </a:r>
            <a:endParaRPr lang="tr-TR" sz="1800" dirty="0" smtClean="0">
              <a:latin typeface="Calibri" panose="020F0502020204030204" pitchFamily="34" charset="0"/>
            </a:endParaRPr>
          </a:p>
          <a:p>
            <a:pPr algn="just"/>
            <a:r>
              <a:rPr lang="tr-TR" sz="1800" dirty="0" smtClean="0">
                <a:latin typeface="Calibri" panose="020F0502020204030204" pitchFamily="34" charset="0"/>
              </a:rPr>
              <a:t>187 </a:t>
            </a:r>
            <a:r>
              <a:rPr lang="tr-TR" sz="1800" dirty="0">
                <a:latin typeface="Calibri" panose="020F0502020204030204" pitchFamily="34" charset="0"/>
              </a:rPr>
              <a:t>ülkenin hükümet, işçi </a:t>
            </a:r>
            <a:r>
              <a:rPr lang="tr-TR" sz="1800" dirty="0" smtClean="0">
                <a:latin typeface="Calibri" panose="020F0502020204030204" pitchFamily="34" charset="0"/>
              </a:rPr>
              <a:t>ve işveren </a:t>
            </a:r>
            <a:r>
              <a:rPr lang="tr-TR" sz="1800" dirty="0">
                <a:latin typeface="Calibri" panose="020F0502020204030204" pitchFamily="34" charset="0"/>
              </a:rPr>
              <a:t>temsilcilerini bir araya getiren ILO, çalışma standartlarını belirlemeyi, </a:t>
            </a:r>
            <a:r>
              <a:rPr lang="tr-TR" sz="1800" dirty="0" smtClean="0">
                <a:latin typeface="Calibri" panose="020F0502020204030204" pitchFamily="34" charset="0"/>
              </a:rPr>
              <a:t>bu doğrultuda </a:t>
            </a:r>
            <a:r>
              <a:rPr lang="tr-TR" sz="1800" dirty="0">
                <a:latin typeface="Calibri" panose="020F0502020204030204" pitchFamily="34" charset="0"/>
              </a:rPr>
              <a:t>politikalar geliştirmeyi, tüm dünyada kadın-erkek herkesin </a:t>
            </a:r>
            <a:r>
              <a:rPr lang="tr-TR" sz="1800" dirty="0" smtClean="0">
                <a:latin typeface="Calibri" panose="020F0502020204030204" pitchFamily="34" charset="0"/>
              </a:rPr>
              <a:t>insana yakışan </a:t>
            </a:r>
            <a:r>
              <a:rPr lang="tr-TR" sz="1800" dirty="0">
                <a:latin typeface="Calibri" panose="020F0502020204030204" pitchFamily="34" charset="0"/>
              </a:rPr>
              <a:t>biçimde çalışma koşullarının teşvikine yönelik programlar </a:t>
            </a:r>
            <a:r>
              <a:rPr lang="tr-TR" sz="1800" dirty="0" smtClean="0">
                <a:latin typeface="Calibri" panose="020F0502020204030204" pitchFamily="34" charset="0"/>
              </a:rPr>
              <a:t>geliştirmeyi amaçlamaktadır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678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1800" b="1" dirty="0" smtClean="0">
                <a:solidFill>
                  <a:srgbClr val="46465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ULUSLARARASI </a:t>
            </a:r>
            <a:r>
              <a:rPr lang="tr-TR" sz="1800" b="1" dirty="0">
                <a:solidFill>
                  <a:srgbClr val="46465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KURULUŞLAR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8229600" cy="5225792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tr-TR" sz="1800" b="1" dirty="0" smtClean="0">
                <a:latin typeface="Calibri,Bold"/>
              </a:rPr>
              <a:t>ULUSLARARASI ÇALIŞMA ÖRGÜTÜ (INTERNATİONAL LABOR ORGANİZATİON)</a:t>
            </a:r>
          </a:p>
          <a:p>
            <a:pPr algn="just">
              <a:lnSpc>
                <a:spcPct val="150000"/>
              </a:lnSpc>
            </a:pPr>
            <a:r>
              <a:rPr lang="tr-TR" sz="1800" dirty="0">
                <a:latin typeface="Calibri" panose="020F0502020204030204" pitchFamily="34" charset="0"/>
              </a:rPr>
              <a:t>ILO Anayasasında, ortak paydada yer alan kurallar ile her ülkede </a:t>
            </a:r>
            <a:r>
              <a:rPr lang="tr-TR" sz="1800" dirty="0" smtClean="0">
                <a:latin typeface="Calibri" panose="020F0502020204030204" pitchFamily="34" charset="0"/>
              </a:rPr>
              <a:t>yaşayan iş </a:t>
            </a:r>
            <a:r>
              <a:rPr lang="tr-TR" sz="1800" dirty="0">
                <a:latin typeface="Calibri" panose="020F0502020204030204" pitchFamily="34" charset="0"/>
              </a:rPr>
              <a:t>gücü unsurunun aynı haklardan faydalanması için çaba </a:t>
            </a:r>
            <a:r>
              <a:rPr lang="tr-TR" sz="1800" dirty="0" smtClean="0">
                <a:latin typeface="Calibri" panose="020F0502020204030204" pitchFamily="34" charset="0"/>
              </a:rPr>
              <a:t>harcandığı anlaşılmaktadır</a:t>
            </a:r>
            <a:r>
              <a:rPr lang="tr-TR" sz="1800" dirty="0">
                <a:latin typeface="Calibri" panose="020F0502020204030204" pitchFamily="34" charset="0"/>
              </a:rPr>
              <a:t>. </a:t>
            </a:r>
            <a:endParaRPr lang="tr-TR" sz="1800" dirty="0" smtClean="0">
              <a:latin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1800" dirty="0" smtClean="0">
                <a:latin typeface="Calibri" panose="020F0502020204030204" pitchFamily="34" charset="0"/>
              </a:rPr>
              <a:t>Bu </a:t>
            </a:r>
            <a:r>
              <a:rPr lang="tr-TR" sz="1800" dirty="0">
                <a:latin typeface="Calibri" panose="020F0502020204030204" pitchFamily="34" charset="0"/>
              </a:rPr>
              <a:t>kapsamda ILO, gerek duyulduğunda üye </a:t>
            </a:r>
            <a:r>
              <a:rPr lang="tr-TR" sz="1800" dirty="0" smtClean="0">
                <a:latin typeface="Calibri" panose="020F0502020204030204" pitchFamily="34" charset="0"/>
              </a:rPr>
              <a:t>ülkelerde uygulanmak </a:t>
            </a:r>
            <a:r>
              <a:rPr lang="tr-TR" sz="1800" dirty="0">
                <a:latin typeface="Calibri" panose="020F0502020204030204" pitchFamily="34" charset="0"/>
              </a:rPr>
              <a:t>üzere çalışma hayatıyla ilgili çeşitli düzenlemeler getirmektedir. </a:t>
            </a:r>
            <a:endParaRPr lang="tr-TR" sz="1800" dirty="0" smtClean="0">
              <a:latin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1800" dirty="0" smtClean="0">
                <a:latin typeface="Calibri" panose="020F0502020204030204" pitchFamily="34" charset="0"/>
              </a:rPr>
              <a:t>İş sağlığı </a:t>
            </a:r>
            <a:r>
              <a:rPr lang="tr-TR" sz="1800" dirty="0">
                <a:latin typeface="Calibri" panose="020F0502020204030204" pitchFamily="34" charset="0"/>
              </a:rPr>
              <a:t>ve güvenliği konusunda ulusal mevzuat faaliyetleri ile birlikte hız </a:t>
            </a:r>
            <a:r>
              <a:rPr lang="tr-TR" sz="1800" dirty="0" smtClean="0">
                <a:latin typeface="Calibri" panose="020F0502020204030204" pitchFamily="34" charset="0"/>
              </a:rPr>
              <a:t>kazanan uluslararası </a:t>
            </a:r>
            <a:r>
              <a:rPr lang="tr-TR" sz="1800" dirty="0">
                <a:latin typeface="Calibri" panose="020F0502020204030204" pitchFamily="34" charset="0"/>
              </a:rPr>
              <a:t>mevzuat çalışmaları nezdinde ILO sözleşmeleri 1932 </a:t>
            </a:r>
            <a:r>
              <a:rPr lang="tr-TR" sz="1800" dirty="0" smtClean="0">
                <a:latin typeface="Calibri" panose="020F0502020204030204" pitchFamily="34" charset="0"/>
              </a:rPr>
              <a:t>yılında organizasyona </a:t>
            </a:r>
            <a:r>
              <a:rPr lang="tr-TR" sz="1800" dirty="0">
                <a:latin typeface="Calibri" panose="020F0502020204030204" pitchFamily="34" charset="0"/>
              </a:rPr>
              <a:t>üye olan Türkiye tarafından da takip edilmekte ve ülkemizde </a:t>
            </a:r>
            <a:r>
              <a:rPr lang="tr-TR" sz="1800" dirty="0" smtClean="0">
                <a:latin typeface="Calibri" panose="020F0502020204030204" pitchFamily="34" charset="0"/>
              </a:rPr>
              <a:t>de bu </a:t>
            </a:r>
            <a:r>
              <a:rPr lang="tr-TR" sz="1800" dirty="0">
                <a:latin typeface="Calibri" panose="020F0502020204030204" pitchFamily="34" charset="0"/>
              </a:rPr>
              <a:t>normlar kabul edilerek uygulamaya konmaktadır 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89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1800" b="1" dirty="0" smtClean="0">
                <a:solidFill>
                  <a:srgbClr val="46465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ULUSLARARASI </a:t>
            </a:r>
            <a:r>
              <a:rPr lang="tr-TR" sz="1800" b="1" dirty="0">
                <a:solidFill>
                  <a:srgbClr val="46465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KURULUŞLAR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8229600" cy="5225792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tr-TR" sz="1800" b="1" dirty="0" smtClean="0">
                <a:latin typeface="Calibri,Bold"/>
              </a:rPr>
              <a:t>ULUSLARARASI ÇALIŞMA ÖRGÜTÜ (INTERNATİONAL LABOR ORGANİZATİON)</a:t>
            </a:r>
          </a:p>
          <a:p>
            <a:pPr algn="just"/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Türkiye, ILO tarafından çalışma hayatıyla ilgili düzenlenen,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Temel Sözleşmeler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8’inin tamamı, </a:t>
            </a:r>
            <a:endParaRPr lang="tr-TR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Yönetişim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Sözleşmeleri (Öncelikli): 4’ünden 3’ü,</a:t>
            </a:r>
          </a:p>
          <a:p>
            <a:pPr algn="just"/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Teknik Sözleşmeler: 177 Sözleşmeden 48’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/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Türkiye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tarafından onaylanan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59 Sözleşmeden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55'i yürürlüktedir, 4 Sözleşmeye karşı çıkılmıştır. Toplam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59 sözleşmeyi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kabul etmiş; ancak 55 sözleşme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yürütülmektedir.</a:t>
            </a:r>
          </a:p>
          <a:p>
            <a:pPr algn="just"/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Devletler arasında meydana gelebilecek anlaşmazlıklara barışçıl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çözümler aramak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savaşlar nedeni ile ortaya çıkan toplumsal şartların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iyileştirilmesi amacıyla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kurulan Birleşmiş Milletler ile, çalışma yaşamında toplumsal bir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barışın sağlanması adına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kurulmuş olan Uluslararası Çalışma Örgütü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Anayasası’nın başlangıç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bölümünde şu hükümler yer almaktadır;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066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1800" b="1" dirty="0" smtClean="0">
                <a:solidFill>
                  <a:srgbClr val="46465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ULUSLARARASI </a:t>
            </a:r>
            <a:r>
              <a:rPr lang="tr-TR" sz="1800" b="1" dirty="0">
                <a:solidFill>
                  <a:srgbClr val="46465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KURULUŞLAR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8229600" cy="5225792"/>
          </a:xfrm>
        </p:spPr>
        <p:txBody>
          <a:bodyPr>
            <a:normAutofit/>
          </a:bodyPr>
          <a:lstStyle/>
          <a:p>
            <a:pPr lvl="0" algn="ctr">
              <a:lnSpc>
                <a:spcPct val="150000"/>
              </a:lnSpc>
              <a:buClr>
                <a:srgbClr val="727CA3"/>
              </a:buClr>
            </a:pPr>
            <a:r>
              <a:rPr lang="tr-TR" sz="1800" b="1" dirty="0">
                <a:solidFill>
                  <a:prstClr val="black"/>
                </a:solidFill>
                <a:latin typeface="Calibri,Bold"/>
              </a:rPr>
              <a:t>ULUSLARARASI ÇALIŞMA ÖRGÜTÜ (INTERNATİONAL LABOR ORGANİZATİON)</a:t>
            </a:r>
          </a:p>
          <a:p>
            <a:pPr algn="just"/>
            <a:r>
              <a:rPr lang="tr-TR" sz="1800" dirty="0">
                <a:latin typeface="Calibri" panose="020F0502020204030204" pitchFamily="34" charset="0"/>
              </a:rPr>
              <a:t>Çok sayıda insan </a:t>
            </a:r>
            <a:r>
              <a:rPr lang="tr-TR" sz="1800" dirty="0" smtClean="0">
                <a:latin typeface="Calibri" panose="020F0502020204030204" pitchFamily="34" charset="0"/>
              </a:rPr>
              <a:t>için, adaletsizliğin</a:t>
            </a:r>
            <a:r>
              <a:rPr lang="tr-TR" sz="1800" dirty="0">
                <a:latin typeface="Calibri" panose="020F0502020204030204" pitchFamily="34" charset="0"/>
              </a:rPr>
              <a:t>, sefaletin ve yoksulluğun bulunduğu çalışma koşullarının varlığı </a:t>
            </a:r>
            <a:r>
              <a:rPr lang="tr-TR" sz="1800" dirty="0" smtClean="0">
                <a:latin typeface="Calibri" panose="020F0502020204030204" pitchFamily="34" charset="0"/>
              </a:rPr>
              <a:t>ve bunun </a:t>
            </a:r>
            <a:r>
              <a:rPr lang="tr-TR" sz="1800" dirty="0">
                <a:latin typeface="Calibri" panose="020F0502020204030204" pitchFamily="34" charset="0"/>
              </a:rPr>
              <a:t>dünya barışı ve ahengini tehlikeye düşürecek bir hoşnutsuzluğa yol </a:t>
            </a:r>
            <a:r>
              <a:rPr lang="tr-TR" sz="1800" dirty="0" smtClean="0">
                <a:latin typeface="Calibri" panose="020F0502020204030204" pitchFamily="34" charset="0"/>
              </a:rPr>
              <a:t>açtığı ve </a:t>
            </a:r>
            <a:r>
              <a:rPr lang="tr-TR" sz="1800" dirty="0">
                <a:latin typeface="Calibri" panose="020F0502020204030204" pitchFamily="34" charset="0"/>
              </a:rPr>
              <a:t>bu koşulların </a:t>
            </a:r>
            <a:endParaRPr lang="tr-TR" sz="1800" dirty="0" smtClean="0">
              <a:latin typeface="Calibri" panose="020F0502020204030204" pitchFamily="34" charset="0"/>
            </a:endParaRPr>
          </a:p>
          <a:p>
            <a:pPr algn="just"/>
            <a:r>
              <a:rPr lang="tr-TR" sz="1800" dirty="0" smtClean="0">
                <a:latin typeface="Calibri" panose="020F0502020204030204" pitchFamily="34" charset="0"/>
              </a:rPr>
              <a:t>örneğin</a:t>
            </a:r>
            <a:r>
              <a:rPr lang="tr-TR" sz="1800" dirty="0">
                <a:latin typeface="Calibri" panose="020F0502020204030204" pitchFamily="34" charset="0"/>
              </a:rPr>
              <a:t>; günlük ve haftalık maksimum çalışma </a:t>
            </a:r>
            <a:r>
              <a:rPr lang="tr-TR" sz="1800" dirty="0" smtClean="0">
                <a:latin typeface="Calibri" panose="020F0502020204030204" pitchFamily="34" charset="0"/>
              </a:rPr>
              <a:t>saatlerinin düzenlenmesi</a:t>
            </a:r>
            <a:r>
              <a:rPr lang="tr-TR" sz="1800" dirty="0">
                <a:latin typeface="Calibri" panose="020F0502020204030204" pitchFamily="34" charset="0"/>
              </a:rPr>
              <a:t>, işçilerin işe alınması, işsizliğe karşı mücadele, yeterli </a:t>
            </a:r>
            <a:r>
              <a:rPr lang="tr-TR" sz="1800" dirty="0" smtClean="0">
                <a:latin typeface="Calibri" panose="020F0502020204030204" pitchFamily="34" charset="0"/>
              </a:rPr>
              <a:t>yaşam koşullarını </a:t>
            </a:r>
            <a:r>
              <a:rPr lang="tr-TR" sz="1800" dirty="0">
                <a:latin typeface="Calibri" panose="020F0502020204030204" pitchFamily="34" charset="0"/>
              </a:rPr>
              <a:t>sağlayacak bir ücretin güvence altına alınması, işçilerin genel </a:t>
            </a:r>
            <a:r>
              <a:rPr lang="tr-TR" sz="1800" dirty="0" smtClean="0">
                <a:latin typeface="Calibri" panose="020F0502020204030204" pitchFamily="34" charset="0"/>
              </a:rPr>
              <a:t>ve mesleki </a:t>
            </a:r>
            <a:r>
              <a:rPr lang="tr-TR" sz="1800" dirty="0">
                <a:latin typeface="Calibri" panose="020F0502020204030204" pitchFamily="34" charset="0"/>
              </a:rPr>
              <a:t>hastalıklara ve iş sırasında meydana gelen kazalara karşı </a:t>
            </a:r>
            <a:r>
              <a:rPr lang="tr-TR" sz="1800" dirty="0" smtClean="0">
                <a:latin typeface="Calibri" panose="020F0502020204030204" pitchFamily="34" charset="0"/>
              </a:rPr>
              <a:t>korunması, çocukların</a:t>
            </a:r>
            <a:r>
              <a:rPr lang="tr-TR" sz="1800" dirty="0">
                <a:latin typeface="Calibri" panose="020F0502020204030204" pitchFamily="34" charset="0"/>
              </a:rPr>
              <a:t>, gençlerin ve kadınların korunması, yaşlılık ve maluliyet </a:t>
            </a:r>
            <a:r>
              <a:rPr lang="tr-TR" sz="1800" dirty="0" smtClean="0">
                <a:latin typeface="Calibri" panose="020F0502020204030204" pitchFamily="34" charset="0"/>
              </a:rPr>
              <a:t>aylıklarının bağlanması</a:t>
            </a:r>
            <a:r>
              <a:rPr lang="tr-TR" sz="1800" dirty="0">
                <a:latin typeface="Calibri" panose="020F0502020204030204" pitchFamily="34" charset="0"/>
              </a:rPr>
              <a:t>, </a:t>
            </a:r>
            <a:endParaRPr lang="tr-TR" sz="1800" dirty="0" smtClean="0">
              <a:latin typeface="Calibri" panose="020F0502020204030204" pitchFamily="34" charset="0"/>
            </a:endParaRPr>
          </a:p>
          <a:p>
            <a:pPr algn="just"/>
            <a:r>
              <a:rPr lang="tr-TR" sz="1800" dirty="0" smtClean="0">
                <a:latin typeface="Calibri" panose="020F0502020204030204" pitchFamily="34" charset="0"/>
              </a:rPr>
              <a:t>eşit </a:t>
            </a:r>
            <a:r>
              <a:rPr lang="tr-TR" sz="1800" dirty="0">
                <a:latin typeface="Calibri" panose="020F0502020204030204" pitchFamily="34" charset="0"/>
              </a:rPr>
              <a:t>işe eşit ücret ilkesinin tanınması, sendikal özgürlük </a:t>
            </a:r>
            <a:r>
              <a:rPr lang="tr-TR" sz="1800" dirty="0" smtClean="0">
                <a:latin typeface="Calibri" panose="020F0502020204030204" pitchFamily="34" charset="0"/>
              </a:rPr>
              <a:t>ilkesinin sağlanması</a:t>
            </a:r>
            <a:r>
              <a:rPr lang="tr-TR" sz="1800" dirty="0">
                <a:latin typeface="Calibri" panose="020F0502020204030204" pitchFamily="34" charset="0"/>
              </a:rPr>
              <a:t>, teknik ve mesleki eğitimin düzenlenmesi ve benzer diğer </a:t>
            </a:r>
            <a:r>
              <a:rPr lang="tr-TR" sz="1800" dirty="0" smtClean="0">
                <a:latin typeface="Calibri" panose="020F0502020204030204" pitchFamily="34" charset="0"/>
              </a:rPr>
              <a:t>önlemler bakımından </a:t>
            </a:r>
            <a:r>
              <a:rPr lang="tr-TR" sz="1800" dirty="0">
                <a:latin typeface="Calibri" panose="020F0502020204030204" pitchFamily="34" charset="0"/>
              </a:rPr>
              <a:t>bu koşulları iyileştirmenin acilen gerekliliği nedeniyle; adalet </a:t>
            </a:r>
            <a:r>
              <a:rPr lang="tr-TR" sz="1800" dirty="0" smtClean="0">
                <a:latin typeface="Calibri" panose="020F0502020204030204" pitchFamily="34" charset="0"/>
              </a:rPr>
              <a:t>ve insaniyet </a:t>
            </a:r>
            <a:r>
              <a:rPr lang="tr-TR" sz="1800" dirty="0">
                <a:latin typeface="Calibri" panose="020F0502020204030204" pitchFamily="34" charset="0"/>
              </a:rPr>
              <a:t>duygularından hareketle, aynı zamanda sürekli bir dünya </a:t>
            </a:r>
            <a:r>
              <a:rPr lang="tr-TR" sz="1800" dirty="0" smtClean="0">
                <a:latin typeface="Calibri" panose="020F0502020204030204" pitchFamily="34" charset="0"/>
              </a:rPr>
              <a:t>barışını sağlamak </a:t>
            </a:r>
            <a:r>
              <a:rPr lang="tr-TR" sz="1800" dirty="0">
                <a:latin typeface="Calibri" panose="020F0502020204030204" pitchFamily="34" charset="0"/>
              </a:rPr>
              <a:t>arzusu ve bu belirtilen hedeflere ulaşmak amacıyla hareket </a:t>
            </a:r>
            <a:r>
              <a:rPr lang="tr-TR" sz="1800" dirty="0" smtClean="0">
                <a:latin typeface="Calibri" panose="020F0502020204030204" pitchFamily="34" charset="0"/>
              </a:rPr>
              <a:t>eden Yüksek </a:t>
            </a:r>
            <a:r>
              <a:rPr lang="tr-TR" sz="1800" dirty="0">
                <a:latin typeface="Calibri" panose="020F0502020204030204" pitchFamily="34" charset="0"/>
              </a:rPr>
              <a:t>Akit Taraflar, Uluslararası Çalışma Örgütü'nün işbu </a:t>
            </a:r>
            <a:r>
              <a:rPr lang="tr-TR" sz="1800" dirty="0" smtClean="0">
                <a:latin typeface="Calibri" panose="020F0502020204030204" pitchFamily="34" charset="0"/>
              </a:rPr>
              <a:t>Anayasasını onaylarlar.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85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12304"/>
          </a:xfrm>
        </p:spPr>
        <p:txBody>
          <a:bodyPr/>
          <a:lstStyle/>
          <a:p>
            <a:pPr algn="ctr"/>
            <a:r>
              <a:rPr lang="tr-TR" sz="1800" b="1" dirty="0" smtClean="0">
                <a:solidFill>
                  <a:srgbClr val="46465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b="1" dirty="0">
                <a:solidFill>
                  <a:srgbClr val="46465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ULUSLARARASI KURULUŞLAR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8229600" cy="5112568"/>
          </a:xfrm>
        </p:spPr>
        <p:txBody>
          <a:bodyPr>
            <a:normAutofit fontScale="92500" lnSpcReduction="10000"/>
          </a:bodyPr>
          <a:lstStyle/>
          <a:p>
            <a:pPr lvl="0" algn="ctr">
              <a:lnSpc>
                <a:spcPct val="150000"/>
              </a:lnSpc>
              <a:buClr>
                <a:srgbClr val="727CA3"/>
              </a:buClr>
            </a:pPr>
            <a:r>
              <a:rPr lang="tr-TR" sz="1800" b="1" dirty="0">
                <a:solidFill>
                  <a:prstClr val="black"/>
                </a:solidFill>
                <a:latin typeface="Calibri,Bold"/>
              </a:rPr>
              <a:t>ULUSLARARASI ÇALIŞMA ÖRGÜTÜ (INTERNATİONAL LABOR ORGANİZATİON</a:t>
            </a:r>
            <a:r>
              <a:rPr lang="tr-TR" sz="1800" b="1" dirty="0" smtClean="0">
                <a:solidFill>
                  <a:prstClr val="black"/>
                </a:solidFill>
                <a:latin typeface="Calibri,Bold"/>
              </a:rPr>
              <a:t>)</a:t>
            </a:r>
            <a:endParaRPr lang="tr-TR" sz="1800" dirty="0" smtClean="0">
              <a:latin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1800" dirty="0" err="1" smtClean="0">
                <a:latin typeface="Calibri" panose="020F0502020204030204" pitchFamily="34" charset="0"/>
              </a:rPr>
              <a:t>Filedelfiya</a:t>
            </a:r>
            <a:r>
              <a:rPr lang="tr-TR" sz="1800" dirty="0" smtClean="0">
                <a:latin typeface="Calibri" panose="020F0502020204030204" pitchFamily="34" charset="0"/>
              </a:rPr>
              <a:t> Bildirgesi </a:t>
            </a:r>
            <a:r>
              <a:rPr lang="tr-TR" sz="1800" dirty="0">
                <a:latin typeface="Calibri" panose="020F0502020204030204" pitchFamily="34" charset="0"/>
              </a:rPr>
              <a:t>ile Uluslararası Çalışma Örgütü şu ilkeleri kabul etmiştir</a:t>
            </a:r>
            <a:r>
              <a:rPr lang="tr-TR" sz="1800" dirty="0" smtClean="0">
                <a:latin typeface="Calibri" panose="020F0502020204030204" pitchFamily="34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tr-TR" sz="1800" dirty="0" smtClean="0">
                <a:latin typeface="Calibri" panose="020F0502020204030204" pitchFamily="34" charset="0"/>
              </a:rPr>
              <a:t>“</a:t>
            </a:r>
            <a:r>
              <a:rPr lang="tr-TR" sz="1800" dirty="0">
                <a:latin typeface="Calibri" panose="020F0502020204030204" pitchFamily="34" charset="0"/>
              </a:rPr>
              <a:t>Emek bir </a:t>
            </a:r>
            <a:r>
              <a:rPr lang="tr-TR" sz="1800" dirty="0" smtClean="0">
                <a:latin typeface="Calibri" panose="020F0502020204030204" pitchFamily="34" charset="0"/>
              </a:rPr>
              <a:t>mal değildir</a:t>
            </a:r>
            <a:r>
              <a:rPr lang="tr-TR" sz="1800" dirty="0">
                <a:latin typeface="Calibri" panose="020F0502020204030204" pitchFamily="34" charset="0"/>
              </a:rPr>
              <a:t>. Dernek kurma ve ifade özgürlüğü desteklenen bir </a:t>
            </a:r>
            <a:r>
              <a:rPr lang="tr-TR" sz="1800" dirty="0" smtClean="0">
                <a:latin typeface="Calibri" panose="020F0502020204030204" pitchFamily="34" charset="0"/>
              </a:rPr>
              <a:t>ilerlemenin vazgeçilmez </a:t>
            </a:r>
            <a:r>
              <a:rPr lang="tr-TR" sz="1800" dirty="0">
                <a:latin typeface="Calibri" panose="020F0502020204030204" pitchFamily="34" charset="0"/>
              </a:rPr>
              <a:t>şartıdır; yoksulluk, bulunduğu yerlerde, herkesin refahına yönelik </a:t>
            </a:r>
            <a:r>
              <a:rPr lang="tr-TR" sz="1800" dirty="0" smtClean="0">
                <a:latin typeface="Calibri" panose="020F0502020204030204" pitchFamily="34" charset="0"/>
              </a:rPr>
              <a:t>bir tehlike </a:t>
            </a:r>
            <a:r>
              <a:rPr lang="tr-TR" sz="1800" dirty="0">
                <a:latin typeface="Calibri" panose="020F0502020204030204" pitchFamily="34" charset="0"/>
              </a:rPr>
              <a:t>oluşturur; ihtiyaca karşı mücadele, her ulusun kendi ülkesi </a:t>
            </a:r>
            <a:r>
              <a:rPr lang="tr-TR" sz="1800" dirty="0" smtClean="0">
                <a:latin typeface="Calibri" panose="020F0502020204030204" pitchFamily="34" charset="0"/>
              </a:rPr>
              <a:t>içerisinde tükenmez </a:t>
            </a:r>
            <a:r>
              <a:rPr lang="tr-TR" sz="1800" dirty="0">
                <a:latin typeface="Calibri" panose="020F0502020204030204" pitchFamily="34" charset="0"/>
              </a:rPr>
              <a:t>bir güçle ve kamu yararının sağlanması amacıyla işçi ve </a:t>
            </a:r>
            <a:r>
              <a:rPr lang="tr-TR" sz="1800" dirty="0" smtClean="0">
                <a:latin typeface="Calibri" panose="020F0502020204030204" pitchFamily="34" charset="0"/>
              </a:rPr>
              <a:t>işveren temsilcilerinin </a:t>
            </a:r>
            <a:r>
              <a:rPr lang="tr-TR" sz="1800" dirty="0">
                <a:latin typeface="Calibri" panose="020F0502020204030204" pitchFamily="34" charset="0"/>
              </a:rPr>
              <a:t>Hükümet temsilcileri ile eşit şartları içinde </a:t>
            </a:r>
            <a:r>
              <a:rPr lang="tr-TR" sz="1800" dirty="0" smtClean="0">
                <a:latin typeface="Calibri" panose="020F0502020204030204" pitchFamily="34" charset="0"/>
              </a:rPr>
              <a:t>katılımlarıyla yapacakları </a:t>
            </a:r>
            <a:r>
              <a:rPr lang="tr-TR" sz="1800" dirty="0">
                <a:latin typeface="Calibri" panose="020F0502020204030204" pitchFamily="34" charset="0"/>
              </a:rPr>
              <a:t>serbest tartışmalara ve alacakları demokratik kararlara hâkim </a:t>
            </a:r>
            <a:r>
              <a:rPr lang="tr-TR" sz="1800" dirty="0" smtClean="0">
                <a:latin typeface="Calibri" panose="020F0502020204030204" pitchFamily="34" charset="0"/>
              </a:rPr>
              <a:t>olarak sürekli </a:t>
            </a:r>
            <a:r>
              <a:rPr lang="tr-TR" sz="1800" dirty="0">
                <a:latin typeface="Calibri" panose="020F0502020204030204" pitchFamily="34" charset="0"/>
              </a:rPr>
              <a:t>ve ortak bir uluslararası gayretle </a:t>
            </a:r>
            <a:r>
              <a:rPr lang="tr-TR" sz="1800" dirty="0" smtClean="0">
                <a:latin typeface="Calibri" panose="020F0502020204030204" pitchFamily="34" charset="0"/>
              </a:rPr>
              <a:t>yürütülecektir</a:t>
            </a:r>
          </a:p>
          <a:p>
            <a:pPr algn="just"/>
            <a:r>
              <a:rPr lang="tr-TR" sz="1800" dirty="0">
                <a:latin typeface="Calibri" panose="020F0502020204030204" pitchFamily="34" charset="0"/>
              </a:rPr>
              <a:t>1998 yılında Çalışma Yaşamında Temel İlke ve Haklar Bildirgesi ile </a:t>
            </a:r>
            <a:r>
              <a:rPr lang="tr-TR" sz="1800" dirty="0" smtClean="0">
                <a:latin typeface="Calibri" panose="020F0502020204030204" pitchFamily="34" charset="0"/>
              </a:rPr>
              <a:t>örgüt, çalışma </a:t>
            </a:r>
            <a:r>
              <a:rPr lang="tr-TR" sz="1800" dirty="0">
                <a:latin typeface="Calibri" panose="020F0502020204030204" pitchFamily="34" charset="0"/>
              </a:rPr>
              <a:t>yaşamında taraf olan çalışanlar ve işverenlerin kendi maddî ve </a:t>
            </a:r>
            <a:r>
              <a:rPr lang="tr-TR" sz="1800" dirty="0" smtClean="0">
                <a:latin typeface="Calibri" panose="020F0502020204030204" pitchFamily="34" charset="0"/>
              </a:rPr>
              <a:t>manevî çıkarlarını </a:t>
            </a:r>
            <a:r>
              <a:rPr lang="tr-TR" sz="1800" dirty="0">
                <a:latin typeface="Calibri" panose="020F0502020204030204" pitchFamily="34" charset="0"/>
              </a:rPr>
              <a:t>demokratik ve barışçıl yöntemlerle korumalarını ve </a:t>
            </a:r>
            <a:r>
              <a:rPr lang="tr-TR" sz="1800" dirty="0" smtClean="0">
                <a:latin typeface="Calibri" panose="020F0502020204030204" pitchFamily="34" charset="0"/>
              </a:rPr>
              <a:t>geliştirmelerini öngören </a:t>
            </a:r>
            <a:r>
              <a:rPr lang="tr-TR" sz="1800" dirty="0">
                <a:latin typeface="Calibri" panose="020F0502020204030204" pitchFamily="34" charset="0"/>
              </a:rPr>
              <a:t>birtakım ilkeleri kabul etmiştir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74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12304"/>
          </a:xfrm>
        </p:spPr>
        <p:txBody>
          <a:bodyPr/>
          <a:lstStyle/>
          <a:p>
            <a:pPr algn="ctr"/>
            <a:r>
              <a:rPr lang="tr-TR" sz="1800" b="1" dirty="0" smtClean="0">
                <a:solidFill>
                  <a:srgbClr val="46465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ULUSLARARASI </a:t>
            </a:r>
            <a:r>
              <a:rPr lang="tr-TR" sz="1800" b="1" dirty="0">
                <a:solidFill>
                  <a:srgbClr val="46465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KURULUŞLAR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8229600" cy="5225792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50000"/>
              </a:lnSpc>
            </a:pPr>
            <a:r>
              <a:rPr lang="tr-TR" sz="1700" b="1" dirty="0">
                <a:solidFill>
                  <a:prstClr val="black"/>
                </a:solidFill>
                <a:latin typeface="Calibri,Bold"/>
              </a:rPr>
              <a:t>ULUSLARARASI ÇALIŞMA ÖRGÜTÜ (INTERNATİONAL LABOR ORGANİZATİON</a:t>
            </a:r>
            <a:endParaRPr lang="tr-TR" sz="1800" dirty="0" smtClean="0">
              <a:latin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1800" dirty="0" smtClean="0">
                <a:latin typeface="Calibri" panose="020F0502020204030204" pitchFamily="34" charset="0"/>
              </a:rPr>
              <a:t>1998 </a:t>
            </a:r>
            <a:r>
              <a:rPr lang="tr-TR" sz="1800" dirty="0">
                <a:latin typeface="Calibri" panose="020F0502020204030204" pitchFamily="34" charset="0"/>
              </a:rPr>
              <a:t>yılında Çalışma Yaşamında Temel İlke ve Haklar Bildirgesi ile </a:t>
            </a:r>
            <a:r>
              <a:rPr lang="tr-TR" sz="1800" dirty="0" smtClean="0">
                <a:latin typeface="Calibri" panose="020F0502020204030204" pitchFamily="34" charset="0"/>
              </a:rPr>
              <a:t>örgüt, çalışma </a:t>
            </a:r>
            <a:r>
              <a:rPr lang="tr-TR" sz="1800" dirty="0">
                <a:latin typeface="Calibri" panose="020F0502020204030204" pitchFamily="34" charset="0"/>
              </a:rPr>
              <a:t>yaşamında taraf olan çalışanlar ve işverenlerin kendi maddî ve </a:t>
            </a:r>
            <a:r>
              <a:rPr lang="tr-TR" sz="1800" dirty="0" smtClean="0">
                <a:latin typeface="Calibri" panose="020F0502020204030204" pitchFamily="34" charset="0"/>
              </a:rPr>
              <a:t>manevî çıkarlarını </a:t>
            </a:r>
            <a:r>
              <a:rPr lang="tr-TR" sz="1800" dirty="0">
                <a:latin typeface="Calibri" panose="020F0502020204030204" pitchFamily="34" charset="0"/>
              </a:rPr>
              <a:t>demokratik ve barışçıl yöntemlerle korumalarını ve </a:t>
            </a:r>
            <a:r>
              <a:rPr lang="tr-TR" sz="1800" dirty="0" smtClean="0">
                <a:latin typeface="Calibri" panose="020F0502020204030204" pitchFamily="34" charset="0"/>
              </a:rPr>
              <a:t>geliştirmelerini öngören </a:t>
            </a:r>
            <a:r>
              <a:rPr lang="tr-TR" sz="1800" dirty="0">
                <a:latin typeface="Calibri" panose="020F0502020204030204" pitchFamily="34" charset="0"/>
              </a:rPr>
              <a:t>birtakım ilkeleri kabul etmiştir. Bildirge ile üye devletlerin bu </a:t>
            </a:r>
            <a:r>
              <a:rPr lang="tr-TR" sz="1800" dirty="0" smtClean="0">
                <a:latin typeface="Calibri" panose="020F0502020204030204" pitchFamily="34" charset="0"/>
              </a:rPr>
              <a:t>ilkeleri onaylayıp </a:t>
            </a:r>
            <a:r>
              <a:rPr lang="tr-TR" sz="1800" dirty="0">
                <a:latin typeface="Calibri" panose="020F0502020204030204" pitchFamily="34" charset="0"/>
              </a:rPr>
              <a:t>onaylamamaları önemli olmaksızın, prensipte bildirgenin esas </a:t>
            </a:r>
            <a:r>
              <a:rPr lang="tr-TR" sz="1800" dirty="0" smtClean="0">
                <a:latin typeface="Calibri" panose="020F0502020204030204" pitchFamily="34" charset="0"/>
              </a:rPr>
              <a:t>almaları gerektiğinin </a:t>
            </a:r>
            <a:r>
              <a:rPr lang="tr-TR" sz="1800" dirty="0">
                <a:latin typeface="Calibri" panose="020F0502020204030204" pitchFamily="34" charset="0"/>
              </a:rPr>
              <a:t>altı çizilmiştir. Bildirgeye bakıldığında şu ilkeler yer almaktadır</a:t>
            </a:r>
            <a:r>
              <a:rPr lang="tr-TR" sz="1800" dirty="0" smtClean="0">
                <a:latin typeface="Calibri" panose="020F0502020204030204" pitchFamily="34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tr-TR" sz="1800" dirty="0">
                <a:latin typeface="Calibri" panose="020F0502020204030204" pitchFamily="34" charset="0"/>
              </a:rPr>
              <a:t>Uluslararası Çalışma Örgütü’nün, evrensel ve kalıcı barış için sosyal </a:t>
            </a:r>
            <a:r>
              <a:rPr lang="tr-TR" sz="1800" dirty="0" smtClean="0">
                <a:latin typeface="Calibri" panose="020F0502020204030204" pitchFamily="34" charset="0"/>
              </a:rPr>
              <a:t>adaletin gerekli </a:t>
            </a:r>
            <a:r>
              <a:rPr lang="tr-TR" sz="1800" dirty="0">
                <a:latin typeface="Calibri" panose="020F0502020204030204" pitchFamily="34" charset="0"/>
              </a:rPr>
              <a:t>olduğu temel inancıyla kurulmuş olması nedeniyle; </a:t>
            </a:r>
            <a:r>
              <a:rPr lang="tr-TR" sz="1800" dirty="0" smtClean="0">
                <a:latin typeface="Calibri" panose="020F0502020204030204" pitchFamily="34" charset="0"/>
              </a:rPr>
              <a:t>sendikalaşma özgürlüğü </a:t>
            </a:r>
            <a:r>
              <a:rPr lang="tr-TR" sz="1800" dirty="0">
                <a:latin typeface="Calibri" panose="020F0502020204030204" pitchFamily="34" charset="0"/>
              </a:rPr>
              <a:t>ve toplu pazarlık hakkının etkin biçimde tanınması; zorla ya da </a:t>
            </a:r>
            <a:r>
              <a:rPr lang="tr-TR" sz="1800" dirty="0" smtClean="0">
                <a:latin typeface="Calibri" panose="020F0502020204030204" pitchFamily="34" charset="0"/>
              </a:rPr>
              <a:t>zorunlu çalıştırmanın </a:t>
            </a:r>
            <a:r>
              <a:rPr lang="tr-TR" sz="1800" dirty="0">
                <a:latin typeface="Calibri" panose="020F0502020204030204" pitchFamily="34" charset="0"/>
              </a:rPr>
              <a:t>tüm biçimlerinin ortadan kaldırılması; çocuk işçiliğine etkin </a:t>
            </a:r>
            <a:r>
              <a:rPr lang="tr-TR" sz="1800" dirty="0" smtClean="0">
                <a:latin typeface="Calibri" panose="020F0502020204030204" pitchFamily="34" charset="0"/>
              </a:rPr>
              <a:t>biçimde son </a:t>
            </a:r>
            <a:r>
              <a:rPr lang="tr-TR" sz="1800" dirty="0">
                <a:latin typeface="Calibri" panose="020F0502020204030204" pitchFamily="34" charset="0"/>
              </a:rPr>
              <a:t>verilmesi; istihdamda ve meslekte ayrımcılığın ortadan kaldırılmasını </a:t>
            </a:r>
            <a:r>
              <a:rPr lang="tr-TR" sz="1800" dirty="0" smtClean="0">
                <a:latin typeface="Calibri" panose="020F0502020204030204" pitchFamily="34" charset="0"/>
              </a:rPr>
              <a:t>kabul eder.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02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4312"/>
          </a:xfrm>
        </p:spPr>
        <p:txBody>
          <a:bodyPr/>
          <a:lstStyle/>
          <a:p>
            <a:pPr algn="ctr"/>
            <a:r>
              <a:rPr lang="tr-TR" sz="1800" b="1" dirty="0" smtClean="0">
                <a:solidFill>
                  <a:srgbClr val="46465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ULUSLARARASI </a:t>
            </a:r>
            <a:r>
              <a:rPr lang="tr-TR" sz="1800" b="1" dirty="0">
                <a:solidFill>
                  <a:srgbClr val="46465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KURULUŞLAR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8229600" cy="5225792"/>
          </a:xfrm>
        </p:spPr>
        <p:txBody>
          <a:bodyPr>
            <a:normAutofit fontScale="92500"/>
          </a:bodyPr>
          <a:lstStyle/>
          <a:p>
            <a:pPr algn="ctr">
              <a:lnSpc>
                <a:spcPct val="150000"/>
              </a:lnSpc>
            </a:pPr>
            <a:r>
              <a:rPr lang="en-US" sz="1800" b="1" dirty="0" smtClean="0">
                <a:latin typeface="Calibri,Bold"/>
              </a:rPr>
              <a:t>DÜNYA SAĞLIK ÖRGÜTÜ (WORLD HEALTH ORGANIZATION)</a:t>
            </a:r>
            <a:endParaRPr lang="tr-TR" sz="1800" b="1" dirty="0" smtClean="0">
              <a:latin typeface="Calibri,Bold"/>
            </a:endParaRPr>
          </a:p>
          <a:p>
            <a:pPr algn="just"/>
            <a:r>
              <a:rPr lang="tr-TR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1945’te Birleşmiş Milletleri kurmak üzere bir araya gelen </a:t>
            </a:r>
            <a:r>
              <a:rPr lang="tr-TR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diplomatların görüştüğü </a:t>
            </a:r>
            <a:r>
              <a:rPr lang="tr-TR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önemli konulardan birisi de evrensel bir sağlık örgütü oluşturmaktı.</a:t>
            </a:r>
          </a:p>
          <a:p>
            <a:pPr algn="just"/>
            <a:r>
              <a:rPr lang="tr-TR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Bunun sonucunda 7 Nisan 1948 tarihinde Dünya Sağlık Örgütü (WHO) kuruldu </a:t>
            </a:r>
            <a:r>
              <a:rPr lang="tr-TR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WHO </a:t>
            </a:r>
            <a:r>
              <a:rPr lang="tr-TR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Anayasası yürürlüğe girdi. </a:t>
            </a:r>
            <a:endParaRPr lang="tr-TR" sz="2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000" i="1" dirty="0" smtClean="0">
                <a:solidFill>
                  <a:srgbClr val="9948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Örgütün </a:t>
            </a:r>
            <a:r>
              <a:rPr lang="tr-TR" sz="2000" i="1" dirty="0">
                <a:solidFill>
                  <a:srgbClr val="9948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görevi dünya genelinde insan </a:t>
            </a:r>
            <a:r>
              <a:rPr lang="tr-TR" sz="2000" i="1" dirty="0" smtClean="0">
                <a:solidFill>
                  <a:srgbClr val="9948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sağlığı konusunda </a:t>
            </a:r>
            <a:r>
              <a:rPr lang="tr-TR" sz="2000" i="1" dirty="0">
                <a:solidFill>
                  <a:srgbClr val="9948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gerekli </a:t>
            </a:r>
            <a:r>
              <a:rPr lang="tr-TR" sz="2000" i="1" dirty="0" smtClean="0">
                <a:solidFill>
                  <a:srgbClr val="9948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bilimsel çalışmaların </a:t>
            </a:r>
            <a:r>
              <a:rPr lang="tr-TR" sz="2000" i="1" dirty="0">
                <a:solidFill>
                  <a:srgbClr val="9948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yapılmasını sağlamak ve </a:t>
            </a:r>
            <a:r>
              <a:rPr lang="tr-TR" sz="2000" i="1" dirty="0" smtClean="0">
                <a:solidFill>
                  <a:srgbClr val="9948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dezavantajlı dünya </a:t>
            </a:r>
            <a:r>
              <a:rPr lang="tr-TR" sz="2000" i="1" dirty="0">
                <a:solidFill>
                  <a:srgbClr val="9948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nüfusunun sağlığını iyileştirmektir</a:t>
            </a:r>
            <a:r>
              <a:rPr lang="tr-TR" sz="2000" i="1" dirty="0" smtClean="0">
                <a:solidFill>
                  <a:srgbClr val="9948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doğrultuda bulaşıcı ve </a:t>
            </a:r>
            <a:r>
              <a:rPr lang="tr-TR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bulaşıcı olmayan </a:t>
            </a:r>
            <a:r>
              <a:rPr lang="tr-TR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hastalıklar, anne ve çocuk sağlığının korunması, sağlıklı bir </a:t>
            </a:r>
            <a:r>
              <a:rPr lang="tr-TR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yaşlılık dönemi </a:t>
            </a:r>
            <a:r>
              <a:rPr lang="tr-TR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hazırlanması, insan gereksinimlerinden hava, su, yiyecek, ilaç ve </a:t>
            </a:r>
            <a:r>
              <a:rPr lang="tr-TR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aşıların temini </a:t>
            </a:r>
            <a:r>
              <a:rPr lang="tr-TR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korunması konularına </a:t>
            </a:r>
            <a:r>
              <a:rPr lang="tr-TR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eğilmektedir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Türkiye, 194 ülkenin üye olduğu bir organizasyon olan WHO’ya,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1948 yılında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üye olmuştur; ancak bu üyelik 9 Haziran 1949 tarih ve 5062 sayılı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Kanunla “Örgüt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Anayasasının” onaylanması sonrasında resmiyet kazanmıştır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22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Kaynak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200</TotalTime>
  <Words>1969</Words>
  <Application>Microsoft Office PowerPoint</Application>
  <PresentationFormat>Ekran Gösterisi (4:3)</PresentationFormat>
  <Paragraphs>109</Paragraphs>
  <Slides>18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8" baseType="lpstr">
      <vt:lpstr>Bookman Old Style</vt:lpstr>
      <vt:lpstr>Calibri</vt:lpstr>
      <vt:lpstr>Calibri,Bold</vt:lpstr>
      <vt:lpstr>Calibri,Italic</vt:lpstr>
      <vt:lpstr>Gill Sans MT</vt:lpstr>
      <vt:lpstr>Symbol</vt:lpstr>
      <vt:lpstr>Times New Roman</vt:lpstr>
      <vt:lpstr>Wingdings</vt:lpstr>
      <vt:lpstr>Wingdings 3</vt:lpstr>
      <vt:lpstr>Kaynak</vt:lpstr>
      <vt:lpstr>İŞ SAĞLIĞI VE GÜVENLİĞİ YÖNETİM SİSTEMİ  ULUSAL VE ULUSLARARASI KURULUŞLAR</vt:lpstr>
      <vt:lpstr>İŞ SAĞLIĞI VE GÜVENLİĞİ UYGULAMALARININ DÜZENLENMESİ, DENETLENMESİ VE UYGULANMASINDA ETKİSİ OLAN ULUSAL VE ULUSLARARASI KURULUŞLAR</vt:lpstr>
      <vt:lpstr>ULUSLARARASI KURULUŞLAR</vt:lpstr>
      <vt:lpstr>ULUSLARARASI KURULUŞLAR</vt:lpstr>
      <vt:lpstr>ULUSLARARASI KURULUŞLAR</vt:lpstr>
      <vt:lpstr>ULUSLARARASI KURULUŞLAR</vt:lpstr>
      <vt:lpstr> ULUSLARARASI KURULUŞLAR</vt:lpstr>
      <vt:lpstr>ULUSLARARASI KURULUŞLAR</vt:lpstr>
      <vt:lpstr>ULUSLARARASI KURULUŞLAR</vt:lpstr>
      <vt:lpstr>ULUSLARARASI KURULUŞLAR</vt:lpstr>
      <vt:lpstr>ULUSLARARASI KURULUŞLAR</vt:lpstr>
      <vt:lpstr>ULUSLARARASI KURULUŞLAR</vt:lpstr>
      <vt:lpstr>ULUSLARARASI KURULUŞLAR</vt:lpstr>
      <vt:lpstr>ULUSLARARASI KURULUŞLAR</vt:lpstr>
      <vt:lpstr>ULUSLARARASI KURULUŞLAR</vt:lpstr>
      <vt:lpstr>ULUSAL KURULUŞLAR</vt:lpstr>
      <vt:lpstr>ULUSAL KURULUŞLAR</vt:lpstr>
      <vt:lpstr>BENİ DİNLEDİĞİNİZ İÇİN TEŞEKKÜRLER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İŞ SAĞLIĞI VE GÜVENLİĞİ YÖNETİM SİSTEMİNE GİRİŞ</dc:title>
  <dc:creator>Şeyda ÇAVMAK</dc:creator>
  <cp:lastModifiedBy>Windows user</cp:lastModifiedBy>
  <cp:revision>17</cp:revision>
  <dcterms:created xsi:type="dcterms:W3CDTF">2024-09-24T06:25:51Z</dcterms:created>
  <dcterms:modified xsi:type="dcterms:W3CDTF">2024-10-22T18:26:57Z</dcterms:modified>
</cp:coreProperties>
</file>