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9" r:id="rId3"/>
    <p:sldId id="260" r:id="rId4"/>
    <p:sldId id="258" r:id="rId5"/>
    <p:sldId id="257"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69" autoAdjust="0"/>
  </p:normalViewPr>
  <p:slideViewPr>
    <p:cSldViewPr>
      <p:cViewPr varScale="1">
        <p:scale>
          <a:sx n="87" d="100"/>
          <a:sy n="87" d="100"/>
        </p:scale>
        <p:origin x="-1464" y="-78"/>
      </p:cViewPr>
      <p:guideLst>
        <p:guide orient="horz" pos="2160"/>
        <p:guide pos="2880"/>
      </p:guideLst>
    </p:cSldViewPr>
  </p:slideViewPr>
  <p:outlineViewPr>
    <p:cViewPr>
      <p:scale>
        <a:sx n="33" d="100"/>
        <a:sy n="33" d="100"/>
      </p:scale>
      <p:origin x="0" y="9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26.09.2024</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26.09.2024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26.09.2024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26.09.2024</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26.09.2024</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26.09.2024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26.09.2024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26.09.2024</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26.09.2024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26.09.2024</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26.09.2024</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26.09.2024</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07704" y="620688"/>
            <a:ext cx="6620272" cy="1686049"/>
          </a:xfrm>
        </p:spPr>
        <p:txBody>
          <a:bodyPr>
            <a:normAutofit/>
          </a:bodyPr>
          <a:lstStyle/>
          <a:p>
            <a:pPr algn="ctr"/>
            <a:r>
              <a:rPr lang="tr-TR" sz="2800" dirty="0"/>
              <a:t>OSD 215 Ders </a:t>
            </a:r>
            <a:r>
              <a:rPr lang="tr-TR" sz="2800" dirty="0" smtClean="0"/>
              <a:t>Tanıtımı </a:t>
            </a:r>
            <a:r>
              <a:rPr lang="tr-TR" sz="2800" dirty="0"/>
              <a:t>&amp; Giriş</a:t>
            </a:r>
            <a:endParaRPr lang="tr-TR" sz="2800" dirty="0">
              <a:solidFill>
                <a:schemeClr val="accent1"/>
              </a:solidFill>
              <a:latin typeface="Times New Roman" pitchFamily="18" charset="0"/>
              <a:cs typeface="Times New Roman" pitchFamily="18" charset="0"/>
            </a:endParaRPr>
          </a:p>
        </p:txBody>
      </p:sp>
      <p:sp>
        <p:nvSpPr>
          <p:cNvPr id="3" name="Alt Başlık 2"/>
          <p:cNvSpPr>
            <a:spLocks noGrp="1"/>
          </p:cNvSpPr>
          <p:nvPr>
            <p:ph type="subTitle" idx="1"/>
          </p:nvPr>
        </p:nvSpPr>
        <p:spPr>
          <a:xfrm>
            <a:off x="2195736" y="3429000"/>
            <a:ext cx="6688832" cy="2281808"/>
          </a:xfrm>
        </p:spPr>
        <p:txBody>
          <a:bodyPr>
            <a:normAutofit/>
          </a:bodyPr>
          <a:lstStyle/>
          <a:p>
            <a:r>
              <a:rPr lang="tr-TR" sz="3000" b="1" dirty="0" smtClean="0"/>
              <a:t>Sürdürülebilirlik Okuryazarlığı </a:t>
            </a:r>
          </a:p>
          <a:p>
            <a:endParaRPr lang="tr-TR" b="1" dirty="0"/>
          </a:p>
          <a:p>
            <a:r>
              <a:rPr lang="tr-TR" b="1" dirty="0" smtClean="0"/>
              <a:t>   Dr. </a:t>
            </a:r>
            <a:r>
              <a:rPr lang="tr-TR" b="1" dirty="0" err="1" smtClean="0"/>
              <a:t>Öğr</a:t>
            </a:r>
            <a:r>
              <a:rPr lang="tr-TR" b="1" dirty="0" smtClean="0"/>
              <a:t>. Üyesi Suzan Oğuz</a:t>
            </a:r>
          </a:p>
          <a:p>
            <a:r>
              <a:rPr lang="tr-TR" sz="2400" b="1" dirty="0" smtClean="0"/>
              <a:t>   </a:t>
            </a:r>
            <a:r>
              <a:rPr lang="tr-TR" b="1" dirty="0" smtClean="0"/>
              <a:t>suzanoguz@cag.edu.tr</a:t>
            </a:r>
            <a:endParaRPr lang="tr-TR" b="1" dirty="0"/>
          </a:p>
        </p:txBody>
      </p:sp>
    </p:spTree>
    <p:extLst>
      <p:ext uri="{BB962C8B-B14F-4D97-AF65-F5344CB8AC3E}">
        <p14:creationId xmlns:p14="http://schemas.microsoft.com/office/powerpoint/2010/main" val="3020967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850106"/>
          </a:xfrm>
        </p:spPr>
        <p:txBody>
          <a:bodyPr/>
          <a:lstStyle/>
          <a:p>
            <a:pPr algn="ctr"/>
            <a:r>
              <a:rPr lang="tr-TR" dirty="0" smtClean="0"/>
              <a:t>Vize projesi</a:t>
            </a:r>
            <a:endParaRPr lang="tr-TR" dirty="0"/>
          </a:p>
        </p:txBody>
      </p:sp>
      <p:sp>
        <p:nvSpPr>
          <p:cNvPr id="3" name="İçerik Yer Tutucusu 2"/>
          <p:cNvSpPr>
            <a:spLocks noGrp="1"/>
          </p:cNvSpPr>
          <p:nvPr>
            <p:ph sz="quarter" idx="1"/>
          </p:nvPr>
        </p:nvSpPr>
        <p:spPr>
          <a:xfrm>
            <a:off x="457200" y="1412776"/>
            <a:ext cx="7467600" cy="5061176"/>
          </a:xfrm>
        </p:spPr>
        <p:txBody>
          <a:bodyPr>
            <a:normAutofit fontScale="62500" lnSpcReduction="20000"/>
          </a:bodyPr>
          <a:lstStyle/>
          <a:p>
            <a:pPr marL="0" indent="0">
              <a:buNone/>
            </a:pPr>
            <a:r>
              <a:rPr lang="tr-TR" b="1" dirty="0">
                <a:solidFill>
                  <a:schemeClr val="tx2"/>
                </a:solidFill>
              </a:rPr>
              <a:t>Proje</a:t>
            </a:r>
            <a:r>
              <a:rPr lang="tr-TR" dirty="0">
                <a:solidFill>
                  <a:schemeClr val="tx2"/>
                </a:solidFill>
              </a:rPr>
              <a:t>: Kampüste Sürdürülebilir Kalkınma Amaçları (SKA) Farkındalığı ile İlgili </a:t>
            </a:r>
            <a:r>
              <a:rPr lang="tr-TR" dirty="0" smtClean="0">
                <a:solidFill>
                  <a:schemeClr val="tx2"/>
                </a:solidFill>
              </a:rPr>
              <a:t>proje Hazırlanması</a:t>
            </a:r>
          </a:p>
          <a:p>
            <a:pPr marL="0" indent="0">
              <a:buNone/>
            </a:pPr>
            <a:endParaRPr lang="tr-TR" dirty="0">
              <a:solidFill>
                <a:schemeClr val="tx2"/>
              </a:solidFill>
            </a:endParaRPr>
          </a:p>
          <a:p>
            <a:pPr marL="0" indent="0" algn="just">
              <a:buNone/>
            </a:pPr>
            <a:r>
              <a:rPr lang="tr-TR" dirty="0">
                <a:solidFill>
                  <a:schemeClr val="tx2"/>
                </a:solidFill>
              </a:rPr>
              <a:t>Bu projede, kampüs içinde Sürdürülebilir Kalkınma </a:t>
            </a:r>
            <a:r>
              <a:rPr lang="tr-TR" dirty="0" err="1">
                <a:solidFill>
                  <a:schemeClr val="tx2"/>
                </a:solidFill>
              </a:rPr>
              <a:t>Amaçları'ndan</a:t>
            </a:r>
            <a:r>
              <a:rPr lang="tr-TR" dirty="0">
                <a:solidFill>
                  <a:schemeClr val="tx2"/>
                </a:solidFill>
              </a:rPr>
              <a:t> (SKA) biriyle ilgili bir farkındalık kampanyası planlanacak, uygulanacak ve raporlanacaktır. Proje, afiş hazırlama, bilgilendirme saatleri düzenleme, sosyal medya kampanyaları gibi çeşitli farkındalık artırıcı etkinlikler içererek geniş bir kitleye ulaşmayı hedeflemelidir. Proje grupları, seçtikleri SKA ile ilgili bilgilendirici ve etkili bir kampanya yürütmelidir. Projenin tüm adımları planlanmalı, uygulamaları kanıtlarla (fotoğraf, video, afiş vb.) desteklenmeli ve rapor haline getirilmelidir</a:t>
            </a:r>
            <a:r>
              <a:rPr lang="tr-TR" dirty="0" smtClean="0">
                <a:solidFill>
                  <a:schemeClr val="tx2"/>
                </a:solidFill>
              </a:rPr>
              <a:t>.</a:t>
            </a:r>
          </a:p>
          <a:p>
            <a:pPr marL="0" indent="0">
              <a:buNone/>
            </a:pPr>
            <a:endParaRPr lang="tr-TR" dirty="0">
              <a:solidFill>
                <a:schemeClr val="tx2"/>
              </a:solidFill>
            </a:endParaRPr>
          </a:p>
          <a:p>
            <a:pPr marL="0" indent="0">
              <a:buNone/>
            </a:pPr>
            <a:r>
              <a:rPr lang="tr-TR" dirty="0" smtClean="0">
                <a:solidFill>
                  <a:schemeClr val="tx2"/>
                </a:solidFill>
              </a:rPr>
              <a:t>Grup </a:t>
            </a:r>
            <a:r>
              <a:rPr lang="tr-TR" dirty="0">
                <a:solidFill>
                  <a:schemeClr val="tx2"/>
                </a:solidFill>
              </a:rPr>
              <a:t>Üyeleri: 1-5 kişi</a:t>
            </a:r>
          </a:p>
          <a:p>
            <a:pPr marL="0" indent="0">
              <a:buNone/>
            </a:pPr>
            <a:r>
              <a:rPr lang="tr-TR" b="1" dirty="0" smtClean="0">
                <a:solidFill>
                  <a:schemeClr val="tx2"/>
                </a:solidFill>
              </a:rPr>
              <a:t>Proje </a:t>
            </a:r>
            <a:r>
              <a:rPr lang="tr-TR" b="1" dirty="0">
                <a:solidFill>
                  <a:schemeClr val="tx2"/>
                </a:solidFill>
              </a:rPr>
              <a:t>Adımları:</a:t>
            </a:r>
          </a:p>
          <a:p>
            <a:pPr marL="0" indent="0">
              <a:buNone/>
            </a:pPr>
            <a:r>
              <a:rPr lang="tr-TR" dirty="0" smtClean="0">
                <a:solidFill>
                  <a:schemeClr val="tx2"/>
                </a:solidFill>
              </a:rPr>
              <a:t>Seçilen </a:t>
            </a:r>
            <a:r>
              <a:rPr lang="tr-TR" dirty="0">
                <a:solidFill>
                  <a:schemeClr val="tx2"/>
                </a:solidFill>
              </a:rPr>
              <a:t>SKA doğrultusunda bir kampanya stratejisi belirlenmesi</a:t>
            </a:r>
          </a:p>
          <a:p>
            <a:pPr marL="0" indent="0">
              <a:buNone/>
            </a:pPr>
            <a:r>
              <a:rPr lang="tr-TR" dirty="0" smtClean="0">
                <a:solidFill>
                  <a:schemeClr val="tx2"/>
                </a:solidFill>
              </a:rPr>
              <a:t>Kampüs </a:t>
            </a:r>
            <a:r>
              <a:rPr lang="tr-TR" dirty="0">
                <a:solidFill>
                  <a:schemeClr val="tx2"/>
                </a:solidFill>
              </a:rPr>
              <a:t>içi etkinliklerin planlanması (afişler, bilgilendirme oturumları, sosyal medya kullanımı vb.)</a:t>
            </a:r>
          </a:p>
          <a:p>
            <a:pPr marL="0" indent="0">
              <a:buNone/>
            </a:pPr>
            <a:r>
              <a:rPr lang="tr-TR" dirty="0" smtClean="0">
                <a:solidFill>
                  <a:schemeClr val="tx2"/>
                </a:solidFill>
              </a:rPr>
              <a:t>Proje </a:t>
            </a:r>
            <a:r>
              <a:rPr lang="tr-TR" dirty="0">
                <a:solidFill>
                  <a:schemeClr val="tx2"/>
                </a:solidFill>
              </a:rPr>
              <a:t>sürecinin fotoğraf, video ve diğer materyallerle kanıtlanarak </a:t>
            </a:r>
            <a:r>
              <a:rPr lang="tr-TR" dirty="0" smtClean="0">
                <a:solidFill>
                  <a:schemeClr val="tx2"/>
                </a:solidFill>
              </a:rPr>
              <a:t>raporlanması</a:t>
            </a:r>
          </a:p>
          <a:p>
            <a:pPr marL="0" indent="0">
              <a:buNone/>
            </a:pPr>
            <a:r>
              <a:rPr lang="tr-TR" dirty="0" smtClean="0">
                <a:solidFill>
                  <a:schemeClr val="tx2"/>
                </a:solidFill>
              </a:rPr>
              <a:t>Grup </a:t>
            </a:r>
            <a:r>
              <a:rPr lang="tr-TR" dirty="0">
                <a:solidFill>
                  <a:schemeClr val="tx2"/>
                </a:solidFill>
              </a:rPr>
              <a:t>ve Amaç Bildirimi: 24 Ekim 2024 tarihine kadar, grup üyelerinin isimleri ve seçilen SKA hedefi </a:t>
            </a:r>
            <a:r>
              <a:rPr lang="tr-TR" b="1" dirty="0">
                <a:solidFill>
                  <a:schemeClr val="tx2"/>
                </a:solidFill>
              </a:rPr>
              <a:t>suzanoguz@cag.edu.tr </a:t>
            </a:r>
            <a:r>
              <a:rPr lang="tr-TR" dirty="0">
                <a:solidFill>
                  <a:schemeClr val="tx2"/>
                </a:solidFill>
              </a:rPr>
              <a:t>adresine gönderilmelidir.</a:t>
            </a:r>
          </a:p>
          <a:p>
            <a:pPr marL="0" indent="0">
              <a:buNone/>
            </a:pPr>
            <a:r>
              <a:rPr lang="tr-TR" b="1" dirty="0">
                <a:solidFill>
                  <a:schemeClr val="tx2"/>
                </a:solidFill>
              </a:rPr>
              <a:t>Teslim Tarihi: </a:t>
            </a:r>
            <a:r>
              <a:rPr lang="tr-TR" dirty="0">
                <a:solidFill>
                  <a:schemeClr val="tx2"/>
                </a:solidFill>
              </a:rPr>
              <a:t>7 Kasım 2024</a:t>
            </a:r>
          </a:p>
          <a:p>
            <a:endParaRPr lang="tr-TR" dirty="0">
              <a:solidFill>
                <a:schemeClr val="tx2"/>
              </a:solidFill>
            </a:endParaRPr>
          </a:p>
        </p:txBody>
      </p:sp>
    </p:spTree>
    <p:extLst>
      <p:ext uri="{BB962C8B-B14F-4D97-AF65-F5344CB8AC3E}">
        <p14:creationId xmlns:p14="http://schemas.microsoft.com/office/powerpoint/2010/main" val="1115718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22114"/>
          </a:xfrm>
        </p:spPr>
        <p:txBody>
          <a:bodyPr/>
          <a:lstStyle/>
          <a:p>
            <a:pPr algn="ctr"/>
            <a:r>
              <a:rPr lang="tr-TR" dirty="0" smtClean="0"/>
              <a:t>Final projesi</a:t>
            </a:r>
            <a:endParaRPr lang="tr-TR" dirty="0"/>
          </a:p>
        </p:txBody>
      </p:sp>
      <p:sp>
        <p:nvSpPr>
          <p:cNvPr id="3" name="İçerik Yer Tutucusu 2"/>
          <p:cNvSpPr>
            <a:spLocks noGrp="1"/>
          </p:cNvSpPr>
          <p:nvPr>
            <p:ph sz="quarter" idx="1"/>
          </p:nvPr>
        </p:nvSpPr>
        <p:spPr/>
        <p:txBody>
          <a:bodyPr>
            <a:normAutofit fontScale="85000" lnSpcReduction="20000"/>
          </a:bodyPr>
          <a:lstStyle/>
          <a:p>
            <a:pPr marL="0" indent="0" algn="just">
              <a:buNone/>
            </a:pPr>
            <a:r>
              <a:rPr lang="tr-TR" b="1" dirty="0">
                <a:solidFill>
                  <a:schemeClr val="tx2"/>
                </a:solidFill>
              </a:rPr>
              <a:t>Proje: </a:t>
            </a:r>
            <a:r>
              <a:rPr lang="tr-TR" dirty="0">
                <a:solidFill>
                  <a:schemeClr val="tx2"/>
                </a:solidFill>
              </a:rPr>
              <a:t>Bir işletmenin Sürdürülebilir Kalkınma Amaçları ile ilgili bir ödev hazırlanacaktır. Ödevde, Sürdürülebilir Kalkınma Amaçlarını (SKA) uygulayan bir işletme seçip, bu işletmenin </a:t>
            </a:r>
            <a:r>
              <a:rPr lang="tr-TR" dirty="0" err="1">
                <a:solidFill>
                  <a:schemeClr val="tx2"/>
                </a:solidFill>
              </a:rPr>
              <a:t>SKA'ları</a:t>
            </a:r>
            <a:r>
              <a:rPr lang="tr-TR" dirty="0">
                <a:solidFill>
                  <a:schemeClr val="tx2"/>
                </a:solidFill>
              </a:rPr>
              <a:t> nasıl uyguladığını detaylı şekilde incelemeniz beklenmektedir. Ödev, hem Word hem de PowerPoint formatında sunulmalıdır.</a:t>
            </a:r>
          </a:p>
          <a:p>
            <a:pPr marL="0" indent="0" algn="just">
              <a:buNone/>
            </a:pPr>
            <a:r>
              <a:rPr lang="tr-TR" dirty="0">
                <a:solidFill>
                  <a:schemeClr val="tx2"/>
                </a:solidFill>
              </a:rPr>
              <a:t>Ödev teslim tarihi: 13 Aralık 2024</a:t>
            </a:r>
          </a:p>
          <a:p>
            <a:pPr marL="0" indent="0" algn="just">
              <a:buNone/>
            </a:pPr>
            <a:r>
              <a:rPr lang="tr-TR" dirty="0">
                <a:solidFill>
                  <a:schemeClr val="tx2"/>
                </a:solidFill>
              </a:rPr>
              <a:t>Sunum tarihleri: </a:t>
            </a:r>
            <a:endParaRPr lang="tr-TR" dirty="0" smtClean="0">
              <a:solidFill>
                <a:schemeClr val="tx2"/>
              </a:solidFill>
            </a:endParaRPr>
          </a:p>
          <a:p>
            <a:pPr marL="0" indent="0" algn="just">
              <a:buNone/>
            </a:pPr>
            <a:r>
              <a:rPr lang="tr-TR" smtClean="0">
                <a:solidFill>
                  <a:schemeClr val="tx2"/>
                </a:solidFill>
              </a:rPr>
              <a:t>16 Aralık 2024</a:t>
            </a:r>
            <a:endParaRPr lang="tr-TR" dirty="0" smtClean="0">
              <a:solidFill>
                <a:schemeClr val="tx2"/>
              </a:solidFill>
            </a:endParaRPr>
          </a:p>
          <a:p>
            <a:pPr marL="0" indent="0" algn="just">
              <a:buNone/>
            </a:pPr>
            <a:r>
              <a:rPr lang="tr-TR" dirty="0" smtClean="0">
                <a:solidFill>
                  <a:schemeClr val="tx2"/>
                </a:solidFill>
              </a:rPr>
              <a:t>20 </a:t>
            </a:r>
            <a:r>
              <a:rPr lang="tr-TR" dirty="0">
                <a:solidFill>
                  <a:schemeClr val="tx2"/>
                </a:solidFill>
              </a:rPr>
              <a:t>Aralık 2024</a:t>
            </a:r>
          </a:p>
          <a:p>
            <a:pPr marL="0" indent="0" algn="just">
              <a:buNone/>
            </a:pPr>
            <a:r>
              <a:rPr lang="tr-TR" dirty="0" smtClean="0">
                <a:solidFill>
                  <a:schemeClr val="tx2"/>
                </a:solidFill>
              </a:rPr>
              <a:t>27 </a:t>
            </a:r>
            <a:r>
              <a:rPr lang="tr-TR" dirty="0">
                <a:solidFill>
                  <a:schemeClr val="tx2"/>
                </a:solidFill>
              </a:rPr>
              <a:t>Aralık 2024</a:t>
            </a:r>
          </a:p>
          <a:p>
            <a:pPr marL="0" indent="0" algn="just">
              <a:buNone/>
            </a:pPr>
            <a:r>
              <a:rPr lang="tr-TR" dirty="0" smtClean="0">
                <a:solidFill>
                  <a:schemeClr val="tx2"/>
                </a:solidFill>
              </a:rPr>
              <a:t>3 </a:t>
            </a:r>
            <a:r>
              <a:rPr lang="tr-TR" dirty="0">
                <a:solidFill>
                  <a:schemeClr val="tx2"/>
                </a:solidFill>
              </a:rPr>
              <a:t>Ocak 2025</a:t>
            </a:r>
          </a:p>
          <a:p>
            <a:pPr marL="0" indent="0" algn="just">
              <a:buNone/>
            </a:pPr>
            <a:r>
              <a:rPr lang="tr-TR" dirty="0">
                <a:solidFill>
                  <a:schemeClr val="tx2"/>
                </a:solidFill>
              </a:rPr>
              <a:t>Yazı stili: Times New Roman, 12 punto, Türkçe</a:t>
            </a:r>
          </a:p>
          <a:p>
            <a:pPr marL="0" indent="0" algn="just">
              <a:buNone/>
            </a:pPr>
            <a:r>
              <a:rPr lang="tr-TR" dirty="0">
                <a:solidFill>
                  <a:schemeClr val="tx2"/>
                </a:solidFill>
              </a:rPr>
              <a:t>Not: Lütfen seçtiğiniz işletmenin sürdürülebilirlik stratejilerini ve </a:t>
            </a:r>
            <a:r>
              <a:rPr lang="tr-TR" dirty="0" err="1">
                <a:solidFill>
                  <a:schemeClr val="tx2"/>
                </a:solidFill>
              </a:rPr>
              <a:t>SKA'lara</a:t>
            </a:r>
            <a:r>
              <a:rPr lang="tr-TR" dirty="0">
                <a:solidFill>
                  <a:schemeClr val="tx2"/>
                </a:solidFill>
              </a:rPr>
              <a:t> olan katkılarını somut örneklerle açıklayarak ödevinizi hazırlayınız.</a:t>
            </a:r>
          </a:p>
          <a:p>
            <a:pPr marL="0" indent="0">
              <a:buNone/>
            </a:pPr>
            <a:endParaRPr lang="tr-TR" dirty="0">
              <a:solidFill>
                <a:schemeClr val="tx2"/>
              </a:solidFill>
            </a:endParaRPr>
          </a:p>
        </p:txBody>
      </p:sp>
    </p:spTree>
    <p:extLst>
      <p:ext uri="{BB962C8B-B14F-4D97-AF65-F5344CB8AC3E}">
        <p14:creationId xmlns:p14="http://schemas.microsoft.com/office/powerpoint/2010/main" val="160429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lstStyle/>
          <a:p>
            <a:pPr marL="0" indent="0" algn="ctr">
              <a:buNone/>
            </a:pPr>
            <a:r>
              <a:rPr lang="tr-TR" b="1" dirty="0" smtClean="0">
                <a:solidFill>
                  <a:schemeClr val="tx2"/>
                </a:solidFill>
              </a:rPr>
              <a:t>SÜRDÜRÜLEBİLİRLİK </a:t>
            </a:r>
          </a:p>
          <a:p>
            <a:pPr marL="0" indent="0">
              <a:buNone/>
            </a:pPr>
            <a:endParaRPr lang="tr-TR" dirty="0">
              <a:solidFill>
                <a:schemeClr val="tx2"/>
              </a:solidFill>
            </a:endParaRPr>
          </a:p>
          <a:p>
            <a:pPr marL="0" indent="0" algn="just">
              <a:buNone/>
            </a:pPr>
            <a:r>
              <a:rPr lang="tr-TR" b="1" dirty="0">
                <a:solidFill>
                  <a:schemeClr val="tx2"/>
                </a:solidFill>
              </a:rPr>
              <a:t>Sürdürülebilirlik</a:t>
            </a:r>
            <a:r>
              <a:rPr lang="tr-TR" dirty="0">
                <a:solidFill>
                  <a:schemeClr val="tx2"/>
                </a:solidFill>
              </a:rPr>
              <a:t>, sadece çevreyi korumak değil, aynı zamanda toplumsal refahı artırmak ve ekonomik dengeleri sürdürülebilir kılmak demektir. </a:t>
            </a:r>
            <a:endParaRPr lang="tr-TR" dirty="0" smtClean="0">
              <a:solidFill>
                <a:schemeClr val="tx2"/>
              </a:solidFill>
            </a:endParaRPr>
          </a:p>
          <a:p>
            <a:pPr marL="0" indent="0" algn="just">
              <a:buNone/>
            </a:pPr>
            <a:endParaRPr lang="tr-TR" dirty="0">
              <a:solidFill>
                <a:schemeClr val="tx2"/>
              </a:solidFill>
            </a:endParaRPr>
          </a:p>
          <a:p>
            <a:pPr marL="0" indent="0" algn="just">
              <a:buNone/>
            </a:pPr>
            <a:r>
              <a:rPr lang="tr-TR" b="1" dirty="0" smtClean="0">
                <a:solidFill>
                  <a:schemeClr val="tx2"/>
                </a:solidFill>
              </a:rPr>
              <a:t>Sürdürülebilir </a:t>
            </a:r>
            <a:r>
              <a:rPr lang="tr-TR" b="1" dirty="0">
                <a:solidFill>
                  <a:schemeClr val="tx2"/>
                </a:solidFill>
              </a:rPr>
              <a:t>kalkınma </a:t>
            </a:r>
            <a:r>
              <a:rPr lang="tr-TR" dirty="0">
                <a:solidFill>
                  <a:schemeClr val="tx2"/>
                </a:solidFill>
              </a:rPr>
              <a:t>ise, bugünkü ihtiyaçlarımızı karşılarken, gelecek nesillerin de kendi ihtiyaçlarını karşılayabilme yetilerini tehlikeye atmadan kalkınmayı sağlamak anlamına </a:t>
            </a:r>
            <a:r>
              <a:rPr lang="tr-TR" dirty="0" smtClean="0">
                <a:solidFill>
                  <a:schemeClr val="tx2"/>
                </a:solidFill>
              </a:rPr>
              <a:t>gelmektedir.</a:t>
            </a:r>
            <a:endParaRPr lang="tr-TR" dirty="0">
              <a:solidFill>
                <a:schemeClr val="tx2"/>
              </a:solidFill>
            </a:endParaRP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4967702"/>
            <a:ext cx="3240360" cy="189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023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683568" y="2060848"/>
            <a:ext cx="7467600" cy="3713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0297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129</TotalTime>
  <Words>323</Words>
  <Application>Microsoft Office PowerPoint</Application>
  <PresentationFormat>Ekran Gösterisi (4:3)</PresentationFormat>
  <Paragraphs>32</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Cumba</vt:lpstr>
      <vt:lpstr>OSD 215 Ders Tanıtımı &amp; Giriş</vt:lpstr>
      <vt:lpstr>Vize projesi</vt:lpstr>
      <vt:lpstr>Final projesi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OSD 215 Ders Tanıtımı &amp; Giriş</dc:title>
  <dc:creator>Suzan OGUZ</dc:creator>
  <cp:lastModifiedBy>Suzan OGUZ</cp:lastModifiedBy>
  <cp:revision>4</cp:revision>
  <dcterms:created xsi:type="dcterms:W3CDTF">2024-09-26T09:42:11Z</dcterms:created>
  <dcterms:modified xsi:type="dcterms:W3CDTF">2024-09-26T12:01:47Z</dcterms:modified>
</cp:coreProperties>
</file>