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2" r:id="rId32"/>
    <p:sldId id="287" r:id="rId33"/>
    <p:sldId id="288"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256" r:id="rId53"/>
    <p:sldId id="257" r:id="rId54"/>
    <p:sldId id="258" r:id="rId55"/>
    <p:sldId id="260" r:id="rId56"/>
    <p:sldId id="261" r:id="rId57"/>
    <p:sldId id="262" r:id="rId58"/>
    <p:sldId id="263" r:id="rId59"/>
    <p:sldId id="259" r:id="rId60"/>
    <p:sldId id="285" r:id="rId61"/>
    <p:sldId id="266" r:id="rId62"/>
    <p:sldId id="267" r:id="rId63"/>
    <p:sldId id="283" r:id="rId64"/>
    <p:sldId id="264" r:id="rId65"/>
    <p:sldId id="277" r:id="rId66"/>
    <p:sldId id="268" r:id="rId67"/>
    <p:sldId id="275" r:id="rId68"/>
    <p:sldId id="276" r:id="rId69"/>
    <p:sldId id="281" r:id="rId70"/>
    <p:sldId id="278" r:id="rId71"/>
    <p:sldId id="279" r:id="rId72"/>
    <p:sldId id="280" r:id="rId73"/>
    <p:sldId id="282" r:id="rId74"/>
    <p:sldId id="269" r:id="rId75"/>
    <p:sldId id="270" r:id="rId76"/>
    <p:sldId id="271" r:id="rId77"/>
  </p:sldIdLst>
  <p:sldSz cx="9144000" cy="5715000" type="screen16x1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184" y="-83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0ECABB2-3BB5-449A-8200-AA8D3BD5D390}" type="datetimeFigureOut">
              <a:rPr lang="en-US" smtClean="0"/>
              <a:t>2/19/2020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2BD4907-F412-41DE-8619-D77256750EA1}" type="slidenum">
              <a:rPr lang="en-US" smtClean="0"/>
              <a:t>‹#›</a:t>
            </a:fld>
            <a:endParaRPr lang="en-US"/>
          </a:p>
        </p:txBody>
      </p:sp>
    </p:spTree>
    <p:extLst>
      <p:ext uri="{BB962C8B-B14F-4D97-AF65-F5344CB8AC3E}">
        <p14:creationId xmlns:p14="http://schemas.microsoft.com/office/powerpoint/2010/main" val="3524987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31A982C-C677-475F-B6DF-1ECFE92D9C52}" type="datetimeFigureOut">
              <a:rPr lang="en-US" smtClean="0"/>
              <a:t>2/19/2020</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C581BA-F7DD-42D7-B3F5-51CD49DE0CB6}" type="slidenum">
              <a:rPr lang="en-US" smtClean="0"/>
              <a:t>‹#›</a:t>
            </a:fld>
            <a:endParaRPr lang="en-US"/>
          </a:p>
        </p:txBody>
      </p:sp>
    </p:spTree>
    <p:extLst>
      <p:ext uri="{BB962C8B-B14F-4D97-AF65-F5344CB8AC3E}">
        <p14:creationId xmlns:p14="http://schemas.microsoft.com/office/powerpoint/2010/main" val="1483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35</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5"/>
            <a:ext cx="2057400" cy="487627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19.02.2020</a:t>
            </a:fld>
            <a:endParaRPr lang="tr-TR"/>
          </a:p>
        </p:txBody>
      </p:sp>
      <p:sp>
        <p:nvSpPr>
          <p:cNvPr id="5" name="4 Altbilgi Yer Tutucusu"/>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dayasa@cag.edu.tr" TargetMode="External"/><Relationship Id="rId2" Type="http://schemas.openxmlformats.org/officeDocument/2006/relationships/hyperlink" Target="mailto:d.karaomerlioglu@g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dergipark.gov.tr/tebd/issue/26124/27519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57433"/>
            <a:ext cx="8229600" cy="9525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428588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a:t>F</a:t>
            </a:r>
            <a:r>
              <a:rPr lang="tr-TR" dirty="0" smtClean="0"/>
              <a:t>ormülle hesaplamalar</a:t>
            </a:r>
            <a:endParaRPr lang="en-US" dirty="0"/>
          </a:p>
        </p:txBody>
      </p:sp>
    </p:spTree>
    <p:extLst>
      <p:ext uri="{BB962C8B-B14F-4D97-AF65-F5344CB8AC3E}">
        <p14:creationId xmlns:p14="http://schemas.microsoft.com/office/powerpoint/2010/main" val="353023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7274"/>
            <a:ext cx="69342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389063"/>
            <a:ext cx="8208911" cy="404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a:xfrm>
            <a:off x="457200" y="1333500"/>
            <a:ext cx="8507288" cy="4116288"/>
          </a:xfrm>
        </p:spPr>
        <p:txBody>
          <a:bodyPr>
            <a:noAutofit/>
          </a:bodyPr>
          <a:lstStyle/>
          <a:p>
            <a:r>
              <a:rPr lang="tr-TR" sz="1600" dirty="0"/>
              <a:t>En uygun örneklem büyüklüğü, </a:t>
            </a:r>
            <a:r>
              <a:rPr lang="tr-TR" sz="1600" b="1" i="1" dirty="0"/>
              <a:t>araştırmanın amaçlarına göre ve mevcut sınırlandırıcı faktörlere göre değişir. </a:t>
            </a:r>
            <a:r>
              <a:rPr lang="tr-TR" sz="1600" dirty="0"/>
              <a:t>Bu faktörler şu şekilde sıralanabilir (Arıkan, 2004, s.152):</a:t>
            </a:r>
            <a:endParaRPr lang="en-US" sz="1600" dirty="0"/>
          </a:p>
          <a:p>
            <a:r>
              <a:rPr lang="tr-TR" sz="1600" dirty="0"/>
              <a:t>1. </a:t>
            </a:r>
            <a:r>
              <a:rPr lang="tr-TR" sz="1600" b="1" dirty="0"/>
              <a:t>Önceden belirlenen sabit bir örnekleme oranına göre örneklem büyüklüğünün tayin edilmesi</a:t>
            </a:r>
            <a:r>
              <a:rPr lang="tr-TR" sz="1600" dirty="0"/>
              <a:t>. n/N=%1 oranının kararlaştırılarak evrenin %1’inin seçilmesi.</a:t>
            </a:r>
            <a:endParaRPr lang="en-US" sz="1600" dirty="0"/>
          </a:p>
          <a:p>
            <a:r>
              <a:rPr lang="tr-TR" sz="1600" dirty="0"/>
              <a:t>2. </a:t>
            </a:r>
            <a:r>
              <a:rPr lang="tr-TR" sz="1600" b="1" dirty="0"/>
              <a:t>Zaman faktörünün dikkate alınarak örneklem büyüklüğünün tayini</a:t>
            </a:r>
            <a:r>
              <a:rPr lang="tr-TR" sz="1600" dirty="0"/>
              <a:t>. Örneklemenin 30 günde tamamlanması zorunlu ise ve günde 50 anket yapılabilecekse örneklem büyüklüğü 1500 olacaktır.</a:t>
            </a:r>
            <a:endParaRPr lang="en-US" sz="1600" dirty="0"/>
          </a:p>
          <a:p>
            <a:r>
              <a:rPr lang="tr-TR" sz="1600" dirty="0"/>
              <a:t>3</a:t>
            </a:r>
            <a:r>
              <a:rPr lang="tr-TR" sz="1600" b="1" dirty="0"/>
              <a:t>. Sınırlı olan mali kaynaklara göre örneklem büyüklüğünün belirlenmesi</a:t>
            </a:r>
            <a:r>
              <a:rPr lang="tr-TR" sz="1600" dirty="0"/>
              <a:t>. Bir anketin maliyeti 50 kuruş ise ve eldeki fon 1000 lira ise, örneklem büyüklüğü 1000/0,50 = 2000 alınacak demektir.</a:t>
            </a:r>
            <a:endParaRPr lang="en-US" sz="1600" dirty="0"/>
          </a:p>
          <a:p>
            <a:r>
              <a:rPr lang="tr-TR" sz="1600" dirty="0"/>
              <a:t>4. </a:t>
            </a:r>
            <a:r>
              <a:rPr lang="tr-TR" sz="1600" b="1" dirty="0"/>
              <a:t>Örnekleme anketinde gerekli çalışan sayısı sınırlı ise,</a:t>
            </a:r>
            <a:r>
              <a:rPr lang="tr-TR" sz="1600" dirty="0"/>
              <a:t> örneklem büyüklüğünün ona göre belirlenmesi gerekebilir. Örneğin, konuyla ilgili 50 kişi eğitim görmüşse ve her anketörün iş hacmi 30 anket olarak belirlenmişse, örneklem büyüklüğü 1500 kadar alınacaktır.</a:t>
            </a:r>
            <a:endParaRPr lang="en-US" sz="1600" dirty="0"/>
          </a:p>
          <a:p>
            <a:r>
              <a:rPr lang="tr-TR" sz="1600" dirty="0"/>
              <a:t>5. </a:t>
            </a:r>
            <a:r>
              <a:rPr lang="tr-TR" sz="1600" b="1" dirty="0"/>
              <a:t>Araştırma sonuçlarının doğruluğunun ve güvenilirliğinin sınırlayıcı unsur olarak alınması</a:t>
            </a:r>
            <a:r>
              <a:rPr lang="tr-TR" sz="1600" dirty="0"/>
              <a:t>. Burada istatistiksel olarak kabul edilebilen hatanın büyüklüğü ve güvenilirlik derecesi esas alınır. </a:t>
            </a:r>
            <a:endParaRPr lang="en-US" sz="1600" dirty="0"/>
          </a:p>
          <a:p>
            <a:endParaRPr lang="en-US" sz="1600" dirty="0"/>
          </a:p>
        </p:txBody>
      </p:sp>
    </p:spTree>
    <p:extLst>
      <p:ext uri="{BB962C8B-B14F-4D97-AF65-F5344CB8AC3E}">
        <p14:creationId xmlns:p14="http://schemas.microsoft.com/office/powerpoint/2010/main" val="275040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t>
            </a:r>
            <a:r>
              <a:rPr lang="tr-TR" dirty="0" smtClean="0"/>
              <a:t>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1957400"/>
            <a:ext cx="6012160" cy="37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4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6" y="1375695"/>
            <a:ext cx="6238825" cy="25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11060"/>
            <a:ext cx="2314178" cy="11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36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olmayan (tesadüfi olmayan-seçkisiz olamayan): </a:t>
            </a:r>
          </a:p>
          <a:p>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(tesadüfi-seçkisiz)</a:t>
            </a:r>
          </a:p>
          <a:p>
            <a:pPr marL="0" indent="0">
              <a:buNone/>
            </a:pPr>
            <a:r>
              <a:rPr lang="tr-TR" sz="2400" b="1" i="1"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evreni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oluşturan birimlerin hepsine eşit seçilebilme şansının verildiği örnekleme türüdür</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Evreni temsil etmek amacıyla seçilecek örneğe girecek birimlerin tesadüfi olarak seçilemeyip </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tr-TR" sz="2400" i="1" u="sng" dirty="0" smtClean="0">
                <a:latin typeface="Arial Unicode MS" panose="020B0604020202020204" pitchFamily="34" charset="-128"/>
                <a:ea typeface="Arial Unicode MS" panose="020B0604020202020204" pitchFamily="34" charset="-128"/>
                <a:cs typeface="Arial Unicode MS" panose="020B0604020202020204" pitchFamily="34" charset="-128"/>
              </a:rPr>
              <a:t>araştırmacının </a:t>
            </a:r>
            <a:r>
              <a:rPr lang="tr-TR" sz="2400" b="1" i="1" u="sng" dirty="0">
                <a:latin typeface="Arial Unicode MS" panose="020B0604020202020204" pitchFamily="34" charset="-128"/>
                <a:ea typeface="Arial Unicode MS" panose="020B0604020202020204" pitchFamily="34" charset="-128"/>
                <a:cs typeface="Arial Unicode MS" panose="020B0604020202020204" pitchFamily="34" charset="-128"/>
              </a:rPr>
              <a:t>kendi inisiyatifi ile seçtiği </a:t>
            </a:r>
            <a:r>
              <a:rPr lang="tr-TR" sz="2400" i="1" u="sng" dirty="0">
                <a:latin typeface="Arial Unicode MS" panose="020B0604020202020204" pitchFamily="34" charset="-128"/>
                <a:ea typeface="Arial Unicode MS" panose="020B0604020202020204" pitchFamily="34" charset="-128"/>
                <a:cs typeface="Arial Unicode MS" panose="020B0604020202020204" pitchFamily="34" charset="-128"/>
              </a:rPr>
              <a:t>birimlerden oluşan örneklemeler ise </a:t>
            </a:r>
            <a:r>
              <a:rPr lang="tr-TR" sz="2400" b="1" i="1" u="sng"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olasılığa dayanmayan örneklemelerdir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(Yazıcıoğlu ve Erdoğan, 2004</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Olasılıklı örneklemede, olasılıklı olmayan örneklemeden farklı olarak </a:t>
            </a:r>
            <a:r>
              <a:rPr lang="tr-TR" sz="2400" b="1" i="1" dirty="0">
                <a:latin typeface="Arial Unicode MS" panose="020B0604020202020204" pitchFamily="34" charset="-128"/>
                <a:ea typeface="Arial Unicode MS" panose="020B0604020202020204" pitchFamily="34" charset="-128"/>
                <a:cs typeface="Arial Unicode MS" panose="020B0604020202020204" pitchFamily="34" charset="-128"/>
              </a:rPr>
              <a:t>yapılan tahminlerin doğruluk derecesi ve hata payları istatistik olarak hesaplanabilir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(Arıkan, 2004, s.140).</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418556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194"/>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1"/>
            <a:ext cx="8229600" cy="683907"/>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62356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Tree>
    <p:extLst>
      <p:ext uri="{BB962C8B-B14F-4D97-AF65-F5344CB8AC3E}">
        <p14:creationId xmlns:p14="http://schemas.microsoft.com/office/powerpoint/2010/main" val="8156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smtClean="0"/>
              <a:t>Bu </a:t>
            </a:r>
            <a:r>
              <a:rPr lang="tr-TR" dirty="0"/>
              <a:t>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52271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77500" lnSpcReduction="20000"/>
          </a:bodyPr>
          <a:lstStyle/>
          <a:p>
            <a:pPr algn="just"/>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pPr algn="just"/>
            <a:r>
              <a:rPr lang="tr-TR" dirty="0" smtClean="0"/>
              <a:t>Daha </a:t>
            </a:r>
            <a:r>
              <a:rPr lang="tr-TR" dirty="0"/>
              <a:t>sonra evrendeki elemanlar sıraya dizilir ve bu orana göre sıra numarası verilir. </a:t>
            </a:r>
            <a:endParaRPr lang="tr-TR" dirty="0" smtClean="0"/>
          </a:p>
          <a:p>
            <a:pPr algn="just"/>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849524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956469"/>
            <a:ext cx="60769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6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a:xfrm>
            <a:off x="457200" y="1333500"/>
            <a:ext cx="8291264" cy="4188296"/>
          </a:xfrm>
        </p:spPr>
        <p:txBody>
          <a:bodyPr>
            <a:normAutofit fontScale="47500" lnSpcReduction="20000"/>
          </a:bodyPr>
          <a:lstStyle/>
          <a:p>
            <a:r>
              <a:rPr lang="tr-TR" sz="3400" dirty="0" smtClean="0"/>
              <a:t>Tabakalı </a:t>
            </a:r>
            <a:r>
              <a:rPr lang="tr-TR" sz="3400" dirty="0"/>
              <a:t>örnekleme, </a:t>
            </a:r>
            <a:r>
              <a:rPr lang="tr-TR" sz="3400" b="1" i="1" dirty="0"/>
              <a:t>sınırları belirlenmiş bir evrende alt tabakalar veya alt birim gruplarının var olduğu durumlarda kullanılır</a:t>
            </a:r>
            <a:r>
              <a:rPr lang="tr-TR" sz="3400" dirty="0"/>
              <a:t>. Burada önemli olan, evren içindeki alt tabakaların varlığından yola çıkarak evren üzerinde çalışmaktır (Yıldırım ve Şimşek, 2005, s.105).</a:t>
            </a:r>
            <a:endParaRPr lang="en-US" sz="3400" dirty="0"/>
          </a:p>
          <a:p>
            <a:r>
              <a:rPr lang="tr-TR" sz="3400" i="1" dirty="0" smtClean="0"/>
              <a:t>Örneğin</a:t>
            </a:r>
            <a:r>
              <a:rPr lang="tr-TR" sz="3400"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sz="3400" dirty="0" smtClean="0"/>
              <a:t>.</a:t>
            </a:r>
          </a:p>
          <a:p>
            <a:endParaRPr lang="tr-TR" sz="3400" dirty="0" smtClean="0"/>
          </a:p>
          <a:p>
            <a:r>
              <a:rPr lang="tr-TR" sz="3400" dirty="0" smtClean="0"/>
              <a:t>Yansız </a:t>
            </a:r>
            <a:r>
              <a:rPr lang="tr-TR" sz="3400" dirty="0"/>
              <a:t>olarak bu araştırmacının elde edeceği örneklemde, herhangi bir sınıf düzeyindeki öğrenci sayısı diğer sınıf düzeylerine göre tesadüfen daha fazla veya daha az </a:t>
            </a:r>
            <a:r>
              <a:rPr lang="tr-TR" sz="3400" dirty="0" smtClean="0"/>
              <a:t>olabilir. Bunu </a:t>
            </a:r>
            <a:r>
              <a:rPr lang="tr-TR" sz="3400" dirty="0"/>
              <a:t>engellemek için araştırmacı, birden beşe kadar olan her sınıf düzeyini evrenin alt tabakaları olarak düşünerek ve her tabakadan belli sayıda öğrenci çekerek örneklemini oluşturabilir</a:t>
            </a:r>
            <a:r>
              <a:rPr lang="tr-TR" sz="3400" dirty="0" smtClean="0"/>
              <a:t>.</a:t>
            </a:r>
          </a:p>
          <a:p>
            <a:pPr marL="0" indent="0">
              <a:buNone/>
            </a:pPr>
            <a:endParaRPr lang="tr-TR" sz="3400" dirty="0" smtClean="0"/>
          </a:p>
          <a:p>
            <a:pPr marL="0" indent="0">
              <a:buNone/>
            </a:pPr>
            <a:r>
              <a:rPr lang="tr-TR" sz="3400" dirty="0" smtClean="0"/>
              <a:t> </a:t>
            </a:r>
            <a:r>
              <a:rPr lang="tr-TR" sz="3400" dirty="0"/>
              <a:t>Bu şekilde toplam örneklem içinde her sınıf eşit düzeyde veya evrendeki oranı ölçüsünde temsil edilebilir. Böylelikle, elde edilecek bulguların evreni temsil etme gücü de o ölçüde artar.  </a:t>
            </a:r>
            <a:r>
              <a:rPr lang="tr-TR" sz="3400" dirty="0" smtClean="0"/>
              <a:t>Saptanan </a:t>
            </a:r>
            <a:r>
              <a:rPr lang="tr-TR" sz="3400" dirty="0"/>
              <a:t>alt tabakalardan örneklemler basit </a:t>
            </a:r>
            <a:r>
              <a:rPr lang="tr-TR" sz="3400" dirty="0" smtClean="0"/>
              <a:t>tesadüfi ya da sistematik  </a:t>
            </a:r>
            <a:r>
              <a:rPr lang="tr-TR" sz="3400" dirty="0"/>
              <a:t>örnekleme ile seçilebilir (Yıldırım ve Şimşek, 2005, s.105). </a:t>
            </a:r>
            <a:endParaRPr lang="en-US" sz="3400" dirty="0"/>
          </a:p>
          <a:p>
            <a:endParaRPr lang="en-US" dirty="0"/>
          </a:p>
        </p:txBody>
      </p:sp>
    </p:spTree>
    <p:extLst>
      <p:ext uri="{BB962C8B-B14F-4D97-AF65-F5344CB8AC3E}">
        <p14:creationId xmlns:p14="http://schemas.microsoft.com/office/powerpoint/2010/main" val="255707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a:xfrm>
            <a:off x="0" y="1345332"/>
            <a:ext cx="8913168" cy="3771636"/>
          </a:xfrm>
        </p:spPr>
        <p:txBody>
          <a:bodyPr>
            <a:normAutofit fontScale="55000" lnSpcReduction="20000"/>
          </a:bodyPr>
          <a:lstStyle/>
          <a:p>
            <a:pPr algn="just"/>
            <a:r>
              <a:rPr lang="en-US" dirty="0" err="1" smtClean="0">
                <a:latin typeface="Bookman Old Style" panose="02050604050505020204" pitchFamily="18" charset="0"/>
                <a:cs typeface="Arabic Typesetting" panose="03020402040406030203" pitchFamily="66" charset="-78"/>
              </a:rPr>
              <a:t>Kümelere</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göre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yönteminde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küme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adı</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verilen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gruplara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ayrılır</a:t>
            </a:r>
            <a:r>
              <a:rPr lang="en-US" dirty="0">
                <a:latin typeface="Bookman Old Style" panose="02050604050505020204" pitchFamily="18" charset="0"/>
                <a:cs typeface="Arabic Typesetting" panose="03020402040406030203" pitchFamily="66" charset="-78"/>
              </a:rPr>
              <a:t>, her </a:t>
            </a:r>
            <a:r>
              <a:rPr lang="en-US" dirty="0" err="1">
                <a:latin typeface="Bookman Old Style" panose="02050604050505020204" pitchFamily="18" charset="0"/>
                <a:cs typeface="Arabic Typesetting" panose="03020402040406030203" pitchFamily="66" charset="-78"/>
              </a:rPr>
              <a:t>küme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birimi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tanımlanır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Tesadüfi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kümeler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araya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getirilerek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oluşturulur</a:t>
            </a:r>
            <a:r>
              <a:rPr lang="en-US" dirty="0">
                <a:latin typeface="Bookman Old Style" panose="02050604050505020204" pitchFamily="18" charset="0"/>
                <a:cs typeface="Arabic Typesetting" panose="03020402040406030203" pitchFamily="66" charset="-78"/>
              </a:rPr>
              <a:t> </a:t>
            </a:r>
            <a:r>
              <a:rPr lang="en-US" dirty="0" smtClean="0">
                <a:latin typeface="Bookman Old Style" panose="02050604050505020204" pitchFamily="18" charset="0"/>
                <a:cs typeface="Arabic Typesetting" panose="03020402040406030203" pitchFamily="66" charset="-78"/>
              </a:rPr>
              <a:t>(</a:t>
            </a:r>
            <a:r>
              <a:rPr lang="en-US" b="1" dirty="0" err="1" smtClean="0">
                <a:latin typeface="Bookman Old Style" panose="02050604050505020204" pitchFamily="18" charset="0"/>
                <a:cs typeface="Arabic Typesetting" panose="03020402040406030203" pitchFamily="66" charset="-78"/>
              </a:rPr>
              <a:t>Evreni</a:t>
            </a:r>
            <a:r>
              <a:rPr lang="en-US" b="1" dirty="0" smtClean="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oluşturan</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elemanların</a:t>
            </a:r>
            <a:r>
              <a:rPr lang="en-US" b="1" dirty="0">
                <a:latin typeface="Bookman Old Style" panose="02050604050505020204" pitchFamily="18" charset="0"/>
                <a:cs typeface="Arabic Typesetting" panose="03020402040406030203" pitchFamily="66" charset="-78"/>
              </a:rPr>
              <a:t> tam </a:t>
            </a:r>
            <a:r>
              <a:rPr lang="en-US" b="1" dirty="0" err="1">
                <a:latin typeface="Bookman Old Style" panose="02050604050505020204" pitchFamily="18" charset="0"/>
                <a:cs typeface="Arabic Typesetting" panose="03020402040406030203" pitchFamily="66" charset="-78"/>
              </a:rPr>
              <a:t>olarak</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listelenemediği</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hallerde</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küme</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örneklemesinden</a:t>
            </a:r>
            <a:r>
              <a:rPr lang="en-US" b="1" dirty="0">
                <a:latin typeface="Bookman Old Style" panose="02050604050505020204" pitchFamily="18" charset="0"/>
                <a:cs typeface="Arabic Typesetting" panose="03020402040406030203" pitchFamily="66" charset="-78"/>
              </a:rPr>
              <a:t> </a:t>
            </a:r>
            <a:r>
              <a:rPr lang="en-US" b="1" dirty="0" err="1" smtClean="0">
                <a:latin typeface="Bookman Old Style" panose="02050604050505020204" pitchFamily="18" charset="0"/>
                <a:cs typeface="Arabic Typesetting" panose="03020402040406030203" pitchFamily="66" charset="-78"/>
              </a:rPr>
              <a:t>yararlanılır</a:t>
            </a:r>
            <a:r>
              <a:rPr lang="tr-TR" dirty="0" smtClean="0">
                <a:latin typeface="Bookman Old Style" panose="02050604050505020204" pitchFamily="18" charset="0"/>
                <a:cs typeface="Arabic Typesetting" panose="03020402040406030203" pitchFamily="66" charset="-78"/>
              </a:rPr>
              <a:t>)</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Özellikle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ülke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çapında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yapılan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araştırmalarda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girmesi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gereken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elemanlara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ulaşmak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genellikle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güçtür</a:t>
            </a:r>
            <a:r>
              <a:rPr lang="en-US" dirty="0" smtClean="0">
                <a:latin typeface="Bookman Old Style" panose="02050604050505020204" pitchFamily="18" charset="0"/>
                <a:cs typeface="Arabic Typesetting" panose="03020402040406030203" pitchFamily="66" charset="-78"/>
              </a:rPr>
              <a:t>.</a:t>
            </a:r>
            <a:endParaRPr lang="tr-TR" dirty="0" smtClean="0">
              <a:latin typeface="Bookman Old Style" panose="02050604050505020204" pitchFamily="18" charset="0"/>
              <a:cs typeface="Arabic Typesetting" panose="03020402040406030203" pitchFamily="66" charset="-78"/>
            </a:endParaRPr>
          </a:p>
          <a:p>
            <a:pPr algn="just"/>
            <a:r>
              <a:rPr lang="en-US"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Örneğin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liselerde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yapılacak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bir</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araştırma</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örneklemi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için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liselerde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okuyan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öğrencilerin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listesi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bulunsa</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dahi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basit</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tesadüfi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örnekleme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ile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alınacak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topluluk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içine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dağınık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olarak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serpiştirilmiş</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olacağından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örneğe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çıkan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birimlere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ulaşmak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güçtür</a:t>
            </a:r>
            <a:r>
              <a:rPr lang="en-US" b="1" i="1" dirty="0" smtClean="0">
                <a:latin typeface="Bookman Old Style" panose="02050604050505020204" pitchFamily="18" charset="0"/>
                <a:cs typeface="Arabic Typesetting" panose="03020402040406030203" pitchFamily="66" charset="-78"/>
              </a:rPr>
              <a:t>.</a:t>
            </a:r>
            <a:endParaRPr lang="tr-TR" b="1" i="1" dirty="0" smtClean="0">
              <a:latin typeface="Bookman Old Style" panose="02050604050505020204" pitchFamily="18" charset="0"/>
              <a:cs typeface="Arabic Typesetting" panose="03020402040406030203" pitchFamily="66" charset="-78"/>
            </a:endParaRPr>
          </a:p>
          <a:p>
            <a:pPr algn="just"/>
            <a:r>
              <a:rPr lang="en-US" dirty="0" smtClean="0">
                <a:latin typeface="Bookman Old Style" panose="02050604050505020204" pitchFamily="18" charset="0"/>
                <a:cs typeface="Arabic Typesetting" panose="03020402040406030203" pitchFamily="66" charset="-78"/>
              </a:rPr>
              <a:t> </a:t>
            </a:r>
            <a:r>
              <a:rPr lang="en-US" dirty="0">
                <a:latin typeface="Bookman Old Style" panose="02050604050505020204" pitchFamily="18" charset="0"/>
                <a:cs typeface="Arabic Typesetting" panose="03020402040406030203" pitchFamily="66" charset="-78"/>
              </a:rPr>
              <a:t>Bu </a:t>
            </a:r>
            <a:r>
              <a:rPr lang="en-US" dirty="0" err="1">
                <a:latin typeface="Bookman Old Style" panose="02050604050505020204" pitchFamily="18" charset="0"/>
                <a:cs typeface="Arabic Typesetting" panose="03020402040406030203" pitchFamily="66" charset="-78"/>
              </a:rPr>
              <a:t>durumda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yaygın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çalışmak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yerine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oluşturan</a:t>
            </a:r>
            <a:r>
              <a:rPr lang="en-US" dirty="0">
                <a:latin typeface="Bookman Old Style" panose="02050604050505020204" pitchFamily="18" charset="0"/>
                <a:cs typeface="Arabic Typesetting" panose="03020402040406030203" pitchFamily="66" charset="-78"/>
              </a:rPr>
              <a:t> her </a:t>
            </a:r>
            <a:r>
              <a:rPr lang="en-US" dirty="0" err="1">
                <a:latin typeface="Bookman Old Style" panose="02050604050505020204" pitchFamily="18" charset="0"/>
                <a:cs typeface="Arabic Typesetting" panose="03020402040406030203" pitchFamily="66" charset="-78"/>
              </a:rPr>
              <a:t>birime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eşit</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şansı</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tanınarak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yapılır</a:t>
            </a:r>
            <a:r>
              <a:rPr lang="en-US" dirty="0">
                <a:latin typeface="Bookman Old Style" panose="02050604050505020204" pitchFamily="18" charset="0"/>
                <a:cs typeface="Arabic Typesetting" panose="03020402040406030203" pitchFamily="66" charset="-78"/>
              </a:rPr>
              <a:t>. </a:t>
            </a:r>
            <a:endParaRPr lang="tr-TR" dirty="0" smtClean="0">
              <a:latin typeface="Bookman Old Style" panose="02050604050505020204" pitchFamily="18" charset="0"/>
              <a:cs typeface="Arabic Typesetting" panose="03020402040406030203" pitchFamily="66" charset="-78"/>
            </a:endParaRPr>
          </a:p>
          <a:p>
            <a:pPr algn="just"/>
            <a:r>
              <a:rPr lang="en-US" dirty="0" err="1" smtClean="0">
                <a:latin typeface="Bookman Old Style" panose="02050604050505020204" pitchFamily="18" charset="0"/>
                <a:cs typeface="Arabic Typesetting" panose="03020402040406030203" pitchFamily="66" charset="-78"/>
              </a:rPr>
              <a:t>Küme</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ile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evrenin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birimleri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değil</a:t>
            </a:r>
            <a:r>
              <a:rPr lang="en-US" dirty="0">
                <a:latin typeface="Bookman Old Style" panose="02050604050505020204" pitchFamily="18" charset="0"/>
                <a:cs typeface="Arabic Typesetting" panose="03020402040406030203" pitchFamily="66" charset="-78"/>
              </a:rPr>
              <a:t>, o </a:t>
            </a:r>
            <a:r>
              <a:rPr lang="en-US" dirty="0" err="1">
                <a:latin typeface="Bookman Old Style" panose="02050604050505020204" pitchFamily="18" charset="0"/>
                <a:cs typeface="Arabic Typesetting" panose="03020402040406030203" pitchFamily="66" charset="-78"/>
              </a:rPr>
              <a:t>birimlerin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oluşturdukları</a:t>
            </a:r>
            <a:r>
              <a:rPr lang="en-US" dirty="0">
                <a:latin typeface="Bookman Old Style" panose="02050604050505020204" pitchFamily="18" charset="0"/>
                <a:cs typeface="Arabic Typesetting" panose="03020402040406030203" pitchFamily="66" charset="-78"/>
              </a:rPr>
              <a:t> </a:t>
            </a:r>
            <a:r>
              <a:rPr lang="en-US" dirty="0" err="1" smtClean="0">
                <a:latin typeface="Bookman Old Style" panose="02050604050505020204" pitchFamily="18" charset="0"/>
                <a:cs typeface="Arabic Typesetting" panose="03020402040406030203" pitchFamily="66" charset="-78"/>
              </a:rPr>
              <a:t>kümelerdir</a:t>
            </a:r>
            <a:r>
              <a:rPr lang="tr-TR" dirty="0" smtClean="0">
                <a:latin typeface="Bookman Old Style" panose="02050604050505020204" pitchFamily="18" charset="0"/>
                <a:cs typeface="Arabic Typesetting" panose="03020402040406030203" pitchFamily="66" charset="-78"/>
              </a:rPr>
              <a:t>.</a:t>
            </a:r>
            <a:endParaRPr lang="en-US" dirty="0">
              <a:latin typeface="Bookman Old Style" panose="02050604050505020204" pitchFamily="18" charset="0"/>
              <a:cs typeface="Arabic Typesetting" panose="03020402040406030203" pitchFamily="66" charset="-78"/>
            </a:endParaRPr>
          </a:p>
        </p:txBody>
      </p:sp>
    </p:spTree>
    <p:extLst>
      <p:ext uri="{BB962C8B-B14F-4D97-AF65-F5344CB8AC3E}">
        <p14:creationId xmlns:p14="http://schemas.microsoft.com/office/powerpoint/2010/main" val="1854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77413"/>
            <a:ext cx="8229600" cy="9525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4100040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5292"/>
            <a:ext cx="8229600" cy="4119844"/>
          </a:xfrm>
        </p:spPr>
        <p:txBody>
          <a:bodyPr>
            <a:normAutofit fontScale="77500" lnSpcReduction="20000"/>
          </a:bodyPr>
          <a:lstStyle/>
          <a:p>
            <a:r>
              <a:rPr lang="tr-TR" b="1" dirty="0"/>
              <a:t>Gelişigüzel </a:t>
            </a:r>
            <a:r>
              <a:rPr lang="tr-TR" b="1" dirty="0" smtClean="0"/>
              <a:t>örnekleme (Kolayda (ca)): </a:t>
            </a:r>
            <a:r>
              <a:rPr lang="tr-TR" dirty="0"/>
              <a:t>A</a:t>
            </a:r>
            <a:r>
              <a:rPr lang="tr-TR" dirty="0" smtClean="0"/>
              <a:t>raştırmacının </a:t>
            </a:r>
            <a:r>
              <a:rPr lang="tr-TR" dirty="0"/>
              <a:t>saptanan örneklem büyüklüğüne göre herhangi bir şekilde evrenin bir parçasını seçmesidir. Herhangi bir fakülteye gidip saptanacak sayıda rastlanan öğrenciyi örnekleme alma gelişigüzel </a:t>
            </a:r>
            <a:r>
              <a:rPr lang="tr-TR" dirty="0" smtClean="0"/>
              <a:t>örneklemedir.</a:t>
            </a:r>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349066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a:t>
            </a:r>
            <a:r>
              <a:rPr lang="tr-TR" dirty="0">
                <a:effectLst>
                  <a:outerShdw blurRad="38100" dist="38100" dir="2700000" algn="tl">
                    <a:srgbClr val="000000">
                      <a:alpha val="43137"/>
                    </a:srgbClr>
                  </a:outerShdw>
                </a:effectLst>
              </a:rPr>
              <a:t>evrenin soruna en uygun bir kesimini gözlem konusu </a:t>
            </a:r>
            <a:r>
              <a:rPr lang="tr-TR" dirty="0"/>
              <a:t>yapmak </a:t>
            </a:r>
            <a:r>
              <a:rPr lang="tr-TR" dirty="0" smtClean="0"/>
              <a:t>demektir.</a:t>
            </a:r>
          </a:p>
          <a:p>
            <a:r>
              <a:rPr lang="tr-TR" dirty="0" smtClean="0"/>
              <a:t> </a:t>
            </a:r>
            <a:r>
              <a:rPr lang="tr-TR" b="1" dirty="0" smtClean="0"/>
              <a:t>Kartopu örnekleme:</a:t>
            </a:r>
            <a:r>
              <a:rPr lang="tr-TR" dirty="0" smtClean="0"/>
              <a:t>Kartopu </a:t>
            </a:r>
            <a:r>
              <a:rPr lang="tr-TR" dirty="0"/>
              <a:t>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5943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152949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537354"/>
            <a:ext cx="8229600" cy="2007609"/>
          </a:xfrm>
        </p:spPr>
        <p:txBody>
          <a:bodyPr/>
          <a:lstStyle/>
          <a:p>
            <a:r>
              <a:rPr lang="tr-TR" dirty="0" smtClean="0"/>
              <a:t> Örneklem büyüklüğü arttıkça tahmin sonuçlarının daha isabetli olacagı kanısıdır...</a:t>
            </a:r>
            <a:endParaRPr lang="en-US" dirty="0"/>
          </a:p>
        </p:txBody>
      </p:sp>
    </p:spTree>
    <p:extLst>
      <p:ext uri="{BB962C8B-B14F-4D97-AF65-F5344CB8AC3E}">
        <p14:creationId xmlns:p14="http://schemas.microsoft.com/office/powerpoint/2010/main" val="194463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Bölüm 6</a:t>
            </a:r>
            <a:endParaRPr lang="en-US" dirty="0"/>
          </a:p>
        </p:txBody>
      </p:sp>
      <p:sp>
        <p:nvSpPr>
          <p:cNvPr id="3" name="Content Placeholder 2"/>
          <p:cNvSpPr>
            <a:spLocks noGrp="1"/>
          </p:cNvSpPr>
          <p:nvPr>
            <p:ph idx="1"/>
          </p:nvPr>
        </p:nvSpPr>
        <p:spPr>
          <a:xfrm>
            <a:off x="457200" y="1333500"/>
            <a:ext cx="8229600" cy="803920"/>
          </a:xfrm>
        </p:spPr>
        <p:txBody>
          <a:bodyPr>
            <a:normAutofit/>
          </a:bodyPr>
          <a:lstStyle/>
          <a:p>
            <a:pPr marL="0" indent="0">
              <a:buNone/>
            </a:pPr>
            <a:r>
              <a:rPr lang="tr-TR" b="1" dirty="0" smtClean="0"/>
              <a:t>İşletimsel tanımlama ve ölçme</a:t>
            </a:r>
            <a:endParaRPr lang="en-US" b="1" dirty="0"/>
          </a:p>
        </p:txBody>
      </p:sp>
    </p:spTree>
    <p:extLst>
      <p:ext uri="{BB962C8B-B14F-4D97-AF65-F5344CB8AC3E}">
        <p14:creationId xmlns:p14="http://schemas.microsoft.com/office/powerpoint/2010/main" val="369576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b="1" u="sng" dirty="0" smtClean="0"/>
              <a:t>Ölçme</a:t>
            </a:r>
            <a:r>
              <a:rPr lang="tr-TR" sz="2800" dirty="0" smtClean="0"/>
              <a:t>, bilimsel faaliyetlerin temelini oluşturur.</a:t>
            </a:r>
          </a:p>
          <a:p>
            <a:pPr algn="just"/>
            <a:r>
              <a:rPr lang="tr-TR" sz="2800" dirty="0" smtClean="0"/>
              <a:t>Pozitivist bilimlerde ölçümler genellikle evrensel nitelikte kabul görmüş araçlarla sağlanırken, sosyal bilimlerde ise daha çok dolaylı (</a:t>
            </a:r>
            <a:r>
              <a:rPr lang="tr-TR" sz="2800" dirty="0" err="1" smtClean="0"/>
              <a:t>latent</a:t>
            </a:r>
            <a:r>
              <a:rPr lang="tr-TR" sz="2800" dirty="0" smtClean="0"/>
              <a:t>) olarak ölçülür.</a:t>
            </a:r>
          </a:p>
          <a:p>
            <a:pPr algn="just"/>
            <a:r>
              <a:rPr lang="tr-TR" sz="2800" dirty="0"/>
              <a:t>S</a:t>
            </a:r>
            <a:r>
              <a:rPr lang="tr-TR" sz="2800" dirty="0" smtClean="0"/>
              <a:t>osyal bilimlerde olaylara bakış açısı yoruma açıktır.</a:t>
            </a:r>
          </a:p>
          <a:p>
            <a:pPr algn="just"/>
            <a:r>
              <a:rPr lang="tr-TR" sz="2800"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606154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057300"/>
            <a:ext cx="8229600" cy="4047836"/>
          </a:xfrm>
        </p:spPr>
        <p:txBody>
          <a:bodyPr>
            <a:normAutofit fontScale="700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i="1" dirty="0" smtClean="0"/>
              <a:t>Nesneleri aynı veya farklı kategorilerde belirli özelliklere göre sınıflandırma işlemidir</a:t>
            </a:r>
            <a:r>
              <a:rPr lang="tr-TR" dirty="0" smtClean="0"/>
              <a:t>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a:t>
            </a:r>
            <a:r>
              <a:rPr lang="tr-TR" i="1" dirty="0" smtClean="0"/>
              <a:t>belirli kurallara göre nesnelere, kişilere ve olgulara sayılar ve semboller atama işlemidir</a:t>
            </a:r>
            <a:r>
              <a:rPr lang="tr-TR" dirty="0" smtClean="0"/>
              <a:t>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411973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4206049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247"/>
            <a:ext cx="8229600" cy="722508"/>
          </a:xfrm>
        </p:spPr>
        <p:txBody>
          <a:bodyPr>
            <a:normAutofit fontScale="90000"/>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1059251"/>
              </p:ext>
            </p:extLst>
          </p:nvPr>
        </p:nvGraphicFramePr>
        <p:xfrm>
          <a:off x="107504" y="639474"/>
          <a:ext cx="9036496" cy="4210653"/>
        </p:xfrm>
        <a:graphic>
          <a:graphicData uri="http://schemas.openxmlformats.org/drawingml/2006/table">
            <a:tbl>
              <a:tblPr firstRow="1" bandRow="1">
                <a:tableStyleId>{2D5ABB26-0587-4C30-8999-92F81FD0307C}</a:tableStyleId>
              </a:tblPr>
              <a:tblGrid>
                <a:gridCol w="1152128"/>
                <a:gridCol w="7884368"/>
              </a:tblGrid>
              <a:tr h="304800">
                <a:tc>
                  <a:txBody>
                    <a:bodyPr/>
                    <a:lstStyle/>
                    <a:p>
                      <a:r>
                        <a:rPr lang="tr-TR" sz="1500" b="1" dirty="0" smtClean="0"/>
                        <a:t>Ölçekler</a:t>
                      </a:r>
                      <a:endParaRPr lang="tr-TR" sz="1500" b="1" dirty="0"/>
                    </a:p>
                  </a:txBody>
                  <a:tcPr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sz="1500" dirty="0"/>
                    </a:p>
                  </a:txBody>
                  <a:tcPr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45150">
                <a:tc>
                  <a:txBody>
                    <a:bodyPr/>
                    <a:lstStyle/>
                    <a:p>
                      <a:r>
                        <a:rPr lang="tr-TR" sz="1600" b="1" dirty="0" smtClean="0"/>
                        <a:t>Nominal</a:t>
                      </a:r>
                    </a:p>
                    <a:p>
                      <a:r>
                        <a:rPr lang="tr-TR" sz="1600" b="1" dirty="0" smtClean="0"/>
                        <a:t>(</a:t>
                      </a:r>
                      <a:r>
                        <a:rPr lang="tr-TR" sz="1600" b="1" dirty="0" err="1" smtClean="0"/>
                        <a:t>sınıflayıcı</a:t>
                      </a:r>
                      <a:r>
                        <a:rPr lang="tr-TR" sz="1600" b="1" dirty="0" smtClean="0"/>
                        <a:t>-kategorik)</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Sayılar-nesneler arasında bir ilişki</a:t>
                      </a:r>
                      <a:r>
                        <a:rPr lang="tr-TR" sz="1500" baseline="0" dirty="0" smtClean="0"/>
                        <a:t> öngörülür, nesnelerin sadece gruplandırıldığı. </a:t>
                      </a:r>
                      <a:r>
                        <a:rPr lang="tr-TR" sz="1500" b="1" baseline="0" dirty="0" smtClean="0"/>
                        <a:t>Sayılar ve harfler sadece  bir kimliktir. Bir üstünlük ifade etmez.</a:t>
                      </a:r>
                    </a:p>
                    <a:p>
                      <a:r>
                        <a:rPr lang="tr-TR" sz="1500" baseline="0" dirty="0" smtClean="0"/>
                        <a:t> Sadece frekans dağılımı yapılabilir.</a:t>
                      </a:r>
                    </a:p>
                    <a:p>
                      <a:r>
                        <a:rPr lang="tr-TR" sz="1500" baseline="0" dirty="0" smtClean="0"/>
                        <a:t> TC kimlik No herkeste vardır ve  nicel değil nitel büyüklüklerdir.  </a:t>
                      </a:r>
                      <a:endParaRPr lang="tr-TR" sz="1500" dirty="0"/>
                    </a:p>
                  </a:txBody>
                  <a:tcPr marT="38100" marB="38100">
                    <a:lnR w="12700" cap="flat" cmpd="sng" algn="ctr">
                      <a:solidFill>
                        <a:schemeClr val="tx1"/>
                      </a:solidFill>
                      <a:prstDash val="solid"/>
                      <a:round/>
                      <a:headEnd type="none" w="med" len="med"/>
                      <a:tailEnd type="none" w="med" len="med"/>
                    </a:lnR>
                  </a:tcPr>
                </a:tc>
              </a:tr>
              <a:tr h="1108103">
                <a:tc>
                  <a:txBody>
                    <a:bodyPr/>
                    <a:lstStyle/>
                    <a:p>
                      <a:r>
                        <a:rPr lang="tr-TR" sz="1600" b="1" dirty="0" err="1" smtClean="0"/>
                        <a:t>Ordinal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Bir nesnenin belirli bir özelliği</a:t>
                      </a:r>
                      <a:r>
                        <a:rPr lang="tr-TR" sz="1500" baseline="0" dirty="0" smtClean="0"/>
                        <a:t> az mı yoksa çok mu taşıdığı  söylenebilir. Nesneler arası farkın mutlak boyutu söylenemez.  </a:t>
                      </a:r>
                      <a:r>
                        <a:rPr lang="tr-TR" sz="1500" b="1" baseline="0" dirty="0" smtClean="0"/>
                        <a:t>Ölçülmek istenen  şeyler arasındaki sırayı belirler</a:t>
                      </a:r>
                      <a:r>
                        <a:rPr lang="tr-TR" sz="1500" baseline="0" dirty="0" smtClean="0"/>
                        <a:t>.  Eğitim durumu (ilköğretim, lise, üniversite, lisansüstü şeklindedir. ) </a:t>
                      </a:r>
                      <a:r>
                        <a:rPr lang="tr-TR" sz="1500" b="1" baseline="0" dirty="0" smtClean="0"/>
                        <a:t>Tercih edilen ilk üç spor ayakkabı markası…. </a:t>
                      </a:r>
                      <a:r>
                        <a:rPr lang="tr-TR" sz="1500" baseline="0" dirty="0" smtClean="0"/>
                        <a:t>(sıralama var ama fark bilinememektedir.)</a:t>
                      </a:r>
                      <a:endParaRPr lang="tr-TR" sz="1500" dirty="0"/>
                    </a:p>
                  </a:txBody>
                  <a:tcPr marT="38100" marB="38100">
                    <a:lnR w="12700" cap="flat" cmpd="sng" algn="ctr">
                      <a:solidFill>
                        <a:schemeClr val="tx1"/>
                      </a:solidFill>
                      <a:prstDash val="solid"/>
                      <a:round/>
                      <a:headEnd type="none" w="med" len="med"/>
                      <a:tailEnd type="none" w="med" len="med"/>
                    </a:lnR>
                  </a:tcPr>
                </a:tc>
              </a:tr>
              <a:tr h="990600">
                <a:tc>
                  <a:txBody>
                    <a:bodyPr/>
                    <a:lstStyle/>
                    <a:p>
                      <a:r>
                        <a:rPr lang="tr-TR" sz="1600" b="1" dirty="0" err="1" smtClean="0"/>
                        <a:t>Interval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 </a:t>
                      </a:r>
                      <a:r>
                        <a:rPr lang="tr-TR" sz="1500" b="1" i="1" dirty="0" smtClean="0"/>
                        <a:t>eşit aralıklı ölçüm düzeyinde nesnelerin  sıralanmasında sayısal olarak değerlendirilir</a:t>
                      </a:r>
                      <a:r>
                        <a:rPr lang="tr-TR" sz="1500" baseline="0" dirty="0" smtClean="0"/>
                        <a:t>.  1-2 ve 6-7 arası fark eşit sayılmaktadır. (</a:t>
                      </a:r>
                      <a:r>
                        <a:rPr lang="tr-TR" sz="1500" baseline="0" dirty="0" err="1" smtClean="0"/>
                        <a:t>Likert</a:t>
                      </a:r>
                      <a:r>
                        <a:rPr lang="tr-TR" sz="1500" baseline="0" dirty="0" smtClean="0"/>
                        <a:t>, semantik farklılıklar, ölçeği) </a:t>
                      </a:r>
                      <a:r>
                        <a:rPr lang="tr-TR" sz="1500" baseline="0" dirty="0" err="1" smtClean="0"/>
                        <a:t>Ordinal</a:t>
                      </a:r>
                      <a:r>
                        <a:rPr lang="tr-TR" sz="1500" baseline="0" dirty="0" smtClean="0"/>
                        <a:t> ölçeğin tüm özelliklerini taşır.</a:t>
                      </a:r>
                      <a:endParaRPr lang="tr-TR" sz="1500" dirty="0"/>
                    </a:p>
                  </a:txBody>
                  <a:tcPr marT="38100" marB="38100">
                    <a:lnR w="12700" cap="flat" cmpd="sng" algn="ctr">
                      <a:solidFill>
                        <a:schemeClr val="tx1"/>
                      </a:solidFill>
                      <a:prstDash val="solid"/>
                      <a:round/>
                      <a:headEnd type="none" w="med" len="med"/>
                      <a:tailEnd type="none" w="med" len="med"/>
                    </a:lnR>
                  </a:tcPr>
                </a:tc>
              </a:tr>
              <a:tr h="762000">
                <a:tc>
                  <a:txBody>
                    <a:bodyPr/>
                    <a:lstStyle/>
                    <a:p>
                      <a:r>
                        <a:rPr lang="tr-TR" sz="1600" b="1" dirty="0" smtClean="0"/>
                        <a:t>Oranlı</a:t>
                      </a:r>
                      <a:endParaRPr lang="tr-TR" sz="1600" b="1" dirty="0"/>
                    </a:p>
                  </a:txBody>
                  <a:tcPr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sz="1500" dirty="0" smtClean="0"/>
                        <a:t>Daha önceki üç ölçeğin özelliklerini taşımakla birlikte</a:t>
                      </a:r>
                      <a:r>
                        <a:rPr lang="tr-TR" sz="1500" b="1" dirty="0" smtClean="0"/>
                        <a:t>,  mutlak sıfır noktası vardır.   </a:t>
                      </a:r>
                      <a:r>
                        <a:rPr lang="tr-TR" sz="1500" dirty="0" smtClean="0"/>
                        <a:t>Büyüklükler arası bir oran</a:t>
                      </a:r>
                      <a:r>
                        <a:rPr lang="tr-TR" sz="1500" baseline="0" dirty="0" smtClean="0"/>
                        <a:t> söz konusudur. </a:t>
                      </a:r>
                      <a:r>
                        <a:rPr lang="tr-TR" sz="1500" dirty="0" smtClean="0"/>
                        <a:t>Kaç</a:t>
                      </a:r>
                      <a:r>
                        <a:rPr lang="tr-TR" sz="1500" baseline="0" dirty="0" smtClean="0"/>
                        <a:t> çocuğunuz var? Yaşadığınız şehirde kaç süpermarket var? Yıllık cironuz ne kadardır?</a:t>
                      </a:r>
                      <a:endParaRPr lang="tr-TR" sz="1500" dirty="0"/>
                    </a:p>
                  </a:txBody>
                  <a:tcPr marT="38100" marB="38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07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18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77347"/>
            <a:ext cx="7632848" cy="378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337219"/>
            <a:ext cx="8193308" cy="512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6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61081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3336788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078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97527"/>
            <a:ext cx="4573425" cy="26174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8" y="0"/>
            <a:ext cx="4576463" cy="30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 y="3078226"/>
            <a:ext cx="3930797" cy="14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937620"/>
            <a:ext cx="4795517" cy="142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92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460709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7300"/>
            <a:ext cx="5868144"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70" y="1297327"/>
            <a:ext cx="6034617"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937620"/>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584895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010126"/>
              </p:ext>
            </p:extLst>
          </p:nvPr>
        </p:nvGraphicFramePr>
        <p:xfrm>
          <a:off x="1979712" y="1477347"/>
          <a:ext cx="5328592" cy="2760307"/>
        </p:xfrm>
        <a:graphic>
          <a:graphicData uri="http://schemas.openxmlformats.org/drawingml/2006/table">
            <a:tbl>
              <a:tblPr firstRow="1" firstCol="1" bandRow="1"/>
              <a:tblGrid>
                <a:gridCol w="5328592"/>
              </a:tblGrid>
              <a:tr h="2760307">
                <a:tc>
                  <a:txBody>
                    <a:bodyPr/>
                    <a:lstStyle/>
                    <a:p>
                      <a:pPr>
                        <a:lnSpc>
                          <a:spcPct val="115000"/>
                        </a:lnSpc>
                        <a:spcAft>
                          <a:spcPts val="0"/>
                        </a:spcAft>
                      </a:pPr>
                      <a:r>
                        <a:rPr lang="en-US" sz="1300" b="1" dirty="0">
                          <a:effectLst/>
                          <a:latin typeface="Calibri"/>
                          <a:ea typeface="Calibri"/>
                          <a:cs typeface="Times New Roman"/>
                        </a:rPr>
                        <a:t>Volvo </a:t>
                      </a:r>
                      <a:r>
                        <a:rPr lang="en-US" sz="1300" b="1" dirty="0" err="1">
                          <a:effectLst/>
                          <a:latin typeface="Calibri"/>
                          <a:ea typeface="Calibri"/>
                          <a:cs typeface="Times New Roman"/>
                        </a:rPr>
                        <a:t>marka</a:t>
                      </a:r>
                      <a:r>
                        <a:rPr lang="en-US" sz="1300" b="1" dirty="0">
                          <a:effectLst/>
                          <a:latin typeface="Calibri"/>
                          <a:ea typeface="Calibri"/>
                          <a:cs typeface="Times New Roman"/>
                        </a:rPr>
                        <a:t> </a:t>
                      </a:r>
                      <a:r>
                        <a:rPr lang="en-US" sz="1300" b="1" dirty="0" err="1">
                          <a:effectLst/>
                          <a:latin typeface="Calibri"/>
                          <a:ea typeface="Calibri"/>
                          <a:cs typeface="Times New Roman"/>
                        </a:rPr>
                        <a:t>otomobiller</a:t>
                      </a:r>
                      <a:r>
                        <a:rPr lang="en-US" sz="1300" b="1" dirty="0">
                          <a:effectLst/>
                          <a:latin typeface="Calibri"/>
                          <a:ea typeface="Calibri"/>
                          <a:cs typeface="Times New Roman"/>
                        </a:rPr>
                        <a:t> </a:t>
                      </a:r>
                      <a:r>
                        <a:rPr lang="en-US" sz="1300" b="1" dirty="0" err="1">
                          <a:effectLst/>
                          <a:latin typeface="Calibri"/>
                          <a:ea typeface="Calibri"/>
                          <a:cs typeface="Times New Roman"/>
                        </a:rPr>
                        <a:t>hakkında</a:t>
                      </a:r>
                      <a:r>
                        <a:rPr lang="en-US" sz="1300" b="1" dirty="0">
                          <a:effectLst/>
                          <a:latin typeface="Calibri"/>
                          <a:ea typeface="Calibri"/>
                          <a:cs typeface="Times New Roman"/>
                        </a:rPr>
                        <a:t> ne </a:t>
                      </a:r>
                      <a:r>
                        <a:rPr lang="en-US" sz="1300" b="1" dirty="0" err="1">
                          <a:effectLst/>
                          <a:latin typeface="Calibri"/>
                          <a:ea typeface="Calibri"/>
                          <a:cs typeface="Times New Roman"/>
                        </a:rPr>
                        <a:t>düşünüyorsunuz</a:t>
                      </a:r>
                      <a:r>
                        <a:rPr lang="en-US" sz="1300" dirty="0" smtClean="0">
                          <a:effectLst/>
                          <a:latin typeface="Calibri"/>
                          <a:ea typeface="Calibri"/>
                          <a:cs typeface="Times New Roman"/>
                        </a:rPr>
                        <a:t>?</a:t>
                      </a:r>
                      <a:endParaRPr lang="tr-TR" sz="1300" dirty="0" smtClean="0">
                        <a:effectLst/>
                        <a:latin typeface="Calibri"/>
                        <a:ea typeface="Calibri"/>
                        <a:cs typeface="Times New Roman"/>
                      </a:endParaRPr>
                    </a:p>
                    <a:p>
                      <a:pPr>
                        <a:lnSpc>
                          <a:spcPct val="115000"/>
                        </a:lnSpc>
                        <a:spcAft>
                          <a:spcPts val="0"/>
                        </a:spcAft>
                      </a:pPr>
                      <a:endParaRPr lang="tr-TR" sz="1300" dirty="0" smtClean="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err="1">
                          <a:effectLst/>
                          <a:latin typeface="Calibri"/>
                          <a:ea typeface="Calibri"/>
                          <a:cs typeface="Times New Roman"/>
                        </a:rPr>
                        <a:t>Hızlı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tr-TR" sz="1500" dirty="0" smtClean="0">
                          <a:effectLst/>
                          <a:latin typeface="Calibri"/>
                          <a:ea typeface="Calibri"/>
                          <a:cs typeface="Times New Roman"/>
                        </a:rPr>
                        <a:t>   </a:t>
                      </a:r>
                      <a:r>
                        <a:rPr lang="en-US" sz="1500" dirty="0" smtClean="0">
                          <a:effectLst/>
                          <a:latin typeface="Calibri"/>
                          <a:ea typeface="Calibri"/>
                          <a:cs typeface="Times New Roman"/>
                        </a:rPr>
                        <a:t> </a:t>
                      </a:r>
                      <a:r>
                        <a:rPr lang="en-US" sz="1500" dirty="0" err="1">
                          <a:effectLst/>
                          <a:latin typeface="Calibri"/>
                          <a:ea typeface="Calibri"/>
                          <a:cs typeface="Times New Roman"/>
                        </a:rPr>
                        <a:t>Pahalı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en-US" sz="1500" dirty="0" err="1" smtClean="0">
                          <a:effectLst/>
                          <a:latin typeface="Calibri"/>
                          <a:ea typeface="Calibri"/>
                          <a:cs typeface="Times New Roman"/>
                        </a:rPr>
                        <a:t>Güvenli</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64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62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74891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277213"/>
            <a:ext cx="8229600" cy="9525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136350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77500" lnSpcReduction="20000"/>
          </a:bodyPr>
          <a:lstStyle/>
          <a:p>
            <a:pPr marL="0" indent="0">
              <a:buNone/>
            </a:pPr>
            <a:r>
              <a:rPr lang="tr-TR" i="1" dirty="0" smtClean="0"/>
              <a:t>Veri toplama yöntemi (anket-gözlem mülakat) ne olursa olsun, bilimsel araştırmaların temel amacı (ve iddiası),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271169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406300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p>
          <a:p>
            <a:pPr marL="0" indent="0">
              <a:buNone/>
            </a:pPr>
            <a:endParaRPr lang="tr-TR" dirty="0"/>
          </a:p>
        </p:txBody>
      </p:sp>
    </p:spTree>
    <p:extLst>
      <p:ext uri="{BB962C8B-B14F-4D97-AF65-F5344CB8AC3E}">
        <p14:creationId xmlns:p14="http://schemas.microsoft.com/office/powerpoint/2010/main" val="398582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85000" lnSpcReduction="10000"/>
          </a:bodyPr>
          <a:lstStyle/>
          <a:p>
            <a:pPr algn="just"/>
            <a:r>
              <a:rPr lang="tr-TR" b="1" i="1" dirty="0" smtClean="0"/>
              <a:t>Sayım</a:t>
            </a:r>
            <a:r>
              <a:rPr lang="tr-TR" dirty="0" smtClean="0"/>
              <a:t>: bir gruptaki bireylerin tamamına ulaşıp bilgi edinilmesi. (evren küçük ise tamamına ulaşılır))</a:t>
            </a:r>
          </a:p>
          <a:p>
            <a:pPr algn="just"/>
            <a:r>
              <a:rPr lang="tr-TR" b="1" i="1" dirty="0" smtClean="0"/>
              <a:t>Evren (N): </a:t>
            </a:r>
            <a:r>
              <a:rPr lang="tr-TR" dirty="0" smtClean="0"/>
              <a:t>araştırma bulgularının genellendiği ve içerisinden araştırma örneklemi (n) seçilen büyük grup.</a:t>
            </a:r>
          </a:p>
          <a:p>
            <a:pPr marL="0" indent="0" algn="just">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1922548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94779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773394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7200"/>
            <a:ext cx="7772400" cy="1225021"/>
          </a:xfrm>
        </p:spPr>
        <p:txBody>
          <a:bodyPr/>
          <a:lstStyle/>
          <a:p>
            <a:r>
              <a:rPr lang="tr-TR" b="1" dirty="0" smtClean="0"/>
              <a:t>ANKET FORMU HAZIRLAMA</a:t>
            </a:r>
            <a:endParaRPr lang="tr-TR" b="1" dirty="0"/>
          </a:p>
        </p:txBody>
      </p:sp>
      <p:sp>
        <p:nvSpPr>
          <p:cNvPr id="3" name="Alt Başlık 2"/>
          <p:cNvSpPr>
            <a:spLocks noGrp="1"/>
          </p:cNvSpPr>
          <p:nvPr>
            <p:ph type="subTitle" idx="1"/>
          </p:nvPr>
        </p:nvSpPr>
        <p:spPr>
          <a:xfrm>
            <a:off x="323528" y="1201317"/>
            <a:ext cx="8496944" cy="3816424"/>
          </a:xfrm>
        </p:spPr>
        <p:txBody>
          <a:bodyPr>
            <a:normAutofit fontScale="92500" lnSpcReduction="20000"/>
          </a:bodyPr>
          <a:lstStyle/>
          <a:p>
            <a:pPr marL="457200" indent="-457200" algn="l">
              <a:buClr>
                <a:srgbClr val="C00000"/>
              </a:buClr>
              <a:buSzPct val="106000"/>
              <a:buFont typeface="Wingdings" pitchFamily="2" charset="2"/>
              <a:buChar char="ü"/>
            </a:pPr>
            <a:r>
              <a:rPr lang="tr-TR" dirty="0">
                <a:solidFill>
                  <a:schemeClr val="tx1"/>
                </a:solidFill>
              </a:rPr>
              <a:t>Anketin </a:t>
            </a:r>
            <a:r>
              <a:rPr lang="tr-TR" dirty="0" smtClean="0">
                <a:solidFill>
                  <a:schemeClr val="tx1"/>
                </a:solidFill>
              </a:rPr>
              <a:t>amacı ne?</a:t>
            </a:r>
          </a:p>
          <a:p>
            <a:pPr marL="457200" indent="-457200" algn="l">
              <a:buClr>
                <a:srgbClr val="C00000"/>
              </a:buClr>
              <a:buSzPct val="106000"/>
              <a:buFont typeface="Wingdings" pitchFamily="2" charset="2"/>
              <a:buChar char="ü"/>
            </a:pPr>
            <a:r>
              <a:rPr lang="tr-TR" dirty="0" smtClean="0">
                <a:solidFill>
                  <a:schemeClr val="tx1"/>
                </a:solidFill>
              </a:rPr>
              <a:t>Anketin amacına ulaşması için öncelikle ne tür bilgilere ihtiyaç var?</a:t>
            </a:r>
          </a:p>
          <a:p>
            <a:pPr marL="457200" indent="-457200" algn="l">
              <a:buClr>
                <a:srgbClr val="C00000"/>
              </a:buClr>
              <a:buSzPct val="106000"/>
              <a:buFont typeface="Wingdings" pitchFamily="2" charset="2"/>
              <a:buChar char="ü"/>
            </a:pPr>
            <a:r>
              <a:rPr lang="tr-TR" dirty="0" smtClean="0">
                <a:solidFill>
                  <a:schemeClr val="tx1"/>
                </a:solidFill>
              </a:rPr>
              <a:t>Anket kime uygulanacak?</a:t>
            </a:r>
          </a:p>
          <a:p>
            <a:pPr marL="457200" indent="-457200" algn="l">
              <a:buClr>
                <a:srgbClr val="C00000"/>
              </a:buClr>
              <a:buSzPct val="106000"/>
              <a:buFont typeface="Wingdings" pitchFamily="2" charset="2"/>
              <a:buChar char="ü"/>
            </a:pPr>
            <a:r>
              <a:rPr lang="tr-TR" dirty="0" smtClean="0">
                <a:solidFill>
                  <a:schemeClr val="tx1"/>
                </a:solidFill>
              </a:rPr>
              <a:t>Ne zaman uygulanacak?</a:t>
            </a:r>
          </a:p>
          <a:p>
            <a:pPr marL="457200" indent="-457200" algn="l">
              <a:buClr>
                <a:srgbClr val="C00000"/>
              </a:buClr>
              <a:buSzPct val="106000"/>
              <a:buFont typeface="Wingdings" pitchFamily="2" charset="2"/>
              <a:buChar char="ü"/>
            </a:pPr>
            <a:r>
              <a:rPr lang="tr-TR" dirty="0" smtClean="0">
                <a:solidFill>
                  <a:schemeClr val="tx1"/>
                </a:solidFill>
              </a:rPr>
              <a:t>Nasıl uygulanacak?</a:t>
            </a:r>
          </a:p>
          <a:p>
            <a:pPr marL="457200" indent="-457200" algn="l">
              <a:buClr>
                <a:srgbClr val="C00000"/>
              </a:buClr>
              <a:buSzPct val="106000"/>
              <a:buFont typeface="Wingdings" pitchFamily="2" charset="2"/>
              <a:buChar char="ü"/>
            </a:pPr>
            <a:r>
              <a:rPr lang="tr-TR" dirty="0" smtClean="0">
                <a:solidFill>
                  <a:schemeClr val="tx1"/>
                </a:solidFill>
              </a:rPr>
              <a:t>Hangi ifadeler-sorular kullanılacak?</a:t>
            </a:r>
            <a:r>
              <a:rPr lang="tr-TR" dirty="0">
                <a:solidFill>
                  <a:schemeClr val="tx1"/>
                </a:solidFill>
              </a:rPr>
              <a:t> </a:t>
            </a:r>
            <a:endParaRPr lang="tr-TR" dirty="0" smtClean="0">
              <a:solidFill>
                <a:schemeClr val="tx1"/>
              </a:solidFill>
            </a:endParaRPr>
          </a:p>
          <a:p>
            <a:pPr marL="457200" indent="-457200" algn="l">
              <a:buClr>
                <a:srgbClr val="C00000"/>
              </a:buClr>
              <a:buSzPct val="106000"/>
              <a:buFont typeface="Wingdings" pitchFamily="2" charset="2"/>
              <a:buChar char="ü"/>
            </a:pPr>
            <a:r>
              <a:rPr lang="tr-TR" dirty="0" smtClean="0">
                <a:solidFill>
                  <a:schemeClr val="tx1"/>
                </a:solidFill>
              </a:rPr>
              <a:t>Sonuçları </a:t>
            </a:r>
            <a:r>
              <a:rPr lang="tr-TR" dirty="0">
                <a:solidFill>
                  <a:schemeClr val="tx1"/>
                </a:solidFill>
              </a:rPr>
              <a:t>kimler kullanacak, ne için kullanacak?</a:t>
            </a:r>
          </a:p>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873" y="2137420"/>
            <a:ext cx="2733127" cy="18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2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 by ste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93404"/>
            <a:ext cx="360040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57233"/>
            <a:ext cx="8229600" cy="952500"/>
          </a:xfrm>
        </p:spPr>
        <p:txBody>
          <a:bodyPr>
            <a:normAutofit fontScale="90000"/>
          </a:bodyPr>
          <a:lstStyle/>
          <a:p>
            <a:r>
              <a:rPr lang="nb-NO" b="1" dirty="0"/>
              <a:t>Anket </a:t>
            </a:r>
            <a:r>
              <a:rPr lang="tr-TR" b="1" dirty="0" smtClean="0"/>
              <a:t>oluştururken </a:t>
            </a:r>
            <a:r>
              <a:rPr lang="nb-NO" b="1" dirty="0" smtClean="0"/>
              <a:t>izlenecek bas</a:t>
            </a:r>
            <a:r>
              <a:rPr lang="tr-TR" b="1" dirty="0" smtClean="0"/>
              <a:t>a</a:t>
            </a:r>
            <a:r>
              <a:rPr lang="nb-NO" b="1" dirty="0" smtClean="0"/>
              <a:t>maklar </a:t>
            </a:r>
            <a:r>
              <a:rPr lang="nb-NO" b="1" dirty="0"/>
              <a:t>nelerdir?</a:t>
            </a:r>
            <a:r>
              <a:rPr lang="tr-TR" b="1" dirty="0"/>
              <a:t/>
            </a:r>
            <a:br>
              <a:rPr lang="tr-TR" b="1" dirty="0"/>
            </a:br>
            <a:endParaRPr lang="tr-TR" b="1" dirty="0"/>
          </a:p>
        </p:txBody>
      </p:sp>
      <p:sp>
        <p:nvSpPr>
          <p:cNvPr id="3" name="İçerik Yer Tutucusu 2"/>
          <p:cNvSpPr>
            <a:spLocks noGrp="1"/>
          </p:cNvSpPr>
          <p:nvPr>
            <p:ph idx="1"/>
          </p:nvPr>
        </p:nvSpPr>
        <p:spPr>
          <a:xfrm>
            <a:off x="107504" y="1357334"/>
            <a:ext cx="9145016" cy="3771636"/>
          </a:xfrm>
        </p:spPr>
        <p:txBody>
          <a:bodyPr>
            <a:normAutofit lnSpcReduction="10000"/>
          </a:bodyPr>
          <a:lstStyle/>
          <a:p>
            <a:r>
              <a:rPr lang="tr-TR" dirty="0" smtClean="0"/>
              <a:t>Anket maddelerini belirlemek, </a:t>
            </a:r>
          </a:p>
          <a:p>
            <a:r>
              <a:rPr lang="tr-TR" dirty="0" smtClean="0"/>
              <a:t>Cevap formatına karar vermek, </a:t>
            </a:r>
          </a:p>
          <a:p>
            <a:r>
              <a:rPr lang="tr-TR" dirty="0" smtClean="0"/>
              <a:t>Maddeleri gözden geçirmek, </a:t>
            </a:r>
          </a:p>
          <a:p>
            <a:r>
              <a:rPr lang="tr-TR" dirty="0" smtClean="0"/>
              <a:t>Anketin giriş paragrafını ve </a:t>
            </a:r>
          </a:p>
          <a:p>
            <a:pPr marL="0" indent="0">
              <a:buNone/>
            </a:pPr>
            <a:r>
              <a:rPr lang="tr-TR" dirty="0" smtClean="0"/>
              <a:t>    talimatlarını oluşturmak,</a:t>
            </a:r>
          </a:p>
          <a:p>
            <a:r>
              <a:rPr lang="tr-TR" dirty="0"/>
              <a:t>A</a:t>
            </a:r>
            <a:r>
              <a:rPr lang="tr-TR" dirty="0" smtClean="0"/>
              <a:t>nketi </a:t>
            </a:r>
            <a:r>
              <a:rPr lang="tr-TR" dirty="0"/>
              <a:t>test </a:t>
            </a:r>
            <a:r>
              <a:rPr lang="tr-TR" dirty="0" smtClean="0"/>
              <a:t>etmek (ön test), </a:t>
            </a:r>
          </a:p>
          <a:p>
            <a:r>
              <a:rPr lang="tr-TR" dirty="0" smtClean="0"/>
              <a:t>Ön test sonrası ankete son şeklini vermek.</a:t>
            </a:r>
          </a:p>
        </p:txBody>
      </p:sp>
    </p:spTree>
    <p:extLst>
      <p:ext uri="{BB962C8B-B14F-4D97-AF65-F5344CB8AC3E}">
        <p14:creationId xmlns:p14="http://schemas.microsoft.com/office/powerpoint/2010/main" val="2264545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Anket maddelerini hazırlamak</a:t>
            </a:r>
            <a:endParaRPr lang="tr-TR" b="1" dirty="0"/>
          </a:p>
        </p:txBody>
      </p:sp>
      <p:sp>
        <p:nvSpPr>
          <p:cNvPr id="3" name="İçerik Yer Tutucusu 2"/>
          <p:cNvSpPr>
            <a:spLocks noGrp="1"/>
          </p:cNvSpPr>
          <p:nvPr>
            <p:ph idx="1"/>
          </p:nvPr>
        </p:nvSpPr>
        <p:spPr/>
        <p:txBody>
          <a:bodyPr>
            <a:normAutofit/>
          </a:bodyPr>
          <a:lstStyle/>
          <a:p>
            <a:pPr algn="just"/>
            <a:r>
              <a:rPr lang="tr-TR" dirty="0"/>
              <a:t>Madde </a:t>
            </a:r>
            <a:r>
              <a:rPr lang="tr-TR" dirty="0" smtClean="0"/>
              <a:t>yazma (madde </a:t>
            </a:r>
            <a:r>
              <a:rPr lang="tr-TR" dirty="0"/>
              <a:t>havuzu </a:t>
            </a:r>
            <a:r>
              <a:rPr lang="tr-TR" dirty="0" smtClean="0"/>
              <a:t>oluşturma</a:t>
            </a:r>
            <a:r>
              <a:rPr lang="tr-TR" dirty="0"/>
              <a:t>), konuya </a:t>
            </a:r>
            <a:r>
              <a:rPr lang="tr-TR" dirty="0" smtClean="0"/>
              <a:t>ilişkin </a:t>
            </a:r>
            <a:r>
              <a:rPr lang="tr-TR" dirty="0"/>
              <a:t>literatürün </a:t>
            </a:r>
            <a:r>
              <a:rPr lang="tr-TR" dirty="0" smtClean="0"/>
              <a:t>taranmasını gerektirir</a:t>
            </a:r>
            <a:r>
              <a:rPr lang="tr-TR" dirty="0"/>
              <a:t>. Konuyla ilgili kuramsal çerçevenin bilinmesi ve daha önce </a:t>
            </a:r>
            <a:r>
              <a:rPr lang="tr-TR" dirty="0" smtClean="0"/>
              <a:t>yapılan </a:t>
            </a:r>
            <a:r>
              <a:rPr lang="tr-TR" dirty="0"/>
              <a:t>benzeri </a:t>
            </a:r>
            <a:r>
              <a:rPr lang="tr-TR" dirty="0" smtClean="0"/>
              <a:t>araştırmalara ulaşılması, maddelerin tasarlanmasında önemli kolaylıklar sağlar.</a:t>
            </a:r>
            <a:endParaRPr lang="tr-TR" dirty="0"/>
          </a:p>
          <a:p>
            <a:pPr marL="0" indent="0">
              <a:buNone/>
            </a:pPr>
            <a:endParaRPr lang="tr-TR" dirty="0"/>
          </a:p>
        </p:txBody>
      </p:sp>
    </p:spTree>
    <p:extLst>
      <p:ext uri="{BB962C8B-B14F-4D97-AF65-F5344CB8AC3E}">
        <p14:creationId xmlns:p14="http://schemas.microsoft.com/office/powerpoint/2010/main" val="487552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37254"/>
            <a:ext cx="8229600" cy="4467883"/>
          </a:xfrm>
        </p:spPr>
        <p:style>
          <a:lnRef idx="2">
            <a:schemeClr val="accent1"/>
          </a:lnRef>
          <a:fillRef idx="1">
            <a:schemeClr val="lt1"/>
          </a:fillRef>
          <a:effectRef idx="0">
            <a:schemeClr val="accent1"/>
          </a:effectRef>
          <a:fontRef idx="minor">
            <a:schemeClr val="dk1"/>
          </a:fontRef>
        </p:style>
        <p:txBody>
          <a:bodyPr/>
          <a:lstStyle/>
          <a:p>
            <a:endParaRPr lang="tr-TR" b="1" dirty="0" smtClean="0"/>
          </a:p>
          <a:p>
            <a:r>
              <a:rPr lang="tr-TR" b="1" dirty="0" smtClean="0"/>
              <a:t>Açık </a:t>
            </a:r>
            <a:r>
              <a:rPr lang="tr-TR" b="1" dirty="0"/>
              <a:t>uçlu sorular: </a:t>
            </a:r>
            <a:r>
              <a:rPr lang="tr-TR" dirty="0" smtClean="0"/>
              <a:t>katılımcılardan </a:t>
            </a:r>
            <a:r>
              <a:rPr lang="tr-TR" dirty="0"/>
              <a:t>serbestçe cevap vermelerinin istenmesi durumunda tercih edilir. </a:t>
            </a:r>
            <a:endParaRPr lang="tr-TR" dirty="0" smtClean="0"/>
          </a:p>
          <a:p>
            <a:endParaRPr lang="tr-TR" dirty="0"/>
          </a:p>
        </p:txBody>
      </p:sp>
      <p:sp>
        <p:nvSpPr>
          <p:cNvPr id="4" name="Dikdörtgen 3"/>
          <p:cNvSpPr/>
          <p:nvPr/>
        </p:nvSpPr>
        <p:spPr>
          <a:xfrm>
            <a:off x="251520" y="2797493"/>
            <a:ext cx="4032448"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Tahmin edilemeyen, detaylı cevaplar gelebilir. </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konu hakkında daha geniş ve ayrıntılı bilgi alınabilir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788024" y="2797493"/>
            <a:ext cx="4176464"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DEZAVANTAJLARI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Cevaplandırmanın uzun sürmesi</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Cevapların kodlanarak analizinin zorluğu</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8465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189"/>
            <a:ext cx="8229600" cy="5055948"/>
          </a:xfrm>
        </p:spPr>
        <p:txBody>
          <a:bodyPr/>
          <a:lstStyle/>
          <a:p>
            <a:pPr marL="0" indent="0">
              <a:buNone/>
            </a:pPr>
            <a:r>
              <a:rPr lang="tr-TR" dirty="0" smtClean="0">
                <a:solidFill>
                  <a:srgbClr val="C00000"/>
                </a:solidFill>
              </a:rPr>
              <a:t>Yorumlama soruları</a:t>
            </a:r>
            <a:endParaRPr lang="tr-TR"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9" y="577247"/>
            <a:ext cx="8620311"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48" y="2630061"/>
            <a:ext cx="8166768" cy="11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11219" y="2197427"/>
            <a:ext cx="3168352" cy="584775"/>
          </a:xfrm>
          <a:prstGeom prst="rect">
            <a:avLst/>
          </a:prstGeom>
          <a:noFill/>
        </p:spPr>
        <p:txBody>
          <a:bodyPr wrap="square" rtlCol="0">
            <a:spAutoFit/>
          </a:bodyPr>
          <a:lstStyle/>
          <a:p>
            <a:r>
              <a:rPr lang="tr-TR" sz="3200" dirty="0" smtClean="0">
                <a:solidFill>
                  <a:srgbClr val="C00000"/>
                </a:solidFill>
              </a:rPr>
              <a:t>Listeleme soruları</a:t>
            </a:r>
            <a:endParaRPr lang="tr-TR" sz="3200" dirty="0">
              <a:solidFill>
                <a:srgbClr val="C00000"/>
              </a:solidFill>
            </a:endParaRPr>
          </a:p>
        </p:txBody>
      </p:sp>
      <p:sp>
        <p:nvSpPr>
          <p:cNvPr id="5" name="Metin kutusu 4"/>
          <p:cNvSpPr txBox="1"/>
          <p:nvPr/>
        </p:nvSpPr>
        <p:spPr>
          <a:xfrm>
            <a:off x="411219" y="3790914"/>
            <a:ext cx="8553269" cy="1354217"/>
          </a:xfrm>
          <a:prstGeom prst="rect">
            <a:avLst/>
          </a:prstGeom>
          <a:noFill/>
        </p:spPr>
        <p:txBody>
          <a:bodyPr wrap="square" rtlCol="0">
            <a:spAutoFit/>
          </a:bodyPr>
          <a:lstStyle/>
          <a:p>
            <a:r>
              <a:rPr lang="tr-TR" sz="3200" dirty="0" smtClean="0">
                <a:solidFill>
                  <a:srgbClr val="C00000"/>
                </a:solidFill>
              </a:rPr>
              <a:t>Boşluk doldurma soruları</a:t>
            </a:r>
          </a:p>
          <a:p>
            <a:endParaRPr lang="tr-TR" sz="3200" dirty="0"/>
          </a:p>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Örnek.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Kaç yıldır akıllı telefon kullanmaktasınız? Lütfen yazınız……………………….</a:t>
            </a:r>
            <a:endParaRPr lang="tr-TR"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9968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37287"/>
            <a:ext cx="8229600" cy="4587896"/>
          </a:xfrm>
        </p:spPr>
        <p:txBody>
          <a:bodyPr>
            <a:normAutofit/>
          </a:bodyPr>
          <a:lstStyle/>
          <a:p>
            <a:r>
              <a:rPr lang="tr-TR" b="1" dirty="0" smtClean="0"/>
              <a:t>Kapalı </a:t>
            </a:r>
            <a:r>
              <a:rPr lang="tr-TR" b="1" dirty="0"/>
              <a:t>uçlu sorular: </a:t>
            </a:r>
            <a:r>
              <a:rPr lang="tr-TR" dirty="0" smtClean="0"/>
              <a:t>Yapılandırılmış sorular </a:t>
            </a:r>
            <a:r>
              <a:rPr lang="tr-TR" dirty="0"/>
              <a:t>ismiyle bilinen bu tür sorularda </a:t>
            </a:r>
            <a:r>
              <a:rPr lang="tr-TR" dirty="0" err="1" smtClean="0"/>
              <a:t>cevaplayıcı</a:t>
            </a:r>
            <a:r>
              <a:rPr lang="tr-TR" dirty="0" smtClean="0"/>
              <a:t>, soruları güvenilir </a:t>
            </a:r>
            <a:r>
              <a:rPr lang="tr-TR" dirty="0"/>
              <a:t>ve </a:t>
            </a:r>
            <a:r>
              <a:rPr lang="tr-TR" dirty="0" smtClean="0"/>
              <a:t>hızlı bir şekilde </a:t>
            </a:r>
            <a:r>
              <a:rPr lang="tr-TR" dirty="0"/>
              <a:t>cevaplar, </a:t>
            </a:r>
            <a:r>
              <a:rPr lang="tr-TR" dirty="0" smtClean="0"/>
              <a:t>araştırmacı da cevapları hızlı ve </a:t>
            </a:r>
            <a:r>
              <a:rPr lang="tr-TR" dirty="0"/>
              <a:t>güvenilir </a:t>
            </a:r>
            <a:r>
              <a:rPr lang="tr-TR" dirty="0" smtClean="0"/>
              <a:t>bir şekilde </a:t>
            </a:r>
            <a:r>
              <a:rPr lang="tr-TR" dirty="0"/>
              <a:t>analiz eder. </a:t>
            </a:r>
          </a:p>
        </p:txBody>
      </p:sp>
    </p:spTree>
    <p:extLst>
      <p:ext uri="{BB962C8B-B14F-4D97-AF65-F5344CB8AC3E}">
        <p14:creationId xmlns:p14="http://schemas.microsoft.com/office/powerpoint/2010/main" val="3086907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7194"/>
            <a:ext cx="8229600" cy="5007943"/>
          </a:xfrm>
        </p:spPr>
        <p:txBody>
          <a:bodyPr/>
          <a:lstStyle/>
          <a:p>
            <a:pPr marL="0" indent="0">
              <a:buNone/>
            </a:pPr>
            <a:endParaRPr lang="tr-TR" sz="2800" dirty="0" smtClean="0">
              <a:solidFill>
                <a:srgbClr val="C00000"/>
              </a:solidFill>
            </a:endParaRPr>
          </a:p>
          <a:p>
            <a:pPr marL="0" indent="0">
              <a:buNone/>
            </a:pPr>
            <a:r>
              <a:rPr lang="tr-TR" sz="2800" dirty="0" smtClean="0">
                <a:solidFill>
                  <a:srgbClr val="C00000"/>
                </a:solidFill>
              </a:rPr>
              <a:t>Sınıflandırma soruları</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7327"/>
            <a:ext cx="8424936" cy="150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7" y="3637587"/>
            <a:ext cx="7272808" cy="10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5097" y="2977402"/>
            <a:ext cx="3276364" cy="523220"/>
          </a:xfrm>
          <a:prstGeom prst="rect">
            <a:avLst/>
          </a:prstGeom>
          <a:noFill/>
        </p:spPr>
        <p:txBody>
          <a:bodyPr wrap="square" rtlCol="0">
            <a:spAutoFit/>
          </a:bodyPr>
          <a:lstStyle/>
          <a:p>
            <a:r>
              <a:rPr lang="tr-TR" sz="2800" dirty="0" smtClean="0">
                <a:solidFill>
                  <a:srgbClr val="C00000"/>
                </a:solidFill>
              </a:rPr>
              <a:t>Dereceleme soruları</a:t>
            </a:r>
            <a:endParaRPr lang="tr-TR" sz="2800" dirty="0">
              <a:solidFill>
                <a:srgbClr val="C00000"/>
              </a:solidFill>
            </a:endParaRPr>
          </a:p>
        </p:txBody>
      </p:sp>
    </p:spTree>
    <p:extLst>
      <p:ext uri="{BB962C8B-B14F-4D97-AF65-F5344CB8AC3E}">
        <p14:creationId xmlns:p14="http://schemas.microsoft.com/office/powerpoint/2010/main" val="4192156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5105137"/>
          </a:xfrm>
        </p:spPr>
        <p:txBody>
          <a:bodyPr/>
          <a:lstStyle/>
          <a:p>
            <a:pPr marL="0" indent="0" algn="ctr">
              <a:buNone/>
            </a:pPr>
            <a:r>
              <a:rPr lang="tr-TR" b="1" dirty="0" smtClean="0"/>
              <a:t>Derece (kategori) Ölçeği</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6" y="2713484"/>
            <a:ext cx="83354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5" y="841276"/>
            <a:ext cx="8652892" cy="1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5332"/>
            <a:ext cx="8229600" cy="3771636"/>
          </a:xfrm>
        </p:spPr>
        <p:txBody>
          <a:bodyPr>
            <a:normAutofit fontScale="70000" lnSpcReduction="20000"/>
          </a:bodyPr>
          <a:lstStyle/>
          <a:p>
            <a:pPr algn="just"/>
            <a:r>
              <a:rPr lang="tr-TR" b="1" dirty="0" smtClean="0"/>
              <a:t>Örneklem çerçeves</a:t>
            </a:r>
            <a:r>
              <a:rPr lang="tr-TR" dirty="0" smtClean="0"/>
              <a:t>i:çalışma evreni  içinde örneklemin seçileceği örneklem  birimlerinin geçerli listesi</a:t>
            </a:r>
          </a:p>
          <a:p>
            <a:pPr algn="just"/>
            <a:r>
              <a:rPr lang="tr-TR" b="1" dirty="0" smtClean="0"/>
              <a:t>Parametre (evren değer): </a:t>
            </a:r>
            <a:r>
              <a:rPr lang="tr-TR" dirty="0" smtClean="0"/>
              <a:t>evreni tanımlamak için kullanılan değerler (ortalama,standart sapma) </a:t>
            </a:r>
          </a:p>
          <a:p>
            <a:pPr algn="just"/>
            <a:r>
              <a:rPr lang="tr-TR" b="1" dirty="0" smtClean="0"/>
              <a:t>Örneklem:</a:t>
            </a:r>
            <a:r>
              <a:rPr lang="tr-TR" dirty="0" smtClean="0"/>
              <a:t> belirli bir evrendeki birimler arasından sistematik bir şekilde seçilen ve evreni temsil eden küçük kümelerdir.</a:t>
            </a:r>
          </a:p>
          <a:p>
            <a:pPr algn="just"/>
            <a:r>
              <a:rPr lang="tr-TR" b="1" dirty="0"/>
              <a:t> </a:t>
            </a:r>
            <a:r>
              <a:rPr lang="tr-TR" b="1" dirty="0" smtClean="0"/>
              <a:t>Örnekleme: </a:t>
            </a:r>
            <a:r>
              <a:rPr lang="tr-TR" dirty="0" smtClean="0"/>
              <a:t>araştırma evreninden örneklem seçme işlemine denir.</a:t>
            </a:r>
          </a:p>
          <a:p>
            <a:pPr algn="just"/>
            <a:r>
              <a:rPr lang="tr-TR" b="1" dirty="0" smtClean="0"/>
              <a:t>Denek:</a:t>
            </a:r>
            <a:r>
              <a:rPr lang="tr-TR" dirty="0" smtClean="0"/>
              <a:t> örnekleme dahil edilen her öge.</a:t>
            </a:r>
          </a:p>
          <a:p>
            <a:pPr algn="just"/>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247610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4828"/>
            <a:ext cx="8229600" cy="952500"/>
          </a:xfrm>
        </p:spPr>
        <p:txBody>
          <a:bodyPr/>
          <a:lstStyle/>
          <a:p>
            <a:r>
              <a:rPr lang="tr-TR" dirty="0" smtClean="0"/>
              <a:t>Likert Ölçeği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9268"/>
            <a:ext cx="799288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5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507" y="-88634"/>
            <a:ext cx="8229600" cy="952500"/>
          </a:xfrm>
        </p:spPr>
        <p:txBody>
          <a:bodyPr/>
          <a:lstStyle/>
          <a:p>
            <a:r>
              <a:rPr lang="tr-TR" b="1" dirty="0" smtClean="0"/>
              <a:t>Demografik Sorular</a:t>
            </a:r>
            <a:endParaRPr lang="tr-TR" b="1" dirty="0"/>
          </a:p>
        </p:txBody>
      </p:sp>
      <p:sp>
        <p:nvSpPr>
          <p:cNvPr id="3" name="İçerik Yer Tutucusu 2"/>
          <p:cNvSpPr>
            <a:spLocks noGrp="1"/>
          </p:cNvSpPr>
          <p:nvPr>
            <p:ph idx="1"/>
          </p:nvPr>
        </p:nvSpPr>
        <p:spPr>
          <a:xfrm>
            <a:off x="457200" y="813954"/>
            <a:ext cx="8229600" cy="3771636"/>
          </a:xfrm>
        </p:spPr>
        <p:txBody>
          <a:bodyPr/>
          <a:lstStyle/>
          <a:p>
            <a:pPr algn="just"/>
            <a:r>
              <a:rPr lang="tr-TR" dirty="0"/>
              <a:t>Demografik sorular genelde </a:t>
            </a:r>
            <a:r>
              <a:rPr lang="tr-TR" dirty="0" smtClean="0"/>
              <a:t>katılımcıları sınıf</a:t>
            </a:r>
            <a:r>
              <a:rPr lang="tr-TR" dirty="0"/>
              <a:t>, </a:t>
            </a:r>
            <a:r>
              <a:rPr lang="tr-TR" dirty="0" smtClean="0"/>
              <a:t>yaş </a:t>
            </a:r>
            <a:r>
              <a:rPr lang="tr-TR" dirty="0"/>
              <a:t>ya da </a:t>
            </a:r>
            <a:r>
              <a:rPr lang="tr-TR" dirty="0" smtClean="0"/>
              <a:t>eğitim seviyesi, gelir durumu, medeni durum, çalışma durumu </a:t>
            </a:r>
            <a:r>
              <a:rPr lang="tr-TR" dirty="0"/>
              <a:t>gibi kriterlere </a:t>
            </a:r>
            <a:r>
              <a:rPr lang="tr-TR" dirty="0" smtClean="0"/>
              <a:t>dayalı </a:t>
            </a:r>
            <a:r>
              <a:rPr lang="tr-TR" dirty="0"/>
              <a:t>olarak daha küçük ve özellikli gruplara </a:t>
            </a:r>
            <a:r>
              <a:rPr lang="tr-TR" dirty="0" smtClean="0"/>
              <a:t>ayırmak </a:t>
            </a:r>
            <a:r>
              <a:rPr lang="tr-TR" dirty="0"/>
              <a:t>için </a:t>
            </a:r>
            <a:r>
              <a:rPr lang="tr-TR" dirty="0" smtClean="0"/>
              <a:t>kullanılır</a:t>
            </a:r>
            <a:r>
              <a:rPr lang="tr-TR" dirty="0"/>
              <a:t>.</a:t>
            </a:r>
          </a:p>
        </p:txBody>
      </p:sp>
      <p:sp>
        <p:nvSpPr>
          <p:cNvPr id="4" name="AutoShape 2" descr="Image result for demographics icon"/>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demographics icon"/>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demographics icon"/>
          <p:cNvSpPr>
            <a:spLocks noChangeAspect="1" noChangeArrowheads="1"/>
          </p:cNvSpPr>
          <p:nvPr/>
        </p:nvSpPr>
        <p:spPr bwMode="auto">
          <a:xfrm>
            <a:off x="460375" y="133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77" y="3217540"/>
            <a:ext cx="44644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1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Maddelerin Gözden Geçirilmesi</a:t>
            </a:r>
            <a:endParaRPr lang="tr-TR" dirty="0"/>
          </a:p>
        </p:txBody>
      </p:sp>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ü"/>
            </a:pPr>
            <a:r>
              <a:rPr lang="tr-TR" dirty="0" smtClean="0"/>
              <a:t> Anketin amacına uygun </a:t>
            </a:r>
          </a:p>
          <a:p>
            <a:pPr>
              <a:buClr>
                <a:srgbClr val="FF0000"/>
              </a:buClr>
              <a:buFont typeface="Wingdings" pitchFamily="2" charset="2"/>
              <a:buChar char="ü"/>
            </a:pPr>
            <a:r>
              <a:rPr lang="tr-TR" dirty="0" smtClean="0"/>
              <a:t> Anket yapılan bireyler için uygun</a:t>
            </a:r>
          </a:p>
          <a:p>
            <a:pPr>
              <a:buClr>
                <a:srgbClr val="FF0000"/>
              </a:buClr>
              <a:buFont typeface="Wingdings" pitchFamily="2" charset="2"/>
              <a:buChar char="ü"/>
            </a:pPr>
            <a:r>
              <a:rPr lang="tr-TR" dirty="0" smtClean="0"/>
              <a:t> Uygun sonuçlar sağlayabilecek nitelikte</a:t>
            </a:r>
          </a:p>
          <a:p>
            <a:pPr marL="0" indent="0">
              <a:buNone/>
            </a:pPr>
            <a:r>
              <a:rPr lang="tr-TR" dirty="0" smtClean="0"/>
              <a:t> </a:t>
            </a:r>
            <a:r>
              <a:rPr lang="tr-TR" dirty="0" smtClean="0">
                <a:solidFill>
                  <a:srgbClr val="FF0000"/>
                </a:solidFill>
              </a:rPr>
              <a:t>X</a:t>
            </a:r>
            <a:r>
              <a:rPr lang="tr-TR" dirty="0" smtClean="0"/>
              <a:t>  Belirsiz </a:t>
            </a:r>
          </a:p>
          <a:p>
            <a:pPr marL="0" indent="0">
              <a:buNone/>
            </a:pPr>
            <a:r>
              <a:rPr lang="tr-TR" dirty="0" smtClean="0"/>
              <a:t> </a:t>
            </a:r>
            <a:r>
              <a:rPr lang="tr-TR" dirty="0" smtClean="0">
                <a:solidFill>
                  <a:srgbClr val="FF0000"/>
                </a:solidFill>
              </a:rPr>
              <a:t>X</a:t>
            </a:r>
            <a:r>
              <a:rPr lang="tr-TR" dirty="0" smtClean="0"/>
              <a:t>  Çakışan</a:t>
            </a:r>
          </a:p>
          <a:p>
            <a:pPr marL="0" indent="0">
              <a:buNone/>
            </a:pPr>
            <a:r>
              <a:rPr lang="tr-TR" dirty="0" smtClean="0"/>
              <a:t> </a:t>
            </a:r>
            <a:r>
              <a:rPr lang="tr-TR" dirty="0" smtClean="0">
                <a:solidFill>
                  <a:srgbClr val="FF0000"/>
                </a:solidFill>
              </a:rPr>
              <a:t>X </a:t>
            </a:r>
            <a:r>
              <a:rPr lang="tr-TR" dirty="0" smtClean="0"/>
              <a:t> İçerisinde iki ayrı konu olan</a:t>
            </a:r>
          </a:p>
          <a:p>
            <a:pPr marL="0" indent="0">
              <a:buNone/>
            </a:pPr>
            <a:r>
              <a:rPr lang="tr-TR" dirty="0" smtClean="0"/>
              <a:t> </a:t>
            </a:r>
            <a:r>
              <a:rPr lang="tr-TR" dirty="0" smtClean="0">
                <a:solidFill>
                  <a:srgbClr val="FF0000"/>
                </a:solidFill>
              </a:rPr>
              <a:t>X</a:t>
            </a:r>
            <a:r>
              <a:rPr lang="tr-TR" dirty="0" smtClean="0"/>
              <a:t>  Lüzumsuz</a:t>
            </a:r>
            <a:endParaRPr lang="tr-TR" dirty="0"/>
          </a:p>
        </p:txBody>
      </p:sp>
      <p:pic>
        <p:nvPicPr>
          <p:cNvPr id="7170" name="Picture 2" descr="Image result for contro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2" y="2857500"/>
            <a:ext cx="2664296" cy="22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46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12411"/>
          </a:xfrm>
        </p:spPr>
        <p:txBody>
          <a:bodyPr>
            <a:normAutofit fontScale="90000"/>
          </a:bodyPr>
          <a:lstStyle/>
          <a:p>
            <a:r>
              <a:rPr lang="tr-TR" sz="3100" dirty="0" smtClean="0"/>
              <a:t/>
            </a:r>
            <a:br>
              <a:rPr lang="tr-TR" sz="3100" dirty="0" smtClean="0"/>
            </a:br>
            <a:r>
              <a:rPr lang="tr-TR" sz="3100" dirty="0" smtClean="0"/>
              <a:t>Anketin </a:t>
            </a:r>
            <a:r>
              <a:rPr lang="tr-TR" sz="3100" dirty="0"/>
              <a:t>giriş paragrafını ve </a:t>
            </a:r>
            <a:r>
              <a:rPr lang="tr-TR" sz="3100" dirty="0" smtClean="0"/>
              <a:t>talimatlarını oluşturmak</a:t>
            </a:r>
            <a:r>
              <a:rPr lang="tr-TR" dirty="0"/>
              <a:t/>
            </a:r>
            <a:br>
              <a:rPr lang="tr-TR" dirty="0"/>
            </a:br>
            <a:endParaRPr lang="en-US" dirty="0"/>
          </a:p>
        </p:txBody>
      </p:sp>
      <p:sp>
        <p:nvSpPr>
          <p:cNvPr id="3" name="Content Placeholder 2"/>
          <p:cNvSpPr>
            <a:spLocks noGrp="1"/>
          </p:cNvSpPr>
          <p:nvPr>
            <p:ph idx="1"/>
          </p:nvPr>
        </p:nvSpPr>
        <p:spPr>
          <a:xfrm>
            <a:off x="179512" y="697260"/>
            <a:ext cx="8784976" cy="4407876"/>
          </a:xfrm>
        </p:spPr>
        <p:txBody>
          <a:bodyPr>
            <a:normAutofit/>
          </a:bodyPr>
          <a:lstStyle/>
          <a:p>
            <a:pPr marL="0" indent="0" algn="just">
              <a:buNone/>
            </a:pPr>
            <a:r>
              <a:rPr lang="tr-TR" sz="1800" dirty="0"/>
              <a:t>Sayın Katılımcı,</a:t>
            </a:r>
          </a:p>
          <a:p>
            <a:pPr marL="0" indent="0" algn="just">
              <a:buNone/>
            </a:pPr>
            <a:r>
              <a:rPr lang="tr-TR" sz="1800" dirty="0"/>
              <a:t>Bu çalışma Çağ Üniversitesi Sosyal Bilimler Enstitüsü İşletme Yönetimi Ana </a:t>
            </a:r>
            <a:r>
              <a:rPr lang="tr-TR" sz="1800" dirty="0" smtClean="0"/>
              <a:t>Bilim Dalında </a:t>
            </a:r>
            <a:r>
              <a:rPr lang="tr-TR" sz="1800" dirty="0"/>
              <a:t>yürütmekte olduğum “</a:t>
            </a:r>
            <a:r>
              <a:rPr lang="tr-TR" sz="1800" i="1" dirty="0"/>
              <a:t>Pazarlama Karması Elemanlarının ve Marka Denkliği </a:t>
            </a:r>
            <a:r>
              <a:rPr lang="tr-TR" sz="1800" i="1" dirty="0" smtClean="0"/>
              <a:t>İlişkisinin İncelenmesi</a:t>
            </a:r>
            <a:r>
              <a:rPr lang="tr-TR" sz="1800" dirty="0"/>
              <a:t>” isimli Yüksek Lisans tez çalışmasına veri toplamak için kullanılacak </a:t>
            </a:r>
            <a:r>
              <a:rPr lang="tr-TR" sz="1800" dirty="0" smtClean="0"/>
              <a:t>olup verdiğiniz </a:t>
            </a:r>
            <a:r>
              <a:rPr lang="tr-TR" sz="1800" dirty="0"/>
              <a:t>cevaplar gizli tutulacaktır. Katılımınız için teşekkür ederiz.</a:t>
            </a:r>
          </a:p>
          <a:p>
            <a:pPr marL="0" indent="0">
              <a:buNone/>
            </a:pPr>
            <a:r>
              <a:rPr lang="tr-TR" sz="1600" dirty="0"/>
              <a:t>Deniz KARAÖMERLİOĞLU, Çağ Üniversitesi, SBE, Yüksek lisans </a:t>
            </a:r>
            <a:r>
              <a:rPr lang="tr-TR" sz="1600" dirty="0" smtClean="0"/>
              <a:t>Öğrencisi </a:t>
            </a:r>
            <a:r>
              <a:rPr lang="tr-TR" sz="1600" dirty="0" smtClean="0">
                <a:hlinkClick r:id="rId2"/>
              </a:rPr>
              <a:t>d.karaomerlioglu@gmail.com</a:t>
            </a:r>
            <a:r>
              <a:rPr lang="tr-TR" sz="1600" dirty="0" smtClean="0"/>
              <a:t> </a:t>
            </a:r>
            <a:endParaRPr lang="tr-TR" sz="1600" dirty="0"/>
          </a:p>
          <a:p>
            <a:pPr marL="0" indent="0">
              <a:buNone/>
            </a:pPr>
            <a:r>
              <a:rPr lang="tr-TR" sz="1600" dirty="0"/>
              <a:t>Danışman: Yrd. Doç. Dr. Eda YAŞA </a:t>
            </a:r>
            <a:r>
              <a:rPr lang="tr-TR" sz="1600" dirty="0" smtClean="0"/>
              <a:t>ÖZELTÜRKAY </a:t>
            </a:r>
            <a:r>
              <a:rPr lang="tr-TR" sz="1600" dirty="0" smtClean="0">
                <a:hlinkClick r:id="rId3"/>
              </a:rPr>
              <a:t>edayasa@cag.edu.tr</a:t>
            </a:r>
            <a:endParaRPr lang="tr-TR" sz="1600" dirty="0" smtClean="0"/>
          </a:p>
          <a:p>
            <a:pPr marL="0" indent="0">
              <a:buNone/>
            </a:pPr>
            <a:r>
              <a:rPr lang="tr-TR" sz="1600" dirty="0" smtClean="0"/>
              <a:t>				***</a:t>
            </a:r>
            <a:endParaRPr lang="tr-TR" sz="1600" dirty="0"/>
          </a:p>
          <a:p>
            <a:pPr marL="0" indent="0" algn="just">
              <a:buNone/>
            </a:pPr>
            <a:r>
              <a:rPr lang="tr-TR" sz="1600" dirty="0"/>
              <a:t>Değerli Katılımcı, Çağ Üniversitesi Sosyal Bilimler Enstitüsü İşletmeYönetimi Yüksek Lisans Programı’nda yürütmekte olduğum tez çalışmamda kullanmak üzere bu anket formunu geliştirdik. Bu veriler sadece bilimsel amaçlı olarak kullanılacağı için vereceğiniz cevapların doğru olması çok önemlidir. Zaman ayırıp, tezime katkı sağladığınız için teşekkür ederim. </a:t>
            </a:r>
            <a:endParaRPr lang="tr-TR" sz="1600" dirty="0" smtClean="0"/>
          </a:p>
          <a:p>
            <a:pPr marL="0" indent="0">
              <a:buNone/>
            </a:pPr>
            <a:r>
              <a:rPr lang="tr-TR" sz="1600" dirty="0" smtClean="0"/>
              <a:t>Zeynep </a:t>
            </a:r>
            <a:r>
              <a:rPr lang="tr-TR" sz="1600" dirty="0"/>
              <a:t>Beril Yolaçan, Çağ Üniversitesi, MBA Öğrenci zberilyolacan@gmail.com </a:t>
            </a:r>
            <a:endParaRPr lang="tr-TR" sz="1600" dirty="0" smtClean="0"/>
          </a:p>
          <a:p>
            <a:pPr marL="0" indent="0">
              <a:buNone/>
            </a:pPr>
            <a:r>
              <a:rPr lang="tr-TR" sz="1600" dirty="0" smtClean="0"/>
              <a:t>Danışman</a:t>
            </a:r>
            <a:r>
              <a:rPr lang="tr-TR" sz="1600" dirty="0"/>
              <a:t>: Yard.Doç.Dr. Eda Yaşa Özeltürkay, Çağ Üniversitesi</a:t>
            </a:r>
            <a:endParaRPr lang="en-US" sz="1600" dirty="0"/>
          </a:p>
        </p:txBody>
      </p:sp>
    </p:spTree>
    <p:extLst>
      <p:ext uri="{BB962C8B-B14F-4D97-AF65-F5344CB8AC3E}">
        <p14:creationId xmlns:p14="http://schemas.microsoft.com/office/powerpoint/2010/main" val="2066980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en-US" sz="2400" dirty="0"/>
              <a:t>BÜYÜKÖZTÜRK, Ş . (2005). ANKET GELİŞTİRME. </a:t>
            </a:r>
            <a:r>
              <a:rPr lang="en-US" sz="2400" dirty="0" err="1"/>
              <a:t>Türk</a:t>
            </a:r>
            <a:r>
              <a:rPr lang="en-US" sz="2400" dirty="0"/>
              <a:t> </a:t>
            </a:r>
            <a:r>
              <a:rPr lang="en-US" sz="2400" dirty="0" err="1"/>
              <a:t>Eğitim</a:t>
            </a:r>
            <a:r>
              <a:rPr lang="en-US" sz="2400" dirty="0"/>
              <a:t> </a:t>
            </a:r>
            <a:r>
              <a:rPr lang="en-US" sz="2400" dirty="0" err="1"/>
              <a:t>Bilimleri</a:t>
            </a:r>
            <a:r>
              <a:rPr lang="en-US" sz="2400" dirty="0"/>
              <a:t> </a:t>
            </a:r>
            <a:r>
              <a:rPr lang="en-US" sz="2400" dirty="0" err="1"/>
              <a:t>Dergisi</a:t>
            </a:r>
            <a:r>
              <a:rPr lang="en-US" sz="2400" dirty="0"/>
              <a:t>, 3 (2), 133-151. Retrieved from </a:t>
            </a:r>
            <a:r>
              <a:rPr lang="en-US" sz="2400" dirty="0">
                <a:hlinkClick r:id="rId2"/>
              </a:rPr>
              <a:t>http://</a:t>
            </a:r>
            <a:r>
              <a:rPr lang="en-US" sz="2400" dirty="0" smtClean="0">
                <a:hlinkClick r:id="rId2"/>
              </a:rPr>
              <a:t>dergipark.gov.tr/tebd/issue/26124/275190</a:t>
            </a:r>
            <a:r>
              <a:rPr lang="tr-TR" sz="2400" dirty="0" smtClean="0"/>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Bayat, B. (2014).«Uygulamalı Sosyal Bilim Araştırmalarında Ölçme, Ölçekler Ve “</a:t>
            </a:r>
            <a:r>
              <a:rPr lang="tr-TR" sz="2400" dirty="0" err="1" smtClean="0">
                <a:latin typeface="Times New Roman" pitchFamily="18" charset="0"/>
                <a:cs typeface="Times New Roman" pitchFamily="18" charset="0"/>
              </a:rPr>
              <a:t>Likert</a:t>
            </a:r>
            <a:r>
              <a:rPr lang="tr-TR" sz="2400" dirty="0" smtClean="0">
                <a:latin typeface="Times New Roman" pitchFamily="18" charset="0"/>
                <a:cs typeface="Times New Roman" pitchFamily="18" charset="0"/>
              </a:rPr>
              <a:t>” Ölçek Kurma </a:t>
            </a:r>
            <a:r>
              <a:rPr lang="tr-TR" sz="2400" dirty="0">
                <a:latin typeface="Times New Roman" pitchFamily="18" charset="0"/>
                <a:cs typeface="Times New Roman" pitchFamily="18" charset="0"/>
              </a:rPr>
              <a:t>Tekniği» Gazi Üniversitesi İktisadi ve İdari Bilimler Fakültesi Dergisi </a:t>
            </a:r>
            <a:r>
              <a:rPr lang="tr-TR" sz="2400" dirty="0" smtClean="0">
                <a:latin typeface="Times New Roman" pitchFamily="18" charset="0"/>
                <a:cs typeface="Times New Roman" pitchFamily="18" charset="0"/>
              </a:rPr>
              <a:t>16/3, 1-24.</a:t>
            </a:r>
            <a:endParaRPr lang="tr-TR" sz="2400" dirty="0">
              <a:latin typeface="Times New Roman" pitchFamily="18" charset="0"/>
              <a:cs typeface="Times New Roman" pitchFamily="18" charset="0"/>
            </a:endParaRPr>
          </a:p>
        </p:txBody>
      </p:sp>
      <p:pic>
        <p:nvPicPr>
          <p:cNvPr id="8194" name="Picture 2" descr="Image result for referen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7220"/>
            <a:ext cx="936104" cy="78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18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Online Anket Oluşturma Platformları</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docs.google.com/</a:t>
            </a:r>
            <a:r>
              <a:rPr lang="tr-TR" dirty="0" err="1" smtClean="0"/>
              <a:t>forms</a:t>
            </a:r>
            <a:endParaRPr lang="tr-TR" dirty="0" smtClean="0"/>
          </a:p>
          <a:p>
            <a:r>
              <a:rPr lang="tr-TR" dirty="0" smtClean="0"/>
              <a:t>freeonlinesurveys.com </a:t>
            </a:r>
          </a:p>
          <a:p>
            <a:r>
              <a:rPr lang="tr-TR" dirty="0" smtClean="0"/>
              <a:t>tr.surveymonkey.com </a:t>
            </a:r>
            <a:endParaRPr lang="tr-TR" dirty="0"/>
          </a:p>
        </p:txBody>
      </p:sp>
      <p:sp>
        <p:nvSpPr>
          <p:cNvPr id="4" name="AutoShape 2" descr="survey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survey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53443"/>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49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 y="4252"/>
            <a:ext cx="9144000" cy="56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868144" y="2569468"/>
            <a:ext cx="0" cy="68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Metin kutusu 5"/>
          <p:cNvSpPr txBox="1"/>
          <p:nvPr/>
        </p:nvSpPr>
        <p:spPr>
          <a:xfrm>
            <a:off x="5184068" y="1949747"/>
            <a:ext cx="1368152" cy="646331"/>
          </a:xfrm>
          <a:prstGeom prst="rect">
            <a:avLst/>
          </a:prstGeom>
          <a:noFill/>
        </p:spPr>
        <p:txBody>
          <a:bodyPr wrap="square" rtlCol="0">
            <a:spAutoFit/>
          </a:bodyPr>
          <a:lstStyle/>
          <a:p>
            <a:r>
              <a:rPr lang="tr-TR" dirty="0" smtClean="0">
                <a:solidFill>
                  <a:srgbClr val="FF0000"/>
                </a:solidFill>
              </a:rPr>
              <a:t>Soru tipi seçenekleri</a:t>
            </a:r>
            <a:endParaRPr lang="tr-TR" dirty="0">
              <a:solidFill>
                <a:srgbClr val="FF0000"/>
              </a:solidFill>
            </a:endParaRPr>
          </a:p>
        </p:txBody>
      </p:sp>
      <p:cxnSp>
        <p:nvCxnSpPr>
          <p:cNvPr id="8" name="Düz Ok Bağlayıcısı 7"/>
          <p:cNvCxnSpPr/>
          <p:nvPr/>
        </p:nvCxnSpPr>
        <p:spPr>
          <a:xfrm flipV="1">
            <a:off x="7380312" y="2353444"/>
            <a:ext cx="28803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Metin kutusu 8"/>
          <p:cNvSpPr txBox="1"/>
          <p:nvPr/>
        </p:nvSpPr>
        <p:spPr>
          <a:xfrm>
            <a:off x="7380312" y="1949747"/>
            <a:ext cx="1080120" cy="369332"/>
          </a:xfrm>
          <a:prstGeom prst="rect">
            <a:avLst/>
          </a:prstGeom>
          <a:noFill/>
        </p:spPr>
        <p:txBody>
          <a:bodyPr wrap="square" rtlCol="0">
            <a:spAutoFit/>
          </a:bodyPr>
          <a:lstStyle/>
          <a:p>
            <a:r>
              <a:rPr lang="tr-TR" dirty="0" smtClean="0">
                <a:solidFill>
                  <a:srgbClr val="FF0000"/>
                </a:solidFill>
              </a:rPr>
              <a:t>Soru ekle</a:t>
            </a:r>
            <a:endParaRPr lang="tr-TR" dirty="0">
              <a:solidFill>
                <a:srgbClr val="FF0000"/>
              </a:solidFill>
            </a:endParaRPr>
          </a:p>
        </p:txBody>
      </p:sp>
      <p:cxnSp>
        <p:nvCxnSpPr>
          <p:cNvPr id="11" name="Düz Ok Bağlayıcısı 10"/>
          <p:cNvCxnSpPr/>
          <p:nvPr/>
        </p:nvCxnSpPr>
        <p:spPr>
          <a:xfrm flipV="1">
            <a:off x="7524328" y="3073524"/>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Metin kutusu 11"/>
          <p:cNvSpPr txBox="1"/>
          <p:nvPr/>
        </p:nvSpPr>
        <p:spPr>
          <a:xfrm>
            <a:off x="7722604" y="2548297"/>
            <a:ext cx="1475656" cy="646331"/>
          </a:xfrm>
          <a:prstGeom prst="rect">
            <a:avLst/>
          </a:prstGeom>
          <a:noFill/>
        </p:spPr>
        <p:txBody>
          <a:bodyPr wrap="square" rtlCol="0">
            <a:spAutoFit/>
          </a:bodyPr>
          <a:lstStyle/>
          <a:p>
            <a:r>
              <a:rPr lang="tr-TR" dirty="0" smtClean="0">
                <a:solidFill>
                  <a:srgbClr val="FF0000"/>
                </a:solidFill>
              </a:rPr>
              <a:t>Başlık ve açıklama ekle</a:t>
            </a:r>
            <a:endParaRPr lang="tr-TR" dirty="0">
              <a:solidFill>
                <a:srgbClr val="FF0000"/>
              </a:solidFill>
            </a:endParaRPr>
          </a:p>
        </p:txBody>
      </p:sp>
      <p:cxnSp>
        <p:nvCxnSpPr>
          <p:cNvPr id="14" name="Düz Ok Bağlayıcısı 13"/>
          <p:cNvCxnSpPr/>
          <p:nvPr/>
        </p:nvCxnSpPr>
        <p:spPr>
          <a:xfrm>
            <a:off x="7524328" y="3793604"/>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Düz Ok Bağlayıcısı 15"/>
          <p:cNvCxnSpPr/>
          <p:nvPr/>
        </p:nvCxnSpPr>
        <p:spPr>
          <a:xfrm flipV="1">
            <a:off x="7524328" y="3865612"/>
            <a:ext cx="2880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Metin kutusu 16"/>
          <p:cNvSpPr txBox="1"/>
          <p:nvPr/>
        </p:nvSpPr>
        <p:spPr>
          <a:xfrm>
            <a:off x="7920372" y="3403947"/>
            <a:ext cx="972108" cy="923330"/>
          </a:xfrm>
          <a:prstGeom prst="rect">
            <a:avLst/>
          </a:prstGeom>
          <a:noFill/>
        </p:spPr>
        <p:txBody>
          <a:bodyPr wrap="square" rtlCol="0">
            <a:spAutoFit/>
          </a:bodyPr>
          <a:lstStyle/>
          <a:p>
            <a:r>
              <a:rPr lang="tr-TR" dirty="0" smtClean="0">
                <a:solidFill>
                  <a:srgbClr val="FF0000"/>
                </a:solidFill>
              </a:rPr>
              <a:t>Fotoğraf ve video ekle</a:t>
            </a:r>
            <a:endParaRPr lang="tr-TR" dirty="0">
              <a:solidFill>
                <a:srgbClr val="FF0000"/>
              </a:solidFill>
            </a:endParaRPr>
          </a:p>
        </p:txBody>
      </p:sp>
      <p:cxnSp>
        <p:nvCxnSpPr>
          <p:cNvPr id="19" name="Düz Ok Bağlayıcısı 18"/>
          <p:cNvCxnSpPr/>
          <p:nvPr/>
        </p:nvCxnSpPr>
        <p:spPr>
          <a:xfrm>
            <a:off x="7524328" y="4420480"/>
            <a:ext cx="288032" cy="165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Düz Ok Bağlayıcısı 24"/>
          <p:cNvCxnSpPr/>
          <p:nvPr/>
        </p:nvCxnSpPr>
        <p:spPr>
          <a:xfrm>
            <a:off x="7092280" y="841276"/>
            <a:ext cx="43204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Metin kutusu 25"/>
          <p:cNvSpPr txBox="1"/>
          <p:nvPr/>
        </p:nvSpPr>
        <p:spPr>
          <a:xfrm>
            <a:off x="7812360" y="4361233"/>
            <a:ext cx="1080120" cy="646331"/>
          </a:xfrm>
          <a:prstGeom prst="rect">
            <a:avLst/>
          </a:prstGeom>
          <a:noFill/>
        </p:spPr>
        <p:txBody>
          <a:bodyPr wrap="square" rtlCol="0">
            <a:spAutoFit/>
          </a:bodyPr>
          <a:lstStyle/>
          <a:p>
            <a:r>
              <a:rPr lang="tr-TR" dirty="0" smtClean="0">
                <a:solidFill>
                  <a:srgbClr val="FF0000"/>
                </a:solidFill>
              </a:rPr>
              <a:t>Bölüm ekle</a:t>
            </a:r>
            <a:endParaRPr lang="tr-TR" dirty="0">
              <a:solidFill>
                <a:srgbClr val="FF0000"/>
              </a:solidFill>
            </a:endParaRPr>
          </a:p>
        </p:txBody>
      </p:sp>
      <p:sp>
        <p:nvSpPr>
          <p:cNvPr id="27" name="Metin kutusu 26"/>
          <p:cNvSpPr txBox="1"/>
          <p:nvPr/>
        </p:nvSpPr>
        <p:spPr>
          <a:xfrm>
            <a:off x="7524328" y="1129308"/>
            <a:ext cx="1152128" cy="369332"/>
          </a:xfrm>
          <a:prstGeom prst="rect">
            <a:avLst/>
          </a:prstGeom>
          <a:noFill/>
        </p:spPr>
        <p:txBody>
          <a:bodyPr wrap="square" rtlCol="0">
            <a:spAutoFit/>
          </a:bodyPr>
          <a:lstStyle/>
          <a:p>
            <a:r>
              <a:rPr lang="tr-TR" b="1" dirty="0" err="1" smtClean="0">
                <a:solidFill>
                  <a:srgbClr val="FFC000"/>
                </a:solidFill>
              </a:rPr>
              <a:t>Önizleme</a:t>
            </a:r>
            <a:r>
              <a:rPr lang="tr-TR" dirty="0" smtClean="0"/>
              <a:t> </a:t>
            </a:r>
            <a:endParaRPr lang="tr-TR" dirty="0"/>
          </a:p>
        </p:txBody>
      </p:sp>
      <p:sp>
        <p:nvSpPr>
          <p:cNvPr id="28" name="Oval 27"/>
          <p:cNvSpPr/>
          <p:nvPr/>
        </p:nvSpPr>
        <p:spPr>
          <a:xfrm>
            <a:off x="1475656" y="12119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080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 y="135229"/>
            <a:ext cx="90934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Ayraç 3"/>
          <p:cNvSpPr/>
          <p:nvPr/>
        </p:nvSpPr>
        <p:spPr>
          <a:xfrm>
            <a:off x="1475656" y="2065412"/>
            <a:ext cx="216024" cy="295232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cxnSp>
        <p:nvCxnSpPr>
          <p:cNvPr id="6" name="Düz Ok Bağlayıcısı 5"/>
          <p:cNvCxnSpPr/>
          <p:nvPr/>
        </p:nvCxnSpPr>
        <p:spPr>
          <a:xfrm>
            <a:off x="3275856" y="9852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Metin kutusu 8"/>
          <p:cNvSpPr txBox="1"/>
          <p:nvPr/>
        </p:nvSpPr>
        <p:spPr>
          <a:xfrm>
            <a:off x="2771800" y="1150965"/>
            <a:ext cx="1512168" cy="369332"/>
          </a:xfrm>
          <a:prstGeom prst="rect">
            <a:avLst/>
          </a:prstGeom>
          <a:noFill/>
        </p:spPr>
        <p:txBody>
          <a:bodyPr wrap="square" rtlCol="0">
            <a:spAutoFit/>
          </a:bodyPr>
          <a:lstStyle/>
          <a:p>
            <a:r>
              <a:rPr lang="tr-TR" dirty="0" smtClean="0">
                <a:solidFill>
                  <a:srgbClr val="FFFF00"/>
                </a:solidFill>
              </a:rPr>
              <a:t>Ön izleme</a:t>
            </a:r>
            <a:endParaRPr lang="tr-TR" dirty="0">
              <a:solidFill>
                <a:srgbClr val="FFFF00"/>
              </a:solidFill>
            </a:endParaRPr>
          </a:p>
        </p:txBody>
      </p:sp>
      <p:sp>
        <p:nvSpPr>
          <p:cNvPr id="10" name="Metin kutusu 9"/>
          <p:cNvSpPr txBox="1"/>
          <p:nvPr/>
        </p:nvSpPr>
        <p:spPr>
          <a:xfrm>
            <a:off x="1583668" y="3215638"/>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11" name="Oval 10"/>
          <p:cNvSpPr/>
          <p:nvPr/>
        </p:nvSpPr>
        <p:spPr>
          <a:xfrm>
            <a:off x="1475656" y="33722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3407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08"/>
            <a:ext cx="8856984" cy="548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5786" y="409228"/>
            <a:ext cx="936104" cy="31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Ayraç 4"/>
          <p:cNvSpPr/>
          <p:nvPr/>
        </p:nvSpPr>
        <p:spPr>
          <a:xfrm>
            <a:off x="2541890" y="1993404"/>
            <a:ext cx="229910" cy="1656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2804236" y="2498330"/>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7" name="Yay 6"/>
          <p:cNvSpPr/>
          <p:nvPr/>
        </p:nvSpPr>
        <p:spPr>
          <a:xfrm>
            <a:off x="6372200" y="1472014"/>
            <a:ext cx="1728192" cy="288032"/>
          </a:xfrm>
          <a:prstGeom prst="arc">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62213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21396"/>
            <a:ext cx="8229600" cy="952500"/>
          </a:xfrm>
        </p:spPr>
        <p:txBody>
          <a:bodyPr/>
          <a:lstStyle/>
          <a:p>
            <a:r>
              <a:rPr lang="tr-TR" dirty="0" smtClean="0">
                <a:effectLst>
                  <a:outerShdw blurRad="38100" dist="38100" dir="2700000" algn="tl">
                    <a:srgbClr val="000000">
                      <a:alpha val="43137"/>
                    </a:srgbClr>
                  </a:outerShdw>
                </a:effectLst>
              </a:rPr>
              <a:t>GÖRÜŞME FORMU HAZIRLAMA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21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082457"/>
              </p:ext>
            </p:extLst>
          </p:nvPr>
        </p:nvGraphicFramePr>
        <p:xfrm>
          <a:off x="107504" y="1057300"/>
          <a:ext cx="8928992" cy="4464496"/>
        </p:xfrm>
        <a:graphic>
          <a:graphicData uri="http://schemas.openxmlformats.org/drawingml/2006/table">
            <a:tbl>
              <a:tblPr firstRow="1" bandRow="1">
                <a:tableStyleId>{5C22544A-7EE6-4342-B048-85BDC9FD1C3A}</a:tableStyleId>
              </a:tblPr>
              <a:tblGrid>
                <a:gridCol w="3178116"/>
                <a:gridCol w="5750876"/>
              </a:tblGrid>
              <a:tr h="330200">
                <a:tc>
                  <a:txBody>
                    <a:bodyPr/>
                    <a:lstStyle/>
                    <a:p>
                      <a:r>
                        <a:rPr lang="tr-TR" sz="1500" dirty="0" smtClean="0"/>
                        <a:t>Adımlar</a:t>
                      </a:r>
                      <a:endParaRPr lang="en-US" sz="1500" dirty="0"/>
                    </a:p>
                  </a:txBody>
                  <a:tcPr marT="38100" marB="38100"/>
                </a:tc>
                <a:tc>
                  <a:txBody>
                    <a:bodyPr/>
                    <a:lstStyle/>
                    <a:p>
                      <a:r>
                        <a:rPr lang="tr-TR" sz="1500" dirty="0" smtClean="0"/>
                        <a:t>Tanımlar</a:t>
                      </a:r>
                      <a:endParaRPr lang="en-US" sz="1500" dirty="0"/>
                    </a:p>
                  </a:txBody>
                  <a:tcPr marT="38100" marB="38100"/>
                </a:tc>
              </a:tr>
              <a:tr h="1302709">
                <a:tc>
                  <a:txBody>
                    <a:bodyPr/>
                    <a:lstStyle/>
                    <a:p>
                      <a:r>
                        <a:rPr lang="tr-TR" sz="1600" b="1" dirty="0" smtClean="0"/>
                        <a:t>1. Araştırma evrenini tanımla,</a:t>
                      </a:r>
                    </a:p>
                    <a:p>
                      <a:endParaRPr lang="en-US" sz="1600" b="1" dirty="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Evren açıkça tanımlanmalı ve sınırlandırılmalıdır. Araştırma evreni araştırma amacına</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uygun olmalıdır.  Örn. duygusal emek ile ilgili bir çalışma yapılıyorsa, içinde duygusal emek (öğretmen, sağlık çalışanı vb) örnekleme dahil olmalıdır.</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598356">
                <a:tc>
                  <a:txBody>
                    <a:bodyPr/>
                    <a:lstStyle/>
                    <a:p>
                      <a:r>
                        <a:rPr lang="tr-TR" sz="1600" b="1" dirty="0" smtClean="0"/>
                        <a:t>2. </a:t>
                      </a:r>
                      <a:r>
                        <a:rPr lang="en-US" sz="1600" b="1" dirty="0" err="1" smtClean="0"/>
                        <a:t>Örneklem</a:t>
                      </a:r>
                      <a:r>
                        <a:rPr lang="en-US" sz="1600" b="1" dirty="0" smtClean="0"/>
                        <a:t> </a:t>
                      </a:r>
                      <a:r>
                        <a:rPr lang="en-US" sz="1600" b="1" dirty="0" err="1" smtClean="0"/>
                        <a:t>çerçevesini</a:t>
                      </a:r>
                      <a:r>
                        <a:rPr lang="en-US" sz="1600" b="1" dirty="0" smtClean="0"/>
                        <a:t> </a:t>
                      </a:r>
                      <a:r>
                        <a:rPr lang="en-US" sz="1600" b="1" dirty="0" err="1" smtClean="0"/>
                        <a:t>belirle</a:t>
                      </a:r>
                      <a:r>
                        <a:rPr lang="tr-TR" sz="1600" b="1" dirty="0" smtClean="0"/>
                        <a:t>,</a:t>
                      </a:r>
                      <a:endParaRPr lang="en-US" sz="1600" b="1" dirty="0" smtClean="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Öğelerin</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tümünü temsil eden örneklem çerçevesi; okuldaki öğrenci kayıtları, sanayi odasına bağlı şirket kayıtları vb. </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1630728">
                <a:tc>
                  <a:txBody>
                    <a:bodyPr/>
                    <a:lstStyle/>
                    <a:p>
                      <a:endParaRPr lang="en-US" sz="1600" b="1" dirty="0" smtClean="0"/>
                    </a:p>
                    <a:p>
                      <a:r>
                        <a:rPr lang="tr-TR" sz="1600" b="1" dirty="0" smtClean="0"/>
                        <a:t>3. Örneklem büyüklüğünü tespit et,</a:t>
                      </a:r>
                      <a:endParaRPr lang="en-US" sz="1600" b="1" dirty="0" smtClean="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 Ne kadar büyüklükte bir örnekleme ihtiyacım var?  Araştırmacının zaman ve maliyet kaynaklarına uygun,  ilgili istatistiki analizler için yeterli olması</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gerekir.  Sosyal bilim araştırmalarında (nitel, nicel, deneysel) 30 ila 500  yeterli olabilirken, deneysel serimlerde 30-40 denekten veri yeterli gelebilmektedir. </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602503">
                <a:tc>
                  <a:txBody>
                    <a:bodyPr/>
                    <a:lstStyle/>
                    <a:p>
                      <a:r>
                        <a:rPr lang="tr-TR" sz="1600" b="1" dirty="0" smtClean="0"/>
                        <a:t>4. </a:t>
                      </a:r>
                      <a:r>
                        <a:rPr lang="en-US" sz="1600" b="1" dirty="0" err="1" smtClean="0"/>
                        <a:t>Örneklem</a:t>
                      </a:r>
                      <a:r>
                        <a:rPr lang="en-US" sz="1600" b="1" dirty="0" smtClean="0"/>
                        <a:t> </a:t>
                      </a:r>
                      <a:r>
                        <a:rPr lang="en-US" sz="1600" b="1" dirty="0" err="1" smtClean="0"/>
                        <a:t>tekniğini</a:t>
                      </a:r>
                      <a:r>
                        <a:rPr lang="en-US" sz="1600" b="1" dirty="0" smtClean="0"/>
                        <a:t> </a:t>
                      </a:r>
                      <a:r>
                        <a:rPr lang="en-US" sz="1600" b="1" dirty="0" err="1" smtClean="0"/>
                        <a:t>seç</a:t>
                      </a:r>
                      <a:r>
                        <a:rPr lang="en-US" sz="1600" b="1" dirty="0" smtClean="0"/>
                        <a:t> </a:t>
                      </a:r>
                      <a:r>
                        <a:rPr lang="en-US" sz="1600" b="1" dirty="0" err="1" smtClean="0"/>
                        <a:t>ve</a:t>
                      </a:r>
                      <a:r>
                        <a:rPr lang="en-US" sz="1600" b="1" dirty="0" smtClean="0"/>
                        <a:t> </a:t>
                      </a:r>
                      <a:r>
                        <a:rPr lang="en-US" sz="1600" b="1" dirty="0" err="1" smtClean="0"/>
                        <a:t>örnekle</a:t>
                      </a:r>
                      <a:r>
                        <a:rPr lang="tr-TR" sz="1600" b="1" dirty="0" smtClean="0"/>
                        <a:t>.</a:t>
                      </a:r>
                      <a:endParaRPr lang="en-US" sz="1600" b="1" dirty="0"/>
                    </a:p>
                  </a:txBody>
                  <a:tcPr marT="38100" marB="38100"/>
                </a:tc>
                <a:tc>
                  <a:txBody>
                    <a:bodyPr/>
                    <a:lstStyle/>
                    <a:p>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Örneklem çerçevesinden seçilen örneklem büyüklüğüne nasıl ulaşacagız?</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bl>
          </a:graphicData>
        </a:graphic>
      </p:graphicFrame>
    </p:spTree>
    <p:extLst>
      <p:ext uri="{BB962C8B-B14F-4D97-AF65-F5344CB8AC3E}">
        <p14:creationId xmlns:p14="http://schemas.microsoft.com/office/powerpoint/2010/main" val="1770790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273324"/>
            <a:ext cx="8784976" cy="1224136"/>
          </a:xfrm>
          <a:ln w="12700">
            <a:solidFill>
              <a:srgbClr val="0070C0"/>
            </a:solidFill>
          </a:ln>
          <a:effectLst>
            <a:outerShdw blurRad="50800" dist="38100" algn="l" rotWithShape="0">
              <a:prstClr val="black">
                <a:alpha val="40000"/>
              </a:prstClr>
            </a:outerShdw>
          </a:effectLst>
        </p:spPr>
        <p:txBody>
          <a:bodyPr/>
          <a:lstStyle/>
          <a:p>
            <a:pPr marL="0" indent="0" algn="just">
              <a:buNone/>
            </a:pPr>
            <a:r>
              <a:rPr lang="tr-TR" dirty="0"/>
              <a:t>Akıllı Perakendecilik ve Teknoloji </a:t>
            </a:r>
            <a:r>
              <a:rPr lang="tr-TR" dirty="0" smtClean="0"/>
              <a:t>Çocuklarının </a:t>
            </a:r>
            <a:r>
              <a:rPr lang="tr-TR" dirty="0"/>
              <a:t>Beklentileri: Z </a:t>
            </a:r>
            <a:r>
              <a:rPr lang="tr-TR" dirty="0" smtClean="0"/>
              <a:t>Kuşağı Örneklemiyle </a:t>
            </a:r>
            <a:r>
              <a:rPr lang="tr-TR" dirty="0"/>
              <a:t>Bir Nitel Çalışma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41476"/>
            <a:ext cx="4324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17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Görüşme Formu</a:t>
            </a:r>
            <a:endParaRPr lang="en-US" b="1" dirty="0"/>
          </a:p>
        </p:txBody>
      </p:sp>
      <p:sp>
        <p:nvSpPr>
          <p:cNvPr id="3" name="Content Placeholder 2"/>
          <p:cNvSpPr>
            <a:spLocks noGrp="1"/>
          </p:cNvSpPr>
          <p:nvPr>
            <p:ph idx="1"/>
          </p:nvPr>
        </p:nvSpPr>
        <p:spPr/>
        <p:txBody>
          <a:bodyPr/>
          <a:lstStyle/>
          <a:p>
            <a:pPr marL="0" indent="0">
              <a:buNone/>
            </a:pPr>
            <a:r>
              <a:rPr lang="tr-TR" u="sng" dirty="0" smtClean="0"/>
              <a:t>Derinlemesine mülakat türleri:</a:t>
            </a:r>
          </a:p>
          <a:p>
            <a:r>
              <a:rPr lang="tr-TR" dirty="0" smtClean="0"/>
              <a:t>Yapılandırılmamış (unstructural)</a:t>
            </a:r>
          </a:p>
          <a:p>
            <a:r>
              <a:rPr lang="tr-TR" dirty="0" smtClean="0"/>
              <a:t>Yapılandırılmış (structural)</a:t>
            </a:r>
          </a:p>
          <a:p>
            <a:r>
              <a:rPr lang="tr-TR" dirty="0" smtClean="0"/>
              <a:t>Yarı yapılandırılmış ( semi-structural)</a:t>
            </a:r>
            <a:endParaRPr lang="en-US" dirty="0"/>
          </a:p>
        </p:txBody>
      </p:sp>
    </p:spTree>
    <p:extLst>
      <p:ext uri="{BB962C8B-B14F-4D97-AF65-F5344CB8AC3E}">
        <p14:creationId xmlns:p14="http://schemas.microsoft.com/office/powerpoint/2010/main" val="40892743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8229600" cy="468395"/>
          </a:xfrm>
        </p:spPr>
        <p:txBody>
          <a:bodyPr>
            <a:normAutofit fontScale="90000"/>
          </a:bodyPr>
          <a:lstStyle/>
          <a:p>
            <a:r>
              <a:rPr lang="tr-TR" dirty="0" smtClean="0"/>
              <a:t>Z kuşağı görüşme formu soruları</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 y="625252"/>
            <a:ext cx="9153603" cy="48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5229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310852"/>
            <a:ext cx="11263220" cy="63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727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565"/>
            <a:ext cx="7344816" cy="44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7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300"/>
            <a:ext cx="7995327"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1196"/>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6248"/>
            <a:ext cx="7848872" cy="37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1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357333"/>
            <a:ext cx="8445624" cy="9525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b="1" dirty="0" smtClean="0"/>
              <a:t>Örneklem seçilirken,</a:t>
            </a:r>
            <a:br>
              <a:rPr lang="tr-TR" b="1" dirty="0" smtClean="0"/>
            </a:br>
            <a:r>
              <a:rPr lang="tr-TR" b="1" dirty="0" smtClean="0"/>
              <a:t>temsil yeteneği taşımalıdır. </a:t>
            </a:r>
            <a:br>
              <a:rPr lang="tr-TR" b="1" dirty="0" smtClean="0"/>
            </a:br>
            <a:r>
              <a:rPr lang="tr-TR" i="1" dirty="0" smtClean="0"/>
              <a:t>Evrenin temel özelliklerine sahip </a:t>
            </a:r>
            <a:r>
              <a:rPr lang="tr-TR" dirty="0" smtClean="0"/>
              <a:t>olmalı</a:t>
            </a:r>
            <a:br>
              <a:rPr lang="tr-TR" dirty="0" smtClean="0"/>
            </a:br>
            <a:r>
              <a:rPr lang="tr-TR" i="1" dirty="0" smtClean="0"/>
              <a:t>yeterli büyüklükte</a:t>
            </a:r>
            <a:br>
              <a:rPr lang="tr-TR" i="1" dirty="0" smtClean="0"/>
            </a:br>
            <a:r>
              <a:rPr lang="tr-TR" i="1" dirty="0" smtClean="0"/>
              <a:t>tarafsızlık ilkesini </a:t>
            </a:r>
            <a:r>
              <a:rPr lang="tr-TR" dirty="0" smtClean="0"/>
              <a:t/>
            </a:r>
            <a:br>
              <a:rPr lang="tr-TR" dirty="0" smtClean="0"/>
            </a:br>
            <a:r>
              <a:rPr lang="tr-TR" dirty="0" smtClean="0"/>
              <a:t>korumalıdır. </a:t>
            </a:r>
            <a:endParaRPr lang="en-US" dirty="0"/>
          </a:p>
        </p:txBody>
      </p:sp>
    </p:spTree>
    <p:extLst>
      <p:ext uri="{BB962C8B-B14F-4D97-AF65-F5344CB8AC3E}">
        <p14:creationId xmlns:p14="http://schemas.microsoft.com/office/powerpoint/2010/main" val="19780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2713</Words>
  <Application>Microsoft Office PowerPoint</Application>
  <PresentationFormat>On-screen Show (16:10)</PresentationFormat>
  <Paragraphs>288</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Bölüm 6</vt:lpstr>
      <vt:lpstr>Araştırmalarda ölçme ve ölçekler </vt:lpstr>
      <vt:lpstr>Ölçme Kavramı</vt:lpstr>
      <vt:lpstr> Ölçme ve Ölçek (ölçüm) düzeyleri</vt:lpstr>
      <vt:lpstr> Ölçek düzeyleri</vt:lpstr>
      <vt:lpstr>Ölçek türleri</vt:lpstr>
      <vt:lpstr>Sürekli ölçekler</vt:lpstr>
      <vt:lpstr>PowerPoint Presentation</vt:lpstr>
      <vt:lpstr> Tekli ölçekler</vt:lpstr>
      <vt:lpstr>PowerPoint Presentation</vt:lpstr>
      <vt:lpstr>Çoklu Ölçekler</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lpstr>ANKET FORMU HAZIRLAMA</vt:lpstr>
      <vt:lpstr>Anket oluştururken izlenecek basamaklar nelerdir? </vt:lpstr>
      <vt:lpstr>Anket maddelerini hazırlamak</vt:lpstr>
      <vt:lpstr>PowerPoint Presentation</vt:lpstr>
      <vt:lpstr>PowerPoint Presentation</vt:lpstr>
      <vt:lpstr>PowerPoint Presentation</vt:lpstr>
      <vt:lpstr>PowerPoint Presentation</vt:lpstr>
      <vt:lpstr>PowerPoint Presentation</vt:lpstr>
      <vt:lpstr>Likert Ölçeği</vt:lpstr>
      <vt:lpstr>Demografik Sorular</vt:lpstr>
      <vt:lpstr>Maddelerin Gözden Geçirilmesi</vt:lpstr>
      <vt:lpstr> Anketin giriş paragrafını ve talimatlarını oluşturmak </vt:lpstr>
      <vt:lpstr>Kaynaklar</vt:lpstr>
      <vt:lpstr>Online Anket Oluşturma Platformları</vt:lpstr>
      <vt:lpstr>PowerPoint Presentation</vt:lpstr>
      <vt:lpstr>PowerPoint Presentation</vt:lpstr>
      <vt:lpstr>PowerPoint Presentation</vt:lpstr>
      <vt:lpstr>GÖRÜŞME FORMU HAZIRLAMA</vt:lpstr>
      <vt:lpstr>PowerPoint Presentation</vt:lpstr>
      <vt:lpstr>Görüşme Formu</vt:lpstr>
      <vt:lpstr>Z kuşağı görüşme formu soruları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Anketin Amacı</dc:title>
  <dc:creator>pc</dc:creator>
  <cp:lastModifiedBy>none</cp:lastModifiedBy>
  <cp:revision>60</cp:revision>
  <cp:lastPrinted>2019-03-11T13:09:53Z</cp:lastPrinted>
  <dcterms:created xsi:type="dcterms:W3CDTF">2018-03-02T16:41:44Z</dcterms:created>
  <dcterms:modified xsi:type="dcterms:W3CDTF">2020-02-19T15:06:37Z</dcterms:modified>
</cp:coreProperties>
</file>