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5C92-E2B4-44FD-AC78-BD021FECFB37}" type="datetimeFigureOut">
              <a:rPr lang="tr-TR" smtClean="0"/>
              <a:t>24.02.2020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17FCD-28F3-4999-A257-C9DCC136945E}" type="slidenum">
              <a:rPr lang="tr-TR" smtClean="0"/>
              <a:t>‹#›</a:t>
            </a:fld>
            <a:endParaRPr lang="tr-TR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5C92-E2B4-44FD-AC78-BD021FECFB37}" type="datetimeFigureOut">
              <a:rPr lang="tr-TR" smtClean="0"/>
              <a:t>24.02.2020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17FCD-28F3-4999-A257-C9DCC13694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5C92-E2B4-44FD-AC78-BD021FECFB37}" type="datetimeFigureOut">
              <a:rPr lang="tr-TR" smtClean="0"/>
              <a:t>24.02.2020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17FCD-28F3-4999-A257-C9DCC13694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5C92-E2B4-44FD-AC78-BD021FECFB37}" type="datetimeFigureOut">
              <a:rPr lang="tr-TR" smtClean="0"/>
              <a:t>24.02.2020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17FCD-28F3-4999-A257-C9DCC13694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5C92-E2B4-44FD-AC78-BD021FECFB37}" type="datetimeFigureOut">
              <a:rPr lang="tr-TR" smtClean="0"/>
              <a:t>24.02.2020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7517FCD-28F3-4999-A257-C9DCC136945E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5C92-E2B4-44FD-AC78-BD021FECFB37}" type="datetimeFigureOut">
              <a:rPr lang="tr-TR" smtClean="0"/>
              <a:t>24.02.2020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17FCD-28F3-4999-A257-C9DCC13694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5C92-E2B4-44FD-AC78-BD021FECFB37}" type="datetimeFigureOut">
              <a:rPr lang="tr-TR" smtClean="0"/>
              <a:t>24.02.2020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17FCD-28F3-4999-A257-C9DCC13694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5C92-E2B4-44FD-AC78-BD021FECFB37}" type="datetimeFigureOut">
              <a:rPr lang="tr-TR" smtClean="0"/>
              <a:t>24.02.2020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17FCD-28F3-4999-A257-C9DCC13694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5C92-E2B4-44FD-AC78-BD021FECFB37}" type="datetimeFigureOut">
              <a:rPr lang="tr-TR" smtClean="0"/>
              <a:t>24.02.2020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17FCD-28F3-4999-A257-C9DCC13694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5C92-E2B4-44FD-AC78-BD021FECFB37}" type="datetimeFigureOut">
              <a:rPr lang="tr-TR" smtClean="0"/>
              <a:t>24.02.2020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17FCD-28F3-4999-A257-C9DCC13694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5C92-E2B4-44FD-AC78-BD021FECFB37}" type="datetimeFigureOut">
              <a:rPr lang="tr-TR" smtClean="0"/>
              <a:t>24.02.2020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17FCD-28F3-4999-A257-C9DCC13694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63F5C92-E2B4-44FD-AC78-BD021FECFB37}" type="datetimeFigureOut">
              <a:rPr lang="tr-TR" smtClean="0"/>
              <a:t>24.02.2020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7517FCD-28F3-4999-A257-C9DCC136945E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22030" y="620688"/>
            <a:ext cx="8229600" cy="72008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bg1"/>
                </a:solidFill>
              </a:rPr>
              <a:t>Translation theory before the twentieth century</a:t>
            </a:r>
            <a:endParaRPr lang="tr-TR" sz="1800" dirty="0">
              <a:solidFill>
                <a:schemeClr val="bg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755576" y="1556792"/>
            <a:ext cx="7376864" cy="4968552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>
                <a:solidFill>
                  <a:schemeClr val="bg1"/>
                </a:solidFill>
              </a:rPr>
              <a:t>Up until the second half of the twentieth century, western translation theory seemed</a:t>
            </a:r>
          </a:p>
          <a:p>
            <a:pPr algn="just"/>
            <a:r>
              <a:rPr lang="en-US" sz="2400" dirty="0" smtClean="0">
                <a:solidFill>
                  <a:schemeClr val="bg1"/>
                </a:solidFill>
              </a:rPr>
              <a:t>locked in what George Steiner (1998: 319) calls a ‘sterile’ debate over the ‘triad’ of ‘</a:t>
            </a:r>
            <a:r>
              <a:rPr lang="en-US" sz="2400" b="1" dirty="0" smtClean="0">
                <a:solidFill>
                  <a:schemeClr val="bg1"/>
                </a:solidFill>
              </a:rPr>
              <a:t>literal’,</a:t>
            </a:r>
          </a:p>
          <a:p>
            <a:pPr algn="just"/>
            <a:r>
              <a:rPr lang="en-US" sz="2400" dirty="0" smtClean="0">
                <a:solidFill>
                  <a:schemeClr val="bg1"/>
                </a:solidFill>
              </a:rPr>
              <a:t>‘</a:t>
            </a:r>
            <a:r>
              <a:rPr lang="en-US" sz="2400" b="1" dirty="0" smtClean="0">
                <a:solidFill>
                  <a:schemeClr val="bg1"/>
                </a:solidFill>
              </a:rPr>
              <a:t>free’ and ‘faithful’ translation. The distinction between ‘word-for-word’ (i.e. ‘literal’)</a:t>
            </a:r>
          </a:p>
          <a:p>
            <a:pPr algn="just"/>
            <a:r>
              <a:rPr lang="en-US" sz="2400" dirty="0" smtClean="0">
                <a:solidFill>
                  <a:schemeClr val="bg1"/>
                </a:solidFill>
              </a:rPr>
              <a:t>and ‘</a:t>
            </a:r>
            <a:r>
              <a:rPr lang="en-US" sz="2400" b="1" dirty="0" smtClean="0">
                <a:solidFill>
                  <a:schemeClr val="bg1"/>
                </a:solidFill>
              </a:rPr>
              <a:t>sense-for-sense’ (i.e. ‘free’) translation goes back to Cicero (first century BCE) and</a:t>
            </a:r>
          </a:p>
          <a:p>
            <a:pPr algn="just"/>
            <a:r>
              <a:rPr lang="en-US" sz="2400" dirty="0" smtClean="0">
                <a:solidFill>
                  <a:schemeClr val="bg1"/>
                </a:solidFill>
              </a:rPr>
              <a:t>St Jerome (late fourth century CE) and forms the basis of key writings on translation in</a:t>
            </a:r>
          </a:p>
          <a:p>
            <a:pPr algn="just"/>
            <a:r>
              <a:rPr lang="en-US" sz="2400" dirty="0" smtClean="0">
                <a:solidFill>
                  <a:schemeClr val="bg1"/>
                </a:solidFill>
              </a:rPr>
              <a:t>centuries nearer to our own.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200" dirty="0" smtClean="0"/>
              <a:t>From that time onwards, the language of the ordinary German speaks clear and strong,</a:t>
            </a:r>
            <a:br>
              <a:rPr lang="en-US" sz="2200" dirty="0" smtClean="0"/>
            </a:br>
            <a:r>
              <a:rPr lang="tr-TR" sz="2200" dirty="0" err="1" smtClean="0"/>
              <a:t>thanks</a:t>
            </a:r>
            <a:r>
              <a:rPr lang="tr-TR" sz="2200" dirty="0" smtClean="0"/>
              <a:t> to </a:t>
            </a:r>
            <a:r>
              <a:rPr lang="tr-TR" sz="2200" dirty="0" err="1" smtClean="0"/>
              <a:t>Luther’s</a:t>
            </a:r>
            <a:r>
              <a:rPr lang="tr-TR" sz="2200" dirty="0" smtClean="0"/>
              <a:t> </a:t>
            </a:r>
            <a:r>
              <a:rPr lang="tr-TR" sz="2200" dirty="0" err="1" smtClean="0"/>
              <a:t>translation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tr-TR" dirty="0" smtClean="0"/>
              <a:t>     </a:t>
            </a:r>
            <a:r>
              <a:rPr lang="en-US" dirty="0" smtClean="0">
                <a:solidFill>
                  <a:schemeClr val="bg1"/>
                </a:solidFill>
              </a:rPr>
              <a:t>Typical of this is his famous quote extolling the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language</a:t>
            </a:r>
            <a:r>
              <a:rPr lang="tr-TR" dirty="0" smtClean="0">
                <a:solidFill>
                  <a:schemeClr val="bg1"/>
                </a:solidFill>
              </a:rPr>
              <a:t> of the </a:t>
            </a:r>
            <a:r>
              <a:rPr lang="tr-TR" dirty="0" err="1" smtClean="0">
                <a:solidFill>
                  <a:schemeClr val="bg1"/>
                </a:solidFill>
              </a:rPr>
              <a:t>people</a:t>
            </a:r>
            <a:r>
              <a:rPr lang="tr-TR" dirty="0" smtClean="0">
                <a:solidFill>
                  <a:schemeClr val="bg1"/>
                </a:solidFill>
              </a:rPr>
              <a:t>:</a:t>
            </a:r>
          </a:p>
          <a:p>
            <a:pPr algn="just">
              <a:buNone/>
            </a:pPr>
            <a:r>
              <a:rPr lang="tr-TR" dirty="0" smtClean="0">
                <a:solidFill>
                  <a:schemeClr val="bg1"/>
                </a:solidFill>
              </a:rPr>
              <a:t>     </a:t>
            </a:r>
            <a:r>
              <a:rPr lang="en-US" dirty="0" smtClean="0">
                <a:solidFill>
                  <a:schemeClr val="bg1"/>
                </a:solidFill>
              </a:rPr>
              <a:t>You must ask the mother at home, the children in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the street, the ordinary man in the</a:t>
            </a:r>
          </a:p>
          <a:p>
            <a:pPr algn="just">
              <a:buNone/>
            </a:pPr>
            <a:r>
              <a:rPr lang="tr-TR" dirty="0" smtClean="0">
                <a:solidFill>
                  <a:schemeClr val="bg1"/>
                </a:solidFill>
              </a:rPr>
              <a:t>     </a:t>
            </a:r>
            <a:r>
              <a:rPr lang="en-US" dirty="0" smtClean="0">
                <a:solidFill>
                  <a:schemeClr val="bg1"/>
                </a:solidFill>
              </a:rPr>
              <a:t>market  and look at their mouths, how they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speak, and translate that way; then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they’ll understand and see that you’re speaking to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them in German.</a:t>
            </a:r>
            <a:endParaRPr lang="tr-T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EARLY ATTEMPTS to TRANSLATION THEORIES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England of the seventeenth century – with Denham, Cowley</a:t>
            </a:r>
            <a:r>
              <a:rPr lang="tr-TR" dirty="0" smtClean="0"/>
              <a:t> </a:t>
            </a:r>
            <a:r>
              <a:rPr lang="en-US" dirty="0" smtClean="0"/>
              <a:t>and Dryden – marked an important step forward in translation theory with ‘deliberate,</a:t>
            </a:r>
            <a:r>
              <a:rPr lang="tr-TR" dirty="0" smtClean="0"/>
              <a:t> </a:t>
            </a:r>
            <a:r>
              <a:rPr lang="en-US" dirty="0" smtClean="0"/>
              <a:t>reasoned statements, unmistakable in their purpose and meaning’. At that time, translation</a:t>
            </a:r>
            <a:r>
              <a:rPr lang="tr-TR" dirty="0" smtClean="0"/>
              <a:t> </a:t>
            </a:r>
            <a:r>
              <a:rPr lang="en-US" dirty="0" smtClean="0"/>
              <a:t>into English was almost exclusively confined to verse renderings of Greek and Latin</a:t>
            </a:r>
            <a:r>
              <a:rPr lang="tr-TR" dirty="0" smtClean="0"/>
              <a:t> </a:t>
            </a:r>
            <a:r>
              <a:rPr lang="tr-TR" dirty="0" err="1" smtClean="0"/>
              <a:t>classics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Cowley, for instance, in his preface to Pindaric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Odes (1640), attacks poetry that is ‘converted faithfully and word for word into French or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tr-TR" sz="2000" dirty="0" err="1" smtClean="0">
                <a:solidFill>
                  <a:schemeClr val="bg1"/>
                </a:solidFill>
              </a:rPr>
              <a:t>Italian</a:t>
            </a:r>
            <a:r>
              <a:rPr lang="tr-TR" sz="2000" dirty="0" smtClean="0">
                <a:solidFill>
                  <a:schemeClr val="bg1"/>
                </a:solidFill>
              </a:rPr>
              <a:t> </a:t>
            </a:r>
            <a:r>
              <a:rPr lang="tr-TR" sz="2000" dirty="0" err="1" smtClean="0">
                <a:solidFill>
                  <a:schemeClr val="bg1"/>
                </a:solidFill>
              </a:rPr>
              <a:t>prose</a:t>
            </a:r>
            <a:r>
              <a:rPr lang="tr-TR" sz="2000" dirty="0" smtClean="0">
                <a:solidFill>
                  <a:schemeClr val="bg1"/>
                </a:solidFill>
              </a:rPr>
              <a:t>’</a:t>
            </a:r>
            <a:endParaRPr lang="tr-TR" sz="2000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25144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His </a:t>
            </a:r>
            <a:r>
              <a:rPr lang="en-US" dirty="0" smtClean="0"/>
              <a:t>approach is also to counter</a:t>
            </a:r>
            <a:r>
              <a:rPr lang="tr-TR" dirty="0" smtClean="0"/>
              <a:t> </a:t>
            </a:r>
            <a:r>
              <a:rPr lang="en-US" dirty="0" smtClean="0"/>
              <a:t>the inevitable loss of beauty in translation by using ‘our wit or invention’ to create new</a:t>
            </a:r>
            <a:r>
              <a:rPr lang="tr-TR" dirty="0" smtClean="0"/>
              <a:t> </a:t>
            </a:r>
            <a:r>
              <a:rPr lang="en-US" dirty="0" smtClean="0"/>
              <a:t>beauty. In doing this, Cowley admits he has ‘taken, left out and added what I please’ to the</a:t>
            </a:r>
            <a:r>
              <a:rPr lang="tr-TR" dirty="0" smtClean="0"/>
              <a:t> </a:t>
            </a:r>
            <a:r>
              <a:rPr lang="en-US" dirty="0" smtClean="0"/>
              <a:t>Odes (Amos, p. 150). Cowley even proposes the term </a:t>
            </a:r>
            <a:r>
              <a:rPr lang="en-US" b="1" dirty="0" smtClean="0"/>
              <a:t>imitation</a:t>
            </a:r>
            <a:r>
              <a:rPr lang="en-US" dirty="0" smtClean="0"/>
              <a:t> for </a:t>
            </a:r>
            <a:r>
              <a:rPr lang="en-US" u="sng" dirty="0" smtClean="0"/>
              <a:t>this very free method of</a:t>
            </a:r>
            <a:r>
              <a:rPr lang="tr-TR" u="sng" dirty="0" smtClean="0"/>
              <a:t> </a:t>
            </a:r>
            <a:r>
              <a:rPr lang="tr-TR" u="sng" dirty="0" err="1" smtClean="0"/>
              <a:t>translating</a:t>
            </a:r>
            <a:r>
              <a:rPr lang="tr-TR" dirty="0" smtClean="0"/>
              <a:t>.</a:t>
            </a:r>
            <a:r>
              <a:rPr lang="en-US" dirty="0" smtClean="0"/>
              <a:t> The idea was not, as in the Roman period, that such a free</a:t>
            </a:r>
            <a:r>
              <a:rPr lang="tr-TR" dirty="0" smtClean="0"/>
              <a:t> </a:t>
            </a:r>
            <a:r>
              <a:rPr lang="en-US" dirty="0" smtClean="0"/>
              <a:t>method would enable the translator to surpass the original; rather that this was the method</a:t>
            </a:r>
            <a:r>
              <a:rPr lang="tr-TR" dirty="0" smtClean="0"/>
              <a:t> </a:t>
            </a:r>
            <a:r>
              <a:rPr lang="en-US" dirty="0" smtClean="0"/>
              <a:t>that permitted the ‘spirit’ of the ST to be best reproduced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800" dirty="0" smtClean="0">
                <a:solidFill>
                  <a:schemeClr val="bg1"/>
                </a:solidFill>
              </a:rPr>
              <a:t>Such a very free approach to translation produced a reaction, notably from another</a:t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en-US" sz="1800" dirty="0" smtClean="0">
                <a:solidFill>
                  <a:schemeClr val="bg1"/>
                </a:solidFill>
              </a:rPr>
              <a:t>English poet and translator, John Dryden, whose brief description of the translation</a:t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en-US" sz="1800" dirty="0" smtClean="0">
                <a:solidFill>
                  <a:schemeClr val="bg1"/>
                </a:solidFill>
              </a:rPr>
              <a:t>process would have enormous impact on subsequent translation theory and practice</a:t>
            </a:r>
            <a:r>
              <a:rPr lang="en-US" sz="1800" dirty="0" smtClean="0"/>
              <a:t>.</a:t>
            </a:r>
            <a:endParaRPr lang="tr-TR" sz="1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2052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the preface to his translation of Ovid’s Epistles in 1680, Dryden (1680/1992: 17) reduces</a:t>
            </a:r>
            <a:br>
              <a:rPr lang="en-US" dirty="0" smtClean="0"/>
            </a:br>
            <a:r>
              <a:rPr lang="en-US" dirty="0" smtClean="0"/>
              <a:t>all translation to three categories:</a:t>
            </a:r>
            <a:endParaRPr lang="tr-TR" dirty="0" smtClean="0"/>
          </a:p>
          <a:p>
            <a:endParaRPr lang="tr-TR" dirty="0" smtClean="0"/>
          </a:p>
          <a:p>
            <a:r>
              <a:rPr lang="tr-TR" b="1" u="sng" dirty="0" smtClean="0">
                <a:solidFill>
                  <a:schemeClr val="bg1"/>
                </a:solidFill>
              </a:rPr>
              <a:t>(1)</a:t>
            </a:r>
            <a:r>
              <a:rPr lang="en-US" b="1" u="sng" dirty="0" smtClean="0">
                <a:solidFill>
                  <a:schemeClr val="bg1"/>
                </a:solidFill>
              </a:rPr>
              <a:t>‘</a:t>
            </a:r>
            <a:r>
              <a:rPr lang="en-US" b="1" u="sng" dirty="0" err="1" smtClean="0">
                <a:solidFill>
                  <a:schemeClr val="bg1"/>
                </a:solidFill>
              </a:rPr>
              <a:t>metaphrase</a:t>
            </a:r>
            <a:r>
              <a:rPr lang="en-US" b="1" dirty="0" smtClean="0"/>
              <a:t>’: ‘word by word and line by line’ translation, which corresponds to literal</a:t>
            </a:r>
            <a:r>
              <a:rPr lang="tr-TR" b="1" dirty="0" smtClean="0"/>
              <a:t> </a:t>
            </a:r>
            <a:r>
              <a:rPr lang="tr-TR" dirty="0" err="1" smtClean="0"/>
              <a:t>translation</a:t>
            </a:r>
            <a:r>
              <a:rPr lang="tr-TR" dirty="0" smtClean="0"/>
              <a:t>;</a:t>
            </a:r>
          </a:p>
          <a:p>
            <a:r>
              <a:rPr lang="en-US" u="sng" dirty="0" smtClean="0">
                <a:solidFill>
                  <a:schemeClr val="bg1"/>
                </a:solidFill>
              </a:rPr>
              <a:t>(2) ‘</a:t>
            </a:r>
            <a:r>
              <a:rPr lang="en-US" b="1" u="sng" dirty="0" smtClean="0">
                <a:solidFill>
                  <a:schemeClr val="bg1"/>
                </a:solidFill>
              </a:rPr>
              <a:t>paraphrase</a:t>
            </a:r>
            <a:r>
              <a:rPr lang="en-US" b="1" dirty="0" smtClean="0"/>
              <a:t>’: ‘translation with latitude, where the author is kept in view by the translator,</a:t>
            </a:r>
            <a:r>
              <a:rPr lang="tr-TR" b="1" dirty="0" smtClean="0"/>
              <a:t> </a:t>
            </a:r>
            <a:r>
              <a:rPr lang="en-US" dirty="0" smtClean="0"/>
              <a:t>so as never to be lost, but his words are not so strictly followed as his sense’;</a:t>
            </a:r>
            <a:r>
              <a:rPr lang="tr-TR" dirty="0" smtClean="0"/>
              <a:t> </a:t>
            </a:r>
            <a:r>
              <a:rPr lang="en-US" dirty="0" smtClean="0"/>
              <a:t>this involves changing whole phrases and more or less corresponds to faithful or</a:t>
            </a:r>
            <a:r>
              <a:rPr lang="tr-TR" dirty="0" smtClean="0"/>
              <a:t> sense-for-sense </a:t>
            </a:r>
            <a:r>
              <a:rPr lang="tr-TR" dirty="0" err="1" smtClean="0"/>
              <a:t>translation</a:t>
            </a:r>
            <a:r>
              <a:rPr lang="tr-TR" dirty="0" smtClean="0"/>
              <a:t>;</a:t>
            </a:r>
          </a:p>
          <a:p>
            <a:r>
              <a:rPr lang="en-US" b="1" u="sng" dirty="0" smtClean="0">
                <a:solidFill>
                  <a:schemeClr val="bg1"/>
                </a:solidFill>
              </a:rPr>
              <a:t>(3) ‘imitation</a:t>
            </a:r>
            <a:r>
              <a:rPr lang="en-US" b="1" dirty="0" smtClean="0"/>
              <a:t>’: ‘forsaking’ both words and sense; this corresponds to Cowley’s very free</a:t>
            </a:r>
            <a:r>
              <a:rPr lang="tr-TR" b="1" dirty="0" smtClean="0"/>
              <a:t> </a:t>
            </a:r>
            <a:r>
              <a:rPr lang="en-US" dirty="0" smtClean="0"/>
              <a:t>translation and is more or less </a:t>
            </a:r>
            <a:r>
              <a:rPr lang="en-US" dirty="0" smtClean="0">
                <a:solidFill>
                  <a:schemeClr val="bg1"/>
                </a:solidFill>
              </a:rPr>
              <a:t>adaptation.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Cicero outlined his approach to translation in De </a:t>
            </a:r>
            <a:r>
              <a:rPr lang="en-US" sz="1600" dirty="0" err="1" smtClean="0">
                <a:solidFill>
                  <a:schemeClr val="bg1"/>
                </a:solidFill>
              </a:rPr>
              <a:t>optimo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genere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oratorum</a:t>
            </a:r>
            <a:r>
              <a:rPr lang="en-US" sz="1600" dirty="0" smtClean="0">
                <a:solidFill>
                  <a:schemeClr val="bg1"/>
                </a:solidFill>
              </a:rPr>
              <a:t> (46 BCE/</a:t>
            </a:r>
            <a:br>
              <a:rPr lang="en-US" sz="1600" dirty="0" smtClean="0">
                <a:solidFill>
                  <a:schemeClr val="bg1"/>
                </a:solidFill>
              </a:rPr>
            </a:br>
            <a:r>
              <a:rPr lang="en-US" sz="1600" dirty="0" smtClean="0">
                <a:solidFill>
                  <a:schemeClr val="bg1"/>
                </a:solidFill>
              </a:rPr>
              <a:t>1960 CE), introducing his own translation of the speeches of the Attic orators </a:t>
            </a:r>
            <a:r>
              <a:rPr lang="en-US" sz="1600" dirty="0" err="1" smtClean="0">
                <a:solidFill>
                  <a:schemeClr val="bg1"/>
                </a:solidFill>
              </a:rPr>
              <a:t>Aeschines</a:t>
            </a:r>
            <a:r>
              <a:rPr lang="tr-TR" sz="1600" dirty="0" smtClean="0">
                <a:solidFill>
                  <a:schemeClr val="bg1"/>
                </a:solidFill>
              </a:rPr>
              <a:t> and </a:t>
            </a:r>
            <a:r>
              <a:rPr lang="tr-TR" sz="1600" dirty="0" err="1" smtClean="0">
                <a:solidFill>
                  <a:schemeClr val="bg1"/>
                </a:solidFill>
              </a:rPr>
              <a:t>Demosthenes</a:t>
            </a:r>
            <a:r>
              <a:rPr lang="tr-TR" sz="1600" dirty="0" smtClean="0">
                <a:solidFill>
                  <a:schemeClr val="bg1"/>
                </a:solidFill>
              </a:rPr>
              <a:t>:</a:t>
            </a:r>
            <a:br>
              <a:rPr lang="tr-TR" sz="1600" dirty="0" smtClean="0">
                <a:solidFill>
                  <a:schemeClr val="bg1"/>
                </a:solidFill>
              </a:rPr>
            </a:br>
            <a:endParaRPr lang="tr-TR" sz="1600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200" b="1" dirty="0" smtClean="0">
                <a:solidFill>
                  <a:schemeClr val="bg1"/>
                </a:solidFill>
              </a:rPr>
              <a:t>And I did not translate them as an interpreter, but as an orator, keeping the same</a:t>
            </a:r>
            <a:r>
              <a:rPr lang="tr-TR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</a:rPr>
              <a:t>ideas and forms, or as one might say, the ‘figures’ of thought, but in language which</a:t>
            </a:r>
            <a:r>
              <a:rPr lang="tr-TR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</a:rPr>
              <a:t>conforms to our usage. And in so doing, I did not hold it necessary to render word for</a:t>
            </a:r>
            <a:r>
              <a:rPr lang="tr-TR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</a:rPr>
              <a:t>word, but I preserved the general style and force of the language</a:t>
            </a:r>
            <a:r>
              <a:rPr lang="en-US" sz="3200" b="1" dirty="0" smtClean="0"/>
              <a:t>.</a:t>
            </a:r>
            <a:endParaRPr lang="tr-TR" sz="3200" b="1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‘word-for-word’ (‘literal’) vs. ‘sense-for-sense’ (‘free’) debate.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solidFill>
                  <a:schemeClr val="bg1"/>
                </a:solidFill>
              </a:rPr>
              <a:t>The ‘interpreter’ of the first line is the literal (‘word-for-word’) translator, while the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‘orator’ tried to produce a speech that moved the listeners. In Roman times, ‘word-for-word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translation was exactly what it said: the replacement of each individual word of the ST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(invariably Greek) with its closest grammatical equivalent in Latin.</a:t>
            </a:r>
            <a:endParaRPr lang="tr-T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tr-TR" sz="2400" dirty="0" smtClean="0"/>
              <a:t>Sense-for-sense </a:t>
            </a:r>
            <a:r>
              <a:rPr lang="tr-TR" sz="2400" dirty="0" err="1" smtClean="0"/>
              <a:t>approach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00640"/>
          </a:xfrm>
        </p:spPr>
        <p:txBody>
          <a:bodyPr/>
          <a:lstStyle/>
          <a:p>
            <a:pPr algn="just"/>
            <a:r>
              <a:rPr lang="tr-TR" dirty="0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n a short but famous passage from his </a:t>
            </a:r>
            <a:r>
              <a:rPr lang="en-US" dirty="0" err="1" smtClean="0">
                <a:solidFill>
                  <a:schemeClr val="bg1"/>
                </a:solidFill>
              </a:rPr>
              <a:t>Ars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Poetica</a:t>
            </a:r>
            <a:r>
              <a:rPr lang="en-US" dirty="0" smtClean="0">
                <a:solidFill>
                  <a:schemeClr val="bg1"/>
                </a:solidFill>
              </a:rPr>
              <a:t> (20 BCE?),2 underlines the goal</a:t>
            </a:r>
          </a:p>
          <a:p>
            <a:pPr algn="just">
              <a:buNone/>
            </a:pPr>
            <a:r>
              <a:rPr lang="en-US" dirty="0" smtClean="0">
                <a:solidFill>
                  <a:schemeClr val="bg1"/>
                </a:solidFill>
              </a:rPr>
              <a:t>of producing an aesthetically pleasing an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creative text in the TL, had great influence on</a:t>
            </a:r>
          </a:p>
          <a:p>
            <a:pPr algn="just">
              <a:buNone/>
            </a:pPr>
            <a:r>
              <a:rPr lang="tr-TR" dirty="0" smtClean="0">
                <a:solidFill>
                  <a:schemeClr val="bg1"/>
                </a:solidFill>
              </a:rPr>
              <a:t>the </a:t>
            </a:r>
            <a:r>
              <a:rPr lang="tr-TR" dirty="0" err="1" smtClean="0">
                <a:solidFill>
                  <a:schemeClr val="bg1"/>
                </a:solidFill>
              </a:rPr>
              <a:t>succeeding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centuries</a:t>
            </a:r>
            <a:r>
              <a:rPr lang="tr-TR" dirty="0" smtClean="0">
                <a:solidFill>
                  <a:schemeClr val="bg1"/>
                </a:solidFill>
              </a:rPr>
              <a:t>. 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St Jerome, the most famous of all translators, cites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the authority of Cicero’s approach to justify his own Latin revision and translation of the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Christian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Bible</a:t>
            </a:r>
            <a:r>
              <a:rPr lang="tr-TR" dirty="0" smtClean="0">
                <a:solidFill>
                  <a:schemeClr val="bg1"/>
                </a:solidFill>
              </a:rPr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St</a:t>
            </a:r>
            <a:r>
              <a:rPr lang="tr-TR" dirty="0" smtClean="0"/>
              <a:t>.</a:t>
            </a:r>
            <a:r>
              <a:rPr lang="tr-TR" dirty="0" err="1" smtClean="0"/>
              <a:t>Jerome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00640"/>
          </a:xfrm>
        </p:spPr>
        <p:txBody>
          <a:bodyPr>
            <a:noAutofit/>
          </a:bodyPr>
          <a:lstStyle/>
          <a:p>
            <a:pPr algn="just"/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Now I not only admit but freely announce that in translating from the Greek – except of</a:t>
            </a:r>
          </a:p>
          <a:p>
            <a:pPr algn="just">
              <a:buNone/>
            </a:pP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course in the case of the Holy Scripture, where even the syntax contains a mystery –</a:t>
            </a:r>
          </a:p>
          <a:p>
            <a:pPr algn="just">
              <a:buNone/>
            </a:pP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 render not word-for-word, but sense-for-sense.</a:t>
            </a:r>
            <a:r>
              <a:rPr lang="tr-T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tr-T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Jerome</a:t>
            </a:r>
            <a:r>
              <a:rPr lang="tr-T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395 CE/1997: 25)</a:t>
            </a:r>
          </a:p>
          <a:p>
            <a:pPr algn="just">
              <a:buNone/>
            </a:pPr>
            <a:endParaRPr lang="tr-TR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St Jerome bound up with the translation of the Bible and other religious and</a:t>
            </a:r>
          </a:p>
          <a:p>
            <a:pPr>
              <a:buNone/>
            </a:pPr>
            <a:r>
              <a:rPr lang="tr-TR" sz="1600" dirty="0" err="1" smtClean="0">
                <a:solidFill>
                  <a:schemeClr val="bg1"/>
                </a:solidFill>
              </a:rPr>
              <a:t>philosophical</a:t>
            </a:r>
            <a:r>
              <a:rPr lang="tr-TR" sz="1600" dirty="0" smtClean="0">
                <a:solidFill>
                  <a:schemeClr val="bg1"/>
                </a:solidFill>
              </a:rPr>
              <a:t> </a:t>
            </a:r>
            <a:r>
              <a:rPr lang="tr-TR" sz="1600" dirty="0" err="1" smtClean="0">
                <a:solidFill>
                  <a:schemeClr val="bg1"/>
                </a:solidFill>
              </a:rPr>
              <a:t>texts</a:t>
            </a:r>
            <a:r>
              <a:rPr lang="tr-TR" sz="1600" dirty="0" smtClean="0">
                <a:solidFill>
                  <a:schemeClr val="bg1"/>
                </a:solidFill>
              </a:rPr>
              <a:t>.</a:t>
            </a:r>
            <a:endParaRPr lang="tr-TR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Although some scholars (e.g. Lambert 1991: 7) argue that these terms have been</a:t>
            </a:r>
          </a:p>
          <a:p>
            <a:pPr algn="just">
              <a:buNone/>
            </a:pP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misinterpreted, Jerome’s statement is now usually taken to refer to what came to be</a:t>
            </a:r>
          </a:p>
          <a:p>
            <a:pPr algn="just">
              <a:buNone/>
            </a:pP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known as </a:t>
            </a: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‘literal’ (word-for-word) and ‘free’ (sense-for-sense) translation.</a:t>
            </a:r>
            <a:endParaRPr lang="tr-TR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tr-TR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tr-TR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Jerome</a:t>
            </a:r>
            <a:r>
              <a:rPr lang="tr-TR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rejected the </a:t>
            </a: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word-for-word approach because, by following so closely the form of the ST,</a:t>
            </a:r>
            <a:r>
              <a:rPr lang="tr-TR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 produced an absurd translation, cloaking the sense of the original. The </a:t>
            </a: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sense-for-sense</a:t>
            </a:r>
            <a:r>
              <a:rPr lang="tr-TR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approach, on the other hand, allowed the sense or content of the ST to be translated. In</a:t>
            </a:r>
            <a:r>
              <a:rPr lang="tr-T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these poles can be seen the origin of both the ‘literal vs. free’ and ‘form vs. content’ debate</a:t>
            </a:r>
            <a:r>
              <a:rPr lang="tr-T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that has continued until modern times.</a:t>
            </a:r>
            <a:endParaRPr lang="tr-TR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1800" dirty="0" smtClean="0">
                <a:solidFill>
                  <a:schemeClr val="bg1"/>
                </a:solidFill>
              </a:rPr>
              <a:t>As far as the Bible was concerned, however, the preoccupation of the Roman Catholic</a:t>
            </a:r>
            <a:r>
              <a:rPr lang="tr-TR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</a:rPr>
              <a:t>Church was for the ‘</a:t>
            </a:r>
            <a:r>
              <a:rPr lang="en-US" sz="1800" u="sng" dirty="0" smtClean="0">
                <a:solidFill>
                  <a:schemeClr val="bg1"/>
                </a:solidFill>
              </a:rPr>
              <a:t>correct</a:t>
            </a:r>
            <a:r>
              <a:rPr lang="en-US" sz="1800" dirty="0" smtClean="0">
                <a:solidFill>
                  <a:schemeClr val="bg1"/>
                </a:solidFill>
              </a:rPr>
              <a:t>’ established meaning of the Bible to be protected.</a:t>
            </a:r>
            <a:endParaRPr lang="tr-TR" sz="1800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1400" dirty="0" err="1" smtClean="0">
                <a:solidFill>
                  <a:schemeClr val="bg1"/>
                </a:solidFill>
              </a:rPr>
              <a:t>Any</a:t>
            </a:r>
            <a:r>
              <a:rPr lang="tr-TR" sz="1400" dirty="0" smtClean="0">
                <a:solidFill>
                  <a:schemeClr val="bg1"/>
                </a:solidFill>
              </a:rPr>
              <a:t> </a:t>
            </a:r>
            <a:r>
              <a:rPr lang="tr-TR" sz="1400" dirty="0" err="1" smtClean="0">
                <a:solidFill>
                  <a:schemeClr val="bg1"/>
                </a:solidFill>
              </a:rPr>
              <a:t>translation</a:t>
            </a:r>
            <a:r>
              <a:rPr lang="tr-TR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smtClean="0">
                <a:solidFill>
                  <a:schemeClr val="bg1"/>
                </a:solidFill>
              </a:rPr>
              <a:t>diverging from the accepted interpretation was likely to be deemed heretical and to be</a:t>
            </a:r>
            <a:r>
              <a:rPr lang="tr-TR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smtClean="0">
                <a:solidFill>
                  <a:schemeClr val="bg1"/>
                </a:solidFill>
              </a:rPr>
              <a:t>censured or banned. An even worse fate lay in store for some of the translators. The most</a:t>
            </a:r>
            <a:r>
              <a:rPr lang="tr-TR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smtClean="0">
                <a:solidFill>
                  <a:schemeClr val="bg1"/>
                </a:solidFill>
              </a:rPr>
              <a:t>famous examples are those of the English theologian-translator </a:t>
            </a:r>
            <a:r>
              <a:rPr lang="en-US" sz="1400" b="1" dirty="0" smtClean="0">
                <a:solidFill>
                  <a:schemeClr val="bg1"/>
                </a:solidFill>
              </a:rPr>
              <a:t>William Tyndale and the</a:t>
            </a:r>
          </a:p>
          <a:p>
            <a:pPr algn="just">
              <a:buNone/>
            </a:pPr>
            <a:r>
              <a:rPr lang="tr-TR" sz="1400" b="1" dirty="0" smtClean="0">
                <a:solidFill>
                  <a:schemeClr val="bg1"/>
                </a:solidFill>
              </a:rPr>
              <a:t>          </a:t>
            </a:r>
            <a:r>
              <a:rPr lang="en-US" sz="1400" b="1" dirty="0" smtClean="0">
                <a:solidFill>
                  <a:schemeClr val="bg1"/>
                </a:solidFill>
              </a:rPr>
              <a:t>French humanist Etienne </a:t>
            </a:r>
            <a:r>
              <a:rPr lang="en-US" sz="1400" b="1" dirty="0" err="1" smtClean="0">
                <a:solidFill>
                  <a:schemeClr val="bg1"/>
                </a:solidFill>
              </a:rPr>
              <a:t>Dolet</a:t>
            </a:r>
            <a:r>
              <a:rPr lang="en-US" sz="1400" b="1" dirty="0" smtClean="0">
                <a:solidFill>
                  <a:schemeClr val="bg1"/>
                </a:solidFill>
              </a:rPr>
              <a:t>, both burnt at the stake. </a:t>
            </a:r>
            <a:endParaRPr lang="tr-TR" sz="1400" b="1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en-US" sz="1400" dirty="0" smtClean="0">
                <a:solidFill>
                  <a:schemeClr val="bg1"/>
                </a:solidFill>
              </a:rPr>
              <a:t>Tyndale, a formidable linguist who</a:t>
            </a:r>
            <a:r>
              <a:rPr lang="tr-TR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smtClean="0">
                <a:solidFill>
                  <a:schemeClr val="bg1"/>
                </a:solidFill>
              </a:rPr>
              <a:t>was said to have mastered ten languages, including Hebrew,</a:t>
            </a:r>
            <a:r>
              <a:rPr lang="tr-TR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smtClean="0">
                <a:solidFill>
                  <a:schemeClr val="bg1"/>
                </a:solidFill>
              </a:rPr>
              <a:t>and whose extraordinary</a:t>
            </a:r>
            <a:r>
              <a:rPr lang="tr-TR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smtClean="0">
                <a:solidFill>
                  <a:schemeClr val="bg1"/>
                </a:solidFill>
              </a:rPr>
              <a:t>English Bible was later used as the basis for the King James Version, was abducted,</a:t>
            </a:r>
            <a:r>
              <a:rPr lang="tr-TR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smtClean="0">
                <a:solidFill>
                  <a:schemeClr val="bg1"/>
                </a:solidFill>
              </a:rPr>
              <a:t>tried for heresy and executed in the Netherlands in 1536 </a:t>
            </a:r>
            <a:endParaRPr lang="tr-TR" sz="1400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en-US" sz="1400" dirty="0" smtClean="0">
                <a:solidFill>
                  <a:schemeClr val="bg1"/>
                </a:solidFill>
              </a:rPr>
              <a:t>(</a:t>
            </a:r>
            <a:r>
              <a:rPr lang="en-US" sz="1400" dirty="0" err="1" smtClean="0">
                <a:solidFill>
                  <a:schemeClr val="bg1"/>
                </a:solidFill>
              </a:rPr>
              <a:t>Bobrick</a:t>
            </a:r>
            <a:r>
              <a:rPr lang="en-US" sz="1400" dirty="0" smtClean="0">
                <a:solidFill>
                  <a:schemeClr val="bg1"/>
                </a:solidFill>
              </a:rPr>
              <a:t> 2003, Chapter 2). </a:t>
            </a:r>
            <a:endParaRPr lang="tr-TR" sz="1400" dirty="0" smtClean="0">
              <a:solidFill>
                <a:schemeClr val="bg1"/>
              </a:solidFill>
            </a:endParaRPr>
          </a:p>
          <a:p>
            <a:pPr algn="just">
              <a:buNone/>
            </a:pPr>
            <a:endParaRPr lang="tr-TR" sz="1400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en-US" sz="1400" b="1" dirty="0" err="1" smtClean="0">
                <a:solidFill>
                  <a:schemeClr val="bg1"/>
                </a:solidFill>
              </a:rPr>
              <a:t>Dolet</a:t>
            </a:r>
            <a:r>
              <a:rPr lang="tr-TR" sz="1400" dirty="0" smtClean="0">
                <a:solidFill>
                  <a:schemeClr val="bg1"/>
                </a:solidFill>
              </a:rPr>
              <a:t>   </a:t>
            </a:r>
            <a:r>
              <a:rPr lang="en-US" sz="1400" dirty="0" smtClean="0">
                <a:solidFill>
                  <a:schemeClr val="bg1"/>
                </a:solidFill>
              </a:rPr>
              <a:t>was condemned by the theological faculty of Sorbonne in 1546, apparently for adding, in</a:t>
            </a:r>
          </a:p>
          <a:p>
            <a:pPr algn="just">
              <a:buNone/>
            </a:pPr>
            <a:r>
              <a:rPr lang="en-US" sz="1400" dirty="0" smtClean="0">
                <a:solidFill>
                  <a:schemeClr val="bg1"/>
                </a:solidFill>
              </a:rPr>
              <a:t>his translation of one of </a:t>
            </a:r>
            <a:r>
              <a:rPr lang="en-US" sz="1400" u="sng" dirty="0" smtClean="0">
                <a:solidFill>
                  <a:schemeClr val="bg1"/>
                </a:solidFill>
              </a:rPr>
              <a:t>Plato’s dialogues, the phrase </a:t>
            </a:r>
            <a:r>
              <a:rPr lang="en-US" sz="1400" u="sng" dirty="0" err="1" smtClean="0">
                <a:solidFill>
                  <a:schemeClr val="bg1"/>
                </a:solidFill>
              </a:rPr>
              <a:t>rien</a:t>
            </a:r>
            <a:r>
              <a:rPr lang="en-US" sz="1400" u="sng" dirty="0" smtClean="0">
                <a:solidFill>
                  <a:schemeClr val="bg1"/>
                </a:solidFill>
              </a:rPr>
              <a:t> du tout (‘nothing at all’) </a:t>
            </a:r>
            <a:r>
              <a:rPr lang="en-US" sz="1400" dirty="0" smtClean="0">
                <a:solidFill>
                  <a:schemeClr val="bg1"/>
                </a:solidFill>
              </a:rPr>
              <a:t>in a</a:t>
            </a:r>
          </a:p>
          <a:p>
            <a:pPr algn="just">
              <a:buNone/>
            </a:pPr>
            <a:r>
              <a:rPr lang="en-US" sz="1400" dirty="0" smtClean="0">
                <a:solidFill>
                  <a:schemeClr val="bg1"/>
                </a:solidFill>
              </a:rPr>
              <a:t>passage about what existed after death. The addition led to the charge of blasphemy, the</a:t>
            </a:r>
          </a:p>
          <a:p>
            <a:pPr algn="just">
              <a:buNone/>
            </a:pPr>
            <a:r>
              <a:rPr lang="en-US" sz="1400" dirty="0" smtClean="0">
                <a:solidFill>
                  <a:schemeClr val="bg1"/>
                </a:solidFill>
              </a:rPr>
              <a:t>assertion being that </a:t>
            </a:r>
            <a:r>
              <a:rPr lang="en-US" sz="1400" dirty="0" err="1" smtClean="0">
                <a:solidFill>
                  <a:schemeClr val="bg1"/>
                </a:solidFill>
              </a:rPr>
              <a:t>Dolet</a:t>
            </a:r>
            <a:r>
              <a:rPr lang="en-US" sz="1400" dirty="0" smtClean="0">
                <a:solidFill>
                  <a:schemeClr val="bg1"/>
                </a:solidFill>
              </a:rPr>
              <a:t> did not believe in immortality. For such a translation ‘</a:t>
            </a:r>
            <a:r>
              <a:rPr lang="en-US" sz="1400" u="sng" dirty="0" smtClean="0">
                <a:solidFill>
                  <a:schemeClr val="bg1"/>
                </a:solidFill>
              </a:rPr>
              <a:t>error’ </a:t>
            </a:r>
            <a:r>
              <a:rPr lang="en-US" sz="1400" dirty="0" smtClean="0">
                <a:solidFill>
                  <a:schemeClr val="bg1"/>
                </a:solidFill>
              </a:rPr>
              <a:t>he was</a:t>
            </a:r>
          </a:p>
          <a:p>
            <a:pPr algn="just">
              <a:buNone/>
            </a:pPr>
            <a:r>
              <a:rPr lang="tr-TR" sz="1400" dirty="0" err="1" smtClean="0">
                <a:solidFill>
                  <a:schemeClr val="bg1"/>
                </a:solidFill>
              </a:rPr>
              <a:t>executed</a:t>
            </a:r>
            <a:r>
              <a:rPr lang="tr-TR" sz="1400" dirty="0" smtClean="0">
                <a:solidFill>
                  <a:schemeClr val="bg1"/>
                </a:solidFill>
              </a:rPr>
              <a:t>. </a:t>
            </a:r>
            <a:endParaRPr lang="tr-TR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Martin </a:t>
            </a:r>
            <a:r>
              <a:rPr lang="en-US" sz="2400" dirty="0" smtClean="0"/>
              <a:t>Luther played a pivotal role in the Reformation</a:t>
            </a:r>
            <a:r>
              <a:rPr lang="tr-TR" sz="2400" dirty="0" smtClean="0"/>
              <a:t>.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>
                <a:solidFill>
                  <a:schemeClr val="bg1"/>
                </a:solidFill>
              </a:rPr>
              <a:t>But advances in the study and knowledge of the Biblical languages and classical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scholarship, typified by Erasmus’s edition of the Greek New Testament in 1516 and the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general climate of the Reformation and spurred by the new technology of the printing press,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led to a revolution in Bible translation practice which ‘dominated sixteenth-century book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production’ in Europe (</a:t>
            </a:r>
            <a:r>
              <a:rPr lang="en-US" dirty="0" err="1" smtClean="0">
                <a:solidFill>
                  <a:schemeClr val="bg1"/>
                </a:solidFill>
              </a:rPr>
              <a:t>Bobrick</a:t>
            </a:r>
            <a:r>
              <a:rPr lang="en-US" dirty="0" smtClean="0">
                <a:solidFill>
                  <a:schemeClr val="bg1"/>
                </a:solidFill>
              </a:rPr>
              <a:t> 2003: 81). Non-literal or non-accepted translation came to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be seen and used as a weapon against the Church. The most notable example is Martin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Luther’s crucially influential translation into East Central German of the New Testament(1522) and later the Old Testament (1534).</a:t>
            </a:r>
            <a:endParaRPr lang="tr-T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Luther follows St Jerome in rejecting a word-for-word translation strategy since it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would be unable to convey the same meaning as the ST and would sometimes be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tr-TR" sz="2000" dirty="0" err="1" smtClean="0">
                <a:solidFill>
                  <a:schemeClr val="bg1"/>
                </a:solidFill>
              </a:rPr>
              <a:t>incomprehensible</a:t>
            </a:r>
            <a:r>
              <a:rPr lang="tr-TR" sz="2000" dirty="0" smtClean="0">
                <a:solidFill>
                  <a:schemeClr val="bg1"/>
                </a:solidFill>
              </a:rPr>
              <a:t>.</a:t>
            </a:r>
            <a:endParaRPr lang="tr-TR" sz="2000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   </a:t>
            </a:r>
          </a:p>
          <a:p>
            <a:pPr>
              <a:buNone/>
            </a:pPr>
            <a:r>
              <a:rPr lang="tr-TR" dirty="0" smtClean="0"/>
              <a:t>     -</a:t>
            </a:r>
            <a:r>
              <a:rPr lang="en-US" dirty="0" smtClean="0">
                <a:solidFill>
                  <a:schemeClr val="bg1"/>
                </a:solidFill>
              </a:rPr>
              <a:t>While Luther’s treatment of the free and literal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debate does not show any real advance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on what St Jerome had written 1,100 years before, his infusion of the Bible with the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language of ordinary people and his consideration of translation in terms focusing on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the TL and the TT reader were crucial.</a:t>
            </a:r>
            <a:endParaRPr lang="tr-T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Martin </a:t>
            </a:r>
            <a:r>
              <a:rPr lang="tr-TR" sz="2800" b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Luther</a:t>
            </a:r>
            <a:endParaRPr lang="tr-TR" sz="28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Luther had been heavily criticized by the Church for the addition of the word </a:t>
            </a:r>
            <a:r>
              <a:rPr lang="en-US" dirty="0" err="1" smtClean="0">
                <a:solidFill>
                  <a:schemeClr val="bg1"/>
                </a:solidFill>
              </a:rPr>
              <a:t>allein</a:t>
            </a:r>
            <a:r>
              <a:rPr lang="en-US" dirty="0" smtClean="0">
                <a:solidFill>
                  <a:schemeClr val="bg1"/>
                </a:solidFill>
              </a:rPr>
              <a:t> (‘alone/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only’), because there was no equivalent Latin word (e.g. sola) in the ST. The charge was that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the German implies that the individual’s belief is sufficient for a good life, making ‘the work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of the law’ (i.e. religious law) redundant. Luther counters by saying that he was </a:t>
            </a:r>
            <a:r>
              <a:rPr lang="en-US" dirty="0" err="1" smtClean="0">
                <a:solidFill>
                  <a:schemeClr val="bg1"/>
                </a:solidFill>
              </a:rPr>
              <a:t>translatinginto</a:t>
            </a:r>
            <a:r>
              <a:rPr lang="en-US" dirty="0" smtClean="0">
                <a:solidFill>
                  <a:schemeClr val="bg1"/>
                </a:solidFill>
              </a:rPr>
              <a:t> ‘pure, clear German’, where </a:t>
            </a:r>
            <a:r>
              <a:rPr lang="en-US" dirty="0" err="1" smtClean="0">
                <a:solidFill>
                  <a:schemeClr val="bg1"/>
                </a:solidFill>
              </a:rPr>
              <a:t>allein</a:t>
            </a:r>
            <a:r>
              <a:rPr lang="en-US" dirty="0" smtClean="0">
                <a:solidFill>
                  <a:schemeClr val="bg1"/>
                </a:solidFill>
              </a:rPr>
              <a:t> would be used for emphasis.</a:t>
            </a:r>
            <a:endParaRPr lang="tr-T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ven">
  <a:themeElements>
    <a:clrScheme name="Güven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Güven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Güven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206</TotalTime>
  <Words>1354</Words>
  <Application>Microsoft Office PowerPoint</Application>
  <PresentationFormat>Ekran Gösterisi (4:3)</PresentationFormat>
  <Paragraphs>63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Güven</vt:lpstr>
      <vt:lpstr>Translation theory before the twentieth century</vt:lpstr>
      <vt:lpstr>Cicero outlined his approach to translation in De optimo genere oratorum (46 BCE/ 1960 CE), introducing his own translation of the speeches of the Attic orators Aeschines and Demosthenes: </vt:lpstr>
      <vt:lpstr>The ‘word-for-word’ (‘literal’) vs. ‘sense-for-sense’ (‘free’) debate.</vt:lpstr>
      <vt:lpstr>Sense-for-sense approach</vt:lpstr>
      <vt:lpstr>St.Jerome</vt:lpstr>
      <vt:lpstr>As far as the Bible was concerned, however, the preoccupation of the Roman Catholic Church was for the ‘correct’ established meaning of the Bible to be protected.</vt:lpstr>
      <vt:lpstr>Martin Luther played a pivotal role in the Reformation.</vt:lpstr>
      <vt:lpstr>Luther follows St Jerome in rejecting a word-for-word translation strategy since it would be unable to convey the same meaning as the ST and would sometimes be incomprehensible.</vt:lpstr>
      <vt:lpstr>Martin Luther</vt:lpstr>
      <vt:lpstr>From that time onwards, the language of the ordinary German speaks clear and strong, thanks to Luther’s translation.</vt:lpstr>
      <vt:lpstr>EARLY ATTEMPTS to TRANSLATION THEORIES</vt:lpstr>
      <vt:lpstr>Cowley, for instance, in his preface to Pindaric Odes (1640), attacks poetry that is ‘converted faithfully and word for word into French or Italian prose’</vt:lpstr>
      <vt:lpstr>Such a very free approach to translation produced a reaction, notably from another English poet and translator, John Dryden, whose brief description of the translation process would have enormous impact on subsequent translation theory and practice.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Translation theory before the twentieth century</dc:title>
  <dc:creator>User</dc:creator>
  <cp:lastModifiedBy>Fulden ATAOZU</cp:lastModifiedBy>
  <cp:revision>29</cp:revision>
  <dcterms:created xsi:type="dcterms:W3CDTF">2020-02-23T15:28:41Z</dcterms:created>
  <dcterms:modified xsi:type="dcterms:W3CDTF">2020-02-24T08:37:07Z</dcterms:modified>
</cp:coreProperties>
</file>