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3" r:id="rId4"/>
    <p:sldId id="295" r:id="rId5"/>
    <p:sldId id="297" r:id="rId6"/>
    <p:sldId id="308" r:id="rId7"/>
    <p:sldId id="287" r:id="rId8"/>
    <p:sldId id="288" r:id="rId9"/>
    <p:sldId id="275" r:id="rId10"/>
    <p:sldId id="274" r:id="rId11"/>
    <p:sldId id="306" r:id="rId12"/>
    <p:sldId id="302" r:id="rId13"/>
    <p:sldId id="303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313" r:id="rId22"/>
    <p:sldId id="309" r:id="rId23"/>
    <p:sldId id="311" r:id="rId24"/>
    <p:sldId id="314" r:id="rId25"/>
    <p:sldId id="315" r:id="rId26"/>
    <p:sldId id="318" r:id="rId27"/>
    <p:sldId id="316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34" r:id="rId37"/>
    <p:sldId id="327" r:id="rId38"/>
    <p:sldId id="328" r:id="rId39"/>
    <p:sldId id="329" r:id="rId40"/>
    <p:sldId id="317" r:id="rId41"/>
    <p:sldId id="330" r:id="rId42"/>
    <p:sldId id="336" r:id="rId43"/>
    <p:sldId id="331" r:id="rId44"/>
    <p:sldId id="335" r:id="rId45"/>
    <p:sldId id="332" r:id="rId46"/>
    <p:sldId id="333" r:id="rId47"/>
    <p:sldId id="337" r:id="rId48"/>
    <p:sldId id="338" r:id="rId49"/>
    <p:sldId id="339" r:id="rId50"/>
    <p:sldId id="34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882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B94-AF3D-43CF-AD94-715CE4D01B7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5174-36A4-4409-ACFD-EAD03F79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8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B94-AF3D-43CF-AD94-715CE4D01B7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5174-36A4-4409-ACFD-EAD03F79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B94-AF3D-43CF-AD94-715CE4D01B7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5174-36A4-4409-ACFD-EAD03F79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6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B94-AF3D-43CF-AD94-715CE4D01B7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5174-36A4-4409-ACFD-EAD03F79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B94-AF3D-43CF-AD94-715CE4D01B7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5174-36A4-4409-ACFD-EAD03F79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0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B94-AF3D-43CF-AD94-715CE4D01B7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5174-36A4-4409-ACFD-EAD03F79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6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B94-AF3D-43CF-AD94-715CE4D01B7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5174-36A4-4409-ACFD-EAD03F79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7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B94-AF3D-43CF-AD94-715CE4D01B7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5174-36A4-4409-ACFD-EAD03F79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7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B94-AF3D-43CF-AD94-715CE4D01B7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5174-36A4-4409-ACFD-EAD03F79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B94-AF3D-43CF-AD94-715CE4D01B7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5174-36A4-4409-ACFD-EAD03F79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8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B94-AF3D-43CF-AD94-715CE4D01B7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5174-36A4-4409-ACFD-EAD03F79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ECB94-AF3D-43CF-AD94-715CE4D01B7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5174-36A4-4409-ACFD-EAD03F79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6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95550"/>
            <a:ext cx="7620000" cy="1866900"/>
          </a:xfrm>
        </p:spPr>
        <p:txBody>
          <a:bodyPr/>
          <a:lstStyle/>
          <a:p>
            <a:r>
              <a:rPr lang="en-GB" altLang="en-US" sz="3200">
                <a:latin typeface="Arial" charset="0"/>
              </a:rPr>
              <a:t>Chapter 4</a:t>
            </a:r>
            <a:br>
              <a:rPr lang="en-GB" altLang="en-US" sz="3200">
                <a:latin typeface="Arial" charset="0"/>
              </a:rPr>
            </a:br>
            <a:r>
              <a:rPr lang="en-GB" altLang="en-US" sz="2800">
                <a:latin typeface="Arial" charset="0"/>
              </a:rPr>
              <a:t>Understanding research philosophies </a:t>
            </a:r>
            <a:br>
              <a:rPr lang="en-GB" altLang="en-US" sz="2800">
                <a:latin typeface="Arial" charset="0"/>
              </a:rPr>
            </a:br>
            <a:r>
              <a:rPr lang="en-GB" altLang="en-US" sz="2800">
                <a:latin typeface="Arial" charset="0"/>
              </a:rPr>
              <a:t>and approaches</a:t>
            </a:r>
          </a:p>
        </p:txBody>
      </p:sp>
    </p:spTree>
    <p:extLst>
      <p:ext uri="{BB962C8B-B14F-4D97-AF65-F5344CB8AC3E}">
        <p14:creationId xmlns:p14="http://schemas.microsoft.com/office/powerpoint/2010/main" val="54071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39906"/>
            <a:ext cx="13039417" cy="73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5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800" b="1" dirty="0">
                <a:latin typeface="Arial" charset="0"/>
              </a:rPr>
              <a:t>Social science paradigms can generate fresh insights into real-life issues and problems</a:t>
            </a:r>
          </a:p>
          <a:p>
            <a:pPr algn="ctr">
              <a:buFontTx/>
              <a:buNone/>
            </a:pPr>
            <a:endParaRPr lang="en-GB" altLang="en-US" sz="2800" dirty="0">
              <a:latin typeface="Arial" charset="0"/>
            </a:endParaRPr>
          </a:p>
          <a:p>
            <a:pPr algn="ctr">
              <a:buFontTx/>
              <a:buNone/>
            </a:pPr>
            <a:r>
              <a:rPr lang="en-GB" altLang="en-US" sz="2800" dirty="0">
                <a:latin typeface="Arial" charset="0"/>
              </a:rPr>
              <a:t>Four of the paradigms are:</a:t>
            </a:r>
          </a:p>
          <a:p>
            <a:pPr algn="ctr">
              <a:buFontTx/>
              <a:buNone/>
            </a:pPr>
            <a:endParaRPr lang="en-GB" altLang="en-US" sz="2800" dirty="0">
              <a:latin typeface="Arial" charset="0"/>
            </a:endParaRPr>
          </a:p>
          <a:p>
            <a:pPr algn="ctr">
              <a:buFontTx/>
              <a:buNone/>
            </a:pPr>
            <a:r>
              <a:rPr lang="en-GB" altLang="en-US" sz="2800" dirty="0">
                <a:latin typeface="Arial" charset="0"/>
              </a:rPr>
              <a:t>Functionalist		Radical humanist</a:t>
            </a:r>
          </a:p>
          <a:p>
            <a:pPr>
              <a:buFontTx/>
              <a:buNone/>
            </a:pPr>
            <a:endParaRPr lang="en-GB" altLang="en-US" sz="2800" dirty="0">
              <a:latin typeface="Arial" charset="0"/>
            </a:endParaRPr>
          </a:p>
          <a:p>
            <a:pPr algn="ctr">
              <a:buFontTx/>
              <a:buNone/>
            </a:pPr>
            <a:r>
              <a:rPr lang="en-GB" altLang="en-US" sz="2800" dirty="0">
                <a:latin typeface="Arial" charset="0"/>
              </a:rPr>
              <a:t>	Interpretive 		Radical </a:t>
            </a:r>
            <a:r>
              <a:rPr lang="en-GB" altLang="en-US" sz="2800" dirty="0" err="1">
                <a:latin typeface="Arial" charset="0"/>
              </a:rPr>
              <a:t>structuralist</a:t>
            </a:r>
            <a:r>
              <a:rPr lang="en-GB" altLang="en-US" sz="2800" dirty="0">
                <a:latin typeface="Arial" charset="0"/>
              </a:rPr>
              <a:t> </a:t>
            </a:r>
          </a:p>
          <a:p>
            <a:pPr>
              <a:buFontTx/>
              <a:buNone/>
            </a:pPr>
            <a:endParaRPr lang="en-GB" alt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5913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GB" altLang="en-US" sz="3200">
                <a:latin typeface="Arial" charset="0"/>
              </a:rPr>
              <a:t>Choosing your research approach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1600"/>
            <a:ext cx="7924800" cy="4648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altLang="en-US" sz="2800" b="1">
                <a:latin typeface="Arial" charset="0"/>
              </a:rPr>
              <a:t>The right choice of approach helps you to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altLang="en-US" sz="28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600">
                <a:latin typeface="Arial" charset="0"/>
              </a:rPr>
              <a:t>Make a more informed decision about the research design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6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600">
                <a:latin typeface="Arial" charset="0"/>
              </a:rPr>
              <a:t>Think about which strategies will work for your research topic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6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600">
                <a:latin typeface="Arial" charset="0"/>
              </a:rPr>
              <a:t>Adapt your design to cater for any constraints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en-GB" altLang="en-US" sz="2000">
              <a:latin typeface="Arial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Arial" charset="0"/>
              </a:rPr>
              <a:t>Adapted from Easterby-Smith </a:t>
            </a:r>
            <a:r>
              <a:rPr lang="en-GB" altLang="en-US" sz="2000" i="1">
                <a:latin typeface="Arial" charset="0"/>
              </a:rPr>
              <a:t>et al</a:t>
            </a:r>
            <a:r>
              <a:rPr lang="en-GB" altLang="en-US" sz="2000">
                <a:latin typeface="Arial" charset="0"/>
              </a:rPr>
              <a:t>. (2008)</a:t>
            </a:r>
          </a:p>
          <a:p>
            <a:pPr>
              <a:lnSpc>
                <a:spcPct val="90000"/>
              </a:lnSpc>
            </a:pPr>
            <a:endParaRPr lang="en-GB" altLang="en-US" sz="2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8925"/>
            <a:ext cx="7772400" cy="609600"/>
          </a:xfrm>
        </p:spPr>
        <p:txBody>
          <a:bodyPr/>
          <a:lstStyle/>
          <a:p>
            <a:r>
              <a:rPr lang="en-GB" altLang="en-US" sz="3200">
                <a:latin typeface="Arial" charset="0"/>
              </a:rPr>
              <a:t>Combining research approaches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371600"/>
            <a:ext cx="77724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altLang="en-US" sz="2800" b="1">
                <a:latin typeface="Arial" charset="0"/>
              </a:rPr>
              <a:t>Things worth considering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6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600">
                <a:latin typeface="Arial" charset="0"/>
              </a:rPr>
              <a:t>The nature of the research topic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6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600">
                <a:latin typeface="Arial" charset="0"/>
              </a:rPr>
              <a:t>The time available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6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600">
                <a:latin typeface="Arial" charset="0"/>
              </a:rPr>
              <a:t>The extent of risk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6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600">
                <a:latin typeface="Arial" charset="0"/>
              </a:rPr>
              <a:t>The research audience – managers and markers</a:t>
            </a:r>
          </a:p>
        </p:txBody>
      </p:sp>
    </p:spTree>
    <p:extLst>
      <p:ext uri="{BB962C8B-B14F-4D97-AF65-F5344CB8AC3E}">
        <p14:creationId xmlns:p14="http://schemas.microsoft.com/office/powerpoint/2010/main" val="152030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Sosyal bilimlerde akıl yürütme mantığı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/>
              <a:t> Deduction:Tümdengelim </a:t>
            </a:r>
            <a:r>
              <a:rPr lang="tr-TR" b="1" dirty="0" smtClean="0"/>
              <a:t>(kuram test etme):  </a:t>
            </a:r>
            <a:r>
              <a:rPr lang="tr-TR" dirty="0" smtClean="0"/>
              <a:t>doğa bilimlerinde temel araştırma yaklaşımıdır. Hipotezler yoluyla bir kuramın geçerliliği test edilir. </a:t>
            </a:r>
          </a:p>
          <a:p>
            <a:r>
              <a:rPr lang="tr-TR" dirty="0" smtClean="0"/>
              <a:t>«Her canlı bir ölümlüdür, insan da bir canlıdır, o zaman insanda ölümlüdür»</a:t>
            </a:r>
          </a:p>
          <a:p>
            <a:r>
              <a:rPr lang="tr-TR" b="1" dirty="0" smtClean="0"/>
              <a:t> </a:t>
            </a:r>
            <a:r>
              <a:rPr lang="tr-TR" b="1" dirty="0" smtClean="0"/>
              <a:t> Induction-Tümevarım </a:t>
            </a:r>
            <a:r>
              <a:rPr lang="tr-TR" b="1" dirty="0" smtClean="0"/>
              <a:t>(Kuram oluşturma): </a:t>
            </a:r>
            <a:r>
              <a:rPr lang="tr-TR" dirty="0" smtClean="0"/>
              <a:t>verilerden hareketle kuram geliştirilir.</a:t>
            </a:r>
          </a:p>
          <a:p>
            <a:r>
              <a:rPr lang="tr-TR" b="1" dirty="0" smtClean="0"/>
              <a:t>Bitkiler ölümlüdür,hayvanlar ölümlüdür, doalyısıyla bir canlı olan insan da  ölümlüdür önermesi.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97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Bilim felsefesi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Sosyal bilimlerde 3 araştırma fesefesi esas alınır:</a:t>
            </a:r>
          </a:p>
          <a:p>
            <a:pPr marL="514350" indent="-514350">
              <a:buAutoNum type="arabicPeriod"/>
            </a:pPr>
            <a:r>
              <a:rPr lang="tr-TR" b="1" dirty="0" smtClean="0"/>
              <a:t>Ontoloji (Varlık bilimsel)</a:t>
            </a:r>
          </a:p>
          <a:p>
            <a:pPr marL="0" indent="0">
              <a:buNone/>
            </a:pPr>
            <a:r>
              <a:rPr lang="tr-TR" sz="1700" dirty="0" smtClean="0"/>
              <a:t>Gerçekliğin ya da varlığın doğası nedir?  Olgular arası ne tür ilişki vardır? İnsanın ve toplumun doğası nedir? Sorularıyla ilgilenir.  Ontolojik felsefe; varlığın doğasına ilişkin nesnellik, öznellik ile geçerli bilgi üretimine katkı sağlar. </a:t>
            </a:r>
          </a:p>
          <a:p>
            <a:pPr marL="0" indent="0">
              <a:buNone/>
            </a:pPr>
            <a:r>
              <a:rPr lang="tr-TR" b="1" dirty="0" smtClean="0"/>
              <a:t>2. Epistomoloji (Bilgi bilimsel) </a:t>
            </a:r>
            <a:r>
              <a:rPr lang="tr-TR" sz="1800" b="1" dirty="0" smtClean="0"/>
              <a:t>kabul gören </a:t>
            </a:r>
            <a:r>
              <a:rPr lang="tr-TR" sz="1800" dirty="0" smtClean="0"/>
              <a:t>bilgiye nasıl ulaşılır?  Bilgiye ulaşmanın iki yolu, rasyonellik (maddeden çok mana onemlidir, Sokrates, Plato,aristo Farabi vb.) ve görgülcülük (İbni-Sina, Bacon, vb.)dür. </a:t>
            </a:r>
          </a:p>
          <a:p>
            <a:pPr marL="0" indent="0">
              <a:buNone/>
            </a:pPr>
            <a:r>
              <a:rPr lang="tr-TR" b="1" dirty="0" smtClean="0"/>
              <a:t>3. Aksiyoloji  (Değer bilimsel)</a:t>
            </a:r>
            <a:endParaRPr lang="tr-TR" b="1" dirty="0"/>
          </a:p>
          <a:p>
            <a:pPr marL="0" indent="0">
              <a:buNone/>
            </a:pPr>
            <a:r>
              <a:rPr lang="tr-TR" sz="2100" dirty="0" smtClean="0"/>
              <a:t>Araştırmada değerlerin rolü nedir? Araştırmacı, yürüttüğü araştırmada değerleri göz ardı etmeli mi etmemeli midir? Değerler ve bunların araştırma sürecine etkisi güvenilir araştırma sonuçları açısından önemlidir. </a:t>
            </a:r>
          </a:p>
        </p:txBody>
      </p:sp>
    </p:spTree>
    <p:extLst>
      <p:ext uri="{BB962C8B-B14F-4D97-AF65-F5344CB8AC3E}">
        <p14:creationId xmlns:p14="http://schemas.microsoft.com/office/powerpoint/2010/main" val="12132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Paradigma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Olaylara ve dünyaya bakış açımız, gözlüğümüzdür, çevremizi algılama biçimimizdir.</a:t>
            </a:r>
          </a:p>
          <a:p>
            <a:r>
              <a:rPr lang="tr-TR" dirty="0" smtClean="0"/>
              <a:t>« Bir bilimin uygulayıcılarının dünyayı nasıl yorumladıkları ve mesleklerini nasıl yaptıklarını ifade eden ve bir araştırma topluluğunu birbirine bağlayan düşünceler topluluğudur.»</a:t>
            </a:r>
          </a:p>
          <a:p>
            <a:r>
              <a:rPr lang="tr-TR" dirty="0" smtClean="0"/>
              <a:t>Thomas Kuhn ile populerlik kazanmış bir kavramdır. Kuhn ‘a göre paradigma, </a:t>
            </a:r>
            <a:r>
              <a:rPr lang="tr-TR" sz="2600" b="1" i="1" dirty="0" smtClean="0"/>
              <a:t>bir problemin çözümüne ilişkin bilimsel topluluğun kabul ettiği ve belirli bir zaman dilimi için  geçerli olan varsayımlardır.»</a:t>
            </a:r>
          </a:p>
          <a:p>
            <a:endParaRPr lang="tr-TR" sz="2600" b="1" i="1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287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Bilim (S.B.) anlayışları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Sosyal bilimlerde tek bir paradigma yoktur.</a:t>
            </a:r>
          </a:p>
          <a:p>
            <a:r>
              <a:rPr lang="tr-TR" sz="2800" dirty="0" smtClean="0"/>
              <a:t>S. B’de tercih edilen paradigmalar arasında, </a:t>
            </a:r>
            <a:r>
              <a:rPr lang="tr-TR" sz="2800" i="1" dirty="0" smtClean="0"/>
              <a:t>yorumsamacı,eleştirel,feminist,pozitivist,post pozitivist realizm, post modern, pragmatizm </a:t>
            </a:r>
            <a:r>
              <a:rPr lang="tr-TR" sz="2800" dirty="0" smtClean="0"/>
              <a:t>gibi anlayışlar mevcuttur.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28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Pozitivist bilim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15.yy.’a kadar dayanır. (Fransız Sosyolog Comte)</a:t>
            </a:r>
          </a:p>
          <a:p>
            <a:r>
              <a:rPr lang="tr-TR" dirty="0" smtClean="0"/>
              <a:t>Amacı, metafiziği  insan bilgisinden dışlamak ve </a:t>
            </a:r>
            <a:r>
              <a:rPr lang="tr-TR" b="1" u="sng" dirty="0" smtClean="0"/>
              <a:t>deneysel bilginin gücünü arttırmaktır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Pozitivizme göre </a:t>
            </a:r>
            <a:r>
              <a:rPr lang="tr-TR" i="1" dirty="0" smtClean="0"/>
              <a:t>bizim dışımızda sosyal bir dünya vardır ve buna ait özellikler nesnel yöntemlerle ölçülmelidir. </a:t>
            </a:r>
          </a:p>
          <a:p>
            <a:r>
              <a:rPr lang="tr-TR" dirty="0" smtClean="0"/>
              <a:t>Bilgi dışsal gerçekliğin gözlemlerine dayalıysa gerçek bilgidir. </a:t>
            </a:r>
          </a:p>
          <a:p>
            <a:r>
              <a:rPr lang="tr-TR" b="1" dirty="0" smtClean="0"/>
              <a:t>Bilimin amacı </a:t>
            </a:r>
            <a:r>
              <a:rPr lang="tr-TR" dirty="0" smtClean="0"/>
              <a:t>neden-sonuç ilişkilerini açığa çıkarmak ve düzenlilikleri açıklayan kanunlar ortaya koymaktır.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15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Poztivizm</a:t>
            </a:r>
            <a:r>
              <a:rPr lang="tr-TR" b="1" dirty="0" smtClean="0"/>
              <a:t> ötesi (Yorumlayıcı) bilim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Bilimsel aşamaların hiçbir aşaması değer yargılarından bağımsız değildir.</a:t>
            </a:r>
          </a:p>
          <a:p>
            <a:r>
              <a:rPr lang="tr-TR" dirty="0" smtClean="0"/>
              <a:t>Tek doğru yöntem söz konusu değildir.</a:t>
            </a:r>
          </a:p>
          <a:p>
            <a:r>
              <a:rPr lang="tr-TR" dirty="0" smtClean="0"/>
              <a:t>Bilimsel kuramın temel varsayımları ampirik olarak test edilebilir nitelikte olmayabilir.  (metafizik temelli olabilir)</a:t>
            </a:r>
          </a:p>
          <a:p>
            <a:r>
              <a:rPr lang="tr-TR" dirty="0"/>
              <a:t> </a:t>
            </a:r>
            <a:r>
              <a:rPr lang="tr-TR" dirty="0" smtClean="0"/>
              <a:t>(Max Weber)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86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271463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GB" altLang="en-US" sz="3200">
                <a:latin typeface="Arial" charset="0"/>
              </a:rPr>
              <a:t>Underlying issues of data collection and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2550"/>
            <a:ext cx="7772400" cy="4884738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600" b="1">
                <a:latin typeface="Arial" charset="0"/>
              </a:rPr>
              <a:t>The research ‘onion’ </a:t>
            </a:r>
          </a:p>
          <a:p>
            <a:pPr algn="ctr">
              <a:buFontTx/>
              <a:buNone/>
            </a:pPr>
            <a:endParaRPr lang="en-GB" altLang="en-US" sz="2600" b="1">
              <a:latin typeface="Arial" charset="0"/>
            </a:endParaRPr>
          </a:p>
          <a:p>
            <a:pPr algn="ctr">
              <a:buFontTx/>
              <a:buNone/>
            </a:pPr>
            <a:endParaRPr lang="en-GB" altLang="en-US" sz="2400">
              <a:latin typeface="Arial" charset="0"/>
            </a:endParaRPr>
          </a:p>
          <a:p>
            <a:pPr algn="ctr">
              <a:buFontTx/>
              <a:buNone/>
            </a:pPr>
            <a:endParaRPr lang="en-GB" altLang="en-US" sz="2400">
              <a:latin typeface="Arial" charset="0"/>
            </a:endParaRPr>
          </a:p>
          <a:p>
            <a:pPr algn="ctr">
              <a:buFontTx/>
              <a:buNone/>
            </a:pPr>
            <a:endParaRPr lang="en-GB" altLang="en-US" sz="2400">
              <a:latin typeface="Arial" charset="0"/>
            </a:endParaRPr>
          </a:p>
          <a:p>
            <a:pPr algn="ctr">
              <a:buFontTx/>
              <a:buNone/>
            </a:pPr>
            <a:endParaRPr lang="en-GB" altLang="en-US" sz="2400">
              <a:latin typeface="Arial" charset="0"/>
            </a:endParaRPr>
          </a:p>
          <a:p>
            <a:pPr algn="r">
              <a:buFontTx/>
              <a:buNone/>
            </a:pPr>
            <a:endParaRPr lang="en-GB" altLang="en-US" sz="2000">
              <a:latin typeface="Arial" charset="0"/>
            </a:endParaRPr>
          </a:p>
          <a:p>
            <a:pPr algn="r">
              <a:buFontTx/>
              <a:buNone/>
            </a:pPr>
            <a:endParaRPr lang="en-GB" altLang="en-US" sz="2000">
              <a:latin typeface="Arial" charset="0"/>
            </a:endParaRPr>
          </a:p>
          <a:p>
            <a:pPr algn="r">
              <a:buFontTx/>
              <a:buNone/>
            </a:pPr>
            <a:endParaRPr lang="en-GB" altLang="en-US" sz="2000">
              <a:latin typeface="Arial" charset="0"/>
            </a:endParaRPr>
          </a:p>
          <a:p>
            <a:pPr algn="r">
              <a:buFontTx/>
              <a:buNone/>
            </a:pPr>
            <a:endParaRPr lang="en-GB" altLang="en-US" sz="2000">
              <a:latin typeface="Arial" charset="0"/>
            </a:endParaRPr>
          </a:p>
          <a:p>
            <a:pPr algn="r">
              <a:buFontTx/>
              <a:buNone/>
            </a:pPr>
            <a:endParaRPr lang="en-GB" altLang="en-US" sz="2000">
              <a:latin typeface="Arial" charset="0"/>
            </a:endParaRPr>
          </a:p>
          <a:p>
            <a:pPr algn="r">
              <a:buFontTx/>
              <a:buNone/>
            </a:pPr>
            <a:r>
              <a:rPr lang="en-GB" altLang="en-US" sz="1800">
                <a:latin typeface="Arial" charset="0"/>
              </a:rPr>
              <a:t>Saunders </a:t>
            </a:r>
            <a:r>
              <a:rPr lang="en-GB" altLang="en-US" sz="1800" i="1">
                <a:latin typeface="Arial" charset="0"/>
              </a:rPr>
              <a:t>et al</a:t>
            </a:r>
            <a:r>
              <a:rPr lang="en-GB" altLang="en-US" sz="1800">
                <a:latin typeface="Arial" charset="0"/>
              </a:rPr>
              <a:t>, (2008)</a:t>
            </a:r>
          </a:p>
          <a:p>
            <a:pPr algn="ctr"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pic>
        <p:nvPicPr>
          <p:cNvPr id="5124" name="Picture 4" descr="M04NF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989138"/>
            <a:ext cx="5445125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9113" y="6126163"/>
            <a:ext cx="8085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Figure 4.1  The research ‘onion’</a:t>
            </a:r>
          </a:p>
        </p:txBody>
      </p:sp>
    </p:spTree>
    <p:extLst>
      <p:ext uri="{BB962C8B-B14F-4D97-AF65-F5344CB8AC3E}">
        <p14:creationId xmlns:p14="http://schemas.microsoft.com/office/powerpoint/2010/main" val="36976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Bilim feslefesi ve araştırmanın çerçevesi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57150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1340768"/>
            <a:ext cx="2781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Yöntem</a:t>
            </a:r>
            <a:r>
              <a:rPr lang="tr-TR" dirty="0" smtClean="0"/>
              <a:t> (ölçme-örnekleme-veri toplama analiz</a:t>
            </a:r>
          </a:p>
          <a:p>
            <a:r>
              <a:rPr lang="tr-TR" dirty="0" smtClean="0"/>
              <a:t>Y</a:t>
            </a:r>
            <a:r>
              <a:rPr lang="tr-TR" b="1" dirty="0" smtClean="0"/>
              <a:t>öntembilim(</a:t>
            </a:r>
            <a:r>
              <a:rPr lang="tr-TR" dirty="0" smtClean="0"/>
              <a:t>deneysel,tarama,etnografik,olgubilim araştırması)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Bilim paradigmaları ( pozitivist,yorumsamacı vb.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Epistomoloji (bilgi)-Aksiyoloji (değer) (akılcılık-görgülcülük)</a:t>
            </a:r>
          </a:p>
          <a:p>
            <a:endParaRPr lang="tr-TR" dirty="0"/>
          </a:p>
          <a:p>
            <a:r>
              <a:rPr lang="tr-TR" dirty="0" smtClean="0"/>
              <a:t>Ontoloji (varlık) nesnellik-öznellik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84168" y="2708920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1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4984" y="-161156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9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Hw quesiton...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Visit an online database or your university library and obtain a copy of a </a:t>
            </a:r>
            <a:r>
              <a:rPr lang="en-US" sz="2400" dirty="0" smtClean="0"/>
              <a:t>research-based</a:t>
            </a:r>
            <a:r>
              <a:rPr lang="tr-TR" sz="2400" dirty="0" smtClean="0"/>
              <a:t> </a:t>
            </a:r>
            <a:r>
              <a:rPr lang="en-US" sz="2400" dirty="0" smtClean="0"/>
              <a:t>refereed </a:t>
            </a:r>
            <a:r>
              <a:rPr lang="en-US" sz="2400" dirty="0"/>
              <a:t>journal article that you think will be of use to an assignment you are </a:t>
            </a:r>
            <a:r>
              <a:rPr lang="en-US" sz="2400" dirty="0" smtClean="0"/>
              <a:t>currently</a:t>
            </a:r>
            <a:r>
              <a:rPr lang="tr-TR" sz="2400" dirty="0" smtClean="0"/>
              <a:t> </a:t>
            </a:r>
            <a:r>
              <a:rPr lang="en-US" sz="2400" dirty="0" smtClean="0"/>
              <a:t>working </a:t>
            </a:r>
            <a:r>
              <a:rPr lang="en-US" sz="2400" dirty="0"/>
              <a:t>on. Read this article carefully. What research philosophy do you think the </a:t>
            </a:r>
            <a:r>
              <a:rPr lang="en-US" sz="2400" dirty="0" smtClean="0"/>
              <a:t>author</a:t>
            </a:r>
            <a:r>
              <a:rPr lang="tr-TR" sz="2400" dirty="0" smtClean="0"/>
              <a:t> </a:t>
            </a:r>
            <a:r>
              <a:rPr lang="en-US" sz="2400" dirty="0" smtClean="0"/>
              <a:t>has </a:t>
            </a:r>
            <a:r>
              <a:rPr lang="en-US" sz="2400" dirty="0"/>
              <a:t>adopted? Use Section 4.2 to help you develop a clear justification for your answer.</a:t>
            </a:r>
          </a:p>
        </p:txBody>
      </p:sp>
    </p:spTree>
    <p:extLst>
      <p:ext uri="{BB962C8B-B14F-4D97-AF65-F5344CB8AC3E}">
        <p14:creationId xmlns:p14="http://schemas.microsoft.com/office/powerpoint/2010/main" val="29525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Read and sum up,then reply questions...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Chapter 5: formulating the research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847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understand the importance of having thought carefully about your</a:t>
            </a:r>
          </a:p>
          <a:p>
            <a:r>
              <a:rPr lang="en-US" dirty="0"/>
              <a:t>research design;</a:t>
            </a:r>
          </a:p>
          <a:p>
            <a:r>
              <a:rPr lang="en-US" dirty="0"/>
              <a:t>• identify the main research strategies and explain why these should not</a:t>
            </a:r>
          </a:p>
          <a:p>
            <a:r>
              <a:rPr lang="en-US" dirty="0"/>
              <a:t>be thought of as mutually exclusive;</a:t>
            </a:r>
          </a:p>
          <a:p>
            <a:r>
              <a:rPr lang="en-US" dirty="0"/>
              <a:t>• explain the differences between quantitative and qualitative data</a:t>
            </a:r>
          </a:p>
          <a:p>
            <a:r>
              <a:rPr lang="en-US" dirty="0"/>
              <a:t>collection techniques and analysis procedures;</a:t>
            </a:r>
          </a:p>
          <a:p>
            <a:r>
              <a:rPr lang="en-US" dirty="0"/>
              <a:t>• explain the reasons for adopting multiple methods in the conduct of</a:t>
            </a:r>
          </a:p>
          <a:p>
            <a:r>
              <a:rPr lang="en-US" dirty="0"/>
              <a:t>research;</a:t>
            </a:r>
          </a:p>
          <a:p>
            <a:r>
              <a:rPr lang="en-US" dirty="0"/>
              <a:t>• consider the implications of adopting different time horizons for your</a:t>
            </a:r>
          </a:p>
          <a:p>
            <a:r>
              <a:rPr lang="en-US" dirty="0"/>
              <a:t>research design;</a:t>
            </a:r>
          </a:p>
          <a:p>
            <a:r>
              <a:rPr lang="en-US" dirty="0"/>
              <a:t>• explain the concepts of validity and reliability and identify the main</a:t>
            </a:r>
          </a:p>
          <a:p>
            <a:r>
              <a:rPr lang="en-US" dirty="0"/>
              <a:t>threats to validity and reliability;</a:t>
            </a:r>
          </a:p>
          <a:p>
            <a:r>
              <a:rPr lang="en-US" dirty="0"/>
              <a:t>• understand some of the main ethical issues implied by the choice of</a:t>
            </a:r>
          </a:p>
          <a:p>
            <a:r>
              <a:rPr lang="en-US" dirty="0"/>
              <a:t>research strategy</a:t>
            </a:r>
          </a:p>
        </p:txBody>
      </p:sp>
      <p:pic>
        <p:nvPicPr>
          <p:cNvPr id="7170" name="Picture 2" descr="Image result for formulating the research de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863479" cy="28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60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66700" y="5891213"/>
            <a:ext cx="853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Figure 5.2</a:t>
            </a:r>
            <a:r>
              <a:rPr lang="en-GB" altLang="en-US"/>
              <a:t>  Methodological choice</a:t>
            </a: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365250"/>
            <a:ext cx="847725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7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Types of research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12" y="1268760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04248" y="1772816"/>
            <a:ext cx="2135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classification of research purpose most often used in the research methods’ literature</a:t>
            </a:r>
          </a:p>
          <a:p>
            <a:r>
              <a:rPr lang="en-US" dirty="0" smtClean="0"/>
              <a:t>is the threefold one of </a:t>
            </a:r>
            <a:r>
              <a:rPr lang="en-US" b="1" i="1" dirty="0" smtClean="0"/>
              <a:t>exploratory,</a:t>
            </a:r>
            <a:endParaRPr lang="tr-TR" b="1" i="1" dirty="0" smtClean="0"/>
          </a:p>
          <a:p>
            <a:r>
              <a:rPr lang="en-US" b="1" i="1" dirty="0" smtClean="0"/>
              <a:t> descriptive and explanatory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54691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66700" y="5891213"/>
            <a:ext cx="853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Figure 5.3</a:t>
            </a:r>
            <a:r>
              <a:rPr lang="en-GB" altLang="en-US"/>
              <a:t>  Mixed methods research designs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65125"/>
            <a:ext cx="749935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2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Exploratory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</a:t>
            </a:r>
            <a:r>
              <a:rPr lang="en-US" b="1" dirty="0"/>
              <a:t>exploratory study </a:t>
            </a:r>
            <a:r>
              <a:rPr lang="en-US" dirty="0"/>
              <a:t>is a valuable means of finding out ‘what is happening; to seek new</a:t>
            </a:r>
          </a:p>
          <a:p>
            <a:r>
              <a:rPr lang="en-US" dirty="0"/>
              <a:t>insights; to ask questions and to assess phenomena in a new light</a:t>
            </a:r>
            <a:r>
              <a:rPr lang="en-US" dirty="0" smtClean="0"/>
              <a:t>’</a:t>
            </a:r>
            <a:r>
              <a:rPr lang="tr-TR" dirty="0" smtClean="0"/>
              <a:t>.</a:t>
            </a:r>
          </a:p>
          <a:p>
            <a:r>
              <a:rPr lang="en-US" dirty="0"/>
              <a:t>It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particularly </a:t>
            </a:r>
            <a:r>
              <a:rPr lang="en-US" dirty="0"/>
              <a:t>useful if you wish to clarify your understanding of a problem, such as if </a:t>
            </a:r>
            <a:r>
              <a:rPr lang="en-US" dirty="0" smtClean="0"/>
              <a:t>you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unsure of the precise nature of the problem (Box 5.1). </a:t>
            </a:r>
            <a:endParaRPr lang="tr-TR" dirty="0" smtClean="0"/>
          </a:p>
          <a:p>
            <a:r>
              <a:rPr lang="en-US" dirty="0" smtClean="0"/>
              <a:t>It </a:t>
            </a:r>
            <a:r>
              <a:rPr lang="en-US" dirty="0"/>
              <a:t>may well be that time is </a:t>
            </a:r>
            <a:r>
              <a:rPr lang="en-US" dirty="0" smtClean="0"/>
              <a:t>well</a:t>
            </a:r>
            <a:r>
              <a:rPr lang="tr-TR" dirty="0" smtClean="0"/>
              <a:t> </a:t>
            </a:r>
            <a:r>
              <a:rPr lang="en-US" dirty="0" smtClean="0"/>
              <a:t>spent </a:t>
            </a:r>
            <a:r>
              <a:rPr lang="en-US" dirty="0"/>
              <a:t>on exploratory research, as it may show that the research is not worth pursuing!</a:t>
            </a:r>
          </a:p>
        </p:txBody>
      </p:sp>
    </p:spTree>
    <p:extLst>
      <p:ext uri="{BB962C8B-B14F-4D97-AF65-F5344CB8AC3E}">
        <p14:creationId xmlns:p14="http://schemas.microsoft.com/office/powerpoint/2010/main" val="1135385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principal ways of conducting exploratory research: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search of the literature;</a:t>
            </a:r>
          </a:p>
          <a:p>
            <a:r>
              <a:rPr lang="en-US" dirty="0" smtClean="0"/>
              <a:t>interviewing </a:t>
            </a:r>
            <a:r>
              <a:rPr lang="en-US" dirty="0"/>
              <a:t>‘experts’ in the subject;</a:t>
            </a:r>
          </a:p>
          <a:p>
            <a:r>
              <a:rPr lang="en-US" dirty="0" smtClean="0"/>
              <a:t>conducting </a:t>
            </a:r>
            <a:r>
              <a:rPr lang="en-US" dirty="0"/>
              <a:t>focus group </a:t>
            </a:r>
            <a:r>
              <a:rPr lang="en-US" dirty="0" smtClean="0"/>
              <a:t>interviews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en-US" i="1" dirty="0"/>
              <a:t>Exploratory research can be likened to the activities of the </a:t>
            </a:r>
            <a:r>
              <a:rPr lang="en-US" i="1" dirty="0" smtClean="0"/>
              <a:t>traveler </a:t>
            </a:r>
            <a:r>
              <a:rPr lang="en-US" i="1" dirty="0"/>
              <a:t>or </a:t>
            </a:r>
            <a:r>
              <a:rPr lang="en-US" i="1" dirty="0" smtClean="0"/>
              <a:t>explorer</a:t>
            </a:r>
            <a:r>
              <a:rPr lang="tr-TR" i="1" dirty="0" smtClean="0"/>
              <a:t>.</a:t>
            </a:r>
          </a:p>
          <a:p>
            <a:pPr marL="0" indent="0">
              <a:buNone/>
            </a:pPr>
            <a:r>
              <a:rPr lang="en-US" i="1" dirty="0" smtClean="0"/>
              <a:t> </a:t>
            </a:r>
            <a:r>
              <a:rPr lang="en-US" i="1" dirty="0"/>
              <a:t>Its great advantage is that it is flexible and adaptable to change.</a:t>
            </a:r>
          </a:p>
        </p:txBody>
      </p:sp>
    </p:spTree>
    <p:extLst>
      <p:ext uri="{BB962C8B-B14F-4D97-AF65-F5344CB8AC3E}">
        <p14:creationId xmlns:p14="http://schemas.microsoft.com/office/powerpoint/2010/main" val="403044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95400"/>
            <a:ext cx="8305800" cy="487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800" b="1" dirty="0">
                <a:latin typeface="Arial" charset="0"/>
              </a:rPr>
              <a:t>Aspects of philosophy</a:t>
            </a:r>
          </a:p>
          <a:p>
            <a:pPr algn="ctr">
              <a:buFontTx/>
              <a:buNone/>
            </a:pPr>
            <a:endParaRPr lang="en-GB" altLang="en-US" sz="2800" b="1" dirty="0">
              <a:latin typeface="Arial" charset="0"/>
            </a:endParaRPr>
          </a:p>
          <a:p>
            <a:r>
              <a:rPr lang="en-GB" altLang="en-US" sz="2600" b="1" dirty="0">
                <a:latin typeface="Arial" charset="0"/>
              </a:rPr>
              <a:t>Positivism </a:t>
            </a:r>
            <a:r>
              <a:rPr lang="en-GB" altLang="en-US" sz="2600" dirty="0">
                <a:latin typeface="Arial" charset="0"/>
              </a:rPr>
              <a:t>-   the stance of the natural scientist</a:t>
            </a:r>
          </a:p>
          <a:p>
            <a:pPr>
              <a:buFontTx/>
              <a:buNone/>
            </a:pPr>
            <a:endParaRPr lang="en-GB" altLang="en-US" sz="2600" dirty="0">
              <a:latin typeface="Arial" charset="0"/>
            </a:endParaRPr>
          </a:p>
          <a:p>
            <a:r>
              <a:rPr lang="en-GB" altLang="en-US" sz="2600" b="1" dirty="0">
                <a:latin typeface="Arial" charset="0"/>
              </a:rPr>
              <a:t>Realism -      </a:t>
            </a:r>
            <a:r>
              <a:rPr lang="en-GB" altLang="en-US" sz="2600" dirty="0">
                <a:latin typeface="Arial" charset="0"/>
              </a:rPr>
              <a:t>direct and critical realism</a:t>
            </a:r>
          </a:p>
          <a:p>
            <a:pPr>
              <a:buFontTx/>
              <a:buNone/>
            </a:pPr>
            <a:endParaRPr lang="en-GB" altLang="en-US" sz="2600" dirty="0">
              <a:latin typeface="Arial" charset="0"/>
            </a:endParaRPr>
          </a:p>
          <a:p>
            <a:r>
              <a:rPr lang="en-GB" altLang="en-US" sz="2600" b="1" dirty="0" err="1">
                <a:latin typeface="Arial" charset="0"/>
              </a:rPr>
              <a:t>Interpretivism</a:t>
            </a:r>
            <a:r>
              <a:rPr lang="en-GB" altLang="en-US" sz="2600" b="1" dirty="0">
                <a:latin typeface="Arial" charset="0"/>
              </a:rPr>
              <a:t> – </a:t>
            </a:r>
            <a:r>
              <a:rPr lang="en-GB" altLang="en-US" sz="2600" dirty="0">
                <a:latin typeface="Arial" charset="0"/>
              </a:rPr>
              <a:t>researchers as ‘social actors’ </a:t>
            </a:r>
          </a:p>
          <a:p>
            <a:pPr>
              <a:buFontTx/>
              <a:buNone/>
            </a:pPr>
            <a:endParaRPr lang="en-GB" altLang="en-US" sz="2600" dirty="0">
              <a:latin typeface="Arial" charset="0"/>
            </a:endParaRPr>
          </a:p>
          <a:p>
            <a:r>
              <a:rPr lang="en-GB" altLang="en-US" sz="2600" b="1" dirty="0">
                <a:latin typeface="Arial" charset="0"/>
              </a:rPr>
              <a:t>Axiology –</a:t>
            </a:r>
            <a:r>
              <a:rPr lang="en-GB" altLang="en-US" sz="2600" dirty="0">
                <a:latin typeface="Arial" charset="0"/>
              </a:rPr>
              <a:t> studies judgements about value</a:t>
            </a:r>
          </a:p>
          <a:p>
            <a:endParaRPr lang="en-GB" altLang="en-US" sz="2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object of </a:t>
            </a:r>
            <a:r>
              <a:rPr lang="en-US" sz="2800" b="1" dirty="0"/>
              <a:t>descriptive research </a:t>
            </a:r>
            <a:r>
              <a:rPr lang="en-US" sz="2800" dirty="0"/>
              <a:t>is ‘to portray an accurate profile of persons, events </a:t>
            </a:r>
            <a:r>
              <a:rPr lang="en-US" sz="2800" dirty="0" smtClean="0"/>
              <a:t>or</a:t>
            </a:r>
            <a:r>
              <a:rPr lang="tr-TR" sz="2800" dirty="0" smtClean="0"/>
              <a:t> </a:t>
            </a:r>
            <a:r>
              <a:rPr lang="en-US" sz="2800" dirty="0" smtClean="0"/>
              <a:t>situations</a:t>
            </a:r>
            <a:r>
              <a:rPr lang="tr-TR" sz="2800" dirty="0" smtClean="0"/>
              <a:t>.</a:t>
            </a:r>
            <a:r>
              <a:rPr lang="en-US" sz="2800" b="1" i="1" dirty="0"/>
              <a:t> It is necessary </a:t>
            </a:r>
            <a:r>
              <a:rPr lang="en-US" sz="2800" b="1" i="1" dirty="0" smtClean="0"/>
              <a:t>to</a:t>
            </a:r>
            <a:r>
              <a:rPr lang="tr-TR" sz="2800" b="1" i="1" dirty="0" smtClean="0"/>
              <a:t> </a:t>
            </a:r>
            <a:r>
              <a:rPr lang="en-US" sz="2800" b="1" i="1" dirty="0" smtClean="0"/>
              <a:t>have </a:t>
            </a:r>
            <a:r>
              <a:rPr lang="en-US" sz="2800" b="1" i="1" dirty="0"/>
              <a:t>a clear picture of the phenomena on which you wish to collect data prior to </a:t>
            </a:r>
            <a:r>
              <a:rPr lang="en-US" sz="2800" b="1" i="1" dirty="0" smtClean="0"/>
              <a:t>the</a:t>
            </a:r>
            <a:r>
              <a:rPr lang="tr-TR" sz="2800" b="1" i="1" dirty="0" smtClean="0"/>
              <a:t> </a:t>
            </a:r>
            <a:r>
              <a:rPr lang="en-US" sz="2800" b="1" i="1" dirty="0" smtClean="0"/>
              <a:t>collection </a:t>
            </a:r>
            <a:r>
              <a:rPr lang="en-US" sz="2800" b="1" i="1" dirty="0"/>
              <a:t>of the data. </a:t>
            </a:r>
            <a:endParaRPr lang="tr-TR" sz="2800" b="1" i="1" dirty="0"/>
          </a:p>
          <a:p>
            <a:r>
              <a:rPr lang="en-US" sz="2800" dirty="0" smtClean="0"/>
              <a:t>One </a:t>
            </a:r>
            <a:r>
              <a:rPr lang="en-US" sz="2800" dirty="0"/>
              <a:t>of the earliest well-known examples of a descriptive survey </a:t>
            </a:r>
            <a:r>
              <a:rPr lang="en-US" sz="2800" dirty="0" smtClean="0"/>
              <a:t>is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 err="1"/>
              <a:t>Domesday</a:t>
            </a:r>
            <a:r>
              <a:rPr lang="en-US" sz="2800" dirty="0"/>
              <a:t> Book, which described the population of England in </a:t>
            </a:r>
            <a:r>
              <a:rPr lang="en-US" sz="2800" dirty="0" smtClean="0"/>
              <a:t>1085</a:t>
            </a:r>
            <a:r>
              <a:rPr lang="tr-TR" sz="2800" dirty="0" smtClean="0"/>
              <a:t>.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9" y="5229200"/>
            <a:ext cx="1773560" cy="17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80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Explanatory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on studying a situation or a problem in order to </a:t>
            </a:r>
            <a:r>
              <a:rPr lang="en-US" dirty="0" smtClean="0"/>
              <a:t>explain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relationships between </a:t>
            </a:r>
            <a:r>
              <a:rPr lang="en-US" dirty="0" smtClean="0"/>
              <a:t>variables</a:t>
            </a:r>
            <a:r>
              <a:rPr lang="tr-TR" dirty="0" smtClean="0"/>
              <a:t>.</a:t>
            </a:r>
          </a:p>
          <a:p>
            <a:r>
              <a:rPr lang="en-US" dirty="0"/>
              <a:t>You could go ahead and </a:t>
            </a:r>
            <a:r>
              <a:rPr lang="en-US" dirty="0" smtClean="0"/>
              <a:t>subject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data to statistical tests such as correlation </a:t>
            </a:r>
            <a:r>
              <a:rPr lang="en-US" dirty="0" smtClean="0"/>
              <a:t>in </a:t>
            </a:r>
            <a:r>
              <a:rPr lang="en-US" dirty="0"/>
              <a:t>order to get </a:t>
            </a:r>
            <a:r>
              <a:rPr lang="en-US" dirty="0" smtClean="0"/>
              <a:t>a</a:t>
            </a:r>
            <a:r>
              <a:rPr lang="en-US" dirty="0"/>
              <a:t> clearer view of the </a:t>
            </a:r>
            <a:r>
              <a:rPr lang="en-US" dirty="0" smtClean="0"/>
              <a:t>relationship</a:t>
            </a:r>
            <a:r>
              <a:rPr lang="tr-TR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67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need for a clear research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Th</a:t>
            </a:r>
            <a:r>
              <a:rPr lang="tr-TR" dirty="0" smtClean="0"/>
              <a:t>e</a:t>
            </a:r>
            <a:r>
              <a:rPr lang="en-US" dirty="0" smtClean="0"/>
              <a:t> </a:t>
            </a:r>
            <a:r>
              <a:rPr lang="en-US" dirty="0"/>
              <a:t>different research </a:t>
            </a:r>
            <a:r>
              <a:rPr lang="en-US" dirty="0" smtClean="0"/>
              <a:t>strategies</a:t>
            </a:r>
            <a:r>
              <a:rPr lang="tr-TR" dirty="0" smtClean="0"/>
              <a:t>:</a:t>
            </a:r>
          </a:p>
          <a:p>
            <a:r>
              <a:rPr lang="en-US" dirty="0"/>
              <a:t>experiment;</a:t>
            </a:r>
          </a:p>
          <a:p>
            <a:r>
              <a:rPr lang="en-US" dirty="0" smtClean="0"/>
              <a:t> </a:t>
            </a:r>
            <a:r>
              <a:rPr lang="en-US" dirty="0"/>
              <a:t>survey;</a:t>
            </a:r>
          </a:p>
          <a:p>
            <a:r>
              <a:rPr lang="en-US" dirty="0" smtClean="0"/>
              <a:t>case </a:t>
            </a:r>
            <a:r>
              <a:rPr lang="en-US" dirty="0"/>
              <a:t>study;</a:t>
            </a:r>
          </a:p>
          <a:p>
            <a:r>
              <a:rPr lang="en-US" dirty="0" smtClean="0"/>
              <a:t> </a:t>
            </a:r>
            <a:r>
              <a:rPr lang="en-US" dirty="0"/>
              <a:t>action research;</a:t>
            </a:r>
          </a:p>
          <a:p>
            <a:r>
              <a:rPr lang="en-US" dirty="0" smtClean="0"/>
              <a:t> </a:t>
            </a:r>
            <a:r>
              <a:rPr lang="en-US" dirty="0"/>
              <a:t>grounded theory;</a:t>
            </a:r>
          </a:p>
          <a:p>
            <a:r>
              <a:rPr lang="en-US" dirty="0" smtClean="0"/>
              <a:t> </a:t>
            </a:r>
            <a:r>
              <a:rPr lang="en-US" dirty="0"/>
              <a:t>ethnography;</a:t>
            </a:r>
          </a:p>
          <a:p>
            <a:r>
              <a:rPr lang="en-US" dirty="0" smtClean="0"/>
              <a:t>archival </a:t>
            </a:r>
            <a:r>
              <a:rPr lang="en-US" dirty="0"/>
              <a:t>research.</a:t>
            </a:r>
          </a:p>
        </p:txBody>
      </p:sp>
    </p:spTree>
    <p:extLst>
      <p:ext uri="{BB962C8B-B14F-4D97-AF65-F5344CB8AC3E}">
        <p14:creationId xmlns:p14="http://schemas.microsoft.com/office/powerpoint/2010/main" val="2571113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Experiment </a:t>
            </a:r>
            <a:r>
              <a:rPr lang="en-US" sz="2800" dirty="0"/>
              <a:t>is a form of research that owes much to the natural sciences, although it </a:t>
            </a:r>
            <a:r>
              <a:rPr lang="en-US" sz="2800" dirty="0" smtClean="0"/>
              <a:t>features</a:t>
            </a:r>
            <a:r>
              <a:rPr lang="tr-TR" sz="2800" dirty="0" smtClean="0"/>
              <a:t> </a:t>
            </a:r>
            <a:r>
              <a:rPr lang="en-US" sz="2800" dirty="0" smtClean="0"/>
              <a:t>strongly </a:t>
            </a:r>
            <a:r>
              <a:rPr lang="en-US" sz="2800" dirty="0"/>
              <a:t>in much social science research, particularly psychology. </a:t>
            </a:r>
            <a:r>
              <a:rPr lang="en-US" sz="2800" b="1" i="1" u="sng" dirty="0"/>
              <a:t>The purpose of </a:t>
            </a:r>
            <a:r>
              <a:rPr lang="en-US" sz="2800" b="1" i="1" u="sng" dirty="0" smtClean="0"/>
              <a:t>an</a:t>
            </a:r>
            <a:r>
              <a:rPr lang="tr-TR" sz="2800" b="1" i="1" u="sng" dirty="0" smtClean="0"/>
              <a:t> </a:t>
            </a:r>
            <a:r>
              <a:rPr lang="en-US" sz="2800" b="1" i="1" u="sng" dirty="0" smtClean="0"/>
              <a:t>experiment </a:t>
            </a:r>
            <a:r>
              <a:rPr lang="en-US" sz="2800" b="1" i="1" u="sng" dirty="0"/>
              <a:t>is to </a:t>
            </a:r>
            <a:r>
              <a:rPr lang="en-US" sz="2800" dirty="0"/>
              <a:t>study causal links; whether a change in one independent variable </a:t>
            </a:r>
            <a:r>
              <a:rPr lang="en-US" sz="2800" dirty="0" smtClean="0"/>
              <a:t>produces</a:t>
            </a:r>
            <a:r>
              <a:rPr lang="tr-TR" sz="2800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change in another dependent </a:t>
            </a:r>
            <a:r>
              <a:rPr lang="en-US" sz="2800" dirty="0" smtClean="0"/>
              <a:t>variable</a:t>
            </a:r>
            <a:endParaRPr lang="tr-TR" sz="2800" dirty="0"/>
          </a:p>
          <a:p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700674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250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experiment will involve typically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definition of a theoretical hypothesis </a:t>
            </a:r>
            <a:r>
              <a:rPr lang="en-US" dirty="0" smtClean="0"/>
              <a:t>(the </a:t>
            </a:r>
            <a:r>
              <a:rPr lang="en-US" dirty="0"/>
              <a:t>introduction of a </a:t>
            </a:r>
            <a:r>
              <a:rPr lang="en-US" dirty="0" smtClean="0"/>
              <a:t>promotion</a:t>
            </a:r>
            <a:r>
              <a:rPr lang="tr-TR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result in a change in the number of sales);</a:t>
            </a:r>
          </a:p>
          <a:p>
            <a:r>
              <a:rPr lang="en-US" dirty="0" smtClean="0"/>
              <a:t>selection </a:t>
            </a:r>
            <a:r>
              <a:rPr lang="en-US" dirty="0"/>
              <a:t>of samples of individuals from known populations</a:t>
            </a:r>
            <a:r>
              <a:rPr lang="en-US" dirty="0" smtClean="0"/>
              <a:t>;</a:t>
            </a:r>
            <a:endParaRPr lang="tr-TR" dirty="0" smtClean="0"/>
          </a:p>
          <a:p>
            <a:r>
              <a:rPr lang="en-US" dirty="0"/>
              <a:t>random allocation of samples to different experimental conditions, the </a:t>
            </a:r>
            <a:r>
              <a:rPr lang="en-US" dirty="0" smtClean="0"/>
              <a:t>experimental</a:t>
            </a:r>
            <a:r>
              <a:rPr lang="tr-TR" dirty="0" smtClean="0"/>
              <a:t> </a:t>
            </a:r>
            <a:r>
              <a:rPr lang="en-US" dirty="0" smtClean="0"/>
              <a:t>group </a:t>
            </a:r>
            <a:r>
              <a:rPr lang="en-US" dirty="0"/>
              <a:t>and the control group;</a:t>
            </a:r>
          </a:p>
          <a:p>
            <a:r>
              <a:rPr lang="tr-TR" dirty="0" smtClean="0"/>
              <a:t>i</a:t>
            </a:r>
            <a:r>
              <a:rPr lang="en-US" dirty="0" smtClean="0"/>
              <a:t>introduction </a:t>
            </a:r>
            <a:r>
              <a:rPr lang="en-US" dirty="0"/>
              <a:t>of planned intervention or manipulation to one or more of the </a:t>
            </a:r>
            <a:r>
              <a:rPr lang="en-US" dirty="0" smtClean="0"/>
              <a:t>variables</a:t>
            </a:r>
            <a:endParaRPr lang="en-US" dirty="0"/>
          </a:p>
          <a:p>
            <a:r>
              <a:rPr lang="en-US" dirty="0" smtClean="0"/>
              <a:t>measurement </a:t>
            </a:r>
            <a:r>
              <a:rPr lang="en-US" dirty="0"/>
              <a:t>on a small number of dependent variables </a:t>
            </a:r>
            <a:r>
              <a:rPr lang="en-US" dirty="0" smtClean="0"/>
              <a:t>( purchasing</a:t>
            </a:r>
            <a:r>
              <a:rPr lang="tr-TR" dirty="0" smtClean="0"/>
              <a:t> </a:t>
            </a:r>
            <a:r>
              <a:rPr lang="en-US" dirty="0" err="1" smtClean="0"/>
              <a:t>behaviour</a:t>
            </a:r>
            <a:r>
              <a:rPr lang="en-US" dirty="0"/>
              <a:t>);</a:t>
            </a:r>
          </a:p>
          <a:p>
            <a:r>
              <a:rPr lang="en-US" dirty="0" smtClean="0"/>
              <a:t>control </a:t>
            </a:r>
            <a:r>
              <a:rPr lang="en-US" dirty="0"/>
              <a:t>of all other </a:t>
            </a:r>
            <a:r>
              <a:rPr lang="en-US" dirty="0" smtClean="0"/>
              <a:t>variables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57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survey </a:t>
            </a:r>
            <a:r>
              <a:rPr lang="en-US" dirty="0"/>
              <a:t>strategy is usually associated with the deductive </a:t>
            </a:r>
            <a:r>
              <a:rPr lang="en-US" dirty="0" smtClean="0"/>
              <a:t>approach</a:t>
            </a:r>
            <a:r>
              <a:rPr lang="tr-TR" dirty="0" smtClean="0"/>
              <a:t>.</a:t>
            </a:r>
          </a:p>
          <a:p>
            <a:r>
              <a:rPr lang="en-US" dirty="0"/>
              <a:t>It is a </a:t>
            </a:r>
            <a:r>
              <a:rPr lang="en-US" i="1" dirty="0"/>
              <a:t>popular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common </a:t>
            </a:r>
            <a:r>
              <a:rPr lang="en-US" dirty="0"/>
              <a:t>strategy in business and management research and is most frequently used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answer </a:t>
            </a:r>
            <a:r>
              <a:rPr lang="en-US" i="1" dirty="0"/>
              <a:t>who, what, where, how much and how many </a:t>
            </a:r>
            <a:r>
              <a:rPr lang="en-US" dirty="0"/>
              <a:t>questions. </a:t>
            </a:r>
            <a:endParaRPr lang="tr-TR" dirty="0" smtClean="0"/>
          </a:p>
          <a:p>
            <a:r>
              <a:rPr lang="en-US" dirty="0" smtClean="0"/>
              <a:t>therefore </a:t>
            </a:r>
            <a:r>
              <a:rPr lang="en-US" dirty="0"/>
              <a:t>tends to </a:t>
            </a:r>
            <a:r>
              <a:rPr lang="en-US" dirty="0" smtClean="0"/>
              <a:t>be</a:t>
            </a:r>
            <a:r>
              <a:rPr lang="tr-TR" dirty="0" smtClean="0"/>
              <a:t> </a:t>
            </a:r>
            <a:r>
              <a:rPr lang="en-US" dirty="0" smtClean="0"/>
              <a:t>used </a:t>
            </a:r>
            <a:r>
              <a:rPr lang="en-US" dirty="0"/>
              <a:t>for </a:t>
            </a:r>
            <a:r>
              <a:rPr lang="en-US" i="1" dirty="0"/>
              <a:t>exploratory and descriptive </a:t>
            </a:r>
            <a:r>
              <a:rPr lang="en-US" dirty="0"/>
              <a:t>research. </a:t>
            </a:r>
            <a:endParaRPr lang="tr-TR" dirty="0" smtClean="0"/>
          </a:p>
          <a:p>
            <a:r>
              <a:rPr lang="en-US" dirty="0" smtClean="0"/>
              <a:t>Surveys </a:t>
            </a:r>
            <a:r>
              <a:rPr lang="en-US" dirty="0"/>
              <a:t>are popular as they allow the </a:t>
            </a:r>
            <a:r>
              <a:rPr lang="en-US" dirty="0" smtClean="0"/>
              <a:t>collection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i="1" dirty="0"/>
              <a:t>a large amount of data </a:t>
            </a:r>
            <a:r>
              <a:rPr lang="en-US" dirty="0"/>
              <a:t>from a sizeable population in a highly economical way.</a:t>
            </a:r>
          </a:p>
          <a:p>
            <a:r>
              <a:rPr lang="en-US" dirty="0"/>
              <a:t>Often obtained by using a questionnaire administered to a sample, these data are </a:t>
            </a:r>
            <a:r>
              <a:rPr lang="en-US" dirty="0" smtClean="0"/>
              <a:t>standardized,</a:t>
            </a:r>
            <a:r>
              <a:rPr lang="tr-TR" dirty="0" smtClean="0"/>
              <a:t> </a:t>
            </a:r>
            <a:r>
              <a:rPr lang="en-US" dirty="0" smtClean="0"/>
              <a:t>allowing </a:t>
            </a:r>
            <a:r>
              <a:rPr lang="en-US" dirty="0"/>
              <a:t>easy comparison.</a:t>
            </a:r>
          </a:p>
        </p:txBody>
      </p:sp>
    </p:spTree>
    <p:extLst>
      <p:ext uri="{BB962C8B-B14F-4D97-AF65-F5344CB8AC3E}">
        <p14:creationId xmlns:p14="http://schemas.microsoft.com/office/powerpoint/2010/main" val="21639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Freeonlinesurvey</a:t>
            </a:r>
          </a:p>
          <a:p>
            <a:r>
              <a:rPr lang="tr-TR" dirty="0"/>
              <a:t> </a:t>
            </a:r>
            <a:r>
              <a:rPr lang="tr-TR" dirty="0" smtClean="0"/>
              <a:t>google docs</a:t>
            </a:r>
          </a:p>
          <a:p>
            <a:r>
              <a:rPr lang="tr-TR" dirty="0" smtClean="0"/>
              <a:t>Paper-based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34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‘a strategy for </a:t>
            </a:r>
            <a:r>
              <a:rPr lang="en-US" sz="1800" i="1" dirty="0"/>
              <a:t>doing research which involves </a:t>
            </a:r>
            <a:r>
              <a:rPr lang="en-US" sz="1800" i="1" dirty="0" smtClean="0"/>
              <a:t>an</a:t>
            </a:r>
            <a:r>
              <a:rPr lang="tr-TR" sz="1800" i="1" dirty="0" smtClean="0"/>
              <a:t> </a:t>
            </a:r>
            <a:r>
              <a:rPr lang="en-US" sz="1800" i="1" dirty="0" smtClean="0"/>
              <a:t>empirical </a:t>
            </a:r>
            <a:r>
              <a:rPr lang="en-US" sz="1800" i="1" dirty="0"/>
              <a:t>investigation of a particular contemporary phenomenon within its real life </a:t>
            </a:r>
            <a:r>
              <a:rPr lang="en-US" sz="1800" i="1" dirty="0" smtClean="0"/>
              <a:t>context</a:t>
            </a:r>
            <a:r>
              <a:rPr lang="en-US" sz="1800" i="1" dirty="0"/>
              <a:t> using multiple sources of evidence’.</a:t>
            </a:r>
            <a:r>
              <a:rPr lang="en-US" sz="1800" dirty="0"/>
              <a:t> </a:t>
            </a:r>
            <a:endParaRPr lang="tr-TR" sz="1800" dirty="0" smtClean="0"/>
          </a:p>
          <a:p>
            <a:r>
              <a:rPr lang="en-US" sz="1800" dirty="0" smtClean="0"/>
              <a:t>Yin </a:t>
            </a:r>
            <a:r>
              <a:rPr lang="en-US" sz="1800" dirty="0"/>
              <a:t>(2003) also highlights the importance of </a:t>
            </a:r>
            <a:r>
              <a:rPr lang="en-US" sz="1800" dirty="0" smtClean="0"/>
              <a:t>context,</a:t>
            </a:r>
            <a:r>
              <a:rPr lang="tr-TR" sz="1800" dirty="0" smtClean="0"/>
              <a:t> </a:t>
            </a:r>
            <a:r>
              <a:rPr lang="en-US" sz="1800" dirty="0" smtClean="0"/>
              <a:t>adding </a:t>
            </a:r>
            <a:r>
              <a:rPr lang="en-US" sz="1800" dirty="0"/>
              <a:t>that, within a case study, the boundaries between the phenomenon being </a:t>
            </a:r>
            <a:r>
              <a:rPr lang="en-US" sz="1800" dirty="0" smtClean="0"/>
              <a:t>studied</a:t>
            </a:r>
            <a:r>
              <a:rPr lang="tr-TR" sz="1800" dirty="0" smtClean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the context within which it is being studied are not clearly evident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5221089" cy="388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study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/>
              <a:t>also </a:t>
            </a:r>
            <a:r>
              <a:rPr lang="en-US" dirty="0"/>
              <a:t>has considerable ability to </a:t>
            </a:r>
            <a:r>
              <a:rPr lang="en-US" i="1" dirty="0"/>
              <a:t>generate answers </a:t>
            </a:r>
            <a:r>
              <a:rPr lang="en-US" i="1" dirty="0" smtClean="0"/>
              <a:t>to</a:t>
            </a:r>
            <a:r>
              <a:rPr lang="tr-TR" i="1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question ‘why?’ as well as the ‘what?’ and ‘how?’ questions, although ‘what?’ </a:t>
            </a:r>
            <a:r>
              <a:rPr lang="en-US" i="1" dirty="0" smtClean="0"/>
              <a:t>and</a:t>
            </a:r>
            <a:r>
              <a:rPr lang="tr-TR" i="1" dirty="0" smtClean="0"/>
              <a:t> </a:t>
            </a:r>
            <a:r>
              <a:rPr lang="en-US" i="1" dirty="0" smtClean="0"/>
              <a:t>‘how</a:t>
            </a:r>
            <a:r>
              <a:rPr lang="en-US" i="1" dirty="0"/>
              <a:t>?’ questions tend to be more the concern of the survey strategy. </a:t>
            </a:r>
            <a:r>
              <a:rPr lang="en-US" dirty="0"/>
              <a:t>For this reason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case </a:t>
            </a:r>
            <a:r>
              <a:rPr lang="en-US" dirty="0"/>
              <a:t>study strategy is most often used in explanatory and exploratory research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data</a:t>
            </a:r>
            <a:r>
              <a:rPr lang="tr-TR" dirty="0" smtClean="0"/>
              <a:t> </a:t>
            </a:r>
            <a:r>
              <a:rPr lang="en-US" dirty="0" smtClean="0"/>
              <a:t>collection </a:t>
            </a:r>
            <a:r>
              <a:rPr lang="en-US" dirty="0"/>
              <a:t>techniques employed may be </a:t>
            </a:r>
            <a:r>
              <a:rPr lang="en-US" dirty="0" smtClean="0"/>
              <a:t>various</a:t>
            </a:r>
            <a:r>
              <a:rPr lang="tr-TR" dirty="0" smtClean="0"/>
              <a:t>: </a:t>
            </a:r>
            <a:r>
              <a:rPr lang="en-US" dirty="0" smtClean="0"/>
              <a:t>for </a:t>
            </a:r>
            <a:r>
              <a:rPr lang="en-US" dirty="0"/>
              <a:t>example, interviews, observation, documentary analysis and </a:t>
            </a:r>
            <a:r>
              <a:rPr lang="en-US" dirty="0" smtClean="0"/>
              <a:t>questionnaires.</a:t>
            </a:r>
            <a:endParaRPr lang="tr-TR" dirty="0" smtClean="0"/>
          </a:p>
          <a:p>
            <a:pPr algn="just"/>
            <a:r>
              <a:rPr lang="en-US" dirty="0" smtClean="0"/>
              <a:t> </a:t>
            </a:r>
            <a:r>
              <a:rPr lang="en-US" dirty="0"/>
              <a:t>Consequently, if you are using a case </a:t>
            </a:r>
            <a:r>
              <a:rPr lang="en-US" dirty="0" smtClean="0"/>
              <a:t>study</a:t>
            </a:r>
            <a:r>
              <a:rPr lang="tr-TR" dirty="0" smtClean="0"/>
              <a:t> </a:t>
            </a:r>
            <a:r>
              <a:rPr lang="en-US" dirty="0" smtClean="0"/>
              <a:t>strategy </a:t>
            </a:r>
            <a:r>
              <a:rPr lang="en-US" dirty="0"/>
              <a:t>you are likely to need to use and triangulate multiple sources of </a:t>
            </a:r>
            <a:r>
              <a:rPr lang="en-US" dirty="0" smtClean="0"/>
              <a:t>data.</a:t>
            </a:r>
            <a:r>
              <a:rPr lang="tr-TR" dirty="0" smtClean="0"/>
              <a:t> </a:t>
            </a:r>
          </a:p>
          <a:p>
            <a:pPr algn="just"/>
            <a:r>
              <a:rPr lang="en-US" b="1" dirty="0" smtClean="0"/>
              <a:t>Triangulation </a:t>
            </a:r>
            <a:r>
              <a:rPr lang="en-US" dirty="0"/>
              <a:t>refers to the use of different data collection techniques within one study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order </a:t>
            </a:r>
            <a:r>
              <a:rPr lang="en-US" dirty="0"/>
              <a:t>to ensure that the data are telling you what you think they are telling you. For </a:t>
            </a:r>
            <a:r>
              <a:rPr lang="en-US" dirty="0" smtClean="0"/>
              <a:t>example,</a:t>
            </a:r>
            <a:r>
              <a:rPr lang="tr-TR" dirty="0" smtClean="0"/>
              <a:t> </a:t>
            </a:r>
            <a:r>
              <a:rPr lang="en-US" dirty="0" smtClean="0"/>
              <a:t>qualitative </a:t>
            </a:r>
            <a:r>
              <a:rPr lang="en-US" dirty="0"/>
              <a:t>data collected using semi-structured group interviews may be a </a:t>
            </a:r>
            <a:r>
              <a:rPr lang="en-US" dirty="0" smtClean="0"/>
              <a:t>valuable</a:t>
            </a:r>
            <a:r>
              <a:rPr lang="tr-TR" dirty="0" smtClean="0"/>
              <a:t> </a:t>
            </a:r>
            <a:r>
              <a:rPr lang="en-US" dirty="0" smtClean="0"/>
              <a:t>way </a:t>
            </a:r>
            <a:r>
              <a:rPr lang="en-US" dirty="0"/>
              <a:t>of triangulating quantitative data collected by other means such as a questionnaire.</a:t>
            </a:r>
          </a:p>
        </p:txBody>
      </p:sp>
    </p:spTree>
    <p:extLst>
      <p:ext uri="{BB962C8B-B14F-4D97-AF65-F5344CB8AC3E}">
        <p14:creationId xmlns:p14="http://schemas.microsoft.com/office/powerpoint/2010/main" val="2814222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Lewin</a:t>
            </a:r>
            <a:r>
              <a:rPr lang="en-US" dirty="0"/>
              <a:t> first used the term </a:t>
            </a:r>
            <a:r>
              <a:rPr lang="en-US" b="1" dirty="0"/>
              <a:t>action research </a:t>
            </a:r>
            <a:r>
              <a:rPr lang="en-US" dirty="0"/>
              <a:t>in 1946. It has been interpreted </a:t>
            </a:r>
            <a:r>
              <a:rPr lang="en-US" dirty="0" smtClean="0"/>
              <a:t>subsequently</a:t>
            </a:r>
            <a:r>
              <a:rPr lang="tr-TR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management researchers in a variety of </a:t>
            </a:r>
            <a:r>
              <a:rPr lang="en-US" dirty="0" smtClean="0"/>
              <a:t>ways</a:t>
            </a:r>
            <a:r>
              <a:rPr lang="tr-TR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3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1463"/>
            <a:ext cx="7772400" cy="609600"/>
          </a:xfrm>
        </p:spPr>
        <p:txBody>
          <a:bodyPr/>
          <a:lstStyle/>
          <a:p>
            <a:r>
              <a:rPr lang="tr-TR" sz="3200" dirty="0" smtClean="0"/>
              <a:t>Aspects of approaches</a:t>
            </a:r>
            <a:endParaRPr lang="en-GB" altLang="en-US" sz="3200" dirty="0"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620000" cy="4038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800" b="1" dirty="0">
                <a:latin typeface="Arial" charset="0"/>
              </a:rPr>
              <a:t>The two main research approaches are </a:t>
            </a:r>
          </a:p>
          <a:p>
            <a:pPr algn="ctr">
              <a:buFontTx/>
              <a:buNone/>
            </a:pPr>
            <a:endParaRPr lang="en-GB" altLang="en-US" sz="2800" b="1" dirty="0">
              <a:latin typeface="Arial" charset="0"/>
            </a:endParaRPr>
          </a:p>
          <a:p>
            <a:pPr>
              <a:buFontTx/>
              <a:buNone/>
            </a:pPr>
            <a:r>
              <a:rPr lang="en-GB" altLang="en-US" sz="2800" b="1" dirty="0">
                <a:latin typeface="Arial" charset="0"/>
              </a:rPr>
              <a:t>Deduction</a:t>
            </a:r>
            <a:r>
              <a:rPr lang="en-GB" altLang="en-US" sz="2800" dirty="0">
                <a:latin typeface="Arial" charset="0"/>
              </a:rPr>
              <a:t> - theory and hypothesis are 				  developed and tested</a:t>
            </a:r>
          </a:p>
          <a:p>
            <a:pPr>
              <a:buFontTx/>
              <a:buNone/>
            </a:pPr>
            <a:endParaRPr lang="en-GB" altLang="en-US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GB" altLang="en-US" sz="2800" b="1" dirty="0">
                <a:latin typeface="Arial" charset="0"/>
              </a:rPr>
              <a:t>Induction</a:t>
            </a:r>
            <a:r>
              <a:rPr lang="en-GB" altLang="en-US" sz="2800" dirty="0">
                <a:latin typeface="Arial" charset="0"/>
              </a:rPr>
              <a:t> – data are collected and a theory 			 developed from the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7651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66700" y="5891213"/>
            <a:ext cx="853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Figure 5.5</a:t>
            </a:r>
            <a:r>
              <a:rPr lang="en-GB" altLang="en-US"/>
              <a:t>  The three cycles of the Action Research spiral</a:t>
            </a: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60363"/>
            <a:ext cx="61722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2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Grounded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Classic </a:t>
            </a:r>
            <a:r>
              <a:rPr lang="en-US" b="1" dirty="0"/>
              <a:t>grounded theory </a:t>
            </a:r>
            <a:r>
              <a:rPr lang="en-US" dirty="0"/>
              <a:t>(Glaser and Strauss 1967) is often thought of as the best example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inductive approach, although this conclusion would be too </a:t>
            </a:r>
            <a:r>
              <a:rPr lang="en-US" dirty="0" smtClean="0"/>
              <a:t>simplistic</a:t>
            </a:r>
            <a:r>
              <a:rPr lang="tr-TR" dirty="0" smtClean="0"/>
              <a:t>.</a:t>
            </a:r>
          </a:p>
          <a:p>
            <a:r>
              <a:rPr lang="tr-TR" b="1" i="1" dirty="0" smtClean="0"/>
              <a:t>G</a:t>
            </a:r>
            <a:r>
              <a:rPr lang="en-US" b="1" i="1" dirty="0" smtClean="0"/>
              <a:t>rounded theory</a:t>
            </a:r>
            <a:r>
              <a:rPr lang="tr-TR" b="1" i="1" dirty="0" smtClean="0"/>
              <a:t> </a:t>
            </a:r>
            <a:r>
              <a:rPr lang="en-US" b="1" i="1" dirty="0" smtClean="0"/>
              <a:t>strategy </a:t>
            </a:r>
            <a:r>
              <a:rPr lang="en-US" b="1" i="1" dirty="0"/>
              <a:t>is</a:t>
            </a:r>
            <a:r>
              <a:rPr lang="en-US" dirty="0"/>
              <a:t>, according to </a:t>
            </a:r>
            <a:r>
              <a:rPr lang="en-US" dirty="0" err="1"/>
              <a:t>Goulding</a:t>
            </a:r>
            <a:r>
              <a:rPr lang="en-US" dirty="0"/>
              <a:t> (2002), particularly helpful for research to predict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explain behavior, </a:t>
            </a:r>
            <a:r>
              <a:rPr lang="en-US" dirty="0"/>
              <a:t>the emphasis being upon developing and building theory. </a:t>
            </a:r>
            <a:endParaRPr lang="tr-TR" dirty="0" smtClean="0"/>
          </a:p>
          <a:p>
            <a:r>
              <a:rPr lang="en-US" dirty="0" smtClean="0"/>
              <a:t>As </a:t>
            </a:r>
            <a:r>
              <a:rPr lang="en-US" dirty="0"/>
              <a:t>much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business </a:t>
            </a:r>
            <a:r>
              <a:rPr lang="en-US" dirty="0"/>
              <a:t>and management is about people’s </a:t>
            </a:r>
            <a:r>
              <a:rPr lang="en-US" dirty="0" smtClean="0"/>
              <a:t>behaviors, </a:t>
            </a:r>
            <a:r>
              <a:rPr lang="en-US" dirty="0"/>
              <a:t>for example consumers’ or employees</a:t>
            </a:r>
            <a:r>
              <a:rPr lang="en-US" dirty="0" smtClean="0"/>
              <a:t>’,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grounded theory strategy can be used to explore a wide range of business and </a:t>
            </a:r>
            <a:r>
              <a:rPr lang="en-US" dirty="0" smtClean="0"/>
              <a:t>management</a:t>
            </a:r>
            <a:r>
              <a:rPr lang="tr-TR" dirty="0" smtClean="0"/>
              <a:t> </a:t>
            </a:r>
            <a:r>
              <a:rPr lang="en-US" dirty="0" smtClean="0"/>
              <a:t>issues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112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3619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180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0" u="none" strike="noStrike" baseline="0" dirty="0" smtClean="0">
                <a:latin typeface="SlimbachStd-Bold"/>
              </a:rPr>
              <a:t>Ethno</a:t>
            </a:r>
            <a:r>
              <a:rPr lang="tr-TR" b="1" i="0" u="none" strike="noStrike" baseline="0" dirty="0" smtClean="0">
                <a:latin typeface="SlimbachStd-Bold"/>
              </a:rPr>
              <a:t> (people)</a:t>
            </a:r>
            <a:r>
              <a:rPr lang="en-US" b="1" i="0" u="none" strike="noStrike" baseline="0" dirty="0" err="1" smtClean="0">
                <a:latin typeface="SlimbachStd-Bold"/>
              </a:rPr>
              <a:t>graphy</a:t>
            </a:r>
            <a:r>
              <a:rPr lang="tr-TR" b="1" i="0" u="none" strike="noStrike" baseline="0" dirty="0" smtClean="0">
                <a:latin typeface="SlimbachStd-Bold"/>
              </a:rPr>
              <a:t> (writing):</a:t>
            </a:r>
            <a:r>
              <a:rPr lang="en-US" b="1" i="0" u="none" strike="noStrike" baseline="0" dirty="0" smtClean="0">
                <a:latin typeface="SlimbachStd-Bold"/>
              </a:rPr>
              <a:t> </a:t>
            </a:r>
            <a:r>
              <a:rPr lang="en-US" b="0" i="0" u="none" strike="noStrike" baseline="0" dirty="0" smtClean="0">
                <a:latin typeface="SlimbachStd-Book"/>
              </a:rPr>
              <a:t>is rooted firmly in the inductive approach. It emanates from the field of</a:t>
            </a:r>
            <a:r>
              <a:rPr lang="tr-TR" b="0" i="0" u="none" strike="noStrike" dirty="0" smtClean="0">
                <a:latin typeface="SlimbachStd-Book"/>
              </a:rPr>
              <a:t> </a:t>
            </a:r>
            <a:r>
              <a:rPr lang="en-US" b="0" i="0" u="none" strike="noStrike" baseline="0" dirty="0" smtClean="0">
                <a:latin typeface="SlimbachStd-Book"/>
              </a:rPr>
              <a:t>anthropology. </a:t>
            </a:r>
            <a:endParaRPr lang="tr-TR" b="0" i="0" u="none" strike="noStrike" baseline="0" dirty="0" smtClean="0">
              <a:latin typeface="SlimbachStd-Book"/>
            </a:endParaRPr>
          </a:p>
          <a:p>
            <a:r>
              <a:rPr lang="en-US" b="0" i="0" u="none" strike="noStrike" baseline="0" dirty="0" smtClean="0">
                <a:latin typeface="SlimbachStd-Book"/>
              </a:rPr>
              <a:t>The purpose is </a:t>
            </a:r>
            <a:r>
              <a:rPr lang="en-US" b="1" i="1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SlimbachStd-Book"/>
              </a:rPr>
              <a:t>to describe and explain the social world the research subjects</a:t>
            </a:r>
            <a:r>
              <a:rPr lang="tr-TR" b="1" i="1" u="none" strike="noStrike" dirty="0" smtClean="0">
                <a:solidFill>
                  <a:schemeClr val="tx2">
                    <a:lumMod val="75000"/>
                  </a:schemeClr>
                </a:solidFill>
                <a:latin typeface="SlimbachStd-Book"/>
              </a:rPr>
              <a:t> </a:t>
            </a:r>
            <a:r>
              <a:rPr lang="en-US" b="1" i="1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SlimbachStd-Book"/>
              </a:rPr>
              <a:t>inhabit in the way in which they would describe and explain it</a:t>
            </a:r>
            <a:r>
              <a:rPr lang="en-US" b="0" i="0" u="none" strike="noStrike" baseline="0" dirty="0" smtClean="0">
                <a:latin typeface="SlimbachStd-Book"/>
              </a:rPr>
              <a:t>.</a:t>
            </a:r>
            <a:endParaRPr lang="tr-TR" b="0" i="0" u="none" strike="noStrike" baseline="0" dirty="0" smtClean="0">
              <a:latin typeface="SlimbachStd-Book"/>
            </a:endParaRPr>
          </a:p>
          <a:p>
            <a:r>
              <a:rPr lang="en-US" b="0" i="0" u="none" strike="noStrike" baseline="0" dirty="0" smtClean="0">
                <a:latin typeface="SlimbachStd-Book"/>
              </a:rPr>
              <a:t> This is obviously a</a:t>
            </a:r>
            <a:r>
              <a:rPr lang="tr-TR" b="0" i="0" u="none" strike="noStrike" dirty="0" smtClean="0">
                <a:latin typeface="SlimbachStd-Book"/>
              </a:rPr>
              <a:t> </a:t>
            </a:r>
            <a:r>
              <a:rPr lang="en-US" b="0" i="0" u="none" strike="noStrike" baseline="0" dirty="0" smtClean="0">
                <a:latin typeface="SlimbachStd-Book"/>
              </a:rPr>
              <a:t>research strategy that is </a:t>
            </a:r>
            <a:r>
              <a:rPr lang="en-US" b="1" i="1" u="none" strike="noStrike" baseline="0" dirty="0" smtClean="0">
                <a:latin typeface="SlimbachStd-Book"/>
              </a:rPr>
              <a:t>very time consuming and takes place over an extended time</a:t>
            </a:r>
            <a:r>
              <a:rPr lang="tr-TR" b="1" i="1" u="none" strike="noStrike" dirty="0" smtClean="0">
                <a:latin typeface="SlimbachStd-Book"/>
              </a:rPr>
              <a:t> </a:t>
            </a:r>
            <a:r>
              <a:rPr lang="en-US" b="0" i="0" u="none" strike="noStrike" baseline="0" dirty="0" smtClean="0">
                <a:latin typeface="SlimbachStd-Book"/>
              </a:rPr>
              <a:t>period as the researcher needs to immerse herself or himself in the social world being</a:t>
            </a:r>
            <a:r>
              <a:rPr lang="tr-TR" b="0" i="0" u="none" strike="noStrike" dirty="0" smtClean="0">
                <a:latin typeface="SlimbachStd-Book"/>
              </a:rPr>
              <a:t> </a:t>
            </a:r>
            <a:r>
              <a:rPr lang="en-US" b="0" i="0" u="none" strike="noStrike" baseline="0" dirty="0" smtClean="0">
                <a:latin typeface="SlimbachStd-Book"/>
              </a:rPr>
              <a:t>researched as completely as possible.</a:t>
            </a:r>
            <a:endParaRPr lang="tr-TR" b="0" i="0" u="none" strike="noStrike" baseline="0" dirty="0" smtClean="0">
              <a:latin typeface="SlimbachStd-Book"/>
            </a:endParaRPr>
          </a:p>
          <a:p>
            <a:r>
              <a:rPr lang="en-US" b="0" i="0" u="none" strike="noStrike" baseline="0" dirty="0" smtClean="0">
                <a:latin typeface="SlimbachStd-Book"/>
              </a:rPr>
              <a:t> The research process </a:t>
            </a:r>
            <a:r>
              <a:rPr lang="en-US" b="1" i="1" u="none" strike="noStrike" baseline="0" dirty="0" smtClean="0">
                <a:latin typeface="SlimbachStd-Book"/>
              </a:rPr>
              <a:t>needs to be flexible and</a:t>
            </a:r>
            <a:r>
              <a:rPr lang="tr-TR" b="1" i="1" u="none" strike="noStrike" dirty="0" smtClean="0">
                <a:latin typeface="SlimbachStd-Book"/>
              </a:rPr>
              <a:t> </a:t>
            </a:r>
            <a:r>
              <a:rPr lang="en-US" b="1" i="1" u="none" strike="noStrike" baseline="0" dirty="0" smtClean="0">
                <a:latin typeface="SlimbachStd-Book"/>
              </a:rPr>
              <a:t>responsive </a:t>
            </a:r>
            <a:r>
              <a:rPr lang="en-US" b="0" i="0" u="none" strike="noStrike" baseline="0" dirty="0" smtClean="0">
                <a:latin typeface="SlimbachStd-Book"/>
              </a:rPr>
              <a:t>to change since the researcher will constantly be developing new patterns of</a:t>
            </a:r>
            <a:r>
              <a:rPr lang="tr-TR" b="0" i="0" u="none" strike="noStrike" dirty="0" smtClean="0">
                <a:latin typeface="SlimbachStd-Book"/>
              </a:rPr>
              <a:t> </a:t>
            </a:r>
            <a:r>
              <a:rPr lang="en-US" b="0" i="0" u="none" strike="noStrike" baseline="0" dirty="0" smtClean="0">
                <a:latin typeface="SlimbachStd-Book"/>
              </a:rPr>
              <a:t>thought about what is being observed.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8640"/>
            <a:ext cx="3048000" cy="116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301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8" y="-171400"/>
            <a:ext cx="8556905" cy="65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988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use of </a:t>
            </a:r>
            <a:r>
              <a:rPr lang="en-US" b="1" i="1" dirty="0" smtClean="0"/>
              <a:t>administrative</a:t>
            </a:r>
            <a:r>
              <a:rPr lang="tr-TR" b="1" i="1" dirty="0" smtClean="0"/>
              <a:t> </a:t>
            </a:r>
            <a:r>
              <a:rPr lang="en-US" b="1" i="1" dirty="0" smtClean="0"/>
              <a:t>records </a:t>
            </a:r>
            <a:r>
              <a:rPr lang="en-US" b="1" i="1" dirty="0"/>
              <a:t>and documents as the principal source </a:t>
            </a:r>
            <a:r>
              <a:rPr lang="en-US" dirty="0"/>
              <a:t>of data. Although the term archival has </a:t>
            </a:r>
            <a:r>
              <a:rPr lang="en-US" dirty="0" smtClean="0"/>
              <a:t>historical</a:t>
            </a:r>
            <a:r>
              <a:rPr lang="tr-TR" dirty="0" smtClean="0"/>
              <a:t> </a:t>
            </a:r>
            <a:r>
              <a:rPr lang="en-US" dirty="0" smtClean="0"/>
              <a:t>connotations</a:t>
            </a:r>
            <a:r>
              <a:rPr lang="en-US" dirty="0"/>
              <a:t>, it can refer to recent as well as historical documents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93096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654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Quantitative vs. Qualitative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Quantitative </a:t>
            </a:r>
            <a:r>
              <a:rPr lang="en-US" dirty="0"/>
              <a:t>is predominantly used as a synonym for any data </a:t>
            </a:r>
            <a:r>
              <a:rPr lang="en-US" dirty="0" smtClean="0"/>
              <a:t>collection</a:t>
            </a:r>
            <a:r>
              <a:rPr lang="tr-TR" dirty="0" smtClean="0"/>
              <a:t> </a:t>
            </a:r>
            <a:r>
              <a:rPr lang="en-US" dirty="0" smtClean="0"/>
              <a:t>technique </a:t>
            </a:r>
            <a:r>
              <a:rPr lang="en-US" dirty="0"/>
              <a:t>(such as a questionnaire) or data analysis procedure (such as graphs or </a:t>
            </a:r>
            <a:r>
              <a:rPr lang="en-US" dirty="0" smtClean="0"/>
              <a:t>statistics)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generates or uses numerical data. </a:t>
            </a:r>
            <a:endParaRPr lang="tr-TR" dirty="0" smtClean="0"/>
          </a:p>
          <a:p>
            <a:r>
              <a:rPr lang="en-US" dirty="0" smtClean="0"/>
              <a:t>In </a:t>
            </a:r>
            <a:r>
              <a:rPr lang="en-US" dirty="0"/>
              <a:t>contrast, </a:t>
            </a:r>
            <a:r>
              <a:rPr lang="en-US" b="1" dirty="0"/>
              <a:t>qualitative </a:t>
            </a:r>
            <a:r>
              <a:rPr lang="en-US" dirty="0"/>
              <a:t>is used </a:t>
            </a:r>
            <a:r>
              <a:rPr lang="en-US" dirty="0" smtClean="0"/>
              <a:t>predominantly</a:t>
            </a:r>
            <a:r>
              <a:rPr lang="tr-TR" dirty="0" smtClean="0"/>
              <a:t> </a:t>
            </a:r>
            <a:r>
              <a:rPr lang="en-US" dirty="0" smtClean="0"/>
              <a:t>as </a:t>
            </a:r>
            <a:r>
              <a:rPr lang="en-US" dirty="0"/>
              <a:t>a synonym for any data collection technique (such as an interview) or data analysis </a:t>
            </a:r>
            <a:r>
              <a:rPr lang="en-US" dirty="0" smtClean="0"/>
              <a:t>procedure</a:t>
            </a:r>
            <a:r>
              <a:rPr lang="tr-TR" dirty="0" smtClean="0"/>
              <a:t> </a:t>
            </a:r>
            <a:r>
              <a:rPr lang="en-US" dirty="0" smtClean="0"/>
              <a:t>(such </a:t>
            </a:r>
            <a:r>
              <a:rPr lang="en-US" dirty="0"/>
              <a:t>as </a:t>
            </a:r>
            <a:r>
              <a:rPr lang="en-US" dirty="0" err="1"/>
              <a:t>categorising</a:t>
            </a:r>
            <a:r>
              <a:rPr lang="en-US" dirty="0"/>
              <a:t> data) that generates or use non-numerical data. </a:t>
            </a:r>
            <a:r>
              <a:rPr lang="en-US" dirty="0" smtClean="0"/>
              <a:t>Qualitative</a:t>
            </a:r>
            <a:r>
              <a:rPr lang="tr-TR" dirty="0" smtClean="0"/>
              <a:t> </a:t>
            </a:r>
            <a:r>
              <a:rPr lang="en-US" dirty="0" smtClean="0"/>
              <a:t>therefore </a:t>
            </a:r>
            <a:r>
              <a:rPr lang="en-US" dirty="0"/>
              <a:t>can refer to data other than words, such as pictures and video clips.</a:t>
            </a:r>
          </a:p>
        </p:txBody>
      </p:sp>
    </p:spTree>
    <p:extLst>
      <p:ext uri="{BB962C8B-B14F-4D97-AF65-F5344CB8AC3E}">
        <p14:creationId xmlns:p14="http://schemas.microsoft.com/office/powerpoint/2010/main" val="4177524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844824"/>
            <a:ext cx="60007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0968" y="-2300254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8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Reliability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Reliability </a:t>
            </a:r>
            <a:r>
              <a:rPr lang="en-US" dirty="0"/>
              <a:t>refers to </a:t>
            </a:r>
            <a:r>
              <a:rPr lang="en-US" i="1" dirty="0"/>
              <a:t>the extent to which your data collection techniques or analysis </a:t>
            </a:r>
            <a:r>
              <a:rPr lang="en-US" i="1" dirty="0" smtClean="0"/>
              <a:t>procedures</a:t>
            </a:r>
            <a:r>
              <a:rPr lang="tr-TR" i="1" dirty="0" smtClean="0"/>
              <a:t> </a:t>
            </a:r>
            <a:r>
              <a:rPr lang="en-US" i="1" dirty="0" smtClean="0"/>
              <a:t>will </a:t>
            </a:r>
            <a:r>
              <a:rPr lang="en-US" i="1" dirty="0"/>
              <a:t>yield consistent finding</a:t>
            </a:r>
            <a:r>
              <a:rPr lang="en-US" dirty="0"/>
              <a:t>s. It can be assessed by posing the following three </a:t>
            </a:r>
            <a:r>
              <a:rPr lang="en-US" dirty="0" smtClean="0"/>
              <a:t>questions</a:t>
            </a:r>
            <a:r>
              <a:rPr lang="tr-TR" dirty="0" smtClean="0"/>
              <a:t>:</a:t>
            </a:r>
            <a:endParaRPr lang="en-US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b="1" dirty="0" smtClean="0"/>
              <a:t>1 </a:t>
            </a:r>
            <a:r>
              <a:rPr lang="en-US" dirty="0"/>
              <a:t>Will the measures yield the same results on other occasions?</a:t>
            </a:r>
          </a:p>
          <a:p>
            <a:pPr marL="0" indent="0">
              <a:buNone/>
            </a:pPr>
            <a:r>
              <a:rPr lang="en-US" b="1" dirty="0"/>
              <a:t>2 </a:t>
            </a:r>
            <a:r>
              <a:rPr lang="en-US" dirty="0"/>
              <a:t>Will similar observations be reached by other observers?</a:t>
            </a:r>
          </a:p>
          <a:p>
            <a:pPr marL="0" indent="0">
              <a:buNone/>
            </a:pPr>
            <a:r>
              <a:rPr lang="en-US" b="1" dirty="0"/>
              <a:t>3 </a:t>
            </a:r>
            <a:r>
              <a:rPr lang="en-US" dirty="0"/>
              <a:t>Is there transparency in how sense was made from the raw data?</a:t>
            </a:r>
          </a:p>
        </p:txBody>
      </p:sp>
    </p:spTree>
    <p:extLst>
      <p:ext uri="{BB962C8B-B14F-4D97-AF65-F5344CB8AC3E}">
        <p14:creationId xmlns:p14="http://schemas.microsoft.com/office/powerpoint/2010/main" val="395995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66900"/>
            <a:ext cx="4797896" cy="41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502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/>
              <a:t>concerned with whether the findings are really about what they appear to </a:t>
            </a:r>
            <a:r>
              <a:rPr lang="en-US" dirty="0" smtClean="0"/>
              <a:t>be</a:t>
            </a:r>
            <a:r>
              <a:rPr lang="tr-TR" dirty="0" smtClean="0"/>
              <a:t> </a:t>
            </a:r>
            <a:r>
              <a:rPr lang="en-US" dirty="0" smtClean="0"/>
              <a:t>about</a:t>
            </a:r>
            <a:r>
              <a:rPr lang="en-US" dirty="0"/>
              <a:t>. Is the relationship between two variables a </a:t>
            </a:r>
            <a:r>
              <a:rPr lang="en-US" b="1" dirty="0"/>
              <a:t>causal relationship</a:t>
            </a:r>
            <a:r>
              <a:rPr lang="en-US" dirty="0"/>
              <a:t>? For example, in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study </a:t>
            </a:r>
            <a:r>
              <a:rPr lang="en-US" dirty="0"/>
              <a:t>of an electronics factory we found that employees’ failure to look at new </a:t>
            </a:r>
            <a:r>
              <a:rPr lang="en-US" dirty="0" smtClean="0"/>
              <a:t>product</a:t>
            </a:r>
            <a:r>
              <a:rPr lang="tr-TR" dirty="0" smtClean="0"/>
              <a:t> </a:t>
            </a:r>
            <a:r>
              <a:rPr lang="en-US" dirty="0" smtClean="0"/>
              <a:t>displays </a:t>
            </a:r>
            <a:r>
              <a:rPr lang="en-US" dirty="0"/>
              <a:t>was caused not by employee apathy but by lack of </a:t>
            </a:r>
            <a:r>
              <a:rPr lang="en-US" dirty="0" smtClean="0"/>
              <a:t>opportunity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4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6388"/>
            <a:ext cx="7772400" cy="579437"/>
          </a:xfrm>
          <a:noFill/>
        </p:spPr>
        <p:txBody>
          <a:bodyPr>
            <a:spAutoFit/>
          </a:bodyPr>
          <a:lstStyle/>
          <a:p>
            <a:r>
              <a:rPr lang="en-GB" altLang="en-US" sz="3200">
                <a:latin typeface="Arial" charset="0"/>
              </a:rPr>
              <a:t>Deductive and Inductive research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305800" cy="54006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2600" b="1">
                <a:latin typeface="Arial" charset="0"/>
              </a:rPr>
              <a:t>Major differences between these approaches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b="1">
              <a:latin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sz="28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24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24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24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24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24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24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2400">
              <a:latin typeface="Arial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endParaRPr lang="en-GB" altLang="en-US" sz="2000">
              <a:latin typeface="Arial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en-GB" altLang="en-US" sz="1800">
                <a:latin typeface="Arial" charset="0"/>
              </a:rPr>
              <a:t>Saunders </a:t>
            </a:r>
            <a:r>
              <a:rPr lang="en-GB" altLang="en-US" sz="1800" i="1">
                <a:latin typeface="Arial" charset="0"/>
              </a:rPr>
              <a:t>et al</a:t>
            </a:r>
            <a:r>
              <a:rPr lang="en-GB" altLang="en-US" sz="1800">
                <a:latin typeface="Arial" charset="0"/>
              </a:rPr>
              <a:t>, (2009)</a:t>
            </a:r>
          </a:p>
        </p:txBody>
      </p:sp>
      <p:pic>
        <p:nvPicPr>
          <p:cNvPr id="18436" name="Picture 4" descr="M04NT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522413"/>
            <a:ext cx="7246937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19113" y="5989638"/>
            <a:ext cx="8085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Table 4.2  Major differences between deductive and inductive approaches to research</a:t>
            </a:r>
          </a:p>
        </p:txBody>
      </p:sp>
    </p:spTree>
    <p:extLst>
      <p:ext uri="{BB962C8B-B14F-4D97-AF65-F5344CB8AC3E}">
        <p14:creationId xmlns:p14="http://schemas.microsoft.com/office/powerpoint/2010/main" val="410035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800" b="1" dirty="0">
                <a:latin typeface="Arial" charset="0"/>
              </a:rPr>
              <a:t>Thinking about research philosophy</a:t>
            </a:r>
          </a:p>
          <a:p>
            <a:pPr algn="ctr">
              <a:buFontTx/>
              <a:buNone/>
            </a:pPr>
            <a:endParaRPr lang="en-GB" altLang="en-US" sz="2800" b="1" dirty="0">
              <a:latin typeface="Arial" charset="0"/>
            </a:endParaRPr>
          </a:p>
          <a:p>
            <a:r>
              <a:rPr lang="en-GB" altLang="en-US" sz="2800" dirty="0" smtClean="0">
                <a:latin typeface="Arial" charset="0"/>
              </a:rPr>
              <a:t>Ontology</a:t>
            </a:r>
            <a:r>
              <a:rPr lang="tr-TR" altLang="en-US" sz="2800" dirty="0" smtClean="0">
                <a:latin typeface="Arial" charset="0"/>
              </a:rPr>
              <a:t>: nature of reality</a:t>
            </a:r>
            <a:endParaRPr lang="en-GB" altLang="en-US" sz="2800" dirty="0">
              <a:latin typeface="Arial" charset="0"/>
            </a:endParaRPr>
          </a:p>
          <a:p>
            <a:pPr>
              <a:buFontTx/>
              <a:buNone/>
            </a:pPr>
            <a:endParaRPr lang="en-GB" altLang="en-US" sz="2800" dirty="0">
              <a:latin typeface="Arial" charset="0"/>
            </a:endParaRPr>
          </a:p>
          <a:p>
            <a:r>
              <a:rPr lang="en-GB" altLang="en-US" sz="2800" dirty="0" smtClean="0">
                <a:latin typeface="Arial" charset="0"/>
              </a:rPr>
              <a:t>Epistemology</a:t>
            </a:r>
            <a:r>
              <a:rPr lang="tr-TR" altLang="en-US" sz="2800" dirty="0" smtClean="0">
                <a:latin typeface="Arial" charset="0"/>
              </a:rPr>
              <a:t>: what is acceptable knowledge  in a particular field of study.</a:t>
            </a:r>
            <a:endParaRPr lang="en-GB" altLang="en-US" sz="2800" dirty="0">
              <a:latin typeface="Arial" charset="0"/>
            </a:endParaRPr>
          </a:p>
          <a:p>
            <a:pPr>
              <a:buFontTx/>
              <a:buNone/>
            </a:pPr>
            <a:endParaRPr lang="en-GB" altLang="en-US" sz="2800" dirty="0">
              <a:latin typeface="Arial" charset="0"/>
            </a:endParaRPr>
          </a:p>
          <a:p>
            <a:r>
              <a:rPr lang="tr-TR" altLang="en-US" sz="2800" dirty="0" smtClean="0">
                <a:latin typeface="Arial" charset="0"/>
              </a:rPr>
              <a:t>Axiology: value research</a:t>
            </a:r>
            <a:endParaRPr lang="en-GB" alt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7467600" cy="4114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GB" altLang="en-US" sz="2800" b="1" dirty="0">
                <a:latin typeface="Arial" charset="0"/>
              </a:rPr>
              <a:t>Aspects of ontology</a:t>
            </a:r>
          </a:p>
          <a:p>
            <a:pPr algn="ctr">
              <a:buFontTx/>
              <a:buNone/>
            </a:pPr>
            <a:endParaRPr lang="en-GB" altLang="en-US" sz="2800" b="1" dirty="0">
              <a:latin typeface="Arial" charset="0"/>
            </a:endParaRPr>
          </a:p>
          <a:p>
            <a:r>
              <a:rPr lang="en-GB" altLang="en-US" sz="2600" b="1" dirty="0" smtClean="0">
                <a:latin typeface="Arial" charset="0"/>
              </a:rPr>
              <a:t>Objectivism</a:t>
            </a:r>
            <a:r>
              <a:rPr lang="tr-TR" altLang="en-US" sz="2600" b="1" dirty="0" smtClean="0">
                <a:latin typeface="Arial" charset="0"/>
              </a:rPr>
              <a:t>:the </a:t>
            </a:r>
            <a:r>
              <a:rPr lang="tr-TR" altLang="en-US" sz="2600" dirty="0" smtClean="0">
                <a:latin typeface="Arial" charset="0"/>
              </a:rPr>
              <a:t>position that social entities exist in reality external to social actors concerned with their existence.</a:t>
            </a:r>
            <a:endParaRPr lang="en-GB" altLang="en-US" sz="2600" dirty="0">
              <a:latin typeface="Arial" charset="0"/>
            </a:endParaRPr>
          </a:p>
          <a:p>
            <a:pPr>
              <a:buFontTx/>
              <a:buNone/>
            </a:pPr>
            <a:endParaRPr lang="en-GB" altLang="en-US" sz="2600" dirty="0">
              <a:latin typeface="Arial" charset="0"/>
            </a:endParaRPr>
          </a:p>
          <a:p>
            <a:r>
              <a:rPr lang="en-GB" altLang="en-US" sz="2600" b="1" dirty="0" smtClean="0">
                <a:latin typeface="Arial" charset="0"/>
              </a:rPr>
              <a:t>Subjectivism</a:t>
            </a:r>
            <a:r>
              <a:rPr lang="tr-TR" altLang="en-US" sz="2600" dirty="0" smtClean="0">
                <a:latin typeface="Arial" charset="0"/>
              </a:rPr>
              <a:t>: social phenomena are created from the perceptions and consequent  actions </a:t>
            </a:r>
            <a:endParaRPr lang="en-GB" altLang="en-US" sz="2600" dirty="0">
              <a:latin typeface="Arial" charset="0"/>
            </a:endParaRPr>
          </a:p>
          <a:p>
            <a:endParaRPr lang="en-GB" altLang="en-US" sz="2600" dirty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861048"/>
            <a:ext cx="69373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6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Research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Paradigsm: </a:t>
            </a:r>
            <a:r>
              <a:rPr lang="tr-TR" dirty="0" smtClean="0"/>
              <a:t>is a term frequently used in the soical sciences, but one can lead to confusion because it tends to have multiple meanings. </a:t>
            </a:r>
          </a:p>
          <a:p>
            <a:r>
              <a:rPr lang="tr-TR" dirty="0"/>
              <a:t>i</a:t>
            </a:r>
            <a:r>
              <a:rPr lang="tr-TR" dirty="0" smtClean="0"/>
              <a:t>s a way of </a:t>
            </a:r>
            <a:r>
              <a:rPr lang="tr-TR" i="1" dirty="0" smtClean="0"/>
              <a:t>examining social phenomena from which particular understandings of these phenomena can be gained  and explanations attemped.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2259</Words>
  <Application>Microsoft Office PowerPoint</Application>
  <PresentationFormat>On-screen Show (4:3)</PresentationFormat>
  <Paragraphs>229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Chapter 4 Understanding research philosophies  and approaches</vt:lpstr>
      <vt:lpstr>Underlying issues of data collection and analysis</vt:lpstr>
      <vt:lpstr>PowerPoint Presentation</vt:lpstr>
      <vt:lpstr>Aspects of approaches</vt:lpstr>
      <vt:lpstr>PowerPoint Presentation</vt:lpstr>
      <vt:lpstr>Deductive and Inductive research</vt:lpstr>
      <vt:lpstr>PowerPoint Presentation</vt:lpstr>
      <vt:lpstr>PowerPoint Presentation</vt:lpstr>
      <vt:lpstr>Research paradigms</vt:lpstr>
      <vt:lpstr>PowerPoint Presentation</vt:lpstr>
      <vt:lpstr>PowerPoint Presentation</vt:lpstr>
      <vt:lpstr>Choosing your research approach</vt:lpstr>
      <vt:lpstr>Combining research approaches</vt:lpstr>
      <vt:lpstr>Sosyal bilimlerde akıl yürütme mantığı</vt:lpstr>
      <vt:lpstr>Bilim felsefesi</vt:lpstr>
      <vt:lpstr>Paradigma</vt:lpstr>
      <vt:lpstr>Sosyal Bilim (S.B.) anlayışları</vt:lpstr>
      <vt:lpstr>Pozitivist bilim</vt:lpstr>
      <vt:lpstr>Poztivizm ötesi (Yorumlayıcı) bilim</vt:lpstr>
      <vt:lpstr>Bilim feslefesi ve araştırmanın çerçevesi</vt:lpstr>
      <vt:lpstr>PowerPoint Presentation</vt:lpstr>
      <vt:lpstr>Hw quesiton...</vt:lpstr>
      <vt:lpstr>Case 4</vt:lpstr>
      <vt:lpstr>Chapter 5: formulating the research design </vt:lpstr>
      <vt:lpstr>PowerPoint Presentation</vt:lpstr>
      <vt:lpstr>Types of research</vt:lpstr>
      <vt:lpstr>PowerPoint Presentation</vt:lpstr>
      <vt:lpstr>Exploratory study</vt:lpstr>
      <vt:lpstr>three principal ways of conducting exploratory research: </vt:lpstr>
      <vt:lpstr>Descriptive studies</vt:lpstr>
      <vt:lpstr>Explanatory studies</vt:lpstr>
      <vt:lpstr>The need for a clear research strategy</vt:lpstr>
      <vt:lpstr>PowerPoint Presentation</vt:lpstr>
      <vt:lpstr>an experiment will involve typically</vt:lpstr>
      <vt:lpstr>Survey</vt:lpstr>
      <vt:lpstr>PowerPoint Presentation</vt:lpstr>
      <vt:lpstr>Case study</vt:lpstr>
      <vt:lpstr>The case study strategy</vt:lpstr>
      <vt:lpstr>Action research</vt:lpstr>
      <vt:lpstr>PowerPoint Presentation</vt:lpstr>
      <vt:lpstr>Grounded theory</vt:lpstr>
      <vt:lpstr>PowerPoint Presentation</vt:lpstr>
      <vt:lpstr>y</vt:lpstr>
      <vt:lpstr>PowerPoint Presentation</vt:lpstr>
      <vt:lpstr>Archival research</vt:lpstr>
      <vt:lpstr>Quantitative vs. Qualitative</vt:lpstr>
      <vt:lpstr>PowerPoint Presentation</vt:lpstr>
      <vt:lpstr>PowerPoint Presentation</vt:lpstr>
      <vt:lpstr>Reliability </vt:lpstr>
      <vt:lpstr>Validity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Understanding research philosophies  and approaches</dc:title>
  <dc:creator>none</dc:creator>
  <cp:lastModifiedBy>none</cp:lastModifiedBy>
  <cp:revision>10</cp:revision>
  <dcterms:created xsi:type="dcterms:W3CDTF">2018-02-26T07:08:59Z</dcterms:created>
  <dcterms:modified xsi:type="dcterms:W3CDTF">2018-02-26T09:28:05Z</dcterms:modified>
</cp:coreProperties>
</file>