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5" r:id="rId3"/>
    <p:sldId id="281" r:id="rId4"/>
    <p:sldId id="280" r:id="rId5"/>
    <p:sldId id="258" r:id="rId6"/>
    <p:sldId id="259" r:id="rId7"/>
    <p:sldId id="260" r:id="rId8"/>
    <p:sldId id="291" r:id="rId9"/>
    <p:sldId id="257" r:id="rId10"/>
    <p:sldId id="263" r:id="rId11"/>
    <p:sldId id="266" r:id="rId12"/>
    <p:sldId id="261" r:id="rId13"/>
    <p:sldId id="267" r:id="rId14"/>
    <p:sldId id="272" r:id="rId15"/>
    <p:sldId id="273" r:id="rId16"/>
    <p:sldId id="274" r:id="rId17"/>
    <p:sldId id="292" r:id="rId18"/>
    <p:sldId id="276" r:id="rId19"/>
    <p:sldId id="277" r:id="rId20"/>
    <p:sldId id="271" r:id="rId21"/>
    <p:sldId id="268" r:id="rId22"/>
    <p:sldId id="270" r:id="rId23"/>
    <p:sldId id="293" r:id="rId24"/>
    <p:sldId id="294" r:id="rId25"/>
    <p:sldId id="295" r:id="rId26"/>
    <p:sldId id="296" r:id="rId27"/>
    <p:sldId id="297" r:id="rId28"/>
    <p:sldId id="298" r:id="rId29"/>
    <p:sldId id="299" r:id="rId30"/>
    <p:sldId id="300" r:id="rId31"/>
    <p:sldId id="301" r:id="rId32"/>
    <p:sldId id="278" r:id="rId33"/>
    <p:sldId id="279" r:id="rId34"/>
    <p:sldId id="282" r:id="rId35"/>
    <p:sldId id="269" r:id="rId36"/>
    <p:sldId id="288" r:id="rId37"/>
    <p:sldId id="289" r:id="rId38"/>
    <p:sldId id="290" r:id="rId39"/>
    <p:sldId id="308" r:id="rId40"/>
    <p:sldId id="310" r:id="rId41"/>
    <p:sldId id="309" r:id="rId42"/>
    <p:sldId id="285" r:id="rId43"/>
    <p:sldId id="303" r:id="rId44"/>
    <p:sldId id="302" r:id="rId45"/>
    <p:sldId id="304" r:id="rId46"/>
    <p:sldId id="305" r:id="rId47"/>
    <p:sldId id="306" r:id="rId48"/>
    <p:sldId id="307" r:id="rId49"/>
    <p:sldId id="284" r:id="rId50"/>
    <p:sldId id="286" r:id="rId51"/>
    <p:sldId id="287" r:id="rId52"/>
    <p:sldId id="31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dem akkan" initials="ea" lastIdx="1" clrIdx="0">
    <p:extLst>
      <p:ext uri="{19B8F6BF-5375-455C-9EA6-DF929625EA0E}">
        <p15:presenceInfo xmlns:p15="http://schemas.microsoft.com/office/powerpoint/2012/main" userId="7c458e746a2e3c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35" d="100"/>
          <a:sy n="35" d="100"/>
        </p:scale>
        <p:origin x="58" y="6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B47DD-1F56-45FD-93F1-ABDE66ECBB01}" type="datetimeFigureOut">
              <a:rPr lang="tr-TR" smtClean="0"/>
              <a:t>8.11.2023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03D14-4829-412B-9D1E-31338C80F73F}" type="slidenum">
              <a:rPr lang="tr-TR" smtClean="0"/>
              <a:t>‹#›</a:t>
            </a:fld>
            <a:endParaRPr lang="tr-TR"/>
          </a:p>
        </p:txBody>
      </p:sp>
    </p:spTree>
    <p:extLst>
      <p:ext uri="{BB962C8B-B14F-4D97-AF65-F5344CB8AC3E}">
        <p14:creationId xmlns:p14="http://schemas.microsoft.com/office/powerpoint/2010/main" val="349655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https</a:t>
            </a:r>
            <a:r>
              <a:rPr lang="tr-TR" dirty="0"/>
              <a:t>://</a:t>
            </a:r>
            <a:r>
              <a:rPr lang="tr-TR" dirty="0" err="1"/>
              <a:t>theconversation.com</a:t>
            </a:r>
            <a:r>
              <a:rPr lang="tr-TR" dirty="0"/>
              <a:t>/</a:t>
            </a:r>
            <a:r>
              <a:rPr lang="tr-TR" dirty="0" err="1"/>
              <a:t>what</a:t>
            </a:r>
            <a:r>
              <a:rPr lang="tr-TR" dirty="0"/>
              <a:t>-is-a-</a:t>
            </a:r>
            <a:r>
              <a:rPr lang="tr-TR" dirty="0" err="1"/>
              <a:t>pre</a:t>
            </a:r>
            <a:r>
              <a:rPr lang="tr-TR" dirty="0"/>
              <a:t>-</a:t>
            </a:r>
            <a:r>
              <a:rPr lang="tr-TR" dirty="0" err="1"/>
              <a:t>industrial</a:t>
            </a:r>
            <a:r>
              <a:rPr lang="tr-TR" dirty="0"/>
              <a:t>-</a:t>
            </a:r>
            <a:r>
              <a:rPr lang="tr-TR" dirty="0" err="1"/>
              <a:t>climate</a:t>
            </a:r>
            <a:r>
              <a:rPr lang="tr-TR" dirty="0"/>
              <a:t>-</a:t>
            </a:r>
            <a:r>
              <a:rPr lang="tr-TR" dirty="0" err="1"/>
              <a:t>and</a:t>
            </a:r>
            <a:r>
              <a:rPr lang="tr-TR" dirty="0"/>
              <a:t>-</a:t>
            </a:r>
            <a:r>
              <a:rPr lang="tr-TR" dirty="0" err="1"/>
              <a:t>why</a:t>
            </a:r>
            <a:r>
              <a:rPr lang="tr-TR" dirty="0"/>
              <a:t>-</a:t>
            </a:r>
            <a:r>
              <a:rPr lang="tr-TR" dirty="0" err="1"/>
              <a:t>does</a:t>
            </a:r>
            <a:r>
              <a:rPr lang="tr-TR" dirty="0"/>
              <a:t>-it-</a:t>
            </a:r>
            <a:r>
              <a:rPr lang="tr-TR" dirty="0" err="1"/>
              <a:t>matter</a:t>
            </a:r>
            <a:r>
              <a:rPr lang="tr-TR" dirty="0"/>
              <a:t>-78601</a:t>
            </a:r>
          </a:p>
        </p:txBody>
      </p:sp>
      <p:sp>
        <p:nvSpPr>
          <p:cNvPr id="4" name="Slayt Numarası Yer Tutucusu 3"/>
          <p:cNvSpPr>
            <a:spLocks noGrp="1"/>
          </p:cNvSpPr>
          <p:nvPr>
            <p:ph type="sldNum" sz="quarter" idx="5"/>
          </p:nvPr>
        </p:nvSpPr>
        <p:spPr/>
        <p:txBody>
          <a:bodyPr/>
          <a:lstStyle/>
          <a:p>
            <a:fld id="{C9F03D14-4829-412B-9D1E-31338C80F73F}" type="slidenum">
              <a:rPr lang="tr-TR" smtClean="0"/>
              <a:t>10</a:t>
            </a:fld>
            <a:endParaRPr lang="tr-TR"/>
          </a:p>
        </p:txBody>
      </p:sp>
    </p:spTree>
    <p:extLst>
      <p:ext uri="{BB962C8B-B14F-4D97-AF65-F5344CB8AC3E}">
        <p14:creationId xmlns:p14="http://schemas.microsoft.com/office/powerpoint/2010/main" val="62146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Kaynak: Polat</a:t>
            </a:r>
          </a:p>
        </p:txBody>
      </p:sp>
      <p:sp>
        <p:nvSpPr>
          <p:cNvPr id="4" name="Slayt Numarası Yer Tutucusu 3"/>
          <p:cNvSpPr>
            <a:spLocks noGrp="1"/>
          </p:cNvSpPr>
          <p:nvPr>
            <p:ph type="sldNum" sz="quarter" idx="5"/>
          </p:nvPr>
        </p:nvSpPr>
        <p:spPr/>
        <p:txBody>
          <a:bodyPr/>
          <a:lstStyle/>
          <a:p>
            <a:fld id="{C9F03D14-4829-412B-9D1E-31338C80F73F}" type="slidenum">
              <a:rPr lang="tr-TR" smtClean="0"/>
              <a:t>11</a:t>
            </a:fld>
            <a:endParaRPr lang="tr-TR"/>
          </a:p>
        </p:txBody>
      </p:sp>
    </p:spTree>
    <p:extLst>
      <p:ext uri="{BB962C8B-B14F-4D97-AF65-F5344CB8AC3E}">
        <p14:creationId xmlns:p14="http://schemas.microsoft.com/office/powerpoint/2010/main" val="383027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9F03D14-4829-412B-9D1E-31338C80F73F}" type="slidenum">
              <a:rPr lang="tr-TR" smtClean="0"/>
              <a:t>16</a:t>
            </a:fld>
            <a:endParaRPr lang="tr-TR"/>
          </a:p>
        </p:txBody>
      </p:sp>
    </p:spTree>
    <p:extLst>
      <p:ext uri="{BB962C8B-B14F-4D97-AF65-F5344CB8AC3E}">
        <p14:creationId xmlns:p14="http://schemas.microsoft.com/office/powerpoint/2010/main" val="375769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Binboğa, 2021</a:t>
            </a:r>
          </a:p>
        </p:txBody>
      </p:sp>
      <p:sp>
        <p:nvSpPr>
          <p:cNvPr id="4" name="Slayt Numarası Yer Tutucusu 3"/>
          <p:cNvSpPr>
            <a:spLocks noGrp="1"/>
          </p:cNvSpPr>
          <p:nvPr>
            <p:ph type="sldNum" sz="quarter" idx="5"/>
          </p:nvPr>
        </p:nvSpPr>
        <p:spPr/>
        <p:txBody>
          <a:bodyPr/>
          <a:lstStyle/>
          <a:p>
            <a:fld id="{C9F03D14-4829-412B-9D1E-31338C80F73F}" type="slidenum">
              <a:rPr lang="tr-TR" smtClean="0"/>
              <a:t>24</a:t>
            </a:fld>
            <a:endParaRPr lang="tr-TR"/>
          </a:p>
        </p:txBody>
      </p:sp>
    </p:spTree>
    <p:extLst>
      <p:ext uri="{BB962C8B-B14F-4D97-AF65-F5344CB8AC3E}">
        <p14:creationId xmlns:p14="http://schemas.microsoft.com/office/powerpoint/2010/main" val="252098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Bingoğa</a:t>
            </a:r>
            <a:r>
              <a:rPr lang="tr-TR" dirty="0"/>
              <a:t>, 2021</a:t>
            </a:r>
          </a:p>
        </p:txBody>
      </p:sp>
      <p:sp>
        <p:nvSpPr>
          <p:cNvPr id="4" name="Slayt Numarası Yer Tutucusu 3"/>
          <p:cNvSpPr>
            <a:spLocks noGrp="1"/>
          </p:cNvSpPr>
          <p:nvPr>
            <p:ph type="sldNum" sz="quarter" idx="5"/>
          </p:nvPr>
        </p:nvSpPr>
        <p:spPr/>
        <p:txBody>
          <a:bodyPr/>
          <a:lstStyle/>
          <a:p>
            <a:fld id="{C9F03D14-4829-412B-9D1E-31338C80F73F}" type="slidenum">
              <a:rPr lang="tr-TR" smtClean="0"/>
              <a:t>25</a:t>
            </a:fld>
            <a:endParaRPr lang="tr-TR"/>
          </a:p>
        </p:txBody>
      </p:sp>
    </p:spTree>
    <p:extLst>
      <p:ext uri="{BB962C8B-B14F-4D97-AF65-F5344CB8AC3E}">
        <p14:creationId xmlns:p14="http://schemas.microsoft.com/office/powerpoint/2010/main" val="2186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Bingoğa</a:t>
            </a:r>
            <a:r>
              <a:rPr lang="tr-TR" dirty="0"/>
              <a:t>, 2021</a:t>
            </a:r>
          </a:p>
        </p:txBody>
      </p:sp>
      <p:sp>
        <p:nvSpPr>
          <p:cNvPr id="4" name="Slayt Numarası Yer Tutucusu 3"/>
          <p:cNvSpPr>
            <a:spLocks noGrp="1"/>
          </p:cNvSpPr>
          <p:nvPr>
            <p:ph type="sldNum" sz="quarter" idx="5"/>
          </p:nvPr>
        </p:nvSpPr>
        <p:spPr/>
        <p:txBody>
          <a:bodyPr/>
          <a:lstStyle/>
          <a:p>
            <a:fld id="{C9F03D14-4829-412B-9D1E-31338C80F73F}" type="slidenum">
              <a:rPr lang="tr-TR" smtClean="0"/>
              <a:t>26</a:t>
            </a:fld>
            <a:endParaRPr lang="tr-TR"/>
          </a:p>
        </p:txBody>
      </p:sp>
    </p:spTree>
    <p:extLst>
      <p:ext uri="{BB962C8B-B14F-4D97-AF65-F5344CB8AC3E}">
        <p14:creationId xmlns:p14="http://schemas.microsoft.com/office/powerpoint/2010/main" val="176556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GRI</a:t>
            </a:r>
            <a:r>
              <a:rPr lang="tr-TR" dirty="0"/>
              <a:t>, 2004</a:t>
            </a:r>
          </a:p>
        </p:txBody>
      </p:sp>
      <p:sp>
        <p:nvSpPr>
          <p:cNvPr id="4" name="Slayt Numarası Yer Tutucusu 3"/>
          <p:cNvSpPr>
            <a:spLocks noGrp="1"/>
          </p:cNvSpPr>
          <p:nvPr>
            <p:ph type="sldNum" sz="quarter" idx="5"/>
          </p:nvPr>
        </p:nvSpPr>
        <p:spPr/>
        <p:txBody>
          <a:bodyPr/>
          <a:lstStyle/>
          <a:p>
            <a:fld id="{C9F03D14-4829-412B-9D1E-31338C80F73F}" type="slidenum">
              <a:rPr lang="tr-TR" smtClean="0"/>
              <a:t>35</a:t>
            </a:fld>
            <a:endParaRPr lang="tr-TR"/>
          </a:p>
        </p:txBody>
      </p:sp>
    </p:spTree>
    <p:extLst>
      <p:ext uri="{BB962C8B-B14F-4D97-AF65-F5344CB8AC3E}">
        <p14:creationId xmlns:p14="http://schemas.microsoft.com/office/powerpoint/2010/main" val="416361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https</a:t>
            </a:r>
            <a:r>
              <a:rPr lang="tr-TR" dirty="0"/>
              <a:t>://</a:t>
            </a:r>
            <a:r>
              <a:rPr lang="tr-TR" dirty="0" err="1"/>
              <a:t>www.hurriyet.com.tr</a:t>
            </a:r>
            <a:r>
              <a:rPr lang="tr-TR" dirty="0"/>
              <a:t>/</a:t>
            </a:r>
            <a:r>
              <a:rPr lang="tr-TR" dirty="0" err="1"/>
              <a:t>gundem</a:t>
            </a:r>
            <a:r>
              <a:rPr lang="tr-TR" dirty="0"/>
              <a:t>/mirac-umut-bilgi-siringa-cikolata-nedeniyle-hayatini-kaybetmisti-dava-acildi-6-yila-kadar-hapis-isteniyor-41732958</a:t>
            </a:r>
          </a:p>
        </p:txBody>
      </p:sp>
      <p:sp>
        <p:nvSpPr>
          <p:cNvPr id="4" name="Slayt Numarası Yer Tutucusu 3"/>
          <p:cNvSpPr>
            <a:spLocks noGrp="1"/>
          </p:cNvSpPr>
          <p:nvPr>
            <p:ph type="sldNum" sz="quarter" idx="5"/>
          </p:nvPr>
        </p:nvSpPr>
        <p:spPr/>
        <p:txBody>
          <a:bodyPr/>
          <a:lstStyle/>
          <a:p>
            <a:fld id="{C9F03D14-4829-412B-9D1E-31338C80F73F}" type="slidenum">
              <a:rPr lang="tr-TR" smtClean="0"/>
              <a:t>49</a:t>
            </a:fld>
            <a:endParaRPr lang="tr-TR"/>
          </a:p>
        </p:txBody>
      </p:sp>
    </p:spTree>
    <p:extLst>
      <p:ext uri="{BB962C8B-B14F-4D97-AF65-F5344CB8AC3E}">
        <p14:creationId xmlns:p14="http://schemas.microsoft.com/office/powerpoint/2010/main" val="240162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https</a:t>
            </a:r>
            <a:r>
              <a:rPr lang="tr-TR" dirty="0"/>
              <a:t>://</a:t>
            </a:r>
            <a:r>
              <a:rPr lang="tr-TR" dirty="0" err="1"/>
              <a:t>www.haberturk.com</a:t>
            </a:r>
            <a:r>
              <a:rPr lang="tr-TR" dirty="0"/>
              <a:t>/yemeksepeti-hacklendi-21-milyondan-fazla-kisi-etkilendi-haberler-3021828-teknoloji</a:t>
            </a:r>
          </a:p>
        </p:txBody>
      </p:sp>
      <p:sp>
        <p:nvSpPr>
          <p:cNvPr id="4" name="Slayt Numarası Yer Tutucusu 3"/>
          <p:cNvSpPr>
            <a:spLocks noGrp="1"/>
          </p:cNvSpPr>
          <p:nvPr>
            <p:ph type="sldNum" sz="quarter" idx="5"/>
          </p:nvPr>
        </p:nvSpPr>
        <p:spPr/>
        <p:txBody>
          <a:bodyPr/>
          <a:lstStyle/>
          <a:p>
            <a:fld id="{C9F03D14-4829-412B-9D1E-31338C80F73F}" type="slidenum">
              <a:rPr lang="tr-TR" smtClean="0"/>
              <a:t>51</a:t>
            </a:fld>
            <a:endParaRPr lang="tr-TR"/>
          </a:p>
        </p:txBody>
      </p:sp>
    </p:spTree>
    <p:extLst>
      <p:ext uri="{BB962C8B-B14F-4D97-AF65-F5344CB8AC3E}">
        <p14:creationId xmlns:p14="http://schemas.microsoft.com/office/powerpoint/2010/main" val="182340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D19B5-0C2C-4A24-8232-724FF3CA8A4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D4070FD4-CB75-4706-9CE8-8064F1E8A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0200A0C9-EAED-424E-A52B-692F278B54B6}"/>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5" name="Alt Bilgi Yer Tutucusu 4">
            <a:extLst>
              <a:ext uri="{FF2B5EF4-FFF2-40B4-BE49-F238E27FC236}">
                <a16:creationId xmlns:a16="http://schemas.microsoft.com/office/drawing/2014/main" id="{A87789FC-A8DF-4A60-A4A6-C00384BC683C}"/>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7A1657F-DB5E-40D8-B84B-0DD5B0F7DD2D}"/>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159971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AA3129-61C4-4A9E-A17F-D0071D99591F}"/>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853BC29E-74F4-4FA3-9DC8-8B78F601103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3525FCE1-D798-4753-AEFB-0E1E7064F641}"/>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5" name="Alt Bilgi Yer Tutucusu 4">
            <a:extLst>
              <a:ext uri="{FF2B5EF4-FFF2-40B4-BE49-F238E27FC236}">
                <a16:creationId xmlns:a16="http://schemas.microsoft.com/office/drawing/2014/main" id="{0FB06EF5-0494-4276-91DC-7A6DD0E8C40F}"/>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39FDA15-DD75-4C64-954E-84A412613516}"/>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157963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0BE7B9B-222D-40F7-B4BF-F430D3DE1B9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4D292523-E42D-4B0E-B165-3A9C1670DF2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CF26264-FD43-415B-AABF-9A30C84B30A7}"/>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5" name="Alt Bilgi Yer Tutucusu 4">
            <a:extLst>
              <a:ext uri="{FF2B5EF4-FFF2-40B4-BE49-F238E27FC236}">
                <a16:creationId xmlns:a16="http://schemas.microsoft.com/office/drawing/2014/main" id="{C39CA80C-7AFC-4680-AF00-625F61E04EC2}"/>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A00C8E9F-EE71-463E-BE4C-3EB04926A7A3}"/>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345756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CC7A00-B7B6-47A3-840E-A090F4DFFCA1}"/>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F5E2998-BD83-460B-BC56-F67D182846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78A1319-8C5A-4316-9645-C1D612A1394E}"/>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5" name="Alt Bilgi Yer Tutucusu 4">
            <a:extLst>
              <a:ext uri="{FF2B5EF4-FFF2-40B4-BE49-F238E27FC236}">
                <a16:creationId xmlns:a16="http://schemas.microsoft.com/office/drawing/2014/main" id="{BC2B9E54-3BC5-4CE4-833B-B81A44A2883E}"/>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96C6007-6E52-4585-9931-82831CE4236E}"/>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147101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74B7BC-1FC6-4453-AFF9-54088C0FEB2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6626BCDA-4F0F-4ED7-9991-6258A08643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7D69BA9-9053-4D41-8D68-71CE396D9E2C}"/>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5" name="Alt Bilgi Yer Tutucusu 4">
            <a:extLst>
              <a:ext uri="{FF2B5EF4-FFF2-40B4-BE49-F238E27FC236}">
                <a16:creationId xmlns:a16="http://schemas.microsoft.com/office/drawing/2014/main" id="{108A5050-1A94-4067-AAC6-F961B0C6055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55E913C8-6CF2-4497-A399-6907DA60FF2F}"/>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304498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0A2409-12F0-4983-A7A4-2295330E52E3}"/>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8AF76E34-9EC1-4AAB-B299-DC52F094867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16808052-345B-46D7-BA35-F39E421B2E0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E0C312CF-7F78-4F78-B554-F9086EE37A62}"/>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6" name="Alt Bilgi Yer Tutucusu 5">
            <a:extLst>
              <a:ext uri="{FF2B5EF4-FFF2-40B4-BE49-F238E27FC236}">
                <a16:creationId xmlns:a16="http://schemas.microsoft.com/office/drawing/2014/main" id="{FE321D0F-8267-4421-8E98-9C06B4306FB9}"/>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68E878C5-B355-4D7E-891F-79D2EE0CFA7E}"/>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254884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801351-A32D-4195-8627-FD9ED408DBB1}"/>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8A398A8-B9DE-4277-B384-69C8ACBCA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3723C79-9F84-4017-ABB0-9E260559D93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5F01021E-EA52-41F9-94C6-2B50DFE44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A46F734-9224-4E06-840E-81EF88ECECB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A1B6F414-453D-4E67-A1B8-D726CB7D4B20}"/>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8" name="Alt Bilgi Yer Tutucusu 7">
            <a:extLst>
              <a:ext uri="{FF2B5EF4-FFF2-40B4-BE49-F238E27FC236}">
                <a16:creationId xmlns:a16="http://schemas.microsoft.com/office/drawing/2014/main" id="{7337085E-F885-4A12-8BA9-BA24EFDB790C}"/>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E3F311E0-B8F5-4D0C-A612-1F78670F6AD7}"/>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50696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11ED8C-22D9-49C3-9F99-A966E31B9281}"/>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CCB00D1E-3DBE-40F6-B535-F0051CBDC528}"/>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4" name="Alt Bilgi Yer Tutucusu 3">
            <a:extLst>
              <a:ext uri="{FF2B5EF4-FFF2-40B4-BE49-F238E27FC236}">
                <a16:creationId xmlns:a16="http://schemas.microsoft.com/office/drawing/2014/main" id="{8C677E27-05B0-47AA-9659-227E316E36DD}"/>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EED1CB10-53C9-4A0F-A5A1-C9CBD6DE9E02}"/>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123216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FD14790-9DB3-4211-A8EE-F765AC231537}"/>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3" name="Alt Bilgi Yer Tutucusu 2">
            <a:extLst>
              <a:ext uri="{FF2B5EF4-FFF2-40B4-BE49-F238E27FC236}">
                <a16:creationId xmlns:a16="http://schemas.microsoft.com/office/drawing/2014/main" id="{D4BFB726-395E-4F0F-A4A3-A34CB336A36B}"/>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76F58580-B0C6-4F68-9453-B70786FE1BA9}"/>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146277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A701B6-FE05-495A-9EEB-93B08A8FF3D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3F766459-66D8-48A5-AF63-C66B81B41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3AB9EEDC-D2BC-4629-89E4-7BF4B04B6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9B072FE-E820-4999-987F-E1664D6D7C0B}"/>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6" name="Alt Bilgi Yer Tutucusu 5">
            <a:extLst>
              <a:ext uri="{FF2B5EF4-FFF2-40B4-BE49-F238E27FC236}">
                <a16:creationId xmlns:a16="http://schemas.microsoft.com/office/drawing/2014/main" id="{47B66298-FC58-4EBA-A1D3-AEDF36D9046E}"/>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6815E72-B0C9-40D2-84E5-325282C2C8D0}"/>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121380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943AA0-9A89-4BD4-B542-59C7D8CAE3A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9FE5CDC2-FC0E-42FB-8C5E-ABF29A204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B2D7F3BE-9C2D-4DB3-BE4D-B60CC0873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ADCEC39-FCB3-4417-845C-2FD17FBCE5D0}"/>
              </a:ext>
            </a:extLst>
          </p:cNvPr>
          <p:cNvSpPr>
            <a:spLocks noGrp="1"/>
          </p:cNvSpPr>
          <p:nvPr>
            <p:ph type="dt" sz="half" idx="10"/>
          </p:nvPr>
        </p:nvSpPr>
        <p:spPr/>
        <p:txBody>
          <a:bodyPr/>
          <a:lstStyle/>
          <a:p>
            <a:fld id="{D08B245E-1479-45A2-8B9B-89A64B8A5837}" type="datetimeFigureOut">
              <a:rPr lang="en-US" smtClean="0"/>
              <a:t>11/8/2023</a:t>
            </a:fld>
            <a:endParaRPr lang="en-US"/>
          </a:p>
        </p:txBody>
      </p:sp>
      <p:sp>
        <p:nvSpPr>
          <p:cNvPr id="6" name="Alt Bilgi Yer Tutucusu 5">
            <a:extLst>
              <a:ext uri="{FF2B5EF4-FFF2-40B4-BE49-F238E27FC236}">
                <a16:creationId xmlns:a16="http://schemas.microsoft.com/office/drawing/2014/main" id="{FF36F89E-C893-49EF-B3AF-059F4CBD8166}"/>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F2A8CC7C-EBAF-4465-92B8-A8F47B112EF8}"/>
              </a:ext>
            </a:extLst>
          </p:cNvPr>
          <p:cNvSpPr>
            <a:spLocks noGrp="1"/>
          </p:cNvSpPr>
          <p:nvPr>
            <p:ph type="sldNum" sz="quarter" idx="12"/>
          </p:nvPr>
        </p:nvSpPr>
        <p:spPr/>
        <p:txBody>
          <a:bodyPr/>
          <a:lstStyle/>
          <a:p>
            <a:fld id="{5BBA49C3-41D4-493F-9E13-F3988730D873}" type="slidenum">
              <a:rPr lang="en-US" smtClean="0"/>
              <a:t>‹#›</a:t>
            </a:fld>
            <a:endParaRPr lang="en-US"/>
          </a:p>
        </p:txBody>
      </p:sp>
    </p:spTree>
    <p:extLst>
      <p:ext uri="{BB962C8B-B14F-4D97-AF65-F5344CB8AC3E}">
        <p14:creationId xmlns:p14="http://schemas.microsoft.com/office/powerpoint/2010/main" val="65371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292C965-FA9F-4E67-A00D-5DB7BB7947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26E7F0EA-31AF-40F1-801A-50149A262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75B3B93F-28E7-49C1-917F-A1FAEDBBD6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B245E-1479-45A2-8B9B-89A64B8A5837}" type="datetimeFigureOut">
              <a:rPr lang="en-US" smtClean="0"/>
              <a:t>11/8/2023</a:t>
            </a:fld>
            <a:endParaRPr lang="en-US"/>
          </a:p>
        </p:txBody>
      </p:sp>
      <p:sp>
        <p:nvSpPr>
          <p:cNvPr id="5" name="Alt Bilgi Yer Tutucusu 4">
            <a:extLst>
              <a:ext uri="{FF2B5EF4-FFF2-40B4-BE49-F238E27FC236}">
                <a16:creationId xmlns:a16="http://schemas.microsoft.com/office/drawing/2014/main" id="{5B077A3F-942A-4DDE-99C4-964941F5F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8D77D5C7-E21F-4092-861F-E3C6FF70E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49C3-41D4-493F-9E13-F3988730D873}" type="slidenum">
              <a:rPr lang="en-US" smtClean="0"/>
              <a:t>‹#›</a:t>
            </a:fld>
            <a:endParaRPr lang="en-US"/>
          </a:p>
        </p:txBody>
      </p:sp>
    </p:spTree>
    <p:extLst>
      <p:ext uri="{BB962C8B-B14F-4D97-AF65-F5344CB8AC3E}">
        <p14:creationId xmlns:p14="http://schemas.microsoft.com/office/powerpoint/2010/main" val="3539564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874E75-A060-4578-8A22-71419A13335F}"/>
              </a:ext>
            </a:extLst>
          </p:cNvPr>
          <p:cNvSpPr>
            <a:spLocks noGrp="1"/>
          </p:cNvSpPr>
          <p:nvPr>
            <p:ph type="ctrTitle"/>
          </p:nvPr>
        </p:nvSpPr>
        <p:spPr/>
        <p:txBody>
          <a:bodyPr>
            <a:normAutofit fontScale="90000"/>
          </a:bodyPr>
          <a:lstStyle/>
          <a:p>
            <a:r>
              <a:rPr lang="tr-TR" dirty="0"/>
              <a:t>Sürdürülebilirlik Kavramı ve Sürdürülebilirliğin Sosyal Boyutu</a:t>
            </a:r>
            <a:endParaRPr lang="en-US" dirty="0"/>
          </a:p>
        </p:txBody>
      </p:sp>
      <p:pic>
        <p:nvPicPr>
          <p:cNvPr id="2050" name="Picture 2" descr="Sustainability | Grace">
            <a:extLst>
              <a:ext uri="{FF2B5EF4-FFF2-40B4-BE49-F238E27FC236}">
                <a16:creationId xmlns:a16="http://schemas.microsoft.com/office/drawing/2014/main" id="{0072238E-C12D-40E0-BFBE-836DCA92A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0026"/>
            <a:ext cx="6096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social sustainability Archives - Bookboon">
            <a:extLst>
              <a:ext uri="{FF2B5EF4-FFF2-40B4-BE49-F238E27FC236}">
                <a16:creationId xmlns:a16="http://schemas.microsoft.com/office/drawing/2014/main" id="{BE0737E6-6B22-4875-9CE0-CF4E8681D6F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a:extLst>
              <a:ext uri="{FF2B5EF4-FFF2-40B4-BE49-F238E27FC236}">
                <a16:creationId xmlns:a16="http://schemas.microsoft.com/office/drawing/2014/main" id="{78F74CD6-E9C1-469A-972B-CF9E90B2E0CD}"/>
              </a:ext>
            </a:extLst>
          </p:cNvPr>
          <p:cNvPicPr>
            <a:picLocks noChangeAspect="1"/>
          </p:cNvPicPr>
          <p:nvPr/>
        </p:nvPicPr>
        <p:blipFill>
          <a:blip r:embed="rId3"/>
          <a:stretch>
            <a:fillRect/>
          </a:stretch>
        </p:blipFill>
        <p:spPr>
          <a:xfrm>
            <a:off x="4238783" y="4960769"/>
            <a:ext cx="4019233" cy="1549736"/>
          </a:xfrm>
          <a:prstGeom prst="rect">
            <a:avLst/>
          </a:prstGeom>
        </p:spPr>
      </p:pic>
    </p:spTree>
    <p:extLst>
      <p:ext uri="{BB962C8B-B14F-4D97-AF65-F5344CB8AC3E}">
        <p14:creationId xmlns:p14="http://schemas.microsoft.com/office/powerpoint/2010/main" val="256371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E4EC3E-BF48-46CD-9750-92D8A38B75BD}"/>
              </a:ext>
            </a:extLst>
          </p:cNvPr>
          <p:cNvSpPr>
            <a:spLocks noGrp="1"/>
          </p:cNvSpPr>
          <p:nvPr>
            <p:ph type="title"/>
          </p:nvPr>
        </p:nvSpPr>
        <p:spPr/>
        <p:txBody>
          <a:bodyPr/>
          <a:lstStyle/>
          <a:p>
            <a:r>
              <a:rPr lang="tr-TR" dirty="0"/>
              <a:t>İklim Değişikliğinin Farkındalığına Yönelik Sıcaklık Değerleri</a:t>
            </a:r>
          </a:p>
        </p:txBody>
      </p:sp>
      <p:sp>
        <p:nvSpPr>
          <p:cNvPr id="3" name="İçerik Yer Tutucusu 2">
            <a:extLst>
              <a:ext uri="{FF2B5EF4-FFF2-40B4-BE49-F238E27FC236}">
                <a16:creationId xmlns:a16="http://schemas.microsoft.com/office/drawing/2014/main" id="{C1EE10C2-2699-4E67-ADE1-D258FAB26AA6}"/>
              </a:ext>
            </a:extLst>
          </p:cNvPr>
          <p:cNvSpPr>
            <a:spLocks noGrp="1"/>
          </p:cNvSpPr>
          <p:nvPr>
            <p:ph idx="1"/>
          </p:nvPr>
        </p:nvSpPr>
        <p:spPr/>
        <p:txBody>
          <a:bodyPr/>
          <a:lstStyle/>
          <a:p>
            <a:endParaRPr lang="tr-TR" dirty="0"/>
          </a:p>
        </p:txBody>
      </p:sp>
      <p:pic>
        <p:nvPicPr>
          <p:cNvPr id="4" name="Resim 3">
            <a:extLst>
              <a:ext uri="{FF2B5EF4-FFF2-40B4-BE49-F238E27FC236}">
                <a16:creationId xmlns:a16="http://schemas.microsoft.com/office/drawing/2014/main" id="{B303634E-CE83-4FC7-B6C9-25DCE14DCBC6}"/>
              </a:ext>
            </a:extLst>
          </p:cNvPr>
          <p:cNvPicPr>
            <a:picLocks noChangeAspect="1"/>
          </p:cNvPicPr>
          <p:nvPr/>
        </p:nvPicPr>
        <p:blipFill>
          <a:blip r:embed="rId3"/>
          <a:stretch>
            <a:fillRect/>
          </a:stretch>
        </p:blipFill>
        <p:spPr>
          <a:xfrm>
            <a:off x="3422567" y="1774006"/>
            <a:ext cx="5346866" cy="4277493"/>
          </a:xfrm>
          <a:prstGeom prst="rect">
            <a:avLst/>
          </a:prstGeom>
        </p:spPr>
      </p:pic>
      <p:sp>
        <p:nvSpPr>
          <p:cNvPr id="5" name="Dikdörtgen 4">
            <a:extLst>
              <a:ext uri="{FF2B5EF4-FFF2-40B4-BE49-F238E27FC236}">
                <a16:creationId xmlns:a16="http://schemas.microsoft.com/office/drawing/2014/main" id="{8EE77CA6-7A4A-4060-9B7B-D975607789FC}"/>
              </a:ext>
            </a:extLst>
          </p:cNvPr>
          <p:cNvSpPr/>
          <p:nvPr/>
        </p:nvSpPr>
        <p:spPr>
          <a:xfrm>
            <a:off x="3008671" y="5968181"/>
            <a:ext cx="6135329" cy="524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Şekil: </a:t>
            </a:r>
            <a:r>
              <a:rPr lang="tr-TR" sz="2000" dirty="0">
                <a:solidFill>
                  <a:schemeClr val="tx1"/>
                </a:solidFill>
              </a:rPr>
              <a:t>Küresel Ortalama Sıcaklık Değerleri</a:t>
            </a:r>
          </a:p>
        </p:txBody>
      </p:sp>
    </p:spTree>
    <p:extLst>
      <p:ext uri="{BB962C8B-B14F-4D97-AF65-F5344CB8AC3E}">
        <p14:creationId xmlns:p14="http://schemas.microsoft.com/office/powerpoint/2010/main" val="10467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18E5F2-8FD8-4447-8120-9048002BD647}"/>
              </a:ext>
            </a:extLst>
          </p:cNvPr>
          <p:cNvSpPr>
            <a:spLocks noGrp="1"/>
          </p:cNvSpPr>
          <p:nvPr>
            <p:ph type="title"/>
          </p:nvPr>
        </p:nvSpPr>
        <p:spPr/>
        <p:txBody>
          <a:bodyPr/>
          <a:lstStyle/>
          <a:p>
            <a:r>
              <a:rPr lang="tr-TR" dirty="0"/>
              <a:t>Sürdürülebilir İşletme Anlayışına Geçiş</a:t>
            </a:r>
          </a:p>
        </p:txBody>
      </p:sp>
      <p:graphicFrame>
        <p:nvGraphicFramePr>
          <p:cNvPr id="4" name="Tablo 4">
            <a:extLst>
              <a:ext uri="{FF2B5EF4-FFF2-40B4-BE49-F238E27FC236}">
                <a16:creationId xmlns:a16="http://schemas.microsoft.com/office/drawing/2014/main" id="{5EB6BED2-E4E0-48EC-AEB5-ADDFDE3C07FC}"/>
              </a:ext>
            </a:extLst>
          </p:cNvPr>
          <p:cNvGraphicFramePr>
            <a:graphicFrameLocks noGrp="1"/>
          </p:cNvGraphicFramePr>
          <p:nvPr>
            <p:ph idx="1"/>
            <p:extLst>
              <p:ext uri="{D42A27DB-BD31-4B8C-83A1-F6EECF244321}">
                <p14:modId xmlns:p14="http://schemas.microsoft.com/office/powerpoint/2010/main" val="1971389807"/>
              </p:ext>
            </p:extLst>
          </p:nvPr>
        </p:nvGraphicFramePr>
        <p:xfrm>
          <a:off x="332509" y="1368425"/>
          <a:ext cx="11731336" cy="4912360"/>
        </p:xfrm>
        <a:graphic>
          <a:graphicData uri="http://schemas.openxmlformats.org/drawingml/2006/table">
            <a:tbl>
              <a:tblPr firstRow="1" bandRow="1">
                <a:tableStyleId>{5C22544A-7EE6-4342-B048-85BDC9FD1C3A}</a:tableStyleId>
              </a:tblPr>
              <a:tblGrid>
                <a:gridCol w="1431694">
                  <a:extLst>
                    <a:ext uri="{9D8B030D-6E8A-4147-A177-3AD203B41FA5}">
                      <a16:colId xmlns:a16="http://schemas.microsoft.com/office/drawing/2014/main" val="3708133441"/>
                    </a:ext>
                  </a:extLst>
                </a:gridCol>
                <a:gridCol w="4792461">
                  <a:extLst>
                    <a:ext uri="{9D8B030D-6E8A-4147-A177-3AD203B41FA5}">
                      <a16:colId xmlns:a16="http://schemas.microsoft.com/office/drawing/2014/main" val="917223773"/>
                    </a:ext>
                  </a:extLst>
                </a:gridCol>
                <a:gridCol w="5507181">
                  <a:extLst>
                    <a:ext uri="{9D8B030D-6E8A-4147-A177-3AD203B41FA5}">
                      <a16:colId xmlns:a16="http://schemas.microsoft.com/office/drawing/2014/main" val="3401466983"/>
                    </a:ext>
                  </a:extLst>
                </a:gridCol>
              </a:tblGrid>
              <a:tr h="370840">
                <a:tc>
                  <a:txBody>
                    <a:bodyPr/>
                    <a:lstStyle/>
                    <a:p>
                      <a:endParaRPr lang="tr-TR" dirty="0">
                        <a:ln w="15875">
                          <a:noFill/>
                        </a:ln>
                        <a:solidFill>
                          <a:schemeClr val="tx1"/>
                        </a:solidFill>
                      </a:endParaRPr>
                    </a:p>
                  </a:txBody>
                  <a:tcPr>
                    <a:solidFill>
                      <a:schemeClr val="accent3">
                        <a:lumMod val="20000"/>
                        <a:lumOff val="80000"/>
                      </a:schemeClr>
                    </a:solidFill>
                  </a:tcPr>
                </a:tc>
                <a:tc>
                  <a:txBody>
                    <a:bodyPr/>
                    <a:lstStyle/>
                    <a:p>
                      <a:pPr algn="ctr"/>
                      <a:r>
                        <a:rPr lang="tr-TR" dirty="0">
                          <a:ln w="15875">
                            <a:noFill/>
                          </a:ln>
                          <a:solidFill>
                            <a:schemeClr val="tx1"/>
                          </a:solidFill>
                        </a:rPr>
                        <a:t>Geleneksel Yönetim Anlayışı</a:t>
                      </a:r>
                    </a:p>
                  </a:txBody>
                  <a:tcPr>
                    <a:solidFill>
                      <a:schemeClr val="accent3">
                        <a:lumMod val="20000"/>
                        <a:lumOff val="80000"/>
                      </a:schemeClr>
                    </a:solidFill>
                  </a:tcPr>
                </a:tc>
                <a:tc>
                  <a:txBody>
                    <a:bodyPr/>
                    <a:lstStyle/>
                    <a:p>
                      <a:pPr algn="ctr"/>
                      <a:r>
                        <a:rPr lang="tr-TR" dirty="0">
                          <a:ln w="15875">
                            <a:noFill/>
                          </a:ln>
                          <a:solidFill>
                            <a:schemeClr val="tx1"/>
                          </a:solidFill>
                        </a:rPr>
                        <a:t>Yeni Yönetim Anlayışı</a:t>
                      </a:r>
                    </a:p>
                  </a:txBody>
                  <a:tcPr>
                    <a:solidFill>
                      <a:schemeClr val="accent3">
                        <a:lumMod val="20000"/>
                        <a:lumOff val="80000"/>
                      </a:schemeClr>
                    </a:solidFill>
                  </a:tcPr>
                </a:tc>
                <a:extLst>
                  <a:ext uri="{0D108BD9-81ED-4DB2-BD59-A6C34878D82A}">
                    <a16:rowId xmlns:a16="http://schemas.microsoft.com/office/drawing/2014/main" val="2932650496"/>
                  </a:ext>
                </a:extLst>
              </a:tr>
              <a:tr h="370840">
                <a:tc>
                  <a:txBody>
                    <a:bodyPr/>
                    <a:lstStyle/>
                    <a:p>
                      <a:r>
                        <a:rPr lang="tr-TR" sz="1600" i="1" dirty="0">
                          <a:ln w="15875">
                            <a:noFill/>
                          </a:ln>
                          <a:solidFill>
                            <a:schemeClr val="tx1"/>
                          </a:solidFill>
                        </a:rPr>
                        <a:t>Amaç</a:t>
                      </a:r>
                    </a:p>
                  </a:txBody>
                  <a:tcPr>
                    <a:solidFill>
                      <a:schemeClr val="accent3">
                        <a:lumMod val="20000"/>
                        <a:lumOff val="80000"/>
                      </a:schemeClr>
                    </a:solidFill>
                  </a:tcPr>
                </a:tc>
                <a:tc>
                  <a:txBody>
                    <a:bodyPr/>
                    <a:lstStyle/>
                    <a:p>
                      <a:r>
                        <a:rPr lang="tr-TR" sz="1600" dirty="0">
                          <a:ln w="15875">
                            <a:noFill/>
                          </a:ln>
                          <a:solidFill>
                            <a:schemeClr val="tx1"/>
                          </a:solidFill>
                        </a:rPr>
                        <a:t>Ekonomik büyüme ve kârlılık,</a:t>
                      </a:r>
                    </a:p>
                    <a:p>
                      <a:r>
                        <a:rPr lang="tr-TR" sz="1600" dirty="0">
                          <a:ln w="15875">
                            <a:noFill/>
                          </a:ln>
                          <a:solidFill>
                            <a:schemeClr val="tx1"/>
                          </a:solidFill>
                        </a:rPr>
                        <a:t>Hissedar refahı</a:t>
                      </a:r>
                    </a:p>
                  </a:txBody>
                  <a:tcPr>
                    <a:solidFill>
                      <a:schemeClr val="accent3">
                        <a:lumMod val="20000"/>
                        <a:lumOff val="80000"/>
                      </a:schemeClr>
                    </a:solidFill>
                  </a:tcPr>
                </a:tc>
                <a:tc>
                  <a:txBody>
                    <a:bodyPr/>
                    <a:lstStyle/>
                    <a:p>
                      <a:r>
                        <a:rPr lang="tr-TR" sz="1600" dirty="0">
                          <a:ln w="15875">
                            <a:noFill/>
                          </a:ln>
                          <a:solidFill>
                            <a:schemeClr val="tx1"/>
                          </a:solidFill>
                        </a:rPr>
                        <a:t>Sürdürülebilirlik ve yaşam kalitesi</a:t>
                      </a:r>
                    </a:p>
                    <a:p>
                      <a:r>
                        <a:rPr lang="tr-TR" sz="1600" dirty="0">
                          <a:ln w="15875">
                            <a:noFill/>
                          </a:ln>
                          <a:solidFill>
                            <a:schemeClr val="tx1"/>
                          </a:solidFill>
                        </a:rPr>
                        <a:t>Paydaşların refahı</a:t>
                      </a:r>
                    </a:p>
                  </a:txBody>
                  <a:tcPr>
                    <a:solidFill>
                      <a:schemeClr val="accent3">
                        <a:lumMod val="20000"/>
                        <a:lumOff val="80000"/>
                      </a:schemeClr>
                    </a:solidFill>
                  </a:tcPr>
                </a:tc>
                <a:extLst>
                  <a:ext uri="{0D108BD9-81ED-4DB2-BD59-A6C34878D82A}">
                    <a16:rowId xmlns:a16="http://schemas.microsoft.com/office/drawing/2014/main" val="1685831755"/>
                  </a:ext>
                </a:extLst>
              </a:tr>
              <a:tr h="370840">
                <a:tc>
                  <a:txBody>
                    <a:bodyPr/>
                    <a:lstStyle/>
                    <a:p>
                      <a:r>
                        <a:rPr lang="tr-TR" sz="1600" i="1" dirty="0">
                          <a:ln w="15875">
                            <a:noFill/>
                          </a:ln>
                          <a:solidFill>
                            <a:schemeClr val="tx1"/>
                          </a:solidFill>
                        </a:rPr>
                        <a:t>Değerler</a:t>
                      </a:r>
                    </a:p>
                  </a:txBody>
                  <a:tcPr>
                    <a:solidFill>
                      <a:schemeClr val="accent3">
                        <a:lumMod val="20000"/>
                        <a:lumOff val="80000"/>
                      </a:schemeClr>
                    </a:solidFill>
                  </a:tcPr>
                </a:tc>
                <a:tc>
                  <a:txBody>
                    <a:bodyPr/>
                    <a:lstStyle/>
                    <a:p>
                      <a:r>
                        <a:rPr lang="tr-TR" sz="1600" dirty="0">
                          <a:ln w="15875">
                            <a:noFill/>
                          </a:ln>
                          <a:solidFill>
                            <a:schemeClr val="tx1"/>
                          </a:solidFill>
                        </a:rPr>
                        <a:t>Rasyonellik ve salt bilgi</a:t>
                      </a:r>
                    </a:p>
                    <a:p>
                      <a:r>
                        <a:rPr lang="tr-TR" sz="1600" dirty="0">
                          <a:ln w="15875">
                            <a:noFill/>
                          </a:ln>
                          <a:solidFill>
                            <a:schemeClr val="tx1"/>
                          </a:solidFill>
                        </a:rPr>
                        <a:t>Kendi kendine yeterlilik</a:t>
                      </a:r>
                    </a:p>
                  </a:txBody>
                  <a:tcPr>
                    <a:solidFill>
                      <a:schemeClr val="accent3">
                        <a:lumMod val="20000"/>
                        <a:lumOff val="80000"/>
                      </a:schemeClr>
                    </a:solidFill>
                  </a:tcPr>
                </a:tc>
                <a:tc>
                  <a:txBody>
                    <a:bodyPr/>
                    <a:lstStyle/>
                    <a:p>
                      <a:r>
                        <a:rPr lang="tr-TR" sz="1600" dirty="0">
                          <a:ln w="15875">
                            <a:noFill/>
                          </a:ln>
                          <a:solidFill>
                            <a:schemeClr val="tx1"/>
                          </a:solidFill>
                        </a:rPr>
                        <a:t>Sezgi, anlayış/kavrama</a:t>
                      </a:r>
                    </a:p>
                    <a:p>
                      <a:r>
                        <a:rPr lang="tr-TR" sz="1600" dirty="0">
                          <a:ln w="15875">
                            <a:noFill/>
                          </a:ln>
                          <a:solidFill>
                            <a:schemeClr val="tx1"/>
                          </a:solidFill>
                        </a:rPr>
                        <a:t>Birbiriyle bağlantılı olma</a:t>
                      </a:r>
                    </a:p>
                  </a:txBody>
                  <a:tcPr>
                    <a:solidFill>
                      <a:schemeClr val="accent3">
                        <a:lumMod val="20000"/>
                        <a:lumOff val="80000"/>
                      </a:schemeClr>
                    </a:solidFill>
                  </a:tcPr>
                </a:tc>
                <a:extLst>
                  <a:ext uri="{0D108BD9-81ED-4DB2-BD59-A6C34878D82A}">
                    <a16:rowId xmlns:a16="http://schemas.microsoft.com/office/drawing/2014/main" val="3476911465"/>
                  </a:ext>
                </a:extLst>
              </a:tr>
              <a:tr h="370840">
                <a:tc>
                  <a:txBody>
                    <a:bodyPr/>
                    <a:lstStyle/>
                    <a:p>
                      <a:r>
                        <a:rPr lang="tr-TR" sz="1600" i="1" dirty="0">
                          <a:ln w="15875">
                            <a:noFill/>
                          </a:ln>
                          <a:solidFill>
                            <a:schemeClr val="tx1"/>
                          </a:solidFill>
                        </a:rPr>
                        <a:t>Ürünler</a:t>
                      </a:r>
                    </a:p>
                  </a:txBody>
                  <a:tcPr>
                    <a:solidFill>
                      <a:schemeClr val="accent3">
                        <a:lumMod val="20000"/>
                        <a:lumOff val="80000"/>
                      </a:schemeClr>
                    </a:solidFill>
                  </a:tcPr>
                </a:tc>
                <a:tc>
                  <a:txBody>
                    <a:bodyPr/>
                    <a:lstStyle/>
                    <a:p>
                      <a:r>
                        <a:rPr lang="tr-TR" sz="1600" dirty="0">
                          <a:ln w="15875">
                            <a:noFill/>
                          </a:ln>
                          <a:solidFill>
                            <a:schemeClr val="tx1"/>
                          </a:solidFill>
                        </a:rPr>
                        <a:t>İşlev, stil ve fiyat bazlı tasarım</a:t>
                      </a:r>
                    </a:p>
                    <a:p>
                      <a:r>
                        <a:rPr lang="tr-TR" sz="1600" dirty="0">
                          <a:ln w="15875">
                            <a:noFill/>
                          </a:ln>
                          <a:solidFill>
                            <a:schemeClr val="tx1"/>
                          </a:solidFill>
                        </a:rPr>
                        <a:t>Kullan-at ambalaj</a:t>
                      </a:r>
                    </a:p>
                  </a:txBody>
                  <a:tcPr>
                    <a:solidFill>
                      <a:schemeClr val="accent3">
                        <a:lumMod val="20000"/>
                        <a:lumOff val="80000"/>
                      </a:schemeClr>
                    </a:solidFill>
                  </a:tcPr>
                </a:tc>
                <a:tc>
                  <a:txBody>
                    <a:bodyPr/>
                    <a:lstStyle/>
                    <a:p>
                      <a:r>
                        <a:rPr lang="tr-TR" sz="1600" dirty="0">
                          <a:ln w="15875">
                            <a:noFill/>
                          </a:ln>
                          <a:solidFill>
                            <a:schemeClr val="tx1"/>
                          </a:solidFill>
                        </a:rPr>
                        <a:t>Çevreye uyumlu tasarım</a:t>
                      </a:r>
                    </a:p>
                    <a:p>
                      <a:r>
                        <a:rPr lang="tr-TR" sz="1600" dirty="0">
                          <a:ln w="15875">
                            <a:noFill/>
                          </a:ln>
                          <a:solidFill>
                            <a:schemeClr val="tx1"/>
                          </a:solidFill>
                        </a:rPr>
                        <a:t>Çevre dostu ambalaj</a:t>
                      </a:r>
                    </a:p>
                  </a:txBody>
                  <a:tcPr>
                    <a:solidFill>
                      <a:schemeClr val="accent3">
                        <a:lumMod val="20000"/>
                        <a:lumOff val="80000"/>
                      </a:schemeClr>
                    </a:solidFill>
                  </a:tcPr>
                </a:tc>
                <a:extLst>
                  <a:ext uri="{0D108BD9-81ED-4DB2-BD59-A6C34878D82A}">
                    <a16:rowId xmlns:a16="http://schemas.microsoft.com/office/drawing/2014/main" val="1005488409"/>
                  </a:ext>
                </a:extLst>
              </a:tr>
              <a:tr h="370840">
                <a:tc>
                  <a:txBody>
                    <a:bodyPr/>
                    <a:lstStyle/>
                    <a:p>
                      <a:r>
                        <a:rPr lang="tr-TR" sz="1600" i="1" dirty="0">
                          <a:ln w="15875">
                            <a:noFill/>
                          </a:ln>
                          <a:solidFill>
                            <a:schemeClr val="tx1"/>
                          </a:solidFill>
                        </a:rPr>
                        <a:t>Üretim Sistemleri</a:t>
                      </a:r>
                    </a:p>
                  </a:txBody>
                  <a:tcPr>
                    <a:solidFill>
                      <a:schemeClr val="accent3">
                        <a:lumMod val="20000"/>
                        <a:lumOff val="80000"/>
                      </a:schemeClr>
                    </a:solidFill>
                  </a:tcPr>
                </a:tc>
                <a:tc>
                  <a:txBody>
                    <a:bodyPr/>
                    <a:lstStyle/>
                    <a:p>
                      <a:r>
                        <a:rPr lang="tr-TR" sz="1600" dirty="0">
                          <a:ln w="15875">
                            <a:noFill/>
                          </a:ln>
                          <a:solidFill>
                            <a:schemeClr val="tx1"/>
                          </a:solidFill>
                        </a:rPr>
                        <a:t>Enerji ve kaynak yoğun</a:t>
                      </a:r>
                    </a:p>
                    <a:p>
                      <a:r>
                        <a:rPr lang="tr-TR" sz="1600" dirty="0">
                          <a:ln w="15875">
                            <a:noFill/>
                          </a:ln>
                          <a:solidFill>
                            <a:schemeClr val="tx1"/>
                          </a:solidFill>
                        </a:rPr>
                        <a:t>Teknik verimlilik</a:t>
                      </a:r>
                    </a:p>
                  </a:txBody>
                  <a:tcPr>
                    <a:solidFill>
                      <a:schemeClr val="accent3">
                        <a:lumMod val="20000"/>
                        <a:lumOff val="80000"/>
                      </a:schemeClr>
                    </a:solidFill>
                  </a:tcPr>
                </a:tc>
                <a:tc>
                  <a:txBody>
                    <a:bodyPr/>
                    <a:lstStyle/>
                    <a:p>
                      <a:r>
                        <a:rPr lang="tr-TR" sz="1600" dirty="0">
                          <a:ln w="15875">
                            <a:noFill/>
                          </a:ln>
                          <a:solidFill>
                            <a:schemeClr val="tx1"/>
                          </a:solidFill>
                        </a:rPr>
                        <a:t>Düşük enerji ve kaynak kullanımı</a:t>
                      </a:r>
                    </a:p>
                    <a:p>
                      <a:r>
                        <a:rPr lang="tr-TR" sz="1600" dirty="0">
                          <a:ln w="15875">
                            <a:noFill/>
                          </a:ln>
                          <a:solidFill>
                            <a:schemeClr val="tx1"/>
                          </a:solidFill>
                        </a:rPr>
                        <a:t>Çevreye yönelik verimlilik</a:t>
                      </a:r>
                    </a:p>
                  </a:txBody>
                  <a:tcPr>
                    <a:solidFill>
                      <a:schemeClr val="accent3">
                        <a:lumMod val="20000"/>
                        <a:lumOff val="80000"/>
                      </a:schemeClr>
                    </a:solidFill>
                  </a:tcPr>
                </a:tc>
                <a:extLst>
                  <a:ext uri="{0D108BD9-81ED-4DB2-BD59-A6C34878D82A}">
                    <a16:rowId xmlns:a16="http://schemas.microsoft.com/office/drawing/2014/main" val="1335679339"/>
                  </a:ext>
                </a:extLst>
              </a:tr>
              <a:tr h="370840">
                <a:tc>
                  <a:txBody>
                    <a:bodyPr/>
                    <a:lstStyle/>
                    <a:p>
                      <a:r>
                        <a:rPr lang="tr-TR" sz="1600" i="1" dirty="0">
                          <a:ln w="15875">
                            <a:noFill/>
                          </a:ln>
                          <a:solidFill>
                            <a:schemeClr val="tx1"/>
                          </a:solidFill>
                        </a:rPr>
                        <a:t>Örgütsel Yapı</a:t>
                      </a:r>
                    </a:p>
                  </a:txBody>
                  <a:tcPr>
                    <a:solidFill>
                      <a:schemeClr val="accent3">
                        <a:lumMod val="20000"/>
                        <a:lumOff val="80000"/>
                      </a:schemeClr>
                    </a:solidFill>
                  </a:tcPr>
                </a:tc>
                <a:tc>
                  <a:txBody>
                    <a:bodyPr/>
                    <a:lstStyle/>
                    <a:p>
                      <a:r>
                        <a:rPr lang="tr-TR" sz="1600" dirty="0">
                          <a:ln w="15875">
                            <a:noFill/>
                          </a:ln>
                          <a:solidFill>
                            <a:schemeClr val="tx1"/>
                          </a:solidFill>
                        </a:rPr>
                        <a:t>Hiyerarşik, Yukarıdan aşağıya karar alan</a:t>
                      </a:r>
                    </a:p>
                    <a:p>
                      <a:r>
                        <a:rPr lang="tr-TR" sz="1600" dirty="0">
                          <a:ln w="15875">
                            <a:noFill/>
                          </a:ln>
                          <a:solidFill>
                            <a:schemeClr val="tx1"/>
                          </a:solidFill>
                        </a:rPr>
                        <a:t>Merkezi otorite</a:t>
                      </a:r>
                    </a:p>
                    <a:p>
                      <a:r>
                        <a:rPr lang="tr-TR" sz="1600" dirty="0">
                          <a:ln w="15875">
                            <a:noFill/>
                          </a:ln>
                          <a:solidFill>
                            <a:schemeClr val="tx1"/>
                          </a:solidFill>
                        </a:rPr>
                        <a:t>Gelirler arasında büyük farklılık</a:t>
                      </a:r>
                    </a:p>
                  </a:txBody>
                  <a:tcPr>
                    <a:solidFill>
                      <a:schemeClr val="accent3">
                        <a:lumMod val="20000"/>
                        <a:lumOff val="80000"/>
                      </a:schemeClr>
                    </a:solidFill>
                  </a:tcPr>
                </a:tc>
                <a:tc>
                  <a:txBody>
                    <a:bodyPr/>
                    <a:lstStyle/>
                    <a:p>
                      <a:r>
                        <a:rPr lang="tr-TR" sz="1600" dirty="0">
                          <a:ln w="15875">
                            <a:noFill/>
                          </a:ln>
                          <a:solidFill>
                            <a:schemeClr val="tx1"/>
                          </a:solidFill>
                        </a:rPr>
                        <a:t>Hiyerarşik olmayan yapı</a:t>
                      </a:r>
                    </a:p>
                    <a:p>
                      <a:r>
                        <a:rPr lang="tr-TR" sz="1600" dirty="0">
                          <a:ln w="15875">
                            <a:noFill/>
                          </a:ln>
                          <a:solidFill>
                            <a:schemeClr val="tx1"/>
                          </a:solidFill>
                        </a:rPr>
                        <a:t>Katılımcı karar alma</a:t>
                      </a:r>
                    </a:p>
                    <a:p>
                      <a:r>
                        <a:rPr lang="tr-TR" sz="1600" dirty="0">
                          <a:ln w="15875">
                            <a:noFill/>
                          </a:ln>
                          <a:solidFill>
                            <a:schemeClr val="tx1"/>
                          </a:solidFill>
                        </a:rPr>
                        <a:t>Merkezi olmayan otorite</a:t>
                      </a:r>
                    </a:p>
                    <a:p>
                      <a:r>
                        <a:rPr lang="tr-TR" sz="1600" dirty="0">
                          <a:ln w="15875">
                            <a:noFill/>
                          </a:ln>
                          <a:solidFill>
                            <a:schemeClr val="tx1"/>
                          </a:solidFill>
                        </a:rPr>
                        <a:t>Gelirler arasında düşük farklılık</a:t>
                      </a:r>
                    </a:p>
                  </a:txBody>
                  <a:tcPr>
                    <a:solidFill>
                      <a:schemeClr val="accent3">
                        <a:lumMod val="20000"/>
                        <a:lumOff val="80000"/>
                      </a:schemeClr>
                    </a:solidFill>
                  </a:tcPr>
                </a:tc>
                <a:extLst>
                  <a:ext uri="{0D108BD9-81ED-4DB2-BD59-A6C34878D82A}">
                    <a16:rowId xmlns:a16="http://schemas.microsoft.com/office/drawing/2014/main" val="2204976544"/>
                  </a:ext>
                </a:extLst>
              </a:tr>
              <a:tr h="370840">
                <a:tc>
                  <a:txBody>
                    <a:bodyPr/>
                    <a:lstStyle/>
                    <a:p>
                      <a:r>
                        <a:rPr lang="tr-TR" sz="1600" i="1" dirty="0">
                          <a:ln w="15875">
                            <a:noFill/>
                          </a:ln>
                          <a:solidFill>
                            <a:schemeClr val="tx1"/>
                          </a:solidFill>
                        </a:rPr>
                        <a:t>Çevre</a:t>
                      </a:r>
                    </a:p>
                  </a:txBody>
                  <a:tcPr>
                    <a:solidFill>
                      <a:schemeClr val="accent3">
                        <a:lumMod val="20000"/>
                        <a:lumOff val="80000"/>
                      </a:schemeClr>
                    </a:solidFill>
                  </a:tcPr>
                </a:tc>
                <a:tc>
                  <a:txBody>
                    <a:bodyPr/>
                    <a:lstStyle/>
                    <a:p>
                      <a:r>
                        <a:rPr lang="tr-TR" sz="1600" dirty="0">
                          <a:ln w="15875">
                            <a:noFill/>
                          </a:ln>
                          <a:solidFill>
                            <a:schemeClr val="tx1"/>
                          </a:solidFill>
                        </a:rPr>
                        <a:t>Çevre üzerinde hakimiyet</a:t>
                      </a:r>
                    </a:p>
                    <a:p>
                      <a:r>
                        <a:rPr lang="tr-TR" sz="1600" dirty="0">
                          <a:ln w="15875">
                            <a:noFill/>
                          </a:ln>
                          <a:solidFill>
                            <a:schemeClr val="tx1"/>
                          </a:solidFill>
                        </a:rPr>
                        <a:t>Hava kirliliği ve atıklardan kurtulma</a:t>
                      </a:r>
                    </a:p>
                  </a:txBody>
                  <a:tcPr>
                    <a:solidFill>
                      <a:schemeClr val="accent3">
                        <a:lumMod val="20000"/>
                        <a:lumOff val="80000"/>
                      </a:schemeClr>
                    </a:solidFill>
                  </a:tcPr>
                </a:tc>
                <a:tc>
                  <a:txBody>
                    <a:bodyPr/>
                    <a:lstStyle/>
                    <a:p>
                      <a:r>
                        <a:rPr lang="tr-TR" sz="1600" dirty="0">
                          <a:ln w="15875">
                            <a:noFill/>
                          </a:ln>
                          <a:solidFill>
                            <a:schemeClr val="tx1"/>
                          </a:solidFill>
                        </a:rPr>
                        <a:t>Doğa ile uyum</a:t>
                      </a:r>
                    </a:p>
                    <a:p>
                      <a:r>
                        <a:rPr lang="tr-TR" sz="1600" dirty="0">
                          <a:ln w="15875">
                            <a:noFill/>
                          </a:ln>
                          <a:solidFill>
                            <a:schemeClr val="tx1"/>
                          </a:solidFill>
                        </a:rPr>
                        <a:t>Hava kirliliği ve atıkların </a:t>
                      </a:r>
                      <a:r>
                        <a:rPr lang="tr-TR" sz="1600" dirty="0" err="1">
                          <a:ln w="15875">
                            <a:noFill/>
                          </a:ln>
                          <a:solidFill>
                            <a:schemeClr val="tx1"/>
                          </a:solidFill>
                        </a:rPr>
                        <a:t>bertarafı</a:t>
                      </a:r>
                      <a:r>
                        <a:rPr lang="tr-TR" sz="1600" dirty="0">
                          <a:ln w="15875">
                            <a:noFill/>
                          </a:ln>
                          <a:solidFill>
                            <a:schemeClr val="tx1"/>
                          </a:solidFill>
                        </a:rPr>
                        <a:t> ve yönetimi</a:t>
                      </a:r>
                    </a:p>
                  </a:txBody>
                  <a:tcPr>
                    <a:solidFill>
                      <a:schemeClr val="accent3">
                        <a:lumMod val="20000"/>
                        <a:lumOff val="80000"/>
                      </a:schemeClr>
                    </a:solidFill>
                  </a:tcPr>
                </a:tc>
                <a:extLst>
                  <a:ext uri="{0D108BD9-81ED-4DB2-BD59-A6C34878D82A}">
                    <a16:rowId xmlns:a16="http://schemas.microsoft.com/office/drawing/2014/main" val="1311496210"/>
                  </a:ext>
                </a:extLst>
              </a:tr>
              <a:tr h="370840">
                <a:tc>
                  <a:txBody>
                    <a:bodyPr/>
                    <a:lstStyle/>
                    <a:p>
                      <a:r>
                        <a:rPr lang="tr-TR" sz="1600" i="1" dirty="0">
                          <a:ln w="15875">
                            <a:noFill/>
                          </a:ln>
                          <a:solidFill>
                            <a:schemeClr val="tx1"/>
                          </a:solidFill>
                        </a:rPr>
                        <a:t>İşletme Fonksiyonları</a:t>
                      </a:r>
                    </a:p>
                  </a:txBody>
                  <a:tcPr>
                    <a:solidFill>
                      <a:schemeClr val="accent3">
                        <a:lumMod val="20000"/>
                        <a:lumOff val="80000"/>
                      </a:schemeClr>
                    </a:solidFill>
                  </a:tcPr>
                </a:tc>
                <a:tc>
                  <a:txBody>
                    <a:bodyPr/>
                    <a:lstStyle/>
                    <a:p>
                      <a:r>
                        <a:rPr lang="tr-TR" sz="1600" dirty="0">
                          <a:ln w="15875">
                            <a:noFill/>
                          </a:ln>
                          <a:solidFill>
                            <a:schemeClr val="tx1"/>
                          </a:solidFill>
                        </a:rPr>
                        <a:t>Tüketimi arttırmaya yönelik pazarlama</a:t>
                      </a:r>
                    </a:p>
                    <a:p>
                      <a:r>
                        <a:rPr lang="tr-TR" sz="1600" dirty="0">
                          <a:ln w="15875">
                            <a:noFill/>
                          </a:ln>
                          <a:solidFill>
                            <a:schemeClr val="tx1"/>
                          </a:solidFill>
                        </a:rPr>
                        <a:t>Kısa dönemde kâr maksimizasyonu için finansal yönetim</a:t>
                      </a:r>
                    </a:p>
                  </a:txBody>
                  <a:tcPr>
                    <a:solidFill>
                      <a:schemeClr val="accent3">
                        <a:lumMod val="20000"/>
                        <a:lumOff val="80000"/>
                      </a:schemeClr>
                    </a:solidFill>
                  </a:tcPr>
                </a:tc>
                <a:tc>
                  <a:txBody>
                    <a:bodyPr/>
                    <a:lstStyle/>
                    <a:p>
                      <a:r>
                        <a:rPr lang="tr-TR" sz="1600" dirty="0">
                          <a:ln w="15875">
                            <a:noFill/>
                          </a:ln>
                          <a:solidFill>
                            <a:schemeClr val="tx1"/>
                          </a:solidFill>
                        </a:rPr>
                        <a:t>Tüketicilerin bilinçlendirilmesine yönelik pazarlama</a:t>
                      </a:r>
                    </a:p>
                    <a:p>
                      <a:r>
                        <a:rPr lang="tr-TR" sz="1600" dirty="0">
                          <a:ln w="15875">
                            <a:noFill/>
                          </a:ln>
                          <a:solidFill>
                            <a:schemeClr val="tx1"/>
                          </a:solidFill>
                        </a:rPr>
                        <a:t>Uzun dönemli, sürdürülebilir büyümeye yönelik finansal yönetim</a:t>
                      </a:r>
                    </a:p>
                  </a:txBody>
                  <a:tcPr>
                    <a:solidFill>
                      <a:schemeClr val="accent3">
                        <a:lumMod val="20000"/>
                        <a:lumOff val="80000"/>
                      </a:schemeClr>
                    </a:solidFill>
                  </a:tcPr>
                </a:tc>
                <a:extLst>
                  <a:ext uri="{0D108BD9-81ED-4DB2-BD59-A6C34878D82A}">
                    <a16:rowId xmlns:a16="http://schemas.microsoft.com/office/drawing/2014/main" val="2556842488"/>
                  </a:ext>
                </a:extLst>
              </a:tr>
            </a:tbl>
          </a:graphicData>
        </a:graphic>
      </p:graphicFrame>
    </p:spTree>
    <p:extLst>
      <p:ext uri="{BB962C8B-B14F-4D97-AF65-F5344CB8AC3E}">
        <p14:creationId xmlns:p14="http://schemas.microsoft.com/office/powerpoint/2010/main" val="282747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80D422-8820-4EFC-BD43-6D790DEDF091}"/>
              </a:ext>
            </a:extLst>
          </p:cNvPr>
          <p:cNvSpPr>
            <a:spLocks noGrp="1"/>
          </p:cNvSpPr>
          <p:nvPr>
            <p:ph type="title"/>
          </p:nvPr>
        </p:nvSpPr>
        <p:spPr/>
        <p:txBody>
          <a:bodyPr/>
          <a:lstStyle/>
          <a:p>
            <a:r>
              <a:rPr lang="tr-TR" dirty="0"/>
              <a:t>İklim Değişikliği ve Çevresel Tahribat</a:t>
            </a:r>
          </a:p>
        </p:txBody>
      </p:sp>
      <p:sp>
        <p:nvSpPr>
          <p:cNvPr id="3" name="İçerik Yer Tutucusu 2">
            <a:extLst>
              <a:ext uri="{FF2B5EF4-FFF2-40B4-BE49-F238E27FC236}">
                <a16:creationId xmlns:a16="http://schemas.microsoft.com/office/drawing/2014/main" id="{250E2DAE-323A-4D4B-B6EA-F2E503AA5D13}"/>
              </a:ext>
            </a:extLst>
          </p:cNvPr>
          <p:cNvSpPr>
            <a:spLocks noGrp="1"/>
          </p:cNvSpPr>
          <p:nvPr>
            <p:ph idx="1"/>
          </p:nvPr>
        </p:nvSpPr>
        <p:spPr/>
        <p:txBody>
          <a:bodyPr>
            <a:normAutofit fontScale="92500" lnSpcReduction="20000"/>
          </a:bodyPr>
          <a:lstStyle/>
          <a:p>
            <a:r>
              <a:rPr lang="tr-TR" dirty="0"/>
              <a:t>İklim değişikliği, doğrudan ya da dolaylı bir şekilde atmosferin bileşimini değiştiren insan faaliyetleri sonucu iklimde meydana gelen değişimdir.</a:t>
            </a:r>
          </a:p>
          <a:p>
            <a:r>
              <a:rPr lang="tr-TR" dirty="0" err="1"/>
              <a:t>CO2</a:t>
            </a:r>
            <a:r>
              <a:rPr lang="tr-TR" dirty="0"/>
              <a:t> gazının atmosferdeki düzeyi sanayi devrimi öncesi 280 </a:t>
            </a:r>
            <a:r>
              <a:rPr lang="tr-TR" dirty="0" err="1"/>
              <a:t>ppm</a:t>
            </a:r>
            <a:r>
              <a:rPr lang="tr-TR" dirty="0"/>
              <a:t> (</a:t>
            </a:r>
            <a:r>
              <a:rPr lang="tr-TR" dirty="0" err="1"/>
              <a:t>parts</a:t>
            </a:r>
            <a:r>
              <a:rPr lang="tr-TR" dirty="0"/>
              <a:t> </a:t>
            </a:r>
            <a:r>
              <a:rPr lang="tr-TR" dirty="0" err="1"/>
              <a:t>per</a:t>
            </a:r>
            <a:r>
              <a:rPr lang="tr-TR" dirty="0"/>
              <a:t> </a:t>
            </a:r>
            <a:r>
              <a:rPr lang="tr-TR" dirty="0" err="1"/>
              <a:t>million</a:t>
            </a:r>
            <a:r>
              <a:rPr lang="tr-TR" dirty="0"/>
              <a:t>) iken </a:t>
            </a:r>
            <a:r>
              <a:rPr lang="tr-TR" dirty="0" err="1"/>
              <a:t>2014’de</a:t>
            </a:r>
            <a:r>
              <a:rPr lang="tr-TR" dirty="0"/>
              <a:t> 400 </a:t>
            </a:r>
            <a:r>
              <a:rPr lang="tr-TR" dirty="0" err="1"/>
              <a:t>ppm</a:t>
            </a:r>
            <a:r>
              <a:rPr lang="tr-TR" dirty="0"/>
              <a:t> seviyesine çıkmıştır.</a:t>
            </a:r>
          </a:p>
          <a:p>
            <a:r>
              <a:rPr lang="tr-TR" dirty="0"/>
              <a:t>Ayrıca ormansızlaşma, tarımsal faaliyetler, yanlış arazi kullanımı ve endüstriyel süreçler nedeniyle metan, azot, oksit, florlu gazlar gibi diğer sera gazlarının atmosferdeki yoğunluğu da artmıştır. </a:t>
            </a:r>
          </a:p>
          <a:p>
            <a:r>
              <a:rPr lang="tr-TR" dirty="0"/>
              <a:t>1980-2012 döneminde gerçekleşen doğal afetlerin %</a:t>
            </a:r>
            <a:r>
              <a:rPr lang="tr-TR" dirty="0" err="1"/>
              <a:t>87’si</a:t>
            </a:r>
            <a:r>
              <a:rPr lang="tr-TR" dirty="0"/>
              <a:t> iklim kaynaklı doğal afetlerdir.</a:t>
            </a:r>
          </a:p>
          <a:p>
            <a:r>
              <a:rPr lang="tr-TR" dirty="0"/>
              <a:t>Deniz suyu seviyesindeki yükselme, kıyı erozyonu ve su kıtlığı gibi iklim değişikliğinin neden olduğu olumsuzluklar, turizm sektörünü ve bu sektördeki istihdamı olumsuz etkilemektedir.</a:t>
            </a:r>
          </a:p>
          <a:p>
            <a:endParaRPr lang="tr-TR" dirty="0"/>
          </a:p>
          <a:p>
            <a:endParaRPr lang="tr-TR" dirty="0"/>
          </a:p>
        </p:txBody>
      </p:sp>
    </p:spTree>
    <p:extLst>
      <p:ext uri="{BB962C8B-B14F-4D97-AF65-F5344CB8AC3E}">
        <p14:creationId xmlns:p14="http://schemas.microsoft.com/office/powerpoint/2010/main" val="129782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07B173-EB06-4973-9928-BA08224D9FB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43A0272-9771-4E6A-BE60-0AD704F467EA}"/>
              </a:ext>
            </a:extLst>
          </p:cNvPr>
          <p:cNvSpPr>
            <a:spLocks noGrp="1"/>
          </p:cNvSpPr>
          <p:nvPr>
            <p:ph idx="1"/>
          </p:nvPr>
        </p:nvSpPr>
        <p:spPr/>
        <p:txBody>
          <a:bodyPr/>
          <a:lstStyle/>
          <a:p>
            <a:endParaRPr lang="tr-TR" dirty="0"/>
          </a:p>
        </p:txBody>
      </p:sp>
      <p:pic>
        <p:nvPicPr>
          <p:cNvPr id="4" name="Picture 8">
            <a:extLst>
              <a:ext uri="{FF2B5EF4-FFF2-40B4-BE49-F238E27FC236}">
                <a16:creationId xmlns:a16="http://schemas.microsoft.com/office/drawing/2014/main" id="{822E9CA1-F221-4D6A-9809-FFCA5185A2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8671" y="935013"/>
            <a:ext cx="6390967" cy="4898231"/>
          </a:xfrm>
          <a:prstGeom prst="rect">
            <a:avLst/>
          </a:prstGeom>
          <a:noFill/>
          <a:ln>
            <a:noFill/>
          </a:ln>
        </p:spPr>
      </p:pic>
      <p:sp>
        <p:nvSpPr>
          <p:cNvPr id="5" name="Dikdörtgen 4">
            <a:extLst>
              <a:ext uri="{FF2B5EF4-FFF2-40B4-BE49-F238E27FC236}">
                <a16:creationId xmlns:a16="http://schemas.microsoft.com/office/drawing/2014/main" id="{CAD16E4D-A4BA-4AB2-B863-C177D7CE4426}"/>
              </a:ext>
            </a:extLst>
          </p:cNvPr>
          <p:cNvSpPr/>
          <p:nvPr/>
        </p:nvSpPr>
        <p:spPr>
          <a:xfrm>
            <a:off x="3008671" y="5968181"/>
            <a:ext cx="6135329" cy="524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Şekil: </a:t>
            </a:r>
            <a:r>
              <a:rPr lang="tr-TR" sz="2000" dirty="0">
                <a:solidFill>
                  <a:schemeClr val="tx1"/>
                </a:solidFill>
              </a:rPr>
              <a:t>Sürdürülebilirliğin Üç Boyutlu Modeli</a:t>
            </a:r>
          </a:p>
        </p:txBody>
      </p:sp>
    </p:spTree>
    <p:extLst>
      <p:ext uri="{BB962C8B-B14F-4D97-AF65-F5344CB8AC3E}">
        <p14:creationId xmlns:p14="http://schemas.microsoft.com/office/powerpoint/2010/main" val="1439908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AB841A-4E5F-4C84-84B1-7997A0A0C5B5}"/>
              </a:ext>
            </a:extLst>
          </p:cNvPr>
          <p:cNvSpPr>
            <a:spLocks noGrp="1"/>
          </p:cNvSpPr>
          <p:nvPr>
            <p:ph type="title"/>
          </p:nvPr>
        </p:nvSpPr>
        <p:spPr/>
        <p:txBody>
          <a:bodyPr/>
          <a:lstStyle/>
          <a:p>
            <a:r>
              <a:rPr lang="tr-TR" dirty="0"/>
              <a:t>Sürdürülebilir Kalkınma</a:t>
            </a:r>
          </a:p>
        </p:txBody>
      </p:sp>
      <p:sp>
        <p:nvSpPr>
          <p:cNvPr id="3" name="İçerik Yer Tutucusu 2">
            <a:extLst>
              <a:ext uri="{FF2B5EF4-FFF2-40B4-BE49-F238E27FC236}">
                <a16:creationId xmlns:a16="http://schemas.microsoft.com/office/drawing/2014/main" id="{B6BAD08C-23B9-4651-962F-89F216FBB045}"/>
              </a:ext>
            </a:extLst>
          </p:cNvPr>
          <p:cNvSpPr>
            <a:spLocks noGrp="1"/>
          </p:cNvSpPr>
          <p:nvPr>
            <p:ph idx="1"/>
          </p:nvPr>
        </p:nvSpPr>
        <p:spPr/>
        <p:txBody>
          <a:bodyPr/>
          <a:lstStyle/>
          <a:p>
            <a:pPr algn="just"/>
            <a:r>
              <a:rPr lang="tr-TR" dirty="0"/>
              <a:t>Sürdürülebilir kalkınma gelecek nesillerin ihtiyaçlarını karşılayabilme kabiliyetinden ödün vermeden, bugünün ihtiyaçlarını karşılayan bir gelişme sürecidir.</a:t>
            </a:r>
          </a:p>
          <a:p>
            <a:pPr algn="just"/>
            <a:r>
              <a:rPr lang="tr-TR" dirty="0"/>
              <a:t>Başka bir tanıma göre sürdürülebilir kalkınma, maddi ve geri dönüşü olmayan bir şekilde insan ortamını etkilemeyen, biyosfere zarar vermeyen ve doğa, ekonomi ve kültür yasalarının bozulmasına yol açmayan, arzu edilen bir ekonomik gelişmedir.</a:t>
            </a:r>
          </a:p>
          <a:p>
            <a:pPr algn="just"/>
            <a:endParaRPr lang="tr-TR" dirty="0"/>
          </a:p>
        </p:txBody>
      </p:sp>
    </p:spTree>
    <p:extLst>
      <p:ext uri="{BB962C8B-B14F-4D97-AF65-F5344CB8AC3E}">
        <p14:creationId xmlns:p14="http://schemas.microsoft.com/office/powerpoint/2010/main" val="39493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A4B0B0-2CE3-47BA-BE41-207CD9579BA1}"/>
              </a:ext>
            </a:extLst>
          </p:cNvPr>
          <p:cNvSpPr>
            <a:spLocks noGrp="1"/>
          </p:cNvSpPr>
          <p:nvPr>
            <p:ph type="title"/>
          </p:nvPr>
        </p:nvSpPr>
        <p:spPr/>
        <p:txBody>
          <a:bodyPr/>
          <a:lstStyle/>
          <a:p>
            <a:r>
              <a:rPr lang="tr-TR" dirty="0"/>
              <a:t>Sürdürülebilir Kalkınma</a:t>
            </a:r>
          </a:p>
        </p:txBody>
      </p:sp>
      <p:sp>
        <p:nvSpPr>
          <p:cNvPr id="3" name="İçerik Yer Tutucusu 2">
            <a:extLst>
              <a:ext uri="{FF2B5EF4-FFF2-40B4-BE49-F238E27FC236}">
                <a16:creationId xmlns:a16="http://schemas.microsoft.com/office/drawing/2014/main" id="{FA4C4D7B-C642-4064-8732-D990344B3904}"/>
              </a:ext>
            </a:extLst>
          </p:cNvPr>
          <p:cNvSpPr>
            <a:spLocks noGrp="1"/>
          </p:cNvSpPr>
          <p:nvPr>
            <p:ph idx="1"/>
          </p:nvPr>
        </p:nvSpPr>
        <p:spPr/>
        <p:txBody>
          <a:bodyPr/>
          <a:lstStyle/>
          <a:p>
            <a:r>
              <a:rPr lang="tr-TR" dirty="0"/>
              <a:t>Sürdürülebilir Kalkınma bir hedef değil, dinamik bir uyum, öğrenme ve eylem sürecidir. </a:t>
            </a:r>
          </a:p>
          <a:p>
            <a:r>
              <a:rPr lang="tr-TR" dirty="0"/>
              <a:t>Ekonomi, toplum ve doğal çevre arasındaki ilişkilerin farkında olmak, anlamak ve bu konularla ilgili hareket etmek ile ilgilidir.</a:t>
            </a:r>
          </a:p>
        </p:txBody>
      </p:sp>
    </p:spTree>
    <p:extLst>
      <p:ext uri="{BB962C8B-B14F-4D97-AF65-F5344CB8AC3E}">
        <p14:creationId xmlns:p14="http://schemas.microsoft.com/office/powerpoint/2010/main" val="653229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0129841-EEB4-442A-A0B4-645F70A409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1797" y="272126"/>
            <a:ext cx="8908406" cy="5764879"/>
          </a:xfrm>
        </p:spPr>
      </p:pic>
      <p:sp>
        <p:nvSpPr>
          <p:cNvPr id="4" name="Dikdörtgen 3">
            <a:extLst>
              <a:ext uri="{FF2B5EF4-FFF2-40B4-BE49-F238E27FC236}">
                <a16:creationId xmlns:a16="http://schemas.microsoft.com/office/drawing/2014/main" id="{86AF45D4-7054-4568-A290-2DE70C156F6A}"/>
              </a:ext>
            </a:extLst>
          </p:cNvPr>
          <p:cNvSpPr/>
          <p:nvPr/>
        </p:nvSpPr>
        <p:spPr>
          <a:xfrm>
            <a:off x="3008671" y="5447071"/>
            <a:ext cx="6135329" cy="1045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Şekil: </a:t>
            </a:r>
            <a:r>
              <a:rPr lang="tr-TR" sz="2000" dirty="0">
                <a:solidFill>
                  <a:schemeClr val="tx1"/>
                </a:solidFill>
              </a:rPr>
              <a:t>BM Sürdürülebilir Kalkınma 2030 Hedefleri</a:t>
            </a:r>
          </a:p>
        </p:txBody>
      </p:sp>
    </p:spTree>
    <p:extLst>
      <p:ext uri="{BB962C8B-B14F-4D97-AF65-F5344CB8AC3E}">
        <p14:creationId xmlns:p14="http://schemas.microsoft.com/office/powerpoint/2010/main" val="168815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724B6B-98AD-4844-933B-1DEF56B05FBA}"/>
              </a:ext>
            </a:extLst>
          </p:cNvPr>
          <p:cNvSpPr>
            <a:spLocks noGrp="1"/>
          </p:cNvSpPr>
          <p:nvPr>
            <p:ph type="title"/>
          </p:nvPr>
        </p:nvSpPr>
        <p:spPr/>
        <p:txBody>
          <a:bodyPr/>
          <a:lstStyle/>
          <a:p>
            <a:r>
              <a:rPr lang="tr-TR" dirty="0"/>
              <a:t>Sürdürülebilir Kalkınma Hedefleri</a:t>
            </a:r>
          </a:p>
        </p:txBody>
      </p:sp>
      <p:sp>
        <p:nvSpPr>
          <p:cNvPr id="3" name="İçerik Yer Tutucusu 2">
            <a:extLst>
              <a:ext uri="{FF2B5EF4-FFF2-40B4-BE49-F238E27FC236}">
                <a16:creationId xmlns:a16="http://schemas.microsoft.com/office/drawing/2014/main" id="{0A05B874-6F19-4C8A-899A-6C0FDE7E8534}"/>
              </a:ext>
            </a:extLst>
          </p:cNvPr>
          <p:cNvSpPr>
            <a:spLocks noGrp="1"/>
          </p:cNvSpPr>
          <p:nvPr>
            <p:ph idx="1"/>
          </p:nvPr>
        </p:nvSpPr>
        <p:spPr/>
        <p:txBody>
          <a:bodyPr/>
          <a:lstStyle/>
          <a:p>
            <a:r>
              <a:rPr lang="tr-TR" dirty="0"/>
              <a:t>Söz konusu 17 hedef, sürdürülebilirliğin ekonomi, toplum ve çevre olmak üzere üç boyutunu da kapsamaktadır. </a:t>
            </a:r>
          </a:p>
          <a:p>
            <a:endParaRPr lang="tr-TR" dirty="0"/>
          </a:p>
        </p:txBody>
      </p:sp>
    </p:spTree>
    <p:extLst>
      <p:ext uri="{BB962C8B-B14F-4D97-AF65-F5344CB8AC3E}">
        <p14:creationId xmlns:p14="http://schemas.microsoft.com/office/powerpoint/2010/main" val="177973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13E4DC-FFB8-4F45-9DA6-3E1B7E6A233A}"/>
              </a:ext>
            </a:extLst>
          </p:cNvPr>
          <p:cNvSpPr>
            <a:spLocks noGrp="1"/>
          </p:cNvSpPr>
          <p:nvPr>
            <p:ph type="title"/>
          </p:nvPr>
        </p:nvSpPr>
        <p:spPr/>
        <p:txBody>
          <a:bodyPr/>
          <a:lstStyle/>
          <a:p>
            <a:r>
              <a:rPr lang="tr-TR" dirty="0"/>
              <a:t>Sürdürülebilir Kalkınma İçin Küresel Amaçlar</a:t>
            </a:r>
          </a:p>
        </p:txBody>
      </p:sp>
      <p:sp>
        <p:nvSpPr>
          <p:cNvPr id="6" name="İçerik Yer Tutucusu 5">
            <a:extLst>
              <a:ext uri="{FF2B5EF4-FFF2-40B4-BE49-F238E27FC236}">
                <a16:creationId xmlns:a16="http://schemas.microsoft.com/office/drawing/2014/main" id="{F93F1753-B92D-42E7-8F0D-94426D647A56}"/>
              </a:ext>
            </a:extLst>
          </p:cNvPr>
          <p:cNvSpPr>
            <a:spLocks noGrp="1"/>
          </p:cNvSpPr>
          <p:nvPr>
            <p:ph idx="1"/>
          </p:nvPr>
        </p:nvSpPr>
        <p:spPr/>
        <p:txBody>
          <a:bodyPr/>
          <a:lstStyle/>
          <a:p>
            <a:endParaRPr lang="tr-TR"/>
          </a:p>
        </p:txBody>
      </p:sp>
      <p:graphicFrame>
        <p:nvGraphicFramePr>
          <p:cNvPr id="7" name="Tablo 4">
            <a:extLst>
              <a:ext uri="{FF2B5EF4-FFF2-40B4-BE49-F238E27FC236}">
                <a16:creationId xmlns:a16="http://schemas.microsoft.com/office/drawing/2014/main" id="{A348B083-44AA-4B14-8B52-635510596054}"/>
              </a:ext>
            </a:extLst>
          </p:cNvPr>
          <p:cNvGraphicFramePr>
            <a:graphicFrameLocks/>
          </p:cNvGraphicFramePr>
          <p:nvPr>
            <p:extLst>
              <p:ext uri="{D42A27DB-BD31-4B8C-83A1-F6EECF244321}">
                <p14:modId xmlns:p14="http://schemas.microsoft.com/office/powerpoint/2010/main" val="1831846346"/>
              </p:ext>
            </p:extLst>
          </p:nvPr>
        </p:nvGraphicFramePr>
        <p:xfrm>
          <a:off x="838200" y="1690688"/>
          <a:ext cx="10515600" cy="4965179"/>
        </p:xfrm>
        <a:graphic>
          <a:graphicData uri="http://schemas.openxmlformats.org/drawingml/2006/table">
            <a:tbl>
              <a:tblPr firstRow="1" bandRow="1">
                <a:tableStyleId>{5C22544A-7EE6-4342-B048-85BDC9FD1C3A}</a:tableStyleId>
              </a:tblPr>
              <a:tblGrid>
                <a:gridCol w="512618">
                  <a:extLst>
                    <a:ext uri="{9D8B030D-6E8A-4147-A177-3AD203B41FA5}">
                      <a16:colId xmlns:a16="http://schemas.microsoft.com/office/drawing/2014/main" val="3708133441"/>
                    </a:ext>
                  </a:extLst>
                </a:gridCol>
                <a:gridCol w="2336172">
                  <a:extLst>
                    <a:ext uri="{9D8B030D-6E8A-4147-A177-3AD203B41FA5}">
                      <a16:colId xmlns:a16="http://schemas.microsoft.com/office/drawing/2014/main" val="917223773"/>
                    </a:ext>
                  </a:extLst>
                </a:gridCol>
                <a:gridCol w="7666810">
                  <a:extLst>
                    <a:ext uri="{9D8B030D-6E8A-4147-A177-3AD203B41FA5}">
                      <a16:colId xmlns:a16="http://schemas.microsoft.com/office/drawing/2014/main" val="3401466983"/>
                    </a:ext>
                  </a:extLst>
                </a:gridCol>
              </a:tblGrid>
              <a:tr h="0">
                <a:tc>
                  <a:txBody>
                    <a:bodyPr/>
                    <a:lstStyle/>
                    <a:p>
                      <a:r>
                        <a:rPr lang="tr-TR" dirty="0">
                          <a:ln w="15875">
                            <a:noFill/>
                          </a:ln>
                          <a:solidFill>
                            <a:schemeClr val="tx1"/>
                          </a:solidFill>
                        </a:rPr>
                        <a:t>No</a:t>
                      </a:r>
                    </a:p>
                  </a:txBody>
                  <a:tcPr>
                    <a:solidFill>
                      <a:schemeClr val="accent3">
                        <a:lumMod val="20000"/>
                        <a:lumOff val="80000"/>
                      </a:schemeClr>
                    </a:solidFill>
                  </a:tcPr>
                </a:tc>
                <a:tc>
                  <a:txBody>
                    <a:bodyPr/>
                    <a:lstStyle/>
                    <a:p>
                      <a:pPr algn="ctr"/>
                      <a:r>
                        <a:rPr lang="tr-TR" dirty="0">
                          <a:ln w="15875">
                            <a:noFill/>
                          </a:ln>
                          <a:solidFill>
                            <a:schemeClr val="tx1"/>
                          </a:solidFill>
                        </a:rPr>
                        <a:t>Amaç</a:t>
                      </a:r>
                    </a:p>
                  </a:txBody>
                  <a:tcPr>
                    <a:solidFill>
                      <a:schemeClr val="accent3">
                        <a:lumMod val="20000"/>
                        <a:lumOff val="80000"/>
                      </a:schemeClr>
                    </a:solidFill>
                  </a:tcPr>
                </a:tc>
                <a:tc>
                  <a:txBody>
                    <a:bodyPr/>
                    <a:lstStyle/>
                    <a:p>
                      <a:pPr algn="ctr"/>
                      <a:r>
                        <a:rPr lang="tr-TR" dirty="0">
                          <a:ln w="15875">
                            <a:noFill/>
                          </a:ln>
                          <a:solidFill>
                            <a:schemeClr val="tx1"/>
                          </a:solidFill>
                        </a:rPr>
                        <a:t>Tanım</a:t>
                      </a:r>
                    </a:p>
                  </a:txBody>
                  <a:tcPr>
                    <a:solidFill>
                      <a:schemeClr val="accent3">
                        <a:lumMod val="20000"/>
                        <a:lumOff val="80000"/>
                      </a:schemeClr>
                    </a:solidFill>
                  </a:tcPr>
                </a:tc>
                <a:extLst>
                  <a:ext uri="{0D108BD9-81ED-4DB2-BD59-A6C34878D82A}">
                    <a16:rowId xmlns:a16="http://schemas.microsoft.com/office/drawing/2014/main" val="2932650496"/>
                  </a:ext>
                </a:extLst>
              </a:tr>
              <a:tr h="381071">
                <a:tc>
                  <a:txBody>
                    <a:bodyPr/>
                    <a:lstStyle/>
                    <a:p>
                      <a:r>
                        <a:rPr lang="tr-TR" sz="1600" i="1" dirty="0">
                          <a:ln w="15875">
                            <a:noFill/>
                          </a:ln>
                          <a:solidFill>
                            <a:schemeClr val="tx1"/>
                          </a:solidFill>
                        </a:rPr>
                        <a:t>1</a:t>
                      </a:r>
                    </a:p>
                  </a:txBody>
                  <a:tcPr>
                    <a:solidFill>
                      <a:schemeClr val="accent3">
                        <a:lumMod val="20000"/>
                        <a:lumOff val="80000"/>
                      </a:schemeClr>
                    </a:solidFill>
                  </a:tcPr>
                </a:tc>
                <a:tc>
                  <a:txBody>
                    <a:bodyPr/>
                    <a:lstStyle/>
                    <a:p>
                      <a:r>
                        <a:rPr lang="tr-TR" sz="1600" dirty="0">
                          <a:ln w="15875">
                            <a:noFill/>
                          </a:ln>
                          <a:solidFill>
                            <a:schemeClr val="tx1"/>
                          </a:solidFill>
                        </a:rPr>
                        <a:t>Yoksulluğu sonlandırmak</a:t>
                      </a:r>
                    </a:p>
                  </a:txBody>
                  <a:tcPr>
                    <a:solidFill>
                      <a:schemeClr val="accent3">
                        <a:lumMod val="20000"/>
                        <a:lumOff val="80000"/>
                      </a:schemeClr>
                    </a:solidFill>
                  </a:tcPr>
                </a:tc>
                <a:tc>
                  <a:txBody>
                    <a:bodyPr/>
                    <a:lstStyle/>
                    <a:p>
                      <a:r>
                        <a:rPr lang="tr-TR" sz="1600" dirty="0">
                          <a:ln w="15875">
                            <a:noFill/>
                          </a:ln>
                          <a:solidFill>
                            <a:schemeClr val="tx1"/>
                          </a:solidFill>
                        </a:rPr>
                        <a:t>Her yerde tüm biçimiyle yoksulluğu sona erdirmek</a:t>
                      </a:r>
                    </a:p>
                  </a:txBody>
                  <a:tcPr>
                    <a:solidFill>
                      <a:schemeClr val="accent3">
                        <a:lumMod val="20000"/>
                        <a:lumOff val="80000"/>
                      </a:schemeClr>
                    </a:solidFill>
                  </a:tcPr>
                </a:tc>
                <a:extLst>
                  <a:ext uri="{0D108BD9-81ED-4DB2-BD59-A6C34878D82A}">
                    <a16:rowId xmlns:a16="http://schemas.microsoft.com/office/drawing/2014/main" val="1685831755"/>
                  </a:ext>
                </a:extLst>
              </a:tr>
              <a:tr h="598012">
                <a:tc>
                  <a:txBody>
                    <a:bodyPr/>
                    <a:lstStyle/>
                    <a:p>
                      <a:r>
                        <a:rPr lang="tr-TR" sz="1600" i="1" dirty="0">
                          <a:ln w="15875">
                            <a:noFill/>
                          </a:ln>
                          <a:solidFill>
                            <a:schemeClr val="tx1"/>
                          </a:solidFill>
                        </a:rPr>
                        <a:t>2</a:t>
                      </a:r>
                    </a:p>
                  </a:txBody>
                  <a:tcPr>
                    <a:solidFill>
                      <a:schemeClr val="accent3">
                        <a:lumMod val="20000"/>
                        <a:lumOff val="80000"/>
                      </a:schemeClr>
                    </a:solidFill>
                  </a:tcPr>
                </a:tc>
                <a:tc>
                  <a:txBody>
                    <a:bodyPr/>
                    <a:lstStyle/>
                    <a:p>
                      <a:r>
                        <a:rPr lang="tr-TR" sz="1600" dirty="0">
                          <a:ln w="15875">
                            <a:noFill/>
                          </a:ln>
                          <a:solidFill>
                            <a:schemeClr val="tx1"/>
                          </a:solidFill>
                        </a:rPr>
                        <a:t>Açlığı sonlandırmak</a:t>
                      </a:r>
                    </a:p>
                  </a:txBody>
                  <a:tcPr>
                    <a:solidFill>
                      <a:schemeClr val="accent3">
                        <a:lumMod val="20000"/>
                        <a:lumOff val="80000"/>
                      </a:schemeClr>
                    </a:solidFill>
                  </a:tcPr>
                </a:tc>
                <a:tc>
                  <a:txBody>
                    <a:bodyPr/>
                    <a:lstStyle/>
                    <a:p>
                      <a:r>
                        <a:rPr lang="tr-TR" sz="1600" dirty="0">
                          <a:ln w="15875">
                            <a:noFill/>
                          </a:ln>
                          <a:solidFill>
                            <a:schemeClr val="tx1"/>
                          </a:solidFill>
                        </a:rPr>
                        <a:t>Açlığın sona ermesi, gıda güvenliği ve gelişmiş beslenmenin sağlanması ve sürdürülebilir tarımı teşvik etmek</a:t>
                      </a:r>
                    </a:p>
                  </a:txBody>
                  <a:tcPr>
                    <a:solidFill>
                      <a:schemeClr val="accent3">
                        <a:lumMod val="20000"/>
                        <a:lumOff val="80000"/>
                      </a:schemeClr>
                    </a:solidFill>
                  </a:tcPr>
                </a:tc>
                <a:extLst>
                  <a:ext uri="{0D108BD9-81ED-4DB2-BD59-A6C34878D82A}">
                    <a16:rowId xmlns:a16="http://schemas.microsoft.com/office/drawing/2014/main" val="3476911465"/>
                  </a:ext>
                </a:extLst>
              </a:tr>
              <a:tr h="367807">
                <a:tc>
                  <a:txBody>
                    <a:bodyPr/>
                    <a:lstStyle/>
                    <a:p>
                      <a:r>
                        <a:rPr lang="tr-TR" sz="1600" i="1" dirty="0">
                          <a:ln w="15875">
                            <a:noFill/>
                          </a:ln>
                          <a:solidFill>
                            <a:schemeClr val="tx1"/>
                          </a:solidFill>
                        </a:rPr>
                        <a:t>3</a:t>
                      </a:r>
                    </a:p>
                  </a:txBody>
                  <a:tcPr>
                    <a:solidFill>
                      <a:schemeClr val="accent3">
                        <a:lumMod val="20000"/>
                        <a:lumOff val="80000"/>
                      </a:schemeClr>
                    </a:solidFill>
                  </a:tcPr>
                </a:tc>
                <a:tc>
                  <a:txBody>
                    <a:bodyPr/>
                    <a:lstStyle/>
                    <a:p>
                      <a:r>
                        <a:rPr lang="tr-TR" sz="1600" dirty="0">
                          <a:ln w="15875">
                            <a:noFill/>
                          </a:ln>
                          <a:solidFill>
                            <a:schemeClr val="tx1"/>
                          </a:solidFill>
                        </a:rPr>
                        <a:t>İyi sağlık ve refah</a:t>
                      </a:r>
                    </a:p>
                  </a:txBody>
                  <a:tcPr>
                    <a:solidFill>
                      <a:schemeClr val="accent3">
                        <a:lumMod val="20000"/>
                        <a:lumOff val="80000"/>
                      </a:schemeClr>
                    </a:solidFill>
                  </a:tcPr>
                </a:tc>
                <a:tc>
                  <a:txBody>
                    <a:bodyPr/>
                    <a:lstStyle/>
                    <a:p>
                      <a:r>
                        <a:rPr lang="tr-TR" sz="1600" dirty="0">
                          <a:ln w="15875">
                            <a:noFill/>
                          </a:ln>
                          <a:solidFill>
                            <a:schemeClr val="tx1"/>
                          </a:solidFill>
                        </a:rPr>
                        <a:t>Sağlıklı yaşamlar sağlamak ve her yaşta herkes için refahı teşvik etmek</a:t>
                      </a:r>
                    </a:p>
                  </a:txBody>
                  <a:tcPr>
                    <a:solidFill>
                      <a:schemeClr val="accent3">
                        <a:lumMod val="20000"/>
                        <a:lumOff val="80000"/>
                      </a:schemeClr>
                    </a:solidFill>
                  </a:tcPr>
                </a:tc>
                <a:extLst>
                  <a:ext uri="{0D108BD9-81ED-4DB2-BD59-A6C34878D82A}">
                    <a16:rowId xmlns:a16="http://schemas.microsoft.com/office/drawing/2014/main" val="1005488409"/>
                  </a:ext>
                </a:extLst>
              </a:tr>
              <a:tr h="568038">
                <a:tc>
                  <a:txBody>
                    <a:bodyPr/>
                    <a:lstStyle/>
                    <a:p>
                      <a:r>
                        <a:rPr lang="tr-TR" sz="1600" i="1" dirty="0">
                          <a:ln w="15875">
                            <a:noFill/>
                          </a:ln>
                          <a:solidFill>
                            <a:schemeClr val="tx1"/>
                          </a:solidFill>
                        </a:rPr>
                        <a:t>4</a:t>
                      </a:r>
                    </a:p>
                  </a:txBody>
                  <a:tcPr>
                    <a:solidFill>
                      <a:schemeClr val="accent3">
                        <a:lumMod val="20000"/>
                        <a:lumOff val="80000"/>
                      </a:schemeClr>
                    </a:solidFill>
                  </a:tcPr>
                </a:tc>
                <a:tc>
                  <a:txBody>
                    <a:bodyPr/>
                    <a:lstStyle/>
                    <a:p>
                      <a:r>
                        <a:rPr lang="tr-TR" sz="1600" dirty="0">
                          <a:ln w="15875">
                            <a:noFill/>
                          </a:ln>
                          <a:solidFill>
                            <a:schemeClr val="tx1"/>
                          </a:solidFill>
                        </a:rPr>
                        <a:t>Kaliteli eğitim</a:t>
                      </a:r>
                    </a:p>
                  </a:txBody>
                  <a:tcPr>
                    <a:solidFill>
                      <a:schemeClr val="accent3">
                        <a:lumMod val="20000"/>
                        <a:lumOff val="80000"/>
                      </a:schemeClr>
                    </a:solidFill>
                  </a:tcPr>
                </a:tc>
                <a:tc>
                  <a:txBody>
                    <a:bodyPr/>
                    <a:lstStyle/>
                    <a:p>
                      <a:r>
                        <a:rPr lang="tr-TR" sz="1600" dirty="0">
                          <a:ln w="15875">
                            <a:noFill/>
                          </a:ln>
                          <a:solidFill>
                            <a:schemeClr val="tx1"/>
                          </a:solidFill>
                        </a:rPr>
                        <a:t>Kapsayıcı ve adil düzeyde eğitim hizmeti sunmak ve herkes için yaşam boyu öğrenme fırsatlarını teşvik etmek </a:t>
                      </a:r>
                    </a:p>
                  </a:txBody>
                  <a:tcPr>
                    <a:solidFill>
                      <a:schemeClr val="accent3">
                        <a:lumMod val="20000"/>
                        <a:lumOff val="80000"/>
                      </a:schemeClr>
                    </a:solidFill>
                  </a:tcPr>
                </a:tc>
                <a:extLst>
                  <a:ext uri="{0D108BD9-81ED-4DB2-BD59-A6C34878D82A}">
                    <a16:rowId xmlns:a16="http://schemas.microsoft.com/office/drawing/2014/main" val="1335679339"/>
                  </a:ext>
                </a:extLst>
              </a:tr>
              <a:tr h="360942">
                <a:tc>
                  <a:txBody>
                    <a:bodyPr/>
                    <a:lstStyle/>
                    <a:p>
                      <a:r>
                        <a:rPr lang="tr-TR" sz="1600" i="1" dirty="0">
                          <a:ln w="15875">
                            <a:noFill/>
                          </a:ln>
                          <a:solidFill>
                            <a:schemeClr val="tx1"/>
                          </a:solidFill>
                        </a:rPr>
                        <a:t>5</a:t>
                      </a:r>
                    </a:p>
                  </a:txBody>
                  <a:tcPr>
                    <a:solidFill>
                      <a:schemeClr val="accent3">
                        <a:lumMod val="20000"/>
                        <a:lumOff val="80000"/>
                      </a:schemeClr>
                    </a:solidFill>
                  </a:tcPr>
                </a:tc>
                <a:tc>
                  <a:txBody>
                    <a:bodyPr/>
                    <a:lstStyle/>
                    <a:p>
                      <a:r>
                        <a:rPr lang="tr-TR" sz="1600" dirty="0">
                          <a:ln w="15875">
                            <a:noFill/>
                          </a:ln>
                          <a:solidFill>
                            <a:schemeClr val="tx1"/>
                          </a:solidFill>
                        </a:rPr>
                        <a:t>Cinsiyet eşitliği</a:t>
                      </a:r>
                    </a:p>
                  </a:txBody>
                  <a:tcPr>
                    <a:solidFill>
                      <a:schemeClr val="accent3">
                        <a:lumMod val="20000"/>
                        <a:lumOff val="80000"/>
                      </a:schemeClr>
                    </a:solidFill>
                  </a:tcPr>
                </a:tc>
                <a:tc>
                  <a:txBody>
                    <a:bodyPr/>
                    <a:lstStyle/>
                    <a:p>
                      <a:r>
                        <a:rPr lang="tr-TR" sz="1600" dirty="0">
                          <a:ln w="15875">
                            <a:noFill/>
                          </a:ln>
                          <a:solidFill>
                            <a:schemeClr val="tx1"/>
                          </a:solidFill>
                        </a:rPr>
                        <a:t>Başta kadınlar olmak üzere toplumun tüm kesimlerinde cinsiyet eşitliğini güçlendirmek</a:t>
                      </a:r>
                    </a:p>
                  </a:txBody>
                  <a:tcPr>
                    <a:solidFill>
                      <a:schemeClr val="accent3">
                        <a:lumMod val="20000"/>
                        <a:lumOff val="80000"/>
                      </a:schemeClr>
                    </a:solidFill>
                  </a:tcPr>
                </a:tc>
                <a:extLst>
                  <a:ext uri="{0D108BD9-81ED-4DB2-BD59-A6C34878D82A}">
                    <a16:rowId xmlns:a16="http://schemas.microsoft.com/office/drawing/2014/main" val="2204976544"/>
                  </a:ext>
                </a:extLst>
              </a:tr>
              <a:tr h="399429">
                <a:tc>
                  <a:txBody>
                    <a:bodyPr/>
                    <a:lstStyle/>
                    <a:p>
                      <a:r>
                        <a:rPr lang="tr-TR" sz="1600" i="1" dirty="0">
                          <a:ln w="15875">
                            <a:noFill/>
                          </a:ln>
                          <a:solidFill>
                            <a:schemeClr val="tx1"/>
                          </a:solidFill>
                        </a:rPr>
                        <a:t>6</a:t>
                      </a:r>
                    </a:p>
                  </a:txBody>
                  <a:tcPr>
                    <a:solidFill>
                      <a:schemeClr val="accent3">
                        <a:lumMod val="20000"/>
                        <a:lumOff val="80000"/>
                      </a:schemeClr>
                    </a:solidFill>
                  </a:tcPr>
                </a:tc>
                <a:tc>
                  <a:txBody>
                    <a:bodyPr/>
                    <a:lstStyle/>
                    <a:p>
                      <a:r>
                        <a:rPr lang="tr-TR" sz="1600" dirty="0">
                          <a:ln w="15875">
                            <a:noFill/>
                          </a:ln>
                          <a:solidFill>
                            <a:schemeClr val="tx1"/>
                          </a:solidFill>
                        </a:rPr>
                        <a:t>Temiz su ve sağlık hizmetleri</a:t>
                      </a:r>
                    </a:p>
                  </a:txBody>
                  <a:tcPr>
                    <a:solidFill>
                      <a:schemeClr val="accent3">
                        <a:lumMod val="20000"/>
                        <a:lumOff val="80000"/>
                      </a:schemeClr>
                    </a:solidFill>
                  </a:tcPr>
                </a:tc>
                <a:tc>
                  <a:txBody>
                    <a:bodyPr/>
                    <a:lstStyle/>
                    <a:p>
                      <a:r>
                        <a:rPr lang="tr-TR" sz="1600" dirty="0">
                          <a:ln w="15875">
                            <a:noFill/>
                          </a:ln>
                          <a:solidFill>
                            <a:schemeClr val="tx1"/>
                          </a:solidFill>
                        </a:rPr>
                        <a:t>Herkes için kullanılabilir ve sürdürülebilir su yönetimi ve sağlık hizmeti sağlanması</a:t>
                      </a:r>
                    </a:p>
                  </a:txBody>
                  <a:tcPr>
                    <a:solidFill>
                      <a:schemeClr val="accent3">
                        <a:lumMod val="20000"/>
                        <a:lumOff val="80000"/>
                      </a:schemeClr>
                    </a:solidFill>
                  </a:tcPr>
                </a:tc>
                <a:extLst>
                  <a:ext uri="{0D108BD9-81ED-4DB2-BD59-A6C34878D82A}">
                    <a16:rowId xmlns:a16="http://schemas.microsoft.com/office/drawing/2014/main" val="1311496210"/>
                  </a:ext>
                </a:extLst>
              </a:tr>
              <a:tr h="368371">
                <a:tc>
                  <a:txBody>
                    <a:bodyPr/>
                    <a:lstStyle/>
                    <a:p>
                      <a:r>
                        <a:rPr lang="tr-TR" sz="1600" i="1" dirty="0">
                          <a:ln w="15875">
                            <a:noFill/>
                          </a:ln>
                          <a:solidFill>
                            <a:schemeClr val="tx1"/>
                          </a:solidFill>
                        </a:rPr>
                        <a:t>7</a:t>
                      </a:r>
                    </a:p>
                  </a:txBody>
                  <a:tcPr>
                    <a:solidFill>
                      <a:schemeClr val="accent3">
                        <a:lumMod val="20000"/>
                        <a:lumOff val="80000"/>
                      </a:schemeClr>
                    </a:solidFill>
                  </a:tcPr>
                </a:tc>
                <a:tc>
                  <a:txBody>
                    <a:bodyPr/>
                    <a:lstStyle/>
                    <a:p>
                      <a:r>
                        <a:rPr lang="tr-TR" sz="1600" dirty="0">
                          <a:ln w="15875">
                            <a:noFill/>
                          </a:ln>
                          <a:solidFill>
                            <a:schemeClr val="tx1"/>
                          </a:solidFill>
                        </a:rPr>
                        <a:t>Uygun fiyatlı temiz enerji</a:t>
                      </a:r>
                    </a:p>
                  </a:txBody>
                  <a:tcPr>
                    <a:solidFill>
                      <a:schemeClr val="accent3">
                        <a:lumMod val="20000"/>
                        <a:lumOff val="80000"/>
                      </a:schemeClr>
                    </a:solidFill>
                  </a:tcPr>
                </a:tc>
                <a:tc>
                  <a:txBody>
                    <a:bodyPr/>
                    <a:lstStyle/>
                    <a:p>
                      <a:r>
                        <a:rPr lang="tr-TR" sz="1600" dirty="0">
                          <a:ln w="15875">
                            <a:noFill/>
                          </a:ln>
                          <a:solidFill>
                            <a:schemeClr val="tx1"/>
                          </a:solidFill>
                        </a:rPr>
                        <a:t>Herkes için uygun fiyatlı, güvenilir, sürdürülebilir ve modern enerjiye erişimin sağlanması</a:t>
                      </a:r>
                    </a:p>
                  </a:txBody>
                  <a:tcPr>
                    <a:solidFill>
                      <a:schemeClr val="accent3">
                        <a:lumMod val="20000"/>
                        <a:lumOff val="80000"/>
                      </a:schemeClr>
                    </a:solidFill>
                  </a:tcPr>
                </a:tc>
                <a:extLst>
                  <a:ext uri="{0D108BD9-81ED-4DB2-BD59-A6C34878D82A}">
                    <a16:rowId xmlns:a16="http://schemas.microsoft.com/office/drawing/2014/main" val="2556842488"/>
                  </a:ext>
                </a:extLst>
              </a:tr>
              <a:tr h="682488">
                <a:tc>
                  <a:txBody>
                    <a:bodyPr/>
                    <a:lstStyle/>
                    <a:p>
                      <a:r>
                        <a:rPr lang="tr-TR" sz="1600" i="1" dirty="0">
                          <a:ln w="15875">
                            <a:noFill/>
                          </a:ln>
                          <a:solidFill>
                            <a:schemeClr val="tx1"/>
                          </a:solidFill>
                        </a:rPr>
                        <a:t>8</a:t>
                      </a:r>
                    </a:p>
                  </a:txBody>
                  <a:tcPr>
                    <a:solidFill>
                      <a:schemeClr val="accent3">
                        <a:lumMod val="20000"/>
                        <a:lumOff val="80000"/>
                      </a:schemeClr>
                    </a:solidFill>
                  </a:tcPr>
                </a:tc>
                <a:tc>
                  <a:txBody>
                    <a:bodyPr/>
                    <a:lstStyle/>
                    <a:p>
                      <a:r>
                        <a:rPr lang="tr-TR" sz="1600" dirty="0">
                          <a:ln w="15875">
                            <a:noFill/>
                          </a:ln>
                          <a:solidFill>
                            <a:schemeClr val="tx1"/>
                          </a:solidFill>
                        </a:rPr>
                        <a:t>Uygun iş ve ekonomik büyüme</a:t>
                      </a:r>
                    </a:p>
                  </a:txBody>
                  <a:tcPr>
                    <a:solidFill>
                      <a:schemeClr val="accent3">
                        <a:lumMod val="20000"/>
                        <a:lumOff val="80000"/>
                      </a:schemeClr>
                    </a:solidFill>
                  </a:tcPr>
                </a:tc>
                <a:tc>
                  <a:txBody>
                    <a:bodyPr/>
                    <a:lstStyle/>
                    <a:p>
                      <a:r>
                        <a:rPr lang="tr-TR" sz="1600" dirty="0">
                          <a:ln w="15875">
                            <a:noFill/>
                          </a:ln>
                          <a:solidFill>
                            <a:schemeClr val="tx1"/>
                          </a:solidFill>
                        </a:rPr>
                        <a:t>Sürdürülebilir, kapsayıcı ve sürdürülebilir ekonomik büyümenin, tam ve üretken istihdamın ve herkes için uygun işlerin teşvik edilmesi</a:t>
                      </a:r>
                    </a:p>
                  </a:txBody>
                  <a:tcPr>
                    <a:solidFill>
                      <a:schemeClr val="accent3">
                        <a:lumMod val="20000"/>
                        <a:lumOff val="80000"/>
                      </a:schemeClr>
                    </a:solidFill>
                  </a:tcPr>
                </a:tc>
                <a:extLst>
                  <a:ext uri="{0D108BD9-81ED-4DB2-BD59-A6C34878D82A}">
                    <a16:rowId xmlns:a16="http://schemas.microsoft.com/office/drawing/2014/main" val="2127003537"/>
                  </a:ext>
                </a:extLst>
              </a:tr>
              <a:tr h="682488">
                <a:tc>
                  <a:txBody>
                    <a:bodyPr/>
                    <a:lstStyle/>
                    <a:p>
                      <a:r>
                        <a:rPr lang="tr-TR" sz="1600" i="1" dirty="0">
                          <a:ln w="15875">
                            <a:noFill/>
                          </a:ln>
                          <a:solidFill>
                            <a:schemeClr val="tx1"/>
                          </a:solidFill>
                        </a:rPr>
                        <a:t>9</a:t>
                      </a:r>
                    </a:p>
                  </a:txBody>
                  <a:tcPr>
                    <a:solidFill>
                      <a:schemeClr val="accent3">
                        <a:lumMod val="20000"/>
                        <a:lumOff val="80000"/>
                      </a:schemeClr>
                    </a:solidFill>
                  </a:tcPr>
                </a:tc>
                <a:tc>
                  <a:txBody>
                    <a:bodyPr/>
                    <a:lstStyle/>
                    <a:p>
                      <a:r>
                        <a:rPr lang="tr-TR" sz="1600" dirty="0">
                          <a:ln w="15875">
                            <a:noFill/>
                          </a:ln>
                          <a:solidFill>
                            <a:schemeClr val="tx1"/>
                          </a:solidFill>
                        </a:rPr>
                        <a:t>Endüstri, yenilikçilik ve altyapı</a:t>
                      </a:r>
                    </a:p>
                  </a:txBody>
                  <a:tcPr>
                    <a:solidFill>
                      <a:schemeClr val="accent3">
                        <a:lumMod val="20000"/>
                        <a:lumOff val="80000"/>
                      </a:schemeClr>
                    </a:solidFill>
                  </a:tcPr>
                </a:tc>
                <a:tc>
                  <a:txBody>
                    <a:bodyPr/>
                    <a:lstStyle/>
                    <a:p>
                      <a:r>
                        <a:rPr lang="tr-TR" sz="1600" dirty="0">
                          <a:ln w="15875">
                            <a:noFill/>
                          </a:ln>
                          <a:solidFill>
                            <a:schemeClr val="tx1"/>
                          </a:solidFill>
                        </a:rPr>
                        <a:t>Esnek altyapı oluşturmak, kapsayıcı ve sürdürülebilir endüstrileşmeyi ve yenilikçiliği teşvik etmek</a:t>
                      </a:r>
                    </a:p>
                  </a:txBody>
                  <a:tcPr>
                    <a:solidFill>
                      <a:schemeClr val="accent3">
                        <a:lumMod val="20000"/>
                        <a:lumOff val="80000"/>
                      </a:schemeClr>
                    </a:solidFill>
                  </a:tcPr>
                </a:tc>
                <a:extLst>
                  <a:ext uri="{0D108BD9-81ED-4DB2-BD59-A6C34878D82A}">
                    <a16:rowId xmlns:a16="http://schemas.microsoft.com/office/drawing/2014/main" val="1976711110"/>
                  </a:ext>
                </a:extLst>
              </a:tr>
            </a:tbl>
          </a:graphicData>
        </a:graphic>
      </p:graphicFrame>
    </p:spTree>
    <p:extLst>
      <p:ext uri="{BB962C8B-B14F-4D97-AF65-F5344CB8AC3E}">
        <p14:creationId xmlns:p14="http://schemas.microsoft.com/office/powerpoint/2010/main" val="156949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91565E-B4AA-4AB0-AF2F-D87715400D8A}"/>
              </a:ext>
            </a:extLst>
          </p:cNvPr>
          <p:cNvSpPr>
            <a:spLocks noGrp="1"/>
          </p:cNvSpPr>
          <p:nvPr>
            <p:ph type="title"/>
          </p:nvPr>
        </p:nvSpPr>
        <p:spPr/>
        <p:txBody>
          <a:bodyPr/>
          <a:lstStyle/>
          <a:p>
            <a:r>
              <a:rPr lang="tr-TR" dirty="0"/>
              <a:t>Sürdürülebilir Kalkınma İçin Küresel Amaçlar</a:t>
            </a:r>
          </a:p>
        </p:txBody>
      </p:sp>
      <p:sp>
        <p:nvSpPr>
          <p:cNvPr id="3" name="İçerik Yer Tutucusu 2">
            <a:extLst>
              <a:ext uri="{FF2B5EF4-FFF2-40B4-BE49-F238E27FC236}">
                <a16:creationId xmlns:a16="http://schemas.microsoft.com/office/drawing/2014/main" id="{C88A658E-4817-4339-A332-78D450E1EB2A}"/>
              </a:ext>
            </a:extLst>
          </p:cNvPr>
          <p:cNvSpPr>
            <a:spLocks noGrp="1"/>
          </p:cNvSpPr>
          <p:nvPr>
            <p:ph idx="1"/>
          </p:nvPr>
        </p:nvSpPr>
        <p:spPr/>
        <p:txBody>
          <a:bodyPr/>
          <a:lstStyle/>
          <a:p>
            <a:endParaRPr lang="tr-TR"/>
          </a:p>
        </p:txBody>
      </p:sp>
      <p:graphicFrame>
        <p:nvGraphicFramePr>
          <p:cNvPr id="5" name="Tablo 4">
            <a:extLst>
              <a:ext uri="{FF2B5EF4-FFF2-40B4-BE49-F238E27FC236}">
                <a16:creationId xmlns:a16="http://schemas.microsoft.com/office/drawing/2014/main" id="{B70E415E-5E09-443B-9EF2-2D82855AABFC}"/>
              </a:ext>
            </a:extLst>
          </p:cNvPr>
          <p:cNvGraphicFramePr>
            <a:graphicFrameLocks/>
          </p:cNvGraphicFramePr>
          <p:nvPr>
            <p:extLst>
              <p:ext uri="{D42A27DB-BD31-4B8C-83A1-F6EECF244321}">
                <p14:modId xmlns:p14="http://schemas.microsoft.com/office/powerpoint/2010/main" val="565885973"/>
              </p:ext>
            </p:extLst>
          </p:nvPr>
        </p:nvGraphicFramePr>
        <p:xfrm>
          <a:off x="838200" y="1690688"/>
          <a:ext cx="10515599" cy="4995127"/>
        </p:xfrm>
        <a:graphic>
          <a:graphicData uri="http://schemas.openxmlformats.org/drawingml/2006/table">
            <a:tbl>
              <a:tblPr firstRow="1" bandRow="1">
                <a:tableStyleId>{5C22544A-7EE6-4342-B048-85BDC9FD1C3A}</a:tableStyleId>
              </a:tblPr>
              <a:tblGrid>
                <a:gridCol w="518761">
                  <a:extLst>
                    <a:ext uri="{9D8B030D-6E8A-4147-A177-3AD203B41FA5}">
                      <a16:colId xmlns:a16="http://schemas.microsoft.com/office/drawing/2014/main" val="3708133441"/>
                    </a:ext>
                  </a:extLst>
                </a:gridCol>
                <a:gridCol w="2154277">
                  <a:extLst>
                    <a:ext uri="{9D8B030D-6E8A-4147-A177-3AD203B41FA5}">
                      <a16:colId xmlns:a16="http://schemas.microsoft.com/office/drawing/2014/main" val="917223773"/>
                    </a:ext>
                  </a:extLst>
                </a:gridCol>
                <a:gridCol w="7842561">
                  <a:extLst>
                    <a:ext uri="{9D8B030D-6E8A-4147-A177-3AD203B41FA5}">
                      <a16:colId xmlns:a16="http://schemas.microsoft.com/office/drawing/2014/main" val="3401466983"/>
                    </a:ext>
                  </a:extLst>
                </a:gridCol>
              </a:tblGrid>
              <a:tr h="0">
                <a:tc>
                  <a:txBody>
                    <a:bodyPr/>
                    <a:lstStyle/>
                    <a:p>
                      <a:r>
                        <a:rPr lang="tr-TR" dirty="0">
                          <a:ln w="15875">
                            <a:noFill/>
                          </a:ln>
                          <a:solidFill>
                            <a:schemeClr val="tx1"/>
                          </a:solidFill>
                        </a:rPr>
                        <a:t>No</a:t>
                      </a:r>
                    </a:p>
                  </a:txBody>
                  <a:tcPr>
                    <a:solidFill>
                      <a:schemeClr val="accent3">
                        <a:lumMod val="20000"/>
                        <a:lumOff val="80000"/>
                      </a:schemeClr>
                    </a:solidFill>
                  </a:tcPr>
                </a:tc>
                <a:tc>
                  <a:txBody>
                    <a:bodyPr/>
                    <a:lstStyle/>
                    <a:p>
                      <a:pPr algn="ctr"/>
                      <a:r>
                        <a:rPr lang="tr-TR">
                          <a:ln w="15875">
                            <a:noFill/>
                          </a:ln>
                          <a:solidFill>
                            <a:schemeClr val="tx1"/>
                          </a:solidFill>
                        </a:rPr>
                        <a:t>Amaç</a:t>
                      </a:r>
                      <a:endParaRPr lang="tr-TR" dirty="0">
                        <a:ln w="15875">
                          <a:noFill/>
                        </a:ln>
                        <a:solidFill>
                          <a:schemeClr val="tx1"/>
                        </a:solidFill>
                      </a:endParaRPr>
                    </a:p>
                  </a:txBody>
                  <a:tcPr>
                    <a:solidFill>
                      <a:schemeClr val="accent3">
                        <a:lumMod val="20000"/>
                        <a:lumOff val="80000"/>
                      </a:schemeClr>
                    </a:solidFill>
                  </a:tcPr>
                </a:tc>
                <a:tc>
                  <a:txBody>
                    <a:bodyPr/>
                    <a:lstStyle/>
                    <a:p>
                      <a:pPr algn="ctr"/>
                      <a:r>
                        <a:rPr lang="tr-TR" dirty="0">
                          <a:ln w="15875">
                            <a:noFill/>
                          </a:ln>
                          <a:solidFill>
                            <a:schemeClr val="tx1"/>
                          </a:solidFill>
                        </a:rPr>
                        <a:t>Tanım</a:t>
                      </a:r>
                    </a:p>
                  </a:txBody>
                  <a:tcPr>
                    <a:solidFill>
                      <a:schemeClr val="accent3">
                        <a:lumMod val="20000"/>
                        <a:lumOff val="80000"/>
                      </a:schemeClr>
                    </a:solidFill>
                  </a:tcPr>
                </a:tc>
                <a:extLst>
                  <a:ext uri="{0D108BD9-81ED-4DB2-BD59-A6C34878D82A}">
                    <a16:rowId xmlns:a16="http://schemas.microsoft.com/office/drawing/2014/main" val="2932650496"/>
                  </a:ext>
                </a:extLst>
              </a:tr>
              <a:tr h="349899">
                <a:tc>
                  <a:txBody>
                    <a:bodyPr/>
                    <a:lstStyle/>
                    <a:p>
                      <a:r>
                        <a:rPr lang="tr-TR" sz="1600" i="1" dirty="0">
                          <a:ln w="15875">
                            <a:noFill/>
                          </a:ln>
                          <a:solidFill>
                            <a:schemeClr val="tx1"/>
                          </a:solidFill>
                        </a:rPr>
                        <a:t>10</a:t>
                      </a:r>
                    </a:p>
                  </a:txBody>
                  <a:tcPr>
                    <a:solidFill>
                      <a:schemeClr val="accent3">
                        <a:lumMod val="20000"/>
                        <a:lumOff val="80000"/>
                      </a:schemeClr>
                    </a:solidFill>
                  </a:tcPr>
                </a:tc>
                <a:tc>
                  <a:txBody>
                    <a:bodyPr/>
                    <a:lstStyle/>
                    <a:p>
                      <a:r>
                        <a:rPr lang="tr-TR" sz="1600" dirty="0">
                          <a:ln w="15875">
                            <a:noFill/>
                          </a:ln>
                          <a:solidFill>
                            <a:schemeClr val="tx1"/>
                          </a:solidFill>
                        </a:rPr>
                        <a:t>Eşitsizliği azaltmak</a:t>
                      </a:r>
                    </a:p>
                  </a:txBody>
                  <a:tcPr>
                    <a:solidFill>
                      <a:schemeClr val="accent3">
                        <a:lumMod val="20000"/>
                        <a:lumOff val="80000"/>
                      </a:schemeClr>
                    </a:solidFill>
                  </a:tcPr>
                </a:tc>
                <a:tc>
                  <a:txBody>
                    <a:bodyPr/>
                    <a:lstStyle/>
                    <a:p>
                      <a:r>
                        <a:rPr lang="tr-TR" sz="1600" dirty="0">
                          <a:ln w="15875">
                            <a:noFill/>
                          </a:ln>
                          <a:solidFill>
                            <a:schemeClr val="tx1"/>
                          </a:solidFill>
                        </a:rPr>
                        <a:t>Ülkeler içinde ve ülkeler arasında eşitsizliği azaltmak</a:t>
                      </a:r>
                    </a:p>
                  </a:txBody>
                  <a:tcPr>
                    <a:solidFill>
                      <a:schemeClr val="accent3">
                        <a:lumMod val="20000"/>
                        <a:lumOff val="80000"/>
                      </a:schemeClr>
                    </a:solidFill>
                  </a:tcPr>
                </a:tc>
                <a:extLst>
                  <a:ext uri="{0D108BD9-81ED-4DB2-BD59-A6C34878D82A}">
                    <a16:rowId xmlns:a16="http://schemas.microsoft.com/office/drawing/2014/main" val="1685831755"/>
                  </a:ext>
                </a:extLst>
              </a:tr>
              <a:tr h="598012">
                <a:tc>
                  <a:txBody>
                    <a:bodyPr/>
                    <a:lstStyle/>
                    <a:p>
                      <a:r>
                        <a:rPr lang="tr-TR" sz="1600" i="1" dirty="0">
                          <a:ln w="15875">
                            <a:noFill/>
                          </a:ln>
                          <a:solidFill>
                            <a:schemeClr val="tx1"/>
                          </a:solidFill>
                        </a:rPr>
                        <a:t>11</a:t>
                      </a:r>
                    </a:p>
                  </a:txBody>
                  <a:tcPr>
                    <a:solidFill>
                      <a:schemeClr val="accent3">
                        <a:lumMod val="20000"/>
                        <a:lumOff val="80000"/>
                      </a:schemeClr>
                    </a:solidFill>
                  </a:tcPr>
                </a:tc>
                <a:tc>
                  <a:txBody>
                    <a:bodyPr/>
                    <a:lstStyle/>
                    <a:p>
                      <a:r>
                        <a:rPr lang="tr-TR" sz="1600">
                          <a:ln w="15875">
                            <a:noFill/>
                          </a:ln>
                          <a:solidFill>
                            <a:schemeClr val="tx1"/>
                          </a:solidFill>
                        </a:rPr>
                        <a:t>Sürdürülebilir kentler ve toplumlar</a:t>
                      </a:r>
                      <a:endParaRPr lang="tr-TR" sz="1600" dirty="0">
                        <a:ln w="15875">
                          <a:noFill/>
                        </a:ln>
                        <a:solidFill>
                          <a:schemeClr val="tx1"/>
                        </a:solidFill>
                      </a:endParaRPr>
                    </a:p>
                  </a:txBody>
                  <a:tcPr>
                    <a:solidFill>
                      <a:schemeClr val="accent3">
                        <a:lumMod val="20000"/>
                        <a:lumOff val="80000"/>
                      </a:schemeClr>
                    </a:solidFill>
                  </a:tcPr>
                </a:tc>
                <a:tc>
                  <a:txBody>
                    <a:bodyPr/>
                    <a:lstStyle/>
                    <a:p>
                      <a:r>
                        <a:rPr lang="tr-TR" sz="1600" dirty="0">
                          <a:ln w="15875">
                            <a:noFill/>
                          </a:ln>
                          <a:solidFill>
                            <a:schemeClr val="tx1"/>
                          </a:solidFill>
                        </a:rPr>
                        <a:t>Kentleri ve yerleşim alanlarını kapsayıcı, güvenli, esnek ve sürdürülebilir hale getirmek</a:t>
                      </a:r>
                    </a:p>
                  </a:txBody>
                  <a:tcPr>
                    <a:solidFill>
                      <a:schemeClr val="accent3">
                        <a:lumMod val="20000"/>
                        <a:lumOff val="80000"/>
                      </a:schemeClr>
                    </a:solidFill>
                  </a:tcPr>
                </a:tc>
                <a:extLst>
                  <a:ext uri="{0D108BD9-81ED-4DB2-BD59-A6C34878D82A}">
                    <a16:rowId xmlns:a16="http://schemas.microsoft.com/office/drawing/2014/main" val="3476911465"/>
                  </a:ext>
                </a:extLst>
              </a:tr>
              <a:tr h="367807">
                <a:tc>
                  <a:txBody>
                    <a:bodyPr/>
                    <a:lstStyle/>
                    <a:p>
                      <a:r>
                        <a:rPr lang="tr-TR" sz="1600" i="1" dirty="0">
                          <a:ln w="15875">
                            <a:noFill/>
                          </a:ln>
                          <a:solidFill>
                            <a:schemeClr val="tx1"/>
                          </a:solidFill>
                        </a:rPr>
                        <a:t>12</a:t>
                      </a:r>
                    </a:p>
                  </a:txBody>
                  <a:tcPr>
                    <a:solidFill>
                      <a:schemeClr val="accent3">
                        <a:lumMod val="20000"/>
                        <a:lumOff val="80000"/>
                      </a:schemeClr>
                    </a:solidFill>
                  </a:tcPr>
                </a:tc>
                <a:tc>
                  <a:txBody>
                    <a:bodyPr/>
                    <a:lstStyle/>
                    <a:p>
                      <a:r>
                        <a:rPr lang="tr-TR" sz="1600" dirty="0">
                          <a:ln w="15875">
                            <a:noFill/>
                          </a:ln>
                          <a:solidFill>
                            <a:schemeClr val="tx1"/>
                          </a:solidFill>
                        </a:rPr>
                        <a:t>Sorumlu tüketim ve üretim</a:t>
                      </a:r>
                    </a:p>
                  </a:txBody>
                  <a:tcPr>
                    <a:solidFill>
                      <a:schemeClr val="accent3">
                        <a:lumMod val="20000"/>
                        <a:lumOff val="80000"/>
                      </a:schemeClr>
                    </a:solidFill>
                  </a:tcPr>
                </a:tc>
                <a:tc>
                  <a:txBody>
                    <a:bodyPr/>
                    <a:lstStyle/>
                    <a:p>
                      <a:r>
                        <a:rPr lang="tr-TR" sz="1600" dirty="0">
                          <a:ln w="15875">
                            <a:noFill/>
                          </a:ln>
                          <a:solidFill>
                            <a:schemeClr val="tx1"/>
                          </a:solidFill>
                        </a:rPr>
                        <a:t>Sürdürülebilir tüketim ve üretim modellerini sağlamak</a:t>
                      </a:r>
                    </a:p>
                  </a:txBody>
                  <a:tcPr>
                    <a:solidFill>
                      <a:schemeClr val="accent3">
                        <a:lumMod val="20000"/>
                        <a:lumOff val="80000"/>
                      </a:schemeClr>
                    </a:solidFill>
                  </a:tcPr>
                </a:tc>
                <a:extLst>
                  <a:ext uri="{0D108BD9-81ED-4DB2-BD59-A6C34878D82A}">
                    <a16:rowId xmlns:a16="http://schemas.microsoft.com/office/drawing/2014/main" val="1005488409"/>
                  </a:ext>
                </a:extLst>
              </a:tr>
              <a:tr h="568038">
                <a:tc>
                  <a:txBody>
                    <a:bodyPr/>
                    <a:lstStyle/>
                    <a:p>
                      <a:r>
                        <a:rPr lang="tr-TR" sz="1600" i="1" dirty="0">
                          <a:ln w="15875">
                            <a:noFill/>
                          </a:ln>
                          <a:solidFill>
                            <a:schemeClr val="tx1"/>
                          </a:solidFill>
                        </a:rPr>
                        <a:t>13</a:t>
                      </a:r>
                    </a:p>
                  </a:txBody>
                  <a:tcPr>
                    <a:solidFill>
                      <a:schemeClr val="accent3">
                        <a:lumMod val="20000"/>
                        <a:lumOff val="80000"/>
                      </a:schemeClr>
                    </a:solidFill>
                  </a:tcPr>
                </a:tc>
                <a:tc>
                  <a:txBody>
                    <a:bodyPr/>
                    <a:lstStyle/>
                    <a:p>
                      <a:r>
                        <a:rPr lang="tr-TR" sz="1600">
                          <a:ln w="15875">
                            <a:noFill/>
                          </a:ln>
                          <a:solidFill>
                            <a:schemeClr val="tx1"/>
                          </a:solidFill>
                        </a:rPr>
                        <a:t>İklim için harekete geçmek</a:t>
                      </a:r>
                      <a:endParaRPr lang="tr-TR" sz="1600" dirty="0">
                        <a:ln w="15875">
                          <a:noFill/>
                        </a:ln>
                        <a:solidFill>
                          <a:schemeClr val="tx1"/>
                        </a:solidFill>
                      </a:endParaRPr>
                    </a:p>
                  </a:txBody>
                  <a:tcPr>
                    <a:solidFill>
                      <a:schemeClr val="accent3">
                        <a:lumMod val="20000"/>
                        <a:lumOff val="80000"/>
                      </a:schemeClr>
                    </a:solidFill>
                  </a:tcPr>
                </a:tc>
                <a:tc>
                  <a:txBody>
                    <a:bodyPr/>
                    <a:lstStyle/>
                    <a:p>
                      <a:r>
                        <a:rPr lang="tr-TR" sz="1600" dirty="0">
                          <a:ln w="15875">
                            <a:noFill/>
                          </a:ln>
                          <a:solidFill>
                            <a:schemeClr val="tx1"/>
                          </a:solidFill>
                        </a:rPr>
                        <a:t>İklim değişikliği ve etkileri ile mücadele etmek için acilen harekete geçmek</a:t>
                      </a:r>
                    </a:p>
                  </a:txBody>
                  <a:tcPr>
                    <a:solidFill>
                      <a:schemeClr val="accent3">
                        <a:lumMod val="20000"/>
                        <a:lumOff val="80000"/>
                      </a:schemeClr>
                    </a:solidFill>
                  </a:tcPr>
                </a:tc>
                <a:extLst>
                  <a:ext uri="{0D108BD9-81ED-4DB2-BD59-A6C34878D82A}">
                    <a16:rowId xmlns:a16="http://schemas.microsoft.com/office/drawing/2014/main" val="1335679339"/>
                  </a:ext>
                </a:extLst>
              </a:tr>
              <a:tr h="427416">
                <a:tc>
                  <a:txBody>
                    <a:bodyPr/>
                    <a:lstStyle/>
                    <a:p>
                      <a:r>
                        <a:rPr lang="tr-TR" sz="1600" i="1" dirty="0">
                          <a:ln w="15875">
                            <a:noFill/>
                          </a:ln>
                          <a:solidFill>
                            <a:schemeClr val="tx1"/>
                          </a:solidFill>
                        </a:rPr>
                        <a:t>14</a:t>
                      </a:r>
                    </a:p>
                  </a:txBody>
                  <a:tcPr>
                    <a:solidFill>
                      <a:schemeClr val="accent3">
                        <a:lumMod val="20000"/>
                        <a:lumOff val="80000"/>
                      </a:schemeClr>
                    </a:solidFill>
                  </a:tcPr>
                </a:tc>
                <a:tc>
                  <a:txBody>
                    <a:bodyPr/>
                    <a:lstStyle/>
                    <a:p>
                      <a:r>
                        <a:rPr lang="tr-TR" sz="1600">
                          <a:ln w="15875">
                            <a:noFill/>
                          </a:ln>
                          <a:solidFill>
                            <a:schemeClr val="tx1"/>
                          </a:solidFill>
                        </a:rPr>
                        <a:t>Su altında yaşam</a:t>
                      </a:r>
                      <a:endParaRPr lang="tr-TR" sz="1600" dirty="0">
                        <a:ln w="15875">
                          <a:noFill/>
                        </a:ln>
                        <a:solidFill>
                          <a:schemeClr val="tx1"/>
                        </a:solidFill>
                      </a:endParaRPr>
                    </a:p>
                  </a:txBody>
                  <a:tcPr>
                    <a:solidFill>
                      <a:schemeClr val="accent3">
                        <a:lumMod val="20000"/>
                        <a:lumOff val="80000"/>
                      </a:schemeClr>
                    </a:solidFill>
                  </a:tcPr>
                </a:tc>
                <a:tc>
                  <a:txBody>
                    <a:bodyPr/>
                    <a:lstStyle/>
                    <a:p>
                      <a:r>
                        <a:rPr lang="tr-TR" sz="1600" dirty="0">
                          <a:ln w="15875">
                            <a:noFill/>
                          </a:ln>
                          <a:solidFill>
                            <a:schemeClr val="tx1"/>
                          </a:solidFill>
                        </a:rPr>
                        <a:t>Sürdürülebilir kalkınma için okyanusları, denizleri ve deniz kaynaklarını korumak ve sürdürülebilir bir şekilde kullanmak</a:t>
                      </a:r>
                    </a:p>
                  </a:txBody>
                  <a:tcPr>
                    <a:solidFill>
                      <a:schemeClr val="accent3">
                        <a:lumMod val="20000"/>
                        <a:lumOff val="80000"/>
                      </a:schemeClr>
                    </a:solidFill>
                  </a:tcPr>
                </a:tc>
                <a:extLst>
                  <a:ext uri="{0D108BD9-81ED-4DB2-BD59-A6C34878D82A}">
                    <a16:rowId xmlns:a16="http://schemas.microsoft.com/office/drawing/2014/main" val="2204976544"/>
                  </a:ext>
                </a:extLst>
              </a:tr>
              <a:tr h="399429">
                <a:tc>
                  <a:txBody>
                    <a:bodyPr/>
                    <a:lstStyle/>
                    <a:p>
                      <a:r>
                        <a:rPr lang="tr-TR" sz="1600" i="1" dirty="0">
                          <a:ln w="15875">
                            <a:noFill/>
                          </a:ln>
                          <a:solidFill>
                            <a:schemeClr val="tx1"/>
                          </a:solidFill>
                        </a:rPr>
                        <a:t>15</a:t>
                      </a:r>
                    </a:p>
                  </a:txBody>
                  <a:tcPr>
                    <a:solidFill>
                      <a:schemeClr val="accent3">
                        <a:lumMod val="20000"/>
                        <a:lumOff val="80000"/>
                      </a:schemeClr>
                    </a:solidFill>
                  </a:tcPr>
                </a:tc>
                <a:tc>
                  <a:txBody>
                    <a:bodyPr/>
                    <a:lstStyle/>
                    <a:p>
                      <a:r>
                        <a:rPr lang="tr-TR" sz="1600">
                          <a:ln w="15875">
                            <a:noFill/>
                          </a:ln>
                          <a:solidFill>
                            <a:schemeClr val="tx1"/>
                          </a:solidFill>
                        </a:rPr>
                        <a:t>Karada yaşam</a:t>
                      </a:r>
                      <a:endParaRPr lang="tr-TR" sz="1600" dirty="0">
                        <a:ln w="15875">
                          <a:noFill/>
                        </a:ln>
                        <a:solidFill>
                          <a:schemeClr val="tx1"/>
                        </a:solidFill>
                      </a:endParaRPr>
                    </a:p>
                  </a:txBody>
                  <a:tcPr>
                    <a:solidFill>
                      <a:schemeClr val="accent3">
                        <a:lumMod val="20000"/>
                        <a:lumOff val="80000"/>
                      </a:schemeClr>
                    </a:solidFill>
                  </a:tcPr>
                </a:tc>
                <a:tc>
                  <a:txBody>
                    <a:bodyPr/>
                    <a:lstStyle/>
                    <a:p>
                      <a:r>
                        <a:rPr lang="tr-TR" sz="1600" dirty="0">
                          <a:ln w="15875">
                            <a:noFill/>
                          </a:ln>
                          <a:solidFill>
                            <a:schemeClr val="tx1"/>
                          </a:solidFill>
                        </a:rPr>
                        <a:t>Ormanları sürdürülebilir şekilde yönetmek, çölleşme ile mücadele etmek, arazı bozulmasını durdurmak ve tersine çevirmek, biyolojik çeşitlilik kaybını durdurmak</a:t>
                      </a:r>
                    </a:p>
                  </a:txBody>
                  <a:tcPr>
                    <a:solidFill>
                      <a:schemeClr val="accent3">
                        <a:lumMod val="20000"/>
                        <a:lumOff val="80000"/>
                      </a:schemeClr>
                    </a:solidFill>
                  </a:tcPr>
                </a:tc>
                <a:extLst>
                  <a:ext uri="{0D108BD9-81ED-4DB2-BD59-A6C34878D82A}">
                    <a16:rowId xmlns:a16="http://schemas.microsoft.com/office/drawing/2014/main" val="1311496210"/>
                  </a:ext>
                </a:extLst>
              </a:tr>
              <a:tr h="682488">
                <a:tc>
                  <a:txBody>
                    <a:bodyPr/>
                    <a:lstStyle/>
                    <a:p>
                      <a:r>
                        <a:rPr lang="tr-TR" sz="1600" i="1" dirty="0">
                          <a:ln w="15875">
                            <a:noFill/>
                          </a:ln>
                          <a:solidFill>
                            <a:schemeClr val="tx1"/>
                          </a:solidFill>
                        </a:rPr>
                        <a:t>16</a:t>
                      </a:r>
                    </a:p>
                  </a:txBody>
                  <a:tcPr>
                    <a:solidFill>
                      <a:schemeClr val="accent3">
                        <a:lumMod val="20000"/>
                        <a:lumOff val="80000"/>
                      </a:schemeClr>
                    </a:solidFill>
                  </a:tcPr>
                </a:tc>
                <a:tc>
                  <a:txBody>
                    <a:bodyPr/>
                    <a:lstStyle/>
                    <a:p>
                      <a:r>
                        <a:rPr lang="tr-TR" sz="1600">
                          <a:ln w="15875">
                            <a:noFill/>
                          </a:ln>
                          <a:solidFill>
                            <a:schemeClr val="tx1"/>
                          </a:solidFill>
                        </a:rPr>
                        <a:t>Barış, adalet ve güçlü kurumlar</a:t>
                      </a:r>
                      <a:endParaRPr lang="tr-TR" sz="1600" dirty="0">
                        <a:ln w="15875">
                          <a:noFill/>
                        </a:ln>
                        <a:solidFill>
                          <a:schemeClr val="tx1"/>
                        </a:solidFill>
                      </a:endParaRPr>
                    </a:p>
                  </a:txBody>
                  <a:tcPr>
                    <a:solidFill>
                      <a:schemeClr val="accent3">
                        <a:lumMod val="20000"/>
                        <a:lumOff val="80000"/>
                      </a:schemeClr>
                    </a:solidFill>
                  </a:tcPr>
                </a:tc>
                <a:tc>
                  <a:txBody>
                    <a:bodyPr/>
                    <a:lstStyle/>
                    <a:p>
                      <a:r>
                        <a:rPr lang="tr-TR" sz="1600" dirty="0">
                          <a:ln w="15875">
                            <a:noFill/>
                          </a:ln>
                          <a:solidFill>
                            <a:schemeClr val="tx1"/>
                          </a:solidFill>
                        </a:rPr>
                        <a:t>Sürdürülebilir kalkınma için barışçıl ve kapsayıcı toplumları teşvik etmek, herkes için adalete erişim sağlamak, her düzeyde etkili, hesap verebilir ve kapsayıcı kurumlar oluşturmak</a:t>
                      </a:r>
                    </a:p>
                  </a:txBody>
                  <a:tcPr>
                    <a:solidFill>
                      <a:schemeClr val="accent3">
                        <a:lumMod val="20000"/>
                        <a:lumOff val="80000"/>
                      </a:schemeClr>
                    </a:solidFill>
                  </a:tcPr>
                </a:tc>
                <a:extLst>
                  <a:ext uri="{0D108BD9-81ED-4DB2-BD59-A6C34878D82A}">
                    <a16:rowId xmlns:a16="http://schemas.microsoft.com/office/drawing/2014/main" val="2556842488"/>
                  </a:ext>
                </a:extLst>
              </a:tr>
              <a:tr h="682488">
                <a:tc>
                  <a:txBody>
                    <a:bodyPr/>
                    <a:lstStyle/>
                    <a:p>
                      <a:r>
                        <a:rPr lang="tr-TR" sz="1600" i="1" dirty="0">
                          <a:ln w="15875">
                            <a:noFill/>
                          </a:ln>
                          <a:solidFill>
                            <a:schemeClr val="tx1"/>
                          </a:solidFill>
                        </a:rPr>
                        <a:t>17</a:t>
                      </a:r>
                    </a:p>
                  </a:txBody>
                  <a:tcPr>
                    <a:solidFill>
                      <a:schemeClr val="accent3">
                        <a:lumMod val="20000"/>
                        <a:lumOff val="80000"/>
                      </a:schemeClr>
                    </a:solidFill>
                  </a:tcPr>
                </a:tc>
                <a:tc>
                  <a:txBody>
                    <a:bodyPr/>
                    <a:lstStyle/>
                    <a:p>
                      <a:r>
                        <a:rPr lang="tr-TR" sz="1600" dirty="0">
                          <a:ln w="15875">
                            <a:noFill/>
                          </a:ln>
                          <a:solidFill>
                            <a:schemeClr val="tx1"/>
                          </a:solidFill>
                        </a:rPr>
                        <a:t>Amaçlar için ortaklıklar</a:t>
                      </a:r>
                    </a:p>
                  </a:txBody>
                  <a:tcPr>
                    <a:solidFill>
                      <a:schemeClr val="accent3">
                        <a:lumMod val="20000"/>
                        <a:lumOff val="80000"/>
                      </a:schemeClr>
                    </a:solidFill>
                  </a:tcPr>
                </a:tc>
                <a:tc>
                  <a:txBody>
                    <a:bodyPr/>
                    <a:lstStyle/>
                    <a:p>
                      <a:r>
                        <a:rPr lang="tr-TR" sz="1600" dirty="0">
                          <a:ln w="15875">
                            <a:noFill/>
                          </a:ln>
                          <a:solidFill>
                            <a:schemeClr val="tx1"/>
                          </a:solidFill>
                        </a:rPr>
                        <a:t>Uygulama araçlarının güçlendirilmesi ve sürdürülebilir kalkınma için küresel ortaklığın canlandırılmasını sağlamak</a:t>
                      </a:r>
                    </a:p>
                  </a:txBody>
                  <a:tcPr>
                    <a:solidFill>
                      <a:schemeClr val="accent3">
                        <a:lumMod val="20000"/>
                        <a:lumOff val="80000"/>
                      </a:schemeClr>
                    </a:solidFill>
                  </a:tcPr>
                </a:tc>
                <a:extLst>
                  <a:ext uri="{0D108BD9-81ED-4DB2-BD59-A6C34878D82A}">
                    <a16:rowId xmlns:a16="http://schemas.microsoft.com/office/drawing/2014/main" val="2127003537"/>
                  </a:ext>
                </a:extLst>
              </a:tr>
            </a:tbl>
          </a:graphicData>
        </a:graphic>
      </p:graphicFrame>
    </p:spTree>
    <p:extLst>
      <p:ext uri="{BB962C8B-B14F-4D97-AF65-F5344CB8AC3E}">
        <p14:creationId xmlns:p14="http://schemas.microsoft.com/office/powerpoint/2010/main" val="110126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A5328B-C9CA-4EB5-BBD7-E5B64A060A2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B3A3A30-29E3-426C-A97A-DF4512E9441C}"/>
              </a:ext>
            </a:extLst>
          </p:cNvPr>
          <p:cNvSpPr>
            <a:spLocks noGrp="1"/>
          </p:cNvSpPr>
          <p:nvPr>
            <p:ph idx="1"/>
          </p:nvPr>
        </p:nvSpPr>
        <p:spPr/>
        <p:txBody>
          <a:bodyPr/>
          <a:lstStyle/>
          <a:p>
            <a:pPr marL="0" indent="0" algn="just">
              <a:buNone/>
            </a:pPr>
            <a:r>
              <a:rPr lang="tr-TR" dirty="0"/>
              <a:t>	</a:t>
            </a:r>
          </a:p>
          <a:p>
            <a:pPr marL="0" indent="0" algn="just">
              <a:buNone/>
            </a:pPr>
            <a:endParaRPr lang="tr-TR" dirty="0"/>
          </a:p>
          <a:p>
            <a:pPr marL="0" indent="0" algn="just">
              <a:buNone/>
            </a:pPr>
            <a:endParaRPr lang="tr-TR" dirty="0"/>
          </a:p>
          <a:p>
            <a:pPr marL="0" indent="0" algn="just">
              <a:buNone/>
            </a:pPr>
            <a:r>
              <a:rPr lang="tr-TR" i="1" dirty="0"/>
              <a:t>	«Dünyanın herhangi bir yerinde çevreye verilen ciddi 	boyutlardaki zararın herkesin sorunu olduğunu ve hepimizi tehdit 	ettiğini kabul etmedikçe, hiçbir etkili önlem alamayız.» </a:t>
            </a:r>
          </a:p>
          <a:p>
            <a:pPr marL="0" indent="0">
              <a:buNone/>
            </a:pPr>
            <a:r>
              <a:rPr lang="tr-TR" dirty="0"/>
              <a:t>								Peter </a:t>
            </a:r>
            <a:r>
              <a:rPr lang="tr-TR" dirty="0" err="1"/>
              <a:t>Drucker</a:t>
            </a:r>
            <a:endParaRPr lang="tr-TR" dirty="0"/>
          </a:p>
        </p:txBody>
      </p:sp>
    </p:spTree>
    <p:extLst>
      <p:ext uri="{BB962C8B-B14F-4D97-AF65-F5344CB8AC3E}">
        <p14:creationId xmlns:p14="http://schemas.microsoft.com/office/powerpoint/2010/main" val="228387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7CB937-F106-4D1B-9E83-9F606E81FE80}"/>
              </a:ext>
            </a:extLst>
          </p:cNvPr>
          <p:cNvSpPr>
            <a:spLocks noGrp="1"/>
          </p:cNvSpPr>
          <p:nvPr>
            <p:ph type="title"/>
          </p:nvPr>
        </p:nvSpPr>
        <p:spPr/>
        <p:txBody>
          <a:bodyPr/>
          <a:lstStyle/>
          <a:p>
            <a:r>
              <a:rPr lang="tr-TR" dirty="0"/>
              <a:t>Sürdürülebilirliğin Sosyal Boyutu</a:t>
            </a:r>
          </a:p>
        </p:txBody>
      </p:sp>
      <p:sp>
        <p:nvSpPr>
          <p:cNvPr id="3" name="İçerik Yer Tutucusu 2">
            <a:extLst>
              <a:ext uri="{FF2B5EF4-FFF2-40B4-BE49-F238E27FC236}">
                <a16:creationId xmlns:a16="http://schemas.microsoft.com/office/drawing/2014/main" id="{415596C4-DB46-4530-AB12-B1EDE8261938}"/>
              </a:ext>
            </a:extLst>
          </p:cNvPr>
          <p:cNvSpPr>
            <a:spLocks noGrp="1"/>
          </p:cNvSpPr>
          <p:nvPr>
            <p:ph idx="1"/>
          </p:nvPr>
        </p:nvSpPr>
        <p:spPr/>
        <p:txBody>
          <a:bodyPr/>
          <a:lstStyle/>
          <a:p>
            <a:r>
              <a:rPr lang="tr-TR" dirty="0"/>
              <a:t>İkinci Dünya Savaşı sonrası gerçekleşen hızlı nüfus artışı ve büyüme, yenilenemeyen ve doğal kaynakların korunmasına yönelik kaygılara neden olmuştur. </a:t>
            </a:r>
          </a:p>
          <a:p>
            <a:r>
              <a:rPr lang="tr-TR" dirty="0"/>
              <a:t>Ekonomik büyümenin yanı sıra, yeni ortaya çıkan sosyal problemler sürdürülebilir kalkınmanın önemli boyutları olarak kabul edilmiştir.</a:t>
            </a:r>
          </a:p>
          <a:p>
            <a:r>
              <a:rPr lang="tr-TR" dirty="0"/>
              <a:t>Sürdürülebilir kalkınmada temel fikir; barışı, güvenliği ve ekonomik kalkınmayı çevreye zarar vermeksizin bir arada yürütebilmektir.</a:t>
            </a:r>
          </a:p>
        </p:txBody>
      </p:sp>
    </p:spTree>
    <p:extLst>
      <p:ext uri="{BB962C8B-B14F-4D97-AF65-F5344CB8AC3E}">
        <p14:creationId xmlns:p14="http://schemas.microsoft.com/office/powerpoint/2010/main" val="3192953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BF7471-94AE-4E84-9DFA-4BF6DCB440B1}"/>
              </a:ext>
            </a:extLst>
          </p:cNvPr>
          <p:cNvSpPr>
            <a:spLocks noGrp="1"/>
          </p:cNvSpPr>
          <p:nvPr>
            <p:ph type="title"/>
          </p:nvPr>
        </p:nvSpPr>
        <p:spPr/>
        <p:txBody>
          <a:bodyPr/>
          <a:lstStyle/>
          <a:p>
            <a:r>
              <a:rPr lang="tr-TR" dirty="0"/>
              <a:t>Sürdürülebilirliğin Sosyal Boyutu</a:t>
            </a:r>
          </a:p>
        </p:txBody>
      </p:sp>
      <p:sp>
        <p:nvSpPr>
          <p:cNvPr id="3" name="İçerik Yer Tutucusu 2">
            <a:extLst>
              <a:ext uri="{FF2B5EF4-FFF2-40B4-BE49-F238E27FC236}">
                <a16:creationId xmlns:a16="http://schemas.microsoft.com/office/drawing/2014/main" id="{D2B4E34F-E03F-40C8-9B2E-AF5E99A88323}"/>
              </a:ext>
            </a:extLst>
          </p:cNvPr>
          <p:cNvSpPr>
            <a:spLocks noGrp="1"/>
          </p:cNvSpPr>
          <p:nvPr>
            <p:ph idx="1"/>
          </p:nvPr>
        </p:nvSpPr>
        <p:spPr/>
        <p:txBody>
          <a:bodyPr/>
          <a:lstStyle/>
          <a:p>
            <a:r>
              <a:rPr lang="tr-TR" dirty="0"/>
              <a:t>Sosyal sürdürülebilirlik, işletme faaliyetleri yürütülürken toplumsal ihtiyaçları ön plana alır. Özellikle uluslararası işletmelerin faaliyet gösterdiği heterojen pazarlarda daha sık karşılaşılan; işgücü-işveren ilişkileri, cinsiyet eşitliği, iş sağlığı ve güvenliği, çalışan çeşitliliği gibi konular sosyal sürdürülebilirlik açısından önemlidir. Tüketici pazarlarında ise ürün güvenliği ve tüketici eğitimi de sosyal sürdürülebilirlik açısından önemli konulardır. </a:t>
            </a:r>
          </a:p>
          <a:p>
            <a:endParaRPr lang="tr-TR" dirty="0"/>
          </a:p>
        </p:txBody>
      </p:sp>
    </p:spTree>
    <p:extLst>
      <p:ext uri="{BB962C8B-B14F-4D97-AF65-F5344CB8AC3E}">
        <p14:creationId xmlns:p14="http://schemas.microsoft.com/office/powerpoint/2010/main" val="379454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DD2196-586E-42EC-9882-B9DD3421D76C}"/>
              </a:ext>
            </a:extLst>
          </p:cNvPr>
          <p:cNvSpPr>
            <a:spLocks noGrp="1"/>
          </p:cNvSpPr>
          <p:nvPr>
            <p:ph type="title"/>
          </p:nvPr>
        </p:nvSpPr>
        <p:spPr/>
        <p:txBody>
          <a:bodyPr/>
          <a:lstStyle/>
          <a:p>
            <a:r>
              <a:rPr lang="tr-TR" dirty="0"/>
              <a:t>Sürdürülebilirliğin Sosyal Boyutu</a:t>
            </a:r>
          </a:p>
        </p:txBody>
      </p:sp>
      <p:sp>
        <p:nvSpPr>
          <p:cNvPr id="3" name="İçerik Yer Tutucusu 2">
            <a:extLst>
              <a:ext uri="{FF2B5EF4-FFF2-40B4-BE49-F238E27FC236}">
                <a16:creationId xmlns:a16="http://schemas.microsoft.com/office/drawing/2014/main" id="{F4EE4BF5-97E8-4C30-A798-426918714F9E}"/>
              </a:ext>
            </a:extLst>
          </p:cNvPr>
          <p:cNvSpPr>
            <a:spLocks noGrp="1"/>
          </p:cNvSpPr>
          <p:nvPr>
            <p:ph idx="1"/>
          </p:nvPr>
        </p:nvSpPr>
        <p:spPr/>
        <p:txBody>
          <a:bodyPr/>
          <a:lstStyle/>
          <a:p>
            <a:r>
              <a:rPr lang="tr-TR" dirty="0"/>
              <a:t>Sosyal sürdürülebilirlik, sürdürülebilirliğin üç boyutu arasında en az gelişmiş olanıdır ve genellikle çevresel ya da ekonomik sürdürülebilirlik ile ilişkili şekilde değerlendirilir. </a:t>
            </a:r>
          </a:p>
          <a:p>
            <a:r>
              <a:rPr lang="tr-TR" dirty="0"/>
              <a:t>Sosyal sürdürülebilirlik, biçimsel ve biçimsel olmayan yapılar, sistemler, süreçler ve ilişkilerin aktif desteği ile gerçekleşir. Böylelikle gelecek kuşakların sağlıklı ve yaşanabilir toplulukları geliştirme kapasiteleri artar.  </a:t>
            </a:r>
          </a:p>
          <a:p>
            <a:r>
              <a:rPr lang="tr-TR" dirty="0"/>
              <a:t>Sosyal sürdürülebilir topluluklar tarafsız, çeşitli (cinsiyet, ırk, inanış vb. bakımından), birbirine bağlı, demokratik ve kaliteli bir yaşam sunarlar. </a:t>
            </a:r>
          </a:p>
          <a:p>
            <a:endParaRPr lang="tr-TR" dirty="0"/>
          </a:p>
        </p:txBody>
      </p:sp>
    </p:spTree>
    <p:extLst>
      <p:ext uri="{BB962C8B-B14F-4D97-AF65-F5344CB8AC3E}">
        <p14:creationId xmlns:p14="http://schemas.microsoft.com/office/powerpoint/2010/main" val="3561817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F2468C-71CD-4CC0-AE17-BEAAEA2D32AF}"/>
              </a:ext>
            </a:extLst>
          </p:cNvPr>
          <p:cNvSpPr>
            <a:spLocks noGrp="1"/>
          </p:cNvSpPr>
          <p:nvPr>
            <p:ph type="title"/>
          </p:nvPr>
        </p:nvSpPr>
        <p:spPr/>
        <p:txBody>
          <a:bodyPr/>
          <a:lstStyle/>
          <a:p>
            <a:r>
              <a:rPr lang="tr-TR" dirty="0"/>
              <a:t>Sürdürülebilirliğin Sosyal Boyutu</a:t>
            </a:r>
          </a:p>
        </p:txBody>
      </p:sp>
      <p:pic>
        <p:nvPicPr>
          <p:cNvPr id="5" name="İçerik Yer Tutucusu 4">
            <a:extLst>
              <a:ext uri="{FF2B5EF4-FFF2-40B4-BE49-F238E27FC236}">
                <a16:creationId xmlns:a16="http://schemas.microsoft.com/office/drawing/2014/main" id="{F0644C16-1FBD-4D08-AB8B-2F5B997107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339" y="1331989"/>
            <a:ext cx="6731987" cy="4351338"/>
          </a:xfrm>
        </p:spPr>
      </p:pic>
      <p:sp>
        <p:nvSpPr>
          <p:cNvPr id="6" name="Dikdörtgen 5">
            <a:extLst>
              <a:ext uri="{FF2B5EF4-FFF2-40B4-BE49-F238E27FC236}">
                <a16:creationId xmlns:a16="http://schemas.microsoft.com/office/drawing/2014/main" id="{D1A93765-E1A7-41E7-AE73-47D176731E42}"/>
              </a:ext>
            </a:extLst>
          </p:cNvPr>
          <p:cNvSpPr/>
          <p:nvPr/>
        </p:nvSpPr>
        <p:spPr>
          <a:xfrm>
            <a:off x="3008669" y="5604669"/>
            <a:ext cx="6135329" cy="69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Şekil: </a:t>
            </a:r>
            <a:r>
              <a:rPr lang="tr-TR" sz="2000" dirty="0">
                <a:solidFill>
                  <a:schemeClr val="tx1"/>
                </a:solidFill>
              </a:rPr>
              <a:t>BM Sürdürülebilir Kalkınma 2030 Hedefleri</a:t>
            </a:r>
          </a:p>
          <a:p>
            <a:pPr algn="ctr"/>
            <a:r>
              <a:rPr lang="tr-TR" sz="2000" dirty="0">
                <a:solidFill>
                  <a:schemeClr val="tx1"/>
                </a:solidFill>
              </a:rPr>
              <a:t>(Sosyal Hedefler)</a:t>
            </a:r>
          </a:p>
        </p:txBody>
      </p:sp>
    </p:spTree>
    <p:extLst>
      <p:ext uri="{BB962C8B-B14F-4D97-AF65-F5344CB8AC3E}">
        <p14:creationId xmlns:p14="http://schemas.microsoft.com/office/powerpoint/2010/main" val="377277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D8684F-6A12-4E79-B67D-4AD7B3BE3434}"/>
              </a:ext>
            </a:extLst>
          </p:cNvPr>
          <p:cNvSpPr>
            <a:spLocks noGrp="1"/>
          </p:cNvSpPr>
          <p:nvPr>
            <p:ph type="title"/>
          </p:nvPr>
        </p:nvSpPr>
        <p:spPr>
          <a:xfrm>
            <a:off x="838200" y="273685"/>
            <a:ext cx="10515600" cy="1325563"/>
          </a:xfrm>
        </p:spPr>
        <p:txBody>
          <a:bodyPr/>
          <a:lstStyle/>
          <a:p>
            <a:r>
              <a:rPr lang="tr-TR" dirty="0"/>
              <a:t>BM Sürdürülebilir Kalkınmada Sosyal Hedefler</a:t>
            </a:r>
          </a:p>
        </p:txBody>
      </p:sp>
      <p:sp>
        <p:nvSpPr>
          <p:cNvPr id="3" name="İçerik Yer Tutucusu 2">
            <a:extLst>
              <a:ext uri="{FF2B5EF4-FFF2-40B4-BE49-F238E27FC236}">
                <a16:creationId xmlns:a16="http://schemas.microsoft.com/office/drawing/2014/main" id="{30E0C407-8E15-4135-810F-F49755DFDF1A}"/>
              </a:ext>
            </a:extLst>
          </p:cNvPr>
          <p:cNvSpPr>
            <a:spLocks noGrp="1"/>
          </p:cNvSpPr>
          <p:nvPr>
            <p:ph idx="1"/>
          </p:nvPr>
        </p:nvSpPr>
        <p:spPr/>
        <p:txBody>
          <a:bodyPr/>
          <a:lstStyle/>
          <a:p>
            <a:pPr marL="514350" indent="-514350">
              <a:buFont typeface="+mj-lt"/>
              <a:buAutoNum type="arabicPeriod"/>
            </a:pPr>
            <a:r>
              <a:rPr lang="tr-TR" b="1" dirty="0"/>
              <a:t>Yoksulluğun tüm biçimlerini her yerde sona erdirme: </a:t>
            </a:r>
            <a:r>
              <a:rPr lang="tr-TR" dirty="0"/>
              <a:t>Dünya Bankası tarafından belirlenen yoksulluk sınırı; satın alma gücü paritesine göre kişi başına $</a:t>
            </a:r>
            <a:r>
              <a:rPr lang="tr-TR" dirty="0" err="1"/>
              <a:t>1,90’dır</a:t>
            </a:r>
            <a:r>
              <a:rPr lang="tr-TR" dirty="0"/>
              <a:t>. Dünya genelinde yoksulluğun yaygınlık oranı düşmesine karşın, her yıl bu düşüş hızı azalmaktadır. </a:t>
            </a:r>
            <a:r>
              <a:rPr lang="tr-TR" dirty="0" err="1"/>
              <a:t>2030’da</a:t>
            </a:r>
            <a:r>
              <a:rPr lang="tr-TR" dirty="0"/>
              <a:t> dünya nüfusunun %</a:t>
            </a:r>
            <a:r>
              <a:rPr lang="tr-TR" dirty="0" err="1"/>
              <a:t>6’sının</a:t>
            </a:r>
            <a:r>
              <a:rPr lang="tr-TR" dirty="0"/>
              <a:t> aşırı yoksulluk içinde yaşayacağı tahmin edilmektedir.</a:t>
            </a:r>
          </a:p>
          <a:p>
            <a:endParaRPr lang="tr-TR" dirty="0"/>
          </a:p>
        </p:txBody>
      </p:sp>
    </p:spTree>
    <p:extLst>
      <p:ext uri="{BB962C8B-B14F-4D97-AF65-F5344CB8AC3E}">
        <p14:creationId xmlns:p14="http://schemas.microsoft.com/office/powerpoint/2010/main" val="254205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BC6218-3A8B-4DA4-A673-8CC4AE2C5A55}"/>
              </a:ext>
            </a:extLst>
          </p:cNvPr>
          <p:cNvSpPr>
            <a:spLocks noGrp="1"/>
          </p:cNvSpPr>
          <p:nvPr>
            <p:ph type="title"/>
          </p:nvPr>
        </p:nvSpPr>
        <p:spPr/>
        <p:txBody>
          <a:bodyPr/>
          <a:lstStyle/>
          <a:p>
            <a:r>
              <a:rPr lang="tr-TR" dirty="0"/>
              <a:t>BM Sürdürülebilir Kalkınmada Sosyal Hedefler</a:t>
            </a:r>
          </a:p>
        </p:txBody>
      </p:sp>
      <p:sp>
        <p:nvSpPr>
          <p:cNvPr id="3" name="İçerik Yer Tutucusu 2">
            <a:extLst>
              <a:ext uri="{FF2B5EF4-FFF2-40B4-BE49-F238E27FC236}">
                <a16:creationId xmlns:a16="http://schemas.microsoft.com/office/drawing/2014/main" id="{B31130C8-367E-4D38-8E56-638D6626F74C}"/>
              </a:ext>
            </a:extLst>
          </p:cNvPr>
          <p:cNvSpPr>
            <a:spLocks noGrp="1"/>
          </p:cNvSpPr>
          <p:nvPr>
            <p:ph idx="1"/>
          </p:nvPr>
        </p:nvSpPr>
        <p:spPr/>
        <p:txBody>
          <a:bodyPr/>
          <a:lstStyle/>
          <a:p>
            <a:pPr marL="514350" indent="-514350">
              <a:buFont typeface="+mj-lt"/>
              <a:buAutoNum type="arabicPeriod" startAt="2"/>
            </a:pPr>
            <a:r>
              <a:rPr lang="tr-TR" b="1" dirty="0"/>
              <a:t>Açlığı sona erdirmek, gıda güvenliği ve daha iyi beslenme güvencesini sağlamak, sürdürülebilir tarımı desteklemek: </a:t>
            </a:r>
            <a:r>
              <a:rPr lang="tr-TR" dirty="0"/>
              <a:t>2030 yılına kadar öncelikle çocuklar olmak üzere insanların hayatlarını sağlıklı sürdürebilmeleri için yeterli besine sahip olmaları amaçlanmaktadır. BM raporuna göre </a:t>
            </a:r>
            <a:r>
              <a:rPr lang="tr-TR" dirty="0" err="1"/>
              <a:t>2018’da</a:t>
            </a:r>
            <a:r>
              <a:rPr lang="tr-TR" dirty="0"/>
              <a:t> dünya genelinde her 9 kişiden birinin yetersiz beslendiği açıklanmıştır. Sürdürülebilir tarım için altyapı ve teknolojiye daha fazla yatırım yapılması gerektiği BM tarafından vurgulanmaktadır. </a:t>
            </a:r>
          </a:p>
        </p:txBody>
      </p:sp>
    </p:spTree>
    <p:extLst>
      <p:ext uri="{BB962C8B-B14F-4D97-AF65-F5344CB8AC3E}">
        <p14:creationId xmlns:p14="http://schemas.microsoft.com/office/powerpoint/2010/main" val="3340819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ACFD7E-4ED9-4E95-80BD-5EA248046053}"/>
              </a:ext>
            </a:extLst>
          </p:cNvPr>
          <p:cNvSpPr>
            <a:spLocks noGrp="1"/>
          </p:cNvSpPr>
          <p:nvPr>
            <p:ph type="title"/>
          </p:nvPr>
        </p:nvSpPr>
        <p:spPr/>
        <p:txBody>
          <a:bodyPr/>
          <a:lstStyle/>
          <a:p>
            <a:r>
              <a:rPr lang="tr-TR" dirty="0"/>
              <a:t>BM Sürdürülebilir Kalkınmada Sosyal Hedefler</a:t>
            </a:r>
          </a:p>
        </p:txBody>
      </p:sp>
      <p:sp>
        <p:nvSpPr>
          <p:cNvPr id="3" name="İçerik Yer Tutucusu 2">
            <a:extLst>
              <a:ext uri="{FF2B5EF4-FFF2-40B4-BE49-F238E27FC236}">
                <a16:creationId xmlns:a16="http://schemas.microsoft.com/office/drawing/2014/main" id="{28C22D6A-4525-4236-A5CA-64D49B296724}"/>
              </a:ext>
            </a:extLst>
          </p:cNvPr>
          <p:cNvSpPr>
            <a:spLocks noGrp="1"/>
          </p:cNvSpPr>
          <p:nvPr>
            <p:ph idx="1"/>
          </p:nvPr>
        </p:nvSpPr>
        <p:spPr/>
        <p:txBody>
          <a:bodyPr/>
          <a:lstStyle/>
          <a:p>
            <a:pPr marL="514350" indent="-514350">
              <a:buFont typeface="+mj-lt"/>
              <a:buAutoNum type="arabicPeriod" startAt="3"/>
            </a:pPr>
            <a:r>
              <a:rPr lang="tr-TR" b="1" dirty="0"/>
              <a:t>Sağlıklı ve kaliteli yaşamı her yaşta güvence altına almak: </a:t>
            </a:r>
            <a:r>
              <a:rPr lang="tr-TR" dirty="0"/>
              <a:t>Dünya nüfusunun en az yarısı temel sağlık hizmetlerine erişememektedir. Sağlık için sürdürülebilir finansman sağlamak, anne ve çocuk ölümlerinin azaltılması, bulaşıcı hastalıklarla mücadele edilmesi, hava kirliliğinin önlenmesi, su kaynaklarının geliştirilmesi ve hijyen gibi konularda ortak çaba gösterilmesi gerekmektedir. </a:t>
            </a:r>
          </a:p>
        </p:txBody>
      </p:sp>
    </p:spTree>
    <p:extLst>
      <p:ext uri="{BB962C8B-B14F-4D97-AF65-F5344CB8AC3E}">
        <p14:creationId xmlns:p14="http://schemas.microsoft.com/office/powerpoint/2010/main" val="2844549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8994AA-9C2C-443E-8F43-B40ECF77DB34}"/>
              </a:ext>
            </a:extLst>
          </p:cNvPr>
          <p:cNvSpPr>
            <a:spLocks noGrp="1"/>
          </p:cNvSpPr>
          <p:nvPr>
            <p:ph type="title"/>
          </p:nvPr>
        </p:nvSpPr>
        <p:spPr/>
        <p:txBody>
          <a:bodyPr/>
          <a:lstStyle/>
          <a:p>
            <a:r>
              <a:rPr lang="tr-TR" dirty="0"/>
              <a:t>BM Sürdürülebilir Kalkınmada Sosyal Hedefler</a:t>
            </a:r>
          </a:p>
        </p:txBody>
      </p:sp>
      <p:sp>
        <p:nvSpPr>
          <p:cNvPr id="3" name="İçerik Yer Tutucusu 2">
            <a:extLst>
              <a:ext uri="{FF2B5EF4-FFF2-40B4-BE49-F238E27FC236}">
                <a16:creationId xmlns:a16="http://schemas.microsoft.com/office/drawing/2014/main" id="{ED23D0A0-42C1-4024-A6B4-580AF447EDE3}"/>
              </a:ext>
            </a:extLst>
          </p:cNvPr>
          <p:cNvSpPr>
            <a:spLocks noGrp="1"/>
          </p:cNvSpPr>
          <p:nvPr>
            <p:ph idx="1"/>
          </p:nvPr>
        </p:nvSpPr>
        <p:spPr/>
        <p:txBody>
          <a:bodyPr/>
          <a:lstStyle/>
          <a:p>
            <a:pPr marL="514350" indent="-514350">
              <a:buFont typeface="+mj-lt"/>
              <a:buAutoNum type="arabicPeriod" startAt="4"/>
            </a:pPr>
            <a:r>
              <a:rPr lang="tr-TR" b="1" dirty="0"/>
              <a:t>Kapsayıcı, eşitlikçi ve kaliteli eğitim sağlamak ve herkes için yaşam boyu öğrenme fırsatlarını teşvik etmek: </a:t>
            </a:r>
            <a:r>
              <a:rPr lang="tr-TR" dirty="0"/>
              <a:t>2017 yılında dünya genelinde 6-17 yaş grubundaki 262 milyon okula gitmemektedir. Çocuk ver ergenlerin yarıdan fazlası okumada ve matematikte asgari yeterlilik şartlarını karşılayamamaktadır. Özellikle kadınlar ve diğer azınlık unsurlarının öğrenme çıktılarının iyileştirilmesi gerekmektedir. </a:t>
            </a:r>
          </a:p>
        </p:txBody>
      </p:sp>
    </p:spTree>
    <p:extLst>
      <p:ext uri="{BB962C8B-B14F-4D97-AF65-F5344CB8AC3E}">
        <p14:creationId xmlns:p14="http://schemas.microsoft.com/office/powerpoint/2010/main" val="137998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DCB51F-2A6C-4887-B09A-0FC6B01F5095}"/>
              </a:ext>
            </a:extLst>
          </p:cNvPr>
          <p:cNvSpPr>
            <a:spLocks noGrp="1"/>
          </p:cNvSpPr>
          <p:nvPr>
            <p:ph type="title"/>
          </p:nvPr>
        </p:nvSpPr>
        <p:spPr/>
        <p:txBody>
          <a:bodyPr/>
          <a:lstStyle/>
          <a:p>
            <a:r>
              <a:rPr lang="tr-TR" dirty="0"/>
              <a:t>BM Sürdürülebilir Kalkınmada Sosyal Hedefler</a:t>
            </a:r>
          </a:p>
        </p:txBody>
      </p:sp>
      <p:sp>
        <p:nvSpPr>
          <p:cNvPr id="3" name="İçerik Yer Tutucusu 2">
            <a:extLst>
              <a:ext uri="{FF2B5EF4-FFF2-40B4-BE49-F238E27FC236}">
                <a16:creationId xmlns:a16="http://schemas.microsoft.com/office/drawing/2014/main" id="{E210CD9A-D36E-45A3-832F-14F92A042187}"/>
              </a:ext>
            </a:extLst>
          </p:cNvPr>
          <p:cNvSpPr>
            <a:spLocks noGrp="1"/>
          </p:cNvSpPr>
          <p:nvPr>
            <p:ph idx="1"/>
          </p:nvPr>
        </p:nvSpPr>
        <p:spPr/>
        <p:txBody>
          <a:bodyPr/>
          <a:lstStyle/>
          <a:p>
            <a:pPr marL="514350" indent="-514350">
              <a:buFont typeface="+mj-lt"/>
              <a:buAutoNum type="arabicPeriod" startAt="5"/>
            </a:pPr>
            <a:r>
              <a:rPr lang="tr-TR" b="1" dirty="0"/>
              <a:t>Cinsiyet eşitliğini sağlamak ve tüm kadınlar ile kız çocuklarını güçlendirmek: </a:t>
            </a:r>
            <a:r>
              <a:rPr lang="tr-TR" dirty="0"/>
              <a:t>Toplumsal cinsiyet eşitsizliğinin giderecek yapısal dönüşümler yoluyla sürdürülebilir kalkınmaya katkıda bulunmak.</a:t>
            </a:r>
          </a:p>
        </p:txBody>
      </p:sp>
    </p:spTree>
    <p:extLst>
      <p:ext uri="{BB962C8B-B14F-4D97-AF65-F5344CB8AC3E}">
        <p14:creationId xmlns:p14="http://schemas.microsoft.com/office/powerpoint/2010/main" val="2072622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A76DDB-8503-40AF-A6A8-CD53FA059141}"/>
              </a:ext>
            </a:extLst>
          </p:cNvPr>
          <p:cNvSpPr>
            <a:spLocks noGrp="1"/>
          </p:cNvSpPr>
          <p:nvPr>
            <p:ph type="title"/>
          </p:nvPr>
        </p:nvSpPr>
        <p:spPr/>
        <p:txBody>
          <a:bodyPr/>
          <a:lstStyle/>
          <a:p>
            <a:r>
              <a:rPr lang="tr-TR" dirty="0"/>
              <a:t>BM Sürdürülebilir Kalkınmada Sosyal Hedefler</a:t>
            </a:r>
          </a:p>
        </p:txBody>
      </p:sp>
      <p:sp>
        <p:nvSpPr>
          <p:cNvPr id="3" name="İçerik Yer Tutucusu 2">
            <a:extLst>
              <a:ext uri="{FF2B5EF4-FFF2-40B4-BE49-F238E27FC236}">
                <a16:creationId xmlns:a16="http://schemas.microsoft.com/office/drawing/2014/main" id="{F2018A53-DBCB-4BB4-9AE9-704073332487}"/>
              </a:ext>
            </a:extLst>
          </p:cNvPr>
          <p:cNvSpPr>
            <a:spLocks noGrp="1"/>
          </p:cNvSpPr>
          <p:nvPr>
            <p:ph idx="1"/>
          </p:nvPr>
        </p:nvSpPr>
        <p:spPr/>
        <p:txBody>
          <a:bodyPr/>
          <a:lstStyle/>
          <a:p>
            <a:pPr marL="514350" indent="-514350">
              <a:buFont typeface="+mj-lt"/>
              <a:buAutoNum type="arabicPeriod" startAt="6"/>
            </a:pPr>
            <a:r>
              <a:rPr lang="tr-TR" b="1" dirty="0"/>
              <a:t>Herkes için uygun fiyatlı, güvenilir, sürdürülebilir ve modern enerji erişimi sağlamak: </a:t>
            </a:r>
            <a:r>
              <a:rPr lang="tr-TR" dirty="0" err="1"/>
              <a:t>2018’de</a:t>
            </a:r>
            <a:r>
              <a:rPr lang="tr-TR" dirty="0"/>
              <a:t> yaklaşık 860 milyon insanın elektriğe erişimi olmadığı tahmin edilmektedir. Artan dünya nüfusu ve küresel iklim değişikliği ile birlikte, </a:t>
            </a:r>
            <a:r>
              <a:rPr lang="tr-TR" dirty="0" err="1"/>
              <a:t>doisl</a:t>
            </a:r>
            <a:r>
              <a:rPr lang="tr-TR" dirty="0"/>
              <a:t> yakıtlardan yenilenebilir enerjiye doğru ekonomilerinin dönüşümünün teşvik edilmesi ve temiz </a:t>
            </a:r>
            <a:r>
              <a:rPr lang="tr-TR" dirty="0" err="1"/>
              <a:t>enerjie</a:t>
            </a:r>
            <a:r>
              <a:rPr lang="tr-TR" dirty="0"/>
              <a:t> yönelik altyapı ve teknolojilerinin geliştirilmesi önemli hale gelmektedir. </a:t>
            </a:r>
          </a:p>
        </p:txBody>
      </p:sp>
    </p:spTree>
    <p:extLst>
      <p:ext uri="{BB962C8B-B14F-4D97-AF65-F5344CB8AC3E}">
        <p14:creationId xmlns:p14="http://schemas.microsoft.com/office/powerpoint/2010/main" val="245689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043121-CAFF-4FB1-B497-EC61A194604B}"/>
              </a:ext>
            </a:extLst>
          </p:cNvPr>
          <p:cNvSpPr>
            <a:spLocks noGrp="1"/>
          </p:cNvSpPr>
          <p:nvPr>
            <p:ph type="title"/>
          </p:nvPr>
        </p:nvSpPr>
        <p:spPr/>
        <p:txBody>
          <a:bodyPr/>
          <a:lstStyle/>
          <a:p>
            <a:r>
              <a:rPr lang="tr-TR" dirty="0" err="1"/>
              <a:t>Exxon</a:t>
            </a:r>
            <a:r>
              <a:rPr lang="tr-TR" dirty="0"/>
              <a:t> </a:t>
            </a:r>
            <a:r>
              <a:rPr lang="tr-TR" dirty="0" err="1"/>
              <a:t>Valdez</a:t>
            </a:r>
            <a:r>
              <a:rPr lang="tr-TR" dirty="0"/>
              <a:t> Kazası (1989)</a:t>
            </a:r>
            <a:br>
              <a:rPr lang="tr-TR" dirty="0"/>
            </a:br>
            <a:r>
              <a:rPr lang="tr-TR" dirty="0"/>
              <a:t>Gerçekten Fayda &gt; Maliyet mi? </a:t>
            </a:r>
          </a:p>
        </p:txBody>
      </p:sp>
      <p:sp>
        <p:nvSpPr>
          <p:cNvPr id="3" name="İçerik Yer Tutucusu 2">
            <a:extLst>
              <a:ext uri="{FF2B5EF4-FFF2-40B4-BE49-F238E27FC236}">
                <a16:creationId xmlns:a16="http://schemas.microsoft.com/office/drawing/2014/main" id="{20332289-22C0-41B6-83A9-4E6103AC9573}"/>
              </a:ext>
            </a:extLst>
          </p:cNvPr>
          <p:cNvSpPr>
            <a:spLocks noGrp="1"/>
          </p:cNvSpPr>
          <p:nvPr>
            <p:ph idx="1"/>
          </p:nvPr>
        </p:nvSpPr>
        <p:spPr/>
        <p:txBody>
          <a:bodyPr/>
          <a:lstStyle/>
          <a:p>
            <a:endParaRPr lang="tr-TR"/>
          </a:p>
        </p:txBody>
      </p:sp>
      <p:pic>
        <p:nvPicPr>
          <p:cNvPr id="1026" name="Picture 2" descr="Exxon Valdez Tanker Kazası | Artemis Arıtım Blog">
            <a:extLst>
              <a:ext uri="{FF2B5EF4-FFF2-40B4-BE49-F238E27FC236}">
                <a16:creationId xmlns:a16="http://schemas.microsoft.com/office/drawing/2014/main" id="{840813D5-2999-4CEC-92C9-C7EECB094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425" y="1825625"/>
            <a:ext cx="6081252" cy="456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2C794-D22E-48EA-AD85-3F74EA0BF9D7}"/>
              </a:ext>
            </a:extLst>
          </p:cNvPr>
          <p:cNvSpPr>
            <a:spLocks noGrp="1"/>
          </p:cNvSpPr>
          <p:nvPr>
            <p:ph type="title"/>
          </p:nvPr>
        </p:nvSpPr>
        <p:spPr/>
        <p:txBody>
          <a:bodyPr/>
          <a:lstStyle/>
          <a:p>
            <a:r>
              <a:rPr lang="tr-TR" dirty="0"/>
              <a:t>BM Sürdürülebilir Kalkınmada Sosyal Hedefler</a:t>
            </a:r>
          </a:p>
        </p:txBody>
      </p:sp>
      <p:sp>
        <p:nvSpPr>
          <p:cNvPr id="3" name="İçerik Yer Tutucusu 2">
            <a:extLst>
              <a:ext uri="{FF2B5EF4-FFF2-40B4-BE49-F238E27FC236}">
                <a16:creationId xmlns:a16="http://schemas.microsoft.com/office/drawing/2014/main" id="{B835D555-AFCA-47D8-B6F7-F0DC99863276}"/>
              </a:ext>
            </a:extLst>
          </p:cNvPr>
          <p:cNvSpPr>
            <a:spLocks noGrp="1"/>
          </p:cNvSpPr>
          <p:nvPr>
            <p:ph idx="1"/>
          </p:nvPr>
        </p:nvSpPr>
        <p:spPr/>
        <p:txBody>
          <a:bodyPr/>
          <a:lstStyle/>
          <a:p>
            <a:pPr marL="514350" indent="-514350">
              <a:buFont typeface="+mj-lt"/>
              <a:buAutoNum type="arabicPeriod" startAt="7"/>
            </a:pPr>
            <a:r>
              <a:rPr lang="tr-TR" b="1" dirty="0"/>
              <a:t>Kent merkezleri ve yerleşim alanlarını kapsayıcı, güvenli, dayanıklı ve sürdürülebilir hale getirmek:  </a:t>
            </a:r>
            <a:r>
              <a:rPr lang="tr-TR" dirty="0"/>
              <a:t>Dünya genelinde yaklaşık 1 milyar insanın gecekonduda yaşadığı tahmin edilmektedir. Kent nüfuslarının artmasıyla birlikte sürdürülebilir kentleşme politikalarının geliştirilmesi ve herkesin güvenli, yeterli bir konutta yaşaması ve temel hizmetlere erişmesi hedeflenmektedir. </a:t>
            </a:r>
          </a:p>
        </p:txBody>
      </p:sp>
    </p:spTree>
    <p:extLst>
      <p:ext uri="{BB962C8B-B14F-4D97-AF65-F5344CB8AC3E}">
        <p14:creationId xmlns:p14="http://schemas.microsoft.com/office/powerpoint/2010/main" val="3356196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67D38F-F880-4575-B364-86B56E12E837}"/>
              </a:ext>
            </a:extLst>
          </p:cNvPr>
          <p:cNvSpPr>
            <a:spLocks noGrp="1"/>
          </p:cNvSpPr>
          <p:nvPr>
            <p:ph type="title"/>
          </p:nvPr>
        </p:nvSpPr>
        <p:spPr/>
        <p:txBody>
          <a:bodyPr/>
          <a:lstStyle/>
          <a:p>
            <a:r>
              <a:rPr lang="tr-TR" dirty="0"/>
              <a:t>BM Sürdürülebilir Kalkınmada Sosyal Hedefler</a:t>
            </a:r>
          </a:p>
        </p:txBody>
      </p:sp>
      <p:sp>
        <p:nvSpPr>
          <p:cNvPr id="3" name="İçerik Yer Tutucusu 2">
            <a:extLst>
              <a:ext uri="{FF2B5EF4-FFF2-40B4-BE49-F238E27FC236}">
                <a16:creationId xmlns:a16="http://schemas.microsoft.com/office/drawing/2014/main" id="{7EA3A569-CDA8-4902-9C4B-593B84A26BE1}"/>
              </a:ext>
            </a:extLst>
          </p:cNvPr>
          <p:cNvSpPr>
            <a:spLocks noGrp="1"/>
          </p:cNvSpPr>
          <p:nvPr>
            <p:ph idx="1"/>
          </p:nvPr>
        </p:nvSpPr>
        <p:spPr/>
        <p:txBody>
          <a:bodyPr/>
          <a:lstStyle/>
          <a:p>
            <a:pPr marL="514350" indent="-514350">
              <a:buFont typeface="+mj-lt"/>
              <a:buAutoNum type="arabicPeriod" startAt="8"/>
            </a:pPr>
            <a:r>
              <a:rPr lang="tr-TR" b="1" dirty="0"/>
              <a:t>Sürdürülebilir kalkınma için barışçıl ve kapsayıcı toplumlar oluşturmak, herkes için adalete erişim sağlamak ve her düzeyde etkili, hesap verebilir ve kapsayıcı kurumlar oluşturmak: </a:t>
            </a:r>
            <a:r>
              <a:rPr lang="tr-TR" dirty="0"/>
              <a:t>Şiddetin her türlüsüne son verme, hukukun üstünlüğünü geliştirme, adalete erişimi arttırma için politikaların geliştirilmesi ve ayrımcılığın önlenmesi hedeflenmelidir. </a:t>
            </a:r>
          </a:p>
        </p:txBody>
      </p:sp>
    </p:spTree>
    <p:extLst>
      <p:ext uri="{BB962C8B-B14F-4D97-AF65-F5344CB8AC3E}">
        <p14:creationId xmlns:p14="http://schemas.microsoft.com/office/powerpoint/2010/main" val="2333363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F0D2A5-43D2-409A-A612-9CD83F095744}"/>
              </a:ext>
            </a:extLst>
          </p:cNvPr>
          <p:cNvSpPr>
            <a:spLocks noGrp="1"/>
          </p:cNvSpPr>
          <p:nvPr>
            <p:ph type="title"/>
          </p:nvPr>
        </p:nvSpPr>
        <p:spPr/>
        <p:txBody>
          <a:bodyPr/>
          <a:lstStyle/>
          <a:p>
            <a:r>
              <a:rPr lang="tr-TR" dirty="0"/>
              <a:t>Toplum açısından Sürdürülebilirlik</a:t>
            </a:r>
          </a:p>
        </p:txBody>
      </p:sp>
      <p:sp>
        <p:nvSpPr>
          <p:cNvPr id="3" name="İçerik Yer Tutucusu 2">
            <a:extLst>
              <a:ext uri="{FF2B5EF4-FFF2-40B4-BE49-F238E27FC236}">
                <a16:creationId xmlns:a16="http://schemas.microsoft.com/office/drawing/2014/main" id="{46B10CFB-CEC8-4962-ABCC-75174DDD48D5}"/>
              </a:ext>
            </a:extLst>
          </p:cNvPr>
          <p:cNvSpPr>
            <a:spLocks noGrp="1"/>
          </p:cNvSpPr>
          <p:nvPr>
            <p:ph idx="1"/>
          </p:nvPr>
        </p:nvSpPr>
        <p:spPr/>
        <p:txBody>
          <a:bodyPr/>
          <a:lstStyle/>
          <a:p>
            <a:r>
              <a:rPr lang="tr-TR" dirty="0"/>
              <a:t>Örgütlerin misyonu; çalışanların sağlıklı ve iyi eğitimli olmalarını sağlamak, bunun yanında üretken çalışanlar yoluyla topluma katkıda bulunan </a:t>
            </a:r>
            <a:r>
              <a:rPr lang="tr-TR" dirty="0" err="1"/>
              <a:t>proaktif</a:t>
            </a:r>
            <a:r>
              <a:rPr lang="tr-TR" dirty="0"/>
              <a:t> vatandaş olmalarına katkıda bulunacak farkındalık ve yetkinliklerini teşvik etmektir.</a:t>
            </a:r>
          </a:p>
        </p:txBody>
      </p:sp>
    </p:spTree>
    <p:extLst>
      <p:ext uri="{BB962C8B-B14F-4D97-AF65-F5344CB8AC3E}">
        <p14:creationId xmlns:p14="http://schemas.microsoft.com/office/powerpoint/2010/main" val="1383049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D716CD-C360-4933-8ED2-BEADE60911D8}"/>
              </a:ext>
            </a:extLst>
          </p:cNvPr>
          <p:cNvSpPr>
            <a:spLocks noGrp="1"/>
          </p:cNvSpPr>
          <p:nvPr>
            <p:ph type="title"/>
          </p:nvPr>
        </p:nvSpPr>
        <p:spPr/>
        <p:txBody>
          <a:bodyPr/>
          <a:lstStyle/>
          <a:p>
            <a:r>
              <a:rPr lang="tr-TR" dirty="0"/>
              <a:t>Toplum açısından Sürdürülebilirlik</a:t>
            </a:r>
          </a:p>
        </p:txBody>
      </p:sp>
      <p:sp>
        <p:nvSpPr>
          <p:cNvPr id="3" name="İçerik Yer Tutucusu 2">
            <a:extLst>
              <a:ext uri="{FF2B5EF4-FFF2-40B4-BE49-F238E27FC236}">
                <a16:creationId xmlns:a16="http://schemas.microsoft.com/office/drawing/2014/main" id="{5E69294E-1474-4167-8C1F-600E24BFB4EA}"/>
              </a:ext>
            </a:extLst>
          </p:cNvPr>
          <p:cNvSpPr>
            <a:spLocks noGrp="1"/>
          </p:cNvSpPr>
          <p:nvPr>
            <p:ph idx="1"/>
          </p:nvPr>
        </p:nvSpPr>
        <p:spPr/>
        <p:txBody>
          <a:bodyPr/>
          <a:lstStyle/>
          <a:p>
            <a:r>
              <a:rPr lang="tr-TR" dirty="0"/>
              <a:t>Sürdürülebilirlik, çevreye ve ekonomiye olduğu kadar, genel kalkınmaya ve topluma katkısına da bağlıdır. Bu, sürdürülebilirliğin düşünce ve eylemlerinin temel bir unsurunun da toplum olduğu anlamına gelmektedir. </a:t>
            </a:r>
          </a:p>
        </p:txBody>
      </p:sp>
    </p:spTree>
    <p:extLst>
      <p:ext uri="{BB962C8B-B14F-4D97-AF65-F5344CB8AC3E}">
        <p14:creationId xmlns:p14="http://schemas.microsoft.com/office/powerpoint/2010/main" val="2298146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6C4E9C-4083-49E2-A72B-830257DFF65F}"/>
              </a:ext>
            </a:extLst>
          </p:cNvPr>
          <p:cNvSpPr>
            <a:spLocks noGrp="1"/>
          </p:cNvSpPr>
          <p:nvPr>
            <p:ph type="title"/>
          </p:nvPr>
        </p:nvSpPr>
        <p:spPr/>
        <p:txBody>
          <a:bodyPr/>
          <a:lstStyle/>
          <a:p>
            <a:r>
              <a:rPr lang="tr-TR" dirty="0"/>
              <a:t>Sosyal Sürdürülebilirliğin Boyutları</a:t>
            </a:r>
          </a:p>
        </p:txBody>
      </p:sp>
      <p:sp>
        <p:nvSpPr>
          <p:cNvPr id="3" name="İçerik Yer Tutucusu 2">
            <a:extLst>
              <a:ext uri="{FF2B5EF4-FFF2-40B4-BE49-F238E27FC236}">
                <a16:creationId xmlns:a16="http://schemas.microsoft.com/office/drawing/2014/main" id="{3BE2FDCD-6866-462B-938C-D478033CEDEA}"/>
              </a:ext>
            </a:extLst>
          </p:cNvPr>
          <p:cNvSpPr>
            <a:spLocks noGrp="1"/>
          </p:cNvSpPr>
          <p:nvPr>
            <p:ph idx="1"/>
          </p:nvPr>
        </p:nvSpPr>
        <p:spPr/>
        <p:txBody>
          <a:bodyPr>
            <a:normAutofit lnSpcReduction="10000"/>
          </a:bodyPr>
          <a:lstStyle/>
          <a:p>
            <a:r>
              <a:rPr lang="tr-TR" dirty="0"/>
              <a:t>Küresel Raporlama Girişimi (</a:t>
            </a:r>
            <a:r>
              <a:rPr lang="tr-TR" dirty="0" err="1"/>
              <a:t>GRI</a:t>
            </a:r>
            <a:r>
              <a:rPr lang="tr-TR" dirty="0"/>
              <a:t>), sürdürülebilirlik raporlamasında hazırladığı standartlarla örgütlere yol gösteren uluslararası bağımsız bir kuruluştur. 2016 yılında toplam 10042 kuruluş ve 38106 adet rapor söz konusu standartları benimsemiştir.</a:t>
            </a:r>
          </a:p>
          <a:p>
            <a:r>
              <a:rPr lang="tr-TR" dirty="0" err="1"/>
              <a:t>GRI</a:t>
            </a:r>
            <a:r>
              <a:rPr lang="tr-TR" dirty="0"/>
              <a:t> standartlarına göre sürdürülebilirliğin sosyal boyutunun 4 alt başlığı mevcuttur:</a:t>
            </a:r>
          </a:p>
          <a:p>
            <a:pPr marL="514350" indent="-514350">
              <a:buFont typeface="+mj-lt"/>
              <a:buAutoNum type="arabicPeriod"/>
            </a:pPr>
            <a:r>
              <a:rPr lang="tr-TR" dirty="0"/>
              <a:t>İşgücü uygulamaları ve insan onuruna yaraşır iş</a:t>
            </a:r>
          </a:p>
          <a:p>
            <a:pPr marL="514350" indent="-514350">
              <a:buFont typeface="+mj-lt"/>
              <a:buAutoNum type="arabicPeriod"/>
            </a:pPr>
            <a:r>
              <a:rPr lang="tr-TR" dirty="0"/>
              <a:t>İnsan hakları</a:t>
            </a:r>
          </a:p>
          <a:p>
            <a:pPr marL="514350" indent="-514350">
              <a:buFont typeface="+mj-lt"/>
              <a:buAutoNum type="arabicPeriod"/>
            </a:pPr>
            <a:r>
              <a:rPr lang="tr-TR" dirty="0"/>
              <a:t>Toplum</a:t>
            </a:r>
          </a:p>
          <a:p>
            <a:pPr marL="514350" indent="-514350">
              <a:buFont typeface="+mj-lt"/>
              <a:buAutoNum type="arabicPeriod"/>
            </a:pPr>
            <a:r>
              <a:rPr lang="tr-TR" dirty="0"/>
              <a:t>Ürün sorumluluğu</a:t>
            </a:r>
          </a:p>
          <a:p>
            <a:endParaRPr lang="tr-TR" dirty="0"/>
          </a:p>
          <a:p>
            <a:endParaRPr lang="tr-TR" dirty="0"/>
          </a:p>
        </p:txBody>
      </p:sp>
    </p:spTree>
    <p:extLst>
      <p:ext uri="{BB962C8B-B14F-4D97-AF65-F5344CB8AC3E}">
        <p14:creationId xmlns:p14="http://schemas.microsoft.com/office/powerpoint/2010/main" val="1043246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EB7AEE-AD88-4F71-9E73-D556F48FADE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7037D29-74FC-44A0-A4CE-BC5EDD0E65AA}"/>
              </a:ext>
            </a:extLst>
          </p:cNvPr>
          <p:cNvSpPr>
            <a:spLocks noGrp="1"/>
          </p:cNvSpPr>
          <p:nvPr>
            <p:ph idx="1"/>
          </p:nvPr>
        </p:nvSpPr>
        <p:spPr/>
        <p:txBody>
          <a:bodyPr/>
          <a:lstStyle/>
          <a:p>
            <a:endParaRPr lang="tr-TR" dirty="0"/>
          </a:p>
        </p:txBody>
      </p:sp>
      <p:pic>
        <p:nvPicPr>
          <p:cNvPr id="4" name="Picture 18">
            <a:extLst>
              <a:ext uri="{FF2B5EF4-FFF2-40B4-BE49-F238E27FC236}">
                <a16:creationId xmlns:a16="http://schemas.microsoft.com/office/drawing/2014/main" id="{6F28C555-FF8B-4B49-A04C-66046FF695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935" y="837073"/>
            <a:ext cx="6440129" cy="4906630"/>
          </a:xfrm>
          <a:prstGeom prst="rect">
            <a:avLst/>
          </a:prstGeom>
          <a:noFill/>
          <a:ln>
            <a:noFill/>
          </a:ln>
        </p:spPr>
      </p:pic>
      <p:sp>
        <p:nvSpPr>
          <p:cNvPr id="5" name="Dikdörtgen 4">
            <a:extLst>
              <a:ext uri="{FF2B5EF4-FFF2-40B4-BE49-F238E27FC236}">
                <a16:creationId xmlns:a16="http://schemas.microsoft.com/office/drawing/2014/main" id="{4E67D752-5BFC-46C2-A223-885CAF78BABB}"/>
              </a:ext>
            </a:extLst>
          </p:cNvPr>
          <p:cNvSpPr/>
          <p:nvPr/>
        </p:nvSpPr>
        <p:spPr>
          <a:xfrm>
            <a:off x="1681316" y="5968181"/>
            <a:ext cx="9016181" cy="524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Şekil: </a:t>
            </a:r>
            <a:r>
              <a:rPr lang="tr-TR" sz="2000" dirty="0" err="1">
                <a:solidFill>
                  <a:schemeClr val="tx1"/>
                </a:solidFill>
              </a:rPr>
              <a:t>GRI</a:t>
            </a:r>
            <a:r>
              <a:rPr lang="tr-TR" sz="2000" dirty="0">
                <a:solidFill>
                  <a:schemeClr val="tx1"/>
                </a:solidFill>
              </a:rPr>
              <a:t> Standartlarına Göre Sürdürülebilirliğin Sosyal Boyutunun Kapsamı</a:t>
            </a:r>
          </a:p>
          <a:p>
            <a:pPr algn="ctr"/>
            <a:r>
              <a:rPr lang="tr-TR" sz="2000" dirty="0">
                <a:solidFill>
                  <a:schemeClr val="tx1"/>
                </a:solidFill>
              </a:rPr>
              <a:t>Kaynak: </a:t>
            </a:r>
            <a:r>
              <a:rPr lang="tr-TR" sz="2000" dirty="0" err="1">
                <a:solidFill>
                  <a:schemeClr val="tx1"/>
                </a:solidFill>
              </a:rPr>
              <a:t>GRI</a:t>
            </a:r>
            <a:r>
              <a:rPr lang="tr-TR" sz="2000" dirty="0">
                <a:solidFill>
                  <a:schemeClr val="tx1"/>
                </a:solidFill>
              </a:rPr>
              <a:t>, 2014</a:t>
            </a:r>
          </a:p>
        </p:txBody>
      </p:sp>
    </p:spTree>
    <p:extLst>
      <p:ext uri="{BB962C8B-B14F-4D97-AF65-F5344CB8AC3E}">
        <p14:creationId xmlns:p14="http://schemas.microsoft.com/office/powerpoint/2010/main" val="3490797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05CD4D-DB2B-476F-B5CF-135D264D89EA}"/>
              </a:ext>
            </a:extLst>
          </p:cNvPr>
          <p:cNvSpPr>
            <a:spLocks noGrp="1"/>
          </p:cNvSpPr>
          <p:nvPr>
            <p:ph type="title"/>
          </p:nvPr>
        </p:nvSpPr>
        <p:spPr/>
        <p:txBody>
          <a:bodyPr>
            <a:normAutofit fontScale="90000"/>
          </a:bodyPr>
          <a:lstStyle/>
          <a:p>
            <a:r>
              <a:rPr lang="tr-TR" dirty="0"/>
              <a:t>Sosyal Sürdürülebilirliğin Boyutları</a:t>
            </a:r>
            <a:br>
              <a:rPr lang="tr-TR" dirty="0"/>
            </a:br>
            <a:r>
              <a:rPr lang="tr-TR" dirty="0">
                <a:solidFill>
                  <a:srgbClr val="FF0000"/>
                </a:solidFill>
              </a:rPr>
              <a:t>1. İşgücü uygulamaları ve insan onuruna yaraşır iş</a:t>
            </a:r>
          </a:p>
        </p:txBody>
      </p:sp>
      <p:sp>
        <p:nvSpPr>
          <p:cNvPr id="3" name="İçerik Yer Tutucusu 2">
            <a:extLst>
              <a:ext uri="{FF2B5EF4-FFF2-40B4-BE49-F238E27FC236}">
                <a16:creationId xmlns:a16="http://schemas.microsoft.com/office/drawing/2014/main" id="{F2549EE9-7FED-4CAF-B809-637B87B3090F}"/>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2345751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A35719-E355-435F-9202-FADAD5295601}"/>
              </a:ext>
            </a:extLst>
          </p:cNvPr>
          <p:cNvSpPr>
            <a:spLocks noGrp="1"/>
          </p:cNvSpPr>
          <p:nvPr>
            <p:ph type="title"/>
          </p:nvPr>
        </p:nvSpPr>
        <p:spPr/>
        <p:txBody>
          <a:bodyPr>
            <a:normAutofit/>
          </a:bodyPr>
          <a:lstStyle/>
          <a:p>
            <a:r>
              <a:rPr lang="tr-TR" dirty="0"/>
              <a:t>Sosyal Sürdürülebilirliğin Boyutları</a:t>
            </a:r>
            <a:br>
              <a:rPr lang="tr-TR" dirty="0"/>
            </a:br>
            <a:r>
              <a:rPr lang="tr-TR" dirty="0">
                <a:solidFill>
                  <a:srgbClr val="FF0000"/>
                </a:solidFill>
              </a:rPr>
              <a:t>2. İnsan hakları</a:t>
            </a:r>
          </a:p>
        </p:txBody>
      </p:sp>
      <p:sp>
        <p:nvSpPr>
          <p:cNvPr id="3" name="İçerik Yer Tutucusu 2">
            <a:extLst>
              <a:ext uri="{FF2B5EF4-FFF2-40B4-BE49-F238E27FC236}">
                <a16:creationId xmlns:a16="http://schemas.microsoft.com/office/drawing/2014/main" id="{ED5B2108-DEC0-45C2-A62A-DF8430043C3C}"/>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2453844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C31C1B-4FF3-41B8-88BC-F05DD546FEF8}"/>
              </a:ext>
            </a:extLst>
          </p:cNvPr>
          <p:cNvSpPr>
            <a:spLocks noGrp="1"/>
          </p:cNvSpPr>
          <p:nvPr>
            <p:ph type="title"/>
          </p:nvPr>
        </p:nvSpPr>
        <p:spPr/>
        <p:txBody>
          <a:bodyPr/>
          <a:lstStyle/>
          <a:p>
            <a:r>
              <a:rPr lang="tr-TR" dirty="0"/>
              <a:t>Sosyal Sürdürülebilirliğin Boyutları</a:t>
            </a:r>
            <a:br>
              <a:rPr lang="tr-TR" dirty="0"/>
            </a:br>
            <a:r>
              <a:rPr lang="tr-TR" dirty="0"/>
              <a:t>3. Toplum</a:t>
            </a:r>
          </a:p>
        </p:txBody>
      </p:sp>
      <p:sp>
        <p:nvSpPr>
          <p:cNvPr id="3" name="İçerik Yer Tutucusu 2">
            <a:extLst>
              <a:ext uri="{FF2B5EF4-FFF2-40B4-BE49-F238E27FC236}">
                <a16:creationId xmlns:a16="http://schemas.microsoft.com/office/drawing/2014/main" id="{E1AEADA9-C4FE-4796-ACAE-AD6C30C3532E}"/>
              </a:ext>
            </a:extLst>
          </p:cNvPr>
          <p:cNvSpPr>
            <a:spLocks noGrp="1"/>
          </p:cNvSpPr>
          <p:nvPr>
            <p:ph idx="1"/>
          </p:nvPr>
        </p:nvSpPr>
        <p:spPr/>
        <p:txBody>
          <a:bodyPr/>
          <a:lstStyle/>
          <a:p>
            <a:pPr marL="514350" indent="-514350">
              <a:buFont typeface="+mj-lt"/>
              <a:buAutoNum type="alphaLcPeriod"/>
            </a:pPr>
            <a:r>
              <a:rPr lang="tr-TR" dirty="0"/>
              <a:t>Yerel topluluklar</a:t>
            </a:r>
          </a:p>
          <a:p>
            <a:pPr marL="514350" indent="-514350">
              <a:buFont typeface="+mj-lt"/>
              <a:buAutoNum type="alphaLcPeriod"/>
            </a:pPr>
            <a:r>
              <a:rPr lang="tr-TR" dirty="0"/>
              <a:t>Yolsuzlukla mücadele</a:t>
            </a:r>
          </a:p>
          <a:p>
            <a:pPr marL="514350" indent="-514350">
              <a:buFont typeface="+mj-lt"/>
              <a:buAutoNum type="alphaLcPeriod"/>
            </a:pPr>
            <a:r>
              <a:rPr lang="tr-TR" dirty="0"/>
              <a:t>Kamu politikası</a:t>
            </a:r>
          </a:p>
          <a:p>
            <a:pPr marL="514350" indent="-514350">
              <a:buFont typeface="+mj-lt"/>
              <a:buAutoNum type="alphaLcPeriod"/>
            </a:pPr>
            <a:r>
              <a:rPr lang="tr-TR" dirty="0"/>
              <a:t>Rekabete aykırı davranış</a:t>
            </a:r>
          </a:p>
          <a:p>
            <a:pPr marL="514350" indent="-514350">
              <a:buFont typeface="+mj-lt"/>
              <a:buAutoNum type="alphaLcPeriod"/>
            </a:pPr>
            <a:r>
              <a:rPr lang="tr-TR" dirty="0"/>
              <a:t>Genel olarak mevzuata uyum</a:t>
            </a:r>
          </a:p>
          <a:p>
            <a:pPr marL="514350" indent="-514350">
              <a:buFont typeface="+mj-lt"/>
              <a:buAutoNum type="alphaLcPeriod"/>
            </a:pPr>
            <a:r>
              <a:rPr lang="tr-TR" dirty="0"/>
              <a:t>Tedarikçilerin toplum üzerindeki etkileri bakımından değerlendirilmesi</a:t>
            </a:r>
          </a:p>
          <a:p>
            <a:pPr marL="514350" indent="-514350">
              <a:buFont typeface="+mj-lt"/>
              <a:buAutoNum type="alphaLcPeriod"/>
            </a:pPr>
            <a:r>
              <a:rPr lang="tr-TR" dirty="0"/>
              <a:t>Toplum üzerindeki adil olmayan etkilere ilişkin şikayet mekanizması</a:t>
            </a:r>
          </a:p>
          <a:p>
            <a:endParaRPr lang="tr-TR" dirty="0"/>
          </a:p>
        </p:txBody>
      </p:sp>
    </p:spTree>
    <p:extLst>
      <p:ext uri="{BB962C8B-B14F-4D97-AF65-F5344CB8AC3E}">
        <p14:creationId xmlns:p14="http://schemas.microsoft.com/office/powerpoint/2010/main" val="1199890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A02316-EFBF-4A5D-A3CE-715E6DA2A0CE}"/>
              </a:ext>
            </a:extLst>
          </p:cNvPr>
          <p:cNvSpPr>
            <a:spLocks noGrp="1"/>
          </p:cNvSpPr>
          <p:nvPr>
            <p:ph type="title"/>
          </p:nvPr>
        </p:nvSpPr>
        <p:spPr/>
        <p:txBody>
          <a:bodyPr/>
          <a:lstStyle/>
          <a:p>
            <a:r>
              <a:rPr lang="tr-TR" dirty="0"/>
              <a:t>Sosyal Sürdürülebilirliğin Boyutları</a:t>
            </a:r>
            <a:br>
              <a:rPr lang="tr-TR" dirty="0"/>
            </a:br>
            <a:r>
              <a:rPr lang="tr-TR" dirty="0"/>
              <a:t>3. Toplum</a:t>
            </a:r>
          </a:p>
        </p:txBody>
      </p:sp>
      <p:sp>
        <p:nvSpPr>
          <p:cNvPr id="3" name="İçerik Yer Tutucusu 2">
            <a:extLst>
              <a:ext uri="{FF2B5EF4-FFF2-40B4-BE49-F238E27FC236}">
                <a16:creationId xmlns:a16="http://schemas.microsoft.com/office/drawing/2014/main" id="{E4AE12FF-EC55-4729-82CF-0D2F42769296}"/>
              </a:ext>
            </a:extLst>
          </p:cNvPr>
          <p:cNvSpPr>
            <a:spLocks noGrp="1"/>
          </p:cNvSpPr>
          <p:nvPr>
            <p:ph idx="1"/>
          </p:nvPr>
        </p:nvSpPr>
        <p:spPr/>
        <p:txBody>
          <a:bodyPr/>
          <a:lstStyle/>
          <a:p>
            <a:r>
              <a:rPr lang="tr-TR" dirty="0"/>
              <a:t>Sürdürülebilir işletmeler, içinde yer aldığı toplumla barışık ve karar alırken demokratik katılıma öncelik vermeyi tercih etmektedirler. </a:t>
            </a:r>
          </a:p>
        </p:txBody>
      </p:sp>
    </p:spTree>
    <p:extLst>
      <p:ext uri="{BB962C8B-B14F-4D97-AF65-F5344CB8AC3E}">
        <p14:creationId xmlns:p14="http://schemas.microsoft.com/office/powerpoint/2010/main" val="252973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BB1C1D-FE7E-4907-85D5-C009A69F526D}"/>
              </a:ext>
            </a:extLst>
          </p:cNvPr>
          <p:cNvSpPr>
            <a:spLocks noGrp="1"/>
          </p:cNvSpPr>
          <p:nvPr>
            <p:ph type="title"/>
          </p:nvPr>
        </p:nvSpPr>
        <p:spPr/>
        <p:txBody>
          <a:bodyPr/>
          <a:lstStyle/>
          <a:p>
            <a:r>
              <a:rPr lang="tr-TR" dirty="0" err="1"/>
              <a:t>Exxon</a:t>
            </a:r>
            <a:r>
              <a:rPr lang="tr-TR" dirty="0"/>
              <a:t> </a:t>
            </a:r>
            <a:r>
              <a:rPr lang="tr-TR" dirty="0" err="1"/>
              <a:t>Valdez</a:t>
            </a:r>
            <a:r>
              <a:rPr lang="tr-TR" dirty="0"/>
              <a:t> Kazası</a:t>
            </a:r>
          </a:p>
        </p:txBody>
      </p:sp>
      <p:sp>
        <p:nvSpPr>
          <p:cNvPr id="3" name="İçerik Yer Tutucusu 2">
            <a:extLst>
              <a:ext uri="{FF2B5EF4-FFF2-40B4-BE49-F238E27FC236}">
                <a16:creationId xmlns:a16="http://schemas.microsoft.com/office/drawing/2014/main" id="{CD584E73-4BAF-438A-83DC-227350A7C8E8}"/>
              </a:ext>
            </a:extLst>
          </p:cNvPr>
          <p:cNvSpPr>
            <a:spLocks noGrp="1"/>
          </p:cNvSpPr>
          <p:nvPr>
            <p:ph idx="1"/>
          </p:nvPr>
        </p:nvSpPr>
        <p:spPr/>
        <p:txBody>
          <a:bodyPr/>
          <a:lstStyle/>
          <a:p>
            <a:r>
              <a:rPr lang="tr-TR" dirty="0"/>
              <a:t>Mart </a:t>
            </a:r>
            <a:r>
              <a:rPr lang="tr-TR" dirty="0" err="1"/>
              <a:t>1989’da</a:t>
            </a:r>
            <a:r>
              <a:rPr lang="tr-TR" dirty="0"/>
              <a:t> Alaska Körfezinde yaşanan kazada </a:t>
            </a:r>
            <a:r>
              <a:rPr lang="tr-TR" dirty="0" err="1"/>
              <a:t>Exxon</a:t>
            </a:r>
            <a:r>
              <a:rPr lang="tr-TR" dirty="0"/>
              <a:t> </a:t>
            </a:r>
            <a:r>
              <a:rPr lang="tr-TR" dirty="0" err="1"/>
              <a:t>Valdez</a:t>
            </a:r>
            <a:r>
              <a:rPr lang="tr-TR" dirty="0"/>
              <a:t> isimli tankerden açık denize sızan 10,8 milyon galon ham petrol nedeniyle </a:t>
            </a:r>
            <a:r>
              <a:rPr lang="tr-TR" dirty="0" err="1"/>
              <a:t>Exxon</a:t>
            </a:r>
            <a:r>
              <a:rPr lang="tr-TR" dirty="0"/>
              <a:t> şirketi sadece temizleme masrafları için $2,5 milyar harcamış; olayın akabinde 250.000 kuş, 2.800 su samuru, 300 fok, 250 kartal, 200 katil balina ve milyonlarca balık yumurtası yok olmuştur. </a:t>
            </a:r>
          </a:p>
          <a:p>
            <a:r>
              <a:rPr lang="tr-TR" dirty="0"/>
              <a:t>Yarattığı yaklaşık $7 milyarlık hasarı ile </a:t>
            </a:r>
            <a:r>
              <a:rPr lang="tr-TR" dirty="0" err="1"/>
              <a:t>Exxon</a:t>
            </a:r>
            <a:r>
              <a:rPr lang="tr-TR" dirty="0"/>
              <a:t> </a:t>
            </a:r>
            <a:r>
              <a:rPr lang="tr-TR" dirty="0" err="1"/>
              <a:t>Valdez</a:t>
            </a:r>
            <a:r>
              <a:rPr lang="tr-TR" dirty="0"/>
              <a:t> olayı, tarihte çevreye en çok zarar veren olaylardan biri olmuştur.</a:t>
            </a:r>
          </a:p>
          <a:p>
            <a:r>
              <a:rPr lang="tr-TR" dirty="0" err="1"/>
              <a:t>Exxon</a:t>
            </a:r>
            <a:r>
              <a:rPr lang="tr-TR" dirty="0"/>
              <a:t> </a:t>
            </a:r>
            <a:r>
              <a:rPr lang="tr-TR" dirty="0" err="1"/>
              <a:t>Valdez</a:t>
            </a:r>
            <a:r>
              <a:rPr lang="tr-TR" dirty="0"/>
              <a:t> ve benzeri felaketler, iş uygulamalarına duyulan kamusal güvensizliğin ve işletmelerin çevresel konular ile sosyal refah için daha fazla şey yapması gerekliliğini daha berrak hale getirmiştir.</a:t>
            </a:r>
          </a:p>
        </p:txBody>
      </p:sp>
    </p:spTree>
    <p:extLst>
      <p:ext uri="{BB962C8B-B14F-4D97-AF65-F5344CB8AC3E}">
        <p14:creationId xmlns:p14="http://schemas.microsoft.com/office/powerpoint/2010/main" val="1930815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4503CA-F637-4765-A206-2BC311A22E0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CA33E97-9EFD-4723-A971-821108793221}"/>
              </a:ext>
            </a:extLst>
          </p:cNvPr>
          <p:cNvSpPr>
            <a:spLocks noGrp="1"/>
          </p:cNvSpPr>
          <p:nvPr>
            <p:ph idx="1"/>
          </p:nvPr>
        </p:nvSpPr>
        <p:spPr/>
        <p:txBody>
          <a:bodyPr/>
          <a:lstStyle/>
          <a:p>
            <a:endParaRPr lang="tr-TR"/>
          </a:p>
        </p:txBody>
      </p:sp>
      <p:sp>
        <p:nvSpPr>
          <p:cNvPr id="5" name="Dikdörtgen 4">
            <a:extLst>
              <a:ext uri="{FF2B5EF4-FFF2-40B4-BE49-F238E27FC236}">
                <a16:creationId xmlns:a16="http://schemas.microsoft.com/office/drawing/2014/main" id="{1C517ED0-B4F9-4329-A96D-C459D0578AA4}"/>
              </a:ext>
            </a:extLst>
          </p:cNvPr>
          <p:cNvSpPr/>
          <p:nvPr/>
        </p:nvSpPr>
        <p:spPr>
          <a:xfrm>
            <a:off x="838200" y="5968181"/>
            <a:ext cx="10515600" cy="524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Resim: </a:t>
            </a:r>
            <a:r>
              <a:rPr lang="tr-TR" sz="2000" dirty="0">
                <a:solidFill>
                  <a:schemeClr val="tx1"/>
                </a:solidFill>
              </a:rPr>
              <a:t>Ulusal Perakende Zincirlerinin Yerel Esnafa Zarar Verdiği İddiasına Yönelik Farkındalık Çalışması</a:t>
            </a:r>
          </a:p>
          <a:p>
            <a:pPr algn="ctr"/>
            <a:r>
              <a:rPr lang="tr-TR" sz="2000" dirty="0">
                <a:solidFill>
                  <a:schemeClr val="tx1"/>
                </a:solidFill>
              </a:rPr>
              <a:t>Kaynak: </a:t>
            </a:r>
            <a:r>
              <a:rPr lang="tr-TR" sz="2000" dirty="0" err="1">
                <a:solidFill>
                  <a:schemeClr val="tx1"/>
                </a:solidFill>
              </a:rPr>
              <a:t>https</a:t>
            </a:r>
            <a:r>
              <a:rPr lang="tr-TR" sz="2000" dirty="0">
                <a:solidFill>
                  <a:schemeClr val="tx1"/>
                </a:solidFill>
              </a:rPr>
              <a:t>://</a:t>
            </a:r>
            <a:r>
              <a:rPr lang="tr-TR" sz="2000" dirty="0" err="1">
                <a:solidFill>
                  <a:schemeClr val="tx1"/>
                </a:solidFill>
              </a:rPr>
              <a:t>www.mansetaydin.com</a:t>
            </a:r>
            <a:r>
              <a:rPr lang="tr-TR" sz="2000" dirty="0">
                <a:solidFill>
                  <a:schemeClr val="tx1"/>
                </a:solidFill>
              </a:rPr>
              <a:t>/haber/4813526/yerel-esnafa-sahip-</a:t>
            </a:r>
            <a:r>
              <a:rPr lang="tr-TR" sz="2000" dirty="0" err="1">
                <a:solidFill>
                  <a:schemeClr val="tx1"/>
                </a:solidFill>
              </a:rPr>
              <a:t>cik</a:t>
            </a:r>
            <a:r>
              <a:rPr lang="tr-TR" sz="2000" dirty="0">
                <a:solidFill>
                  <a:schemeClr val="tx1"/>
                </a:solidFill>
              </a:rPr>
              <a:t>-</a:t>
            </a:r>
            <a:r>
              <a:rPr lang="tr-TR" sz="2000" dirty="0" err="1">
                <a:solidFill>
                  <a:schemeClr val="tx1"/>
                </a:solidFill>
              </a:rPr>
              <a:t>kampanyasi</a:t>
            </a:r>
            <a:endParaRPr lang="tr-TR" sz="2000" dirty="0">
              <a:solidFill>
                <a:schemeClr val="tx1"/>
              </a:solidFill>
            </a:endParaRPr>
          </a:p>
        </p:txBody>
      </p:sp>
      <p:pic>
        <p:nvPicPr>
          <p:cNvPr id="1030" name="Picture 6" descr="Yerel esnafa sahip çık kampanyası - Manşet Aydın">
            <a:extLst>
              <a:ext uri="{FF2B5EF4-FFF2-40B4-BE49-F238E27FC236}">
                <a16:creationId xmlns:a16="http://schemas.microsoft.com/office/drawing/2014/main" id="{09097BE5-FFDA-404B-9BBD-728ED7781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309" y="451353"/>
            <a:ext cx="4357212" cy="520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09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449401-01CF-4C36-BCA4-0D3AEEFE295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D3C235E-FAC8-417E-979C-B98D46C2FFD3}"/>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316875A7-1FDF-4668-B2D9-B763C620F8B3}"/>
              </a:ext>
            </a:extLst>
          </p:cNvPr>
          <p:cNvPicPr>
            <a:picLocks noChangeAspect="1"/>
          </p:cNvPicPr>
          <p:nvPr/>
        </p:nvPicPr>
        <p:blipFill>
          <a:blip r:embed="rId2"/>
          <a:stretch>
            <a:fillRect/>
          </a:stretch>
        </p:blipFill>
        <p:spPr>
          <a:xfrm>
            <a:off x="1433198" y="247138"/>
            <a:ext cx="9325603" cy="5308088"/>
          </a:xfrm>
          <a:prstGeom prst="rect">
            <a:avLst/>
          </a:prstGeom>
        </p:spPr>
      </p:pic>
      <p:sp>
        <p:nvSpPr>
          <p:cNvPr id="6" name="Dikdörtgen 5">
            <a:extLst>
              <a:ext uri="{FF2B5EF4-FFF2-40B4-BE49-F238E27FC236}">
                <a16:creationId xmlns:a16="http://schemas.microsoft.com/office/drawing/2014/main" id="{E1E83AC8-48B7-495D-BB9C-8723DF5893F2}"/>
              </a:ext>
            </a:extLst>
          </p:cNvPr>
          <p:cNvSpPr/>
          <p:nvPr/>
        </p:nvSpPr>
        <p:spPr>
          <a:xfrm>
            <a:off x="1533832" y="5968181"/>
            <a:ext cx="9124335" cy="524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Resim: </a:t>
            </a:r>
            <a:r>
              <a:rPr lang="tr-TR" sz="2000" dirty="0">
                <a:solidFill>
                  <a:schemeClr val="tx1"/>
                </a:solidFill>
              </a:rPr>
              <a:t>Bir Beyaz Eşya Firmasının Tedarikçi Performans Değerlendirme Kriterleri</a:t>
            </a:r>
          </a:p>
          <a:p>
            <a:pPr algn="ctr"/>
            <a:r>
              <a:rPr lang="tr-TR" sz="2000" dirty="0">
                <a:solidFill>
                  <a:schemeClr val="tx1"/>
                </a:solidFill>
              </a:rPr>
              <a:t>Kaynak: </a:t>
            </a:r>
            <a:r>
              <a:rPr lang="tr-TR" sz="2000" dirty="0" err="1">
                <a:solidFill>
                  <a:schemeClr val="tx1"/>
                </a:solidFill>
              </a:rPr>
              <a:t>https</a:t>
            </a:r>
            <a:r>
              <a:rPr lang="tr-TR" sz="2000" dirty="0">
                <a:solidFill>
                  <a:schemeClr val="tx1"/>
                </a:solidFill>
              </a:rPr>
              <a:t>://</a:t>
            </a:r>
            <a:r>
              <a:rPr lang="tr-TR" sz="2000" dirty="0" err="1">
                <a:solidFill>
                  <a:schemeClr val="tx1"/>
                </a:solidFill>
              </a:rPr>
              <a:t>supplier.arcelik.com</a:t>
            </a:r>
            <a:r>
              <a:rPr lang="tr-TR" sz="2000" dirty="0">
                <a:solidFill>
                  <a:schemeClr val="tx1"/>
                </a:solidFill>
              </a:rPr>
              <a:t>/tr/</a:t>
            </a:r>
            <a:r>
              <a:rPr lang="tr-TR" sz="2000" dirty="0" err="1">
                <a:solidFill>
                  <a:schemeClr val="tx1"/>
                </a:solidFill>
              </a:rPr>
              <a:t>performansdegerlendirme</a:t>
            </a:r>
            <a:endParaRPr lang="tr-TR" sz="2000" dirty="0">
              <a:solidFill>
                <a:schemeClr val="tx1"/>
              </a:solidFill>
            </a:endParaRPr>
          </a:p>
        </p:txBody>
      </p:sp>
    </p:spTree>
    <p:extLst>
      <p:ext uri="{BB962C8B-B14F-4D97-AF65-F5344CB8AC3E}">
        <p14:creationId xmlns:p14="http://schemas.microsoft.com/office/powerpoint/2010/main" val="2560831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8C845C-B996-4F41-B800-02E09A1F32F7}"/>
              </a:ext>
            </a:extLst>
          </p:cNvPr>
          <p:cNvSpPr>
            <a:spLocks noGrp="1"/>
          </p:cNvSpPr>
          <p:nvPr>
            <p:ph type="title"/>
          </p:nvPr>
        </p:nvSpPr>
        <p:spPr/>
        <p:txBody>
          <a:bodyPr/>
          <a:lstStyle/>
          <a:p>
            <a:r>
              <a:rPr lang="tr-TR" dirty="0"/>
              <a:t>Sosyal Sürdürülebilirliğin Boyutları </a:t>
            </a:r>
            <a:br>
              <a:rPr lang="tr-TR" dirty="0"/>
            </a:br>
            <a:r>
              <a:rPr lang="tr-TR" dirty="0"/>
              <a:t>4. </a:t>
            </a:r>
            <a:r>
              <a:rPr lang="tr-TR" sz="4400" dirty="0"/>
              <a:t>Ürün Güvenliği</a:t>
            </a:r>
            <a:endParaRPr lang="tr-TR" dirty="0"/>
          </a:p>
        </p:txBody>
      </p:sp>
      <p:sp>
        <p:nvSpPr>
          <p:cNvPr id="3" name="İçerik Yer Tutucusu 2">
            <a:extLst>
              <a:ext uri="{FF2B5EF4-FFF2-40B4-BE49-F238E27FC236}">
                <a16:creationId xmlns:a16="http://schemas.microsoft.com/office/drawing/2014/main" id="{82A85C91-B85C-43FC-9989-B9C07A5F8D28}"/>
              </a:ext>
            </a:extLst>
          </p:cNvPr>
          <p:cNvSpPr>
            <a:spLocks noGrp="1"/>
          </p:cNvSpPr>
          <p:nvPr>
            <p:ph idx="1"/>
          </p:nvPr>
        </p:nvSpPr>
        <p:spPr/>
        <p:txBody>
          <a:bodyPr/>
          <a:lstStyle/>
          <a:p>
            <a:pPr marL="514350" indent="-514350">
              <a:buFont typeface="+mj-lt"/>
              <a:buAutoNum type="alphaLcPeriod"/>
            </a:pPr>
            <a:r>
              <a:rPr lang="tr-TR" dirty="0"/>
              <a:t>Müşteri sağlığı ve güvenliği</a:t>
            </a:r>
          </a:p>
          <a:p>
            <a:pPr marL="514350" indent="-514350">
              <a:buFont typeface="+mj-lt"/>
              <a:buAutoNum type="alphaLcPeriod"/>
            </a:pPr>
            <a:r>
              <a:rPr lang="tr-TR" dirty="0"/>
              <a:t>Ürün ve hizmetlerin etiketlenmesi</a:t>
            </a:r>
          </a:p>
          <a:p>
            <a:pPr marL="514350" indent="-514350">
              <a:buFont typeface="+mj-lt"/>
              <a:buAutoNum type="alphaLcPeriod"/>
            </a:pPr>
            <a:r>
              <a:rPr lang="tr-TR" dirty="0"/>
              <a:t>Pazarlama iletişimi</a:t>
            </a:r>
          </a:p>
          <a:p>
            <a:pPr marL="514350" indent="-514350">
              <a:buFont typeface="+mj-lt"/>
              <a:buAutoNum type="alphaLcPeriod"/>
            </a:pPr>
            <a:r>
              <a:rPr lang="tr-TR" dirty="0"/>
              <a:t>Müşteri mahremiyeti</a:t>
            </a:r>
          </a:p>
          <a:p>
            <a:pPr marL="514350" indent="-514350">
              <a:buFont typeface="+mj-lt"/>
              <a:buAutoNum type="alphaLcPeriod"/>
            </a:pPr>
            <a:r>
              <a:rPr lang="tr-TR" dirty="0"/>
              <a:t>Ürün ve hizmetlerin kullanımına ilişkin yasalara uyum</a:t>
            </a:r>
          </a:p>
          <a:p>
            <a:endParaRPr lang="tr-TR" dirty="0"/>
          </a:p>
        </p:txBody>
      </p:sp>
    </p:spTree>
    <p:extLst>
      <p:ext uri="{BB962C8B-B14F-4D97-AF65-F5344CB8AC3E}">
        <p14:creationId xmlns:p14="http://schemas.microsoft.com/office/powerpoint/2010/main" val="487171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0D7E25-6B76-4E11-859C-16379FD9F8D2}"/>
              </a:ext>
            </a:extLst>
          </p:cNvPr>
          <p:cNvSpPr>
            <a:spLocks noGrp="1"/>
          </p:cNvSpPr>
          <p:nvPr>
            <p:ph type="title"/>
          </p:nvPr>
        </p:nvSpPr>
        <p:spPr/>
        <p:txBody>
          <a:bodyPr/>
          <a:lstStyle/>
          <a:p>
            <a:r>
              <a:rPr lang="tr-TR" dirty="0"/>
              <a:t>4. Ürün Güvenliği</a:t>
            </a:r>
            <a:br>
              <a:rPr lang="tr-TR" dirty="0"/>
            </a:br>
            <a:r>
              <a:rPr lang="tr-TR" dirty="0"/>
              <a:t>a. Müşteri Sağlığı ve Güvenliği</a:t>
            </a:r>
          </a:p>
        </p:txBody>
      </p:sp>
      <p:sp>
        <p:nvSpPr>
          <p:cNvPr id="3" name="İçerik Yer Tutucusu 2">
            <a:extLst>
              <a:ext uri="{FF2B5EF4-FFF2-40B4-BE49-F238E27FC236}">
                <a16:creationId xmlns:a16="http://schemas.microsoft.com/office/drawing/2014/main" id="{3114EDB8-2852-4E55-9733-5719ADB1F307}"/>
              </a:ext>
            </a:extLst>
          </p:cNvPr>
          <p:cNvSpPr>
            <a:spLocks noGrp="1"/>
          </p:cNvSpPr>
          <p:nvPr>
            <p:ph idx="1"/>
          </p:nvPr>
        </p:nvSpPr>
        <p:spPr/>
        <p:txBody>
          <a:bodyPr/>
          <a:lstStyle/>
          <a:p>
            <a:r>
              <a:rPr lang="tr-TR" dirty="0"/>
              <a:t>İşletmeler müşterilerine sundukları tüm ürün ve hizmetlerin müşteri sağlığı ve güvenliğini tehdit etmediğinden emin olmalı, satış sonrası müşterilere destek sunmalı, ayrıca ürün geliştirme sürecine müşterilerini ve toplumun diğer paydaşlarını dahil etmelidirler.</a:t>
            </a:r>
          </a:p>
        </p:txBody>
      </p:sp>
    </p:spTree>
    <p:extLst>
      <p:ext uri="{BB962C8B-B14F-4D97-AF65-F5344CB8AC3E}">
        <p14:creationId xmlns:p14="http://schemas.microsoft.com/office/powerpoint/2010/main" val="1043319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FAC0EE-E8D8-4CBE-AEB2-6DF2C1453F7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408FF0E-670D-4760-B7BC-37EA534D1590}"/>
              </a:ext>
            </a:extLst>
          </p:cNvPr>
          <p:cNvSpPr>
            <a:spLocks noGrp="1"/>
          </p:cNvSpPr>
          <p:nvPr>
            <p:ph idx="1"/>
          </p:nvPr>
        </p:nvSpPr>
        <p:spPr/>
        <p:txBody>
          <a:bodyPr/>
          <a:lstStyle/>
          <a:p>
            <a:endParaRPr lang="tr-TR" dirty="0"/>
          </a:p>
        </p:txBody>
      </p:sp>
      <p:pic>
        <p:nvPicPr>
          <p:cNvPr id="4" name="Resim 3">
            <a:extLst>
              <a:ext uri="{FF2B5EF4-FFF2-40B4-BE49-F238E27FC236}">
                <a16:creationId xmlns:a16="http://schemas.microsoft.com/office/drawing/2014/main" id="{0C6942FC-F9F2-45C0-85BE-AED4D318688A}"/>
              </a:ext>
            </a:extLst>
          </p:cNvPr>
          <p:cNvPicPr>
            <a:picLocks noChangeAspect="1"/>
          </p:cNvPicPr>
          <p:nvPr/>
        </p:nvPicPr>
        <p:blipFill>
          <a:blip r:embed="rId2"/>
          <a:stretch>
            <a:fillRect/>
          </a:stretch>
        </p:blipFill>
        <p:spPr>
          <a:xfrm>
            <a:off x="3894670" y="365125"/>
            <a:ext cx="4402659" cy="5487018"/>
          </a:xfrm>
          <a:prstGeom prst="rect">
            <a:avLst/>
          </a:prstGeom>
        </p:spPr>
      </p:pic>
      <p:sp>
        <p:nvSpPr>
          <p:cNvPr id="6" name="Dikdörtgen 5">
            <a:extLst>
              <a:ext uri="{FF2B5EF4-FFF2-40B4-BE49-F238E27FC236}">
                <a16:creationId xmlns:a16="http://schemas.microsoft.com/office/drawing/2014/main" id="{F87512F1-D912-41FC-9091-7F53721E24F6}"/>
              </a:ext>
            </a:extLst>
          </p:cNvPr>
          <p:cNvSpPr/>
          <p:nvPr/>
        </p:nvSpPr>
        <p:spPr>
          <a:xfrm>
            <a:off x="1533832" y="5968181"/>
            <a:ext cx="9124335" cy="524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Şekil: </a:t>
            </a:r>
            <a:r>
              <a:rPr lang="tr-TR" sz="2000" dirty="0">
                <a:solidFill>
                  <a:schemeClr val="tx1"/>
                </a:solidFill>
              </a:rPr>
              <a:t>Gıda Güvenliğine Yönelik </a:t>
            </a:r>
            <a:r>
              <a:rPr lang="tr-TR" sz="2000" dirty="0" err="1">
                <a:solidFill>
                  <a:schemeClr val="tx1"/>
                </a:solidFill>
              </a:rPr>
              <a:t>3.Taraf</a:t>
            </a:r>
            <a:r>
              <a:rPr lang="tr-TR" sz="2000" dirty="0">
                <a:solidFill>
                  <a:schemeClr val="tx1"/>
                </a:solidFill>
              </a:rPr>
              <a:t> Örnek Analiz</a:t>
            </a:r>
          </a:p>
          <a:p>
            <a:pPr algn="ctr"/>
            <a:r>
              <a:rPr lang="tr-TR" sz="2000" dirty="0">
                <a:solidFill>
                  <a:schemeClr val="tx1"/>
                </a:solidFill>
              </a:rPr>
              <a:t>Kaynak: </a:t>
            </a:r>
            <a:r>
              <a:rPr lang="tr-TR" sz="2000" dirty="0" err="1">
                <a:solidFill>
                  <a:schemeClr val="tx1"/>
                </a:solidFill>
              </a:rPr>
              <a:t>https</a:t>
            </a:r>
            <a:r>
              <a:rPr lang="tr-TR" sz="2000" dirty="0">
                <a:solidFill>
                  <a:schemeClr val="tx1"/>
                </a:solidFill>
              </a:rPr>
              <a:t>://</a:t>
            </a:r>
            <a:r>
              <a:rPr lang="tr-TR" sz="2000" dirty="0" err="1">
                <a:solidFill>
                  <a:schemeClr val="tx1"/>
                </a:solidFill>
              </a:rPr>
              <a:t>gidadedektifi.com</a:t>
            </a:r>
            <a:r>
              <a:rPr lang="tr-TR" sz="2000" dirty="0">
                <a:solidFill>
                  <a:schemeClr val="tx1"/>
                </a:solidFill>
              </a:rPr>
              <a:t>/2021/04/04/</a:t>
            </a:r>
            <a:r>
              <a:rPr lang="tr-TR" sz="2000" dirty="0" err="1">
                <a:solidFill>
                  <a:schemeClr val="tx1"/>
                </a:solidFill>
              </a:rPr>
              <a:t>nestle</a:t>
            </a:r>
            <a:r>
              <a:rPr lang="tr-TR" sz="2000" dirty="0">
                <a:solidFill>
                  <a:schemeClr val="tx1"/>
                </a:solidFill>
              </a:rPr>
              <a:t>-</a:t>
            </a:r>
            <a:r>
              <a:rPr lang="tr-TR" sz="2000" dirty="0" err="1">
                <a:solidFill>
                  <a:schemeClr val="tx1"/>
                </a:solidFill>
              </a:rPr>
              <a:t>nesquik</a:t>
            </a:r>
            <a:r>
              <a:rPr lang="tr-TR" sz="2000" dirty="0">
                <a:solidFill>
                  <a:schemeClr val="tx1"/>
                </a:solidFill>
              </a:rPr>
              <a:t>-</a:t>
            </a:r>
            <a:r>
              <a:rPr lang="tr-TR" sz="2000" dirty="0" err="1">
                <a:solidFill>
                  <a:schemeClr val="tx1"/>
                </a:solidFill>
              </a:rPr>
              <a:t>cilek</a:t>
            </a:r>
            <a:r>
              <a:rPr lang="tr-TR" sz="2000" dirty="0">
                <a:solidFill>
                  <a:schemeClr val="tx1"/>
                </a:solidFill>
              </a:rPr>
              <a:t>-</a:t>
            </a:r>
            <a:r>
              <a:rPr lang="tr-TR" sz="2000" dirty="0" err="1">
                <a:solidFill>
                  <a:schemeClr val="tx1"/>
                </a:solidFill>
              </a:rPr>
              <a:t>aromali</a:t>
            </a:r>
            <a:r>
              <a:rPr lang="tr-TR" sz="2000" dirty="0">
                <a:solidFill>
                  <a:schemeClr val="tx1"/>
                </a:solidFill>
              </a:rPr>
              <a:t>-sut/</a:t>
            </a:r>
          </a:p>
        </p:txBody>
      </p:sp>
    </p:spTree>
    <p:extLst>
      <p:ext uri="{BB962C8B-B14F-4D97-AF65-F5344CB8AC3E}">
        <p14:creationId xmlns:p14="http://schemas.microsoft.com/office/powerpoint/2010/main" val="3342509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37792D-9C73-420A-BF7A-789236F39524}"/>
              </a:ext>
            </a:extLst>
          </p:cNvPr>
          <p:cNvSpPr>
            <a:spLocks noGrp="1"/>
          </p:cNvSpPr>
          <p:nvPr>
            <p:ph type="title"/>
          </p:nvPr>
        </p:nvSpPr>
        <p:spPr/>
        <p:txBody>
          <a:bodyPr/>
          <a:lstStyle/>
          <a:p>
            <a:r>
              <a:rPr lang="tr-TR" dirty="0"/>
              <a:t>4. Ürün Güvenliği</a:t>
            </a:r>
            <a:br>
              <a:rPr lang="tr-TR" dirty="0"/>
            </a:br>
            <a:r>
              <a:rPr lang="tr-TR" dirty="0"/>
              <a:t>b. Ürün ve Hizmetlerin Etiketlenmesi</a:t>
            </a:r>
          </a:p>
        </p:txBody>
      </p:sp>
      <p:sp>
        <p:nvSpPr>
          <p:cNvPr id="3" name="İçerik Yer Tutucusu 2">
            <a:extLst>
              <a:ext uri="{FF2B5EF4-FFF2-40B4-BE49-F238E27FC236}">
                <a16:creationId xmlns:a16="http://schemas.microsoft.com/office/drawing/2014/main" id="{F7FDECE6-93C3-489E-883E-CAF568E73164}"/>
              </a:ext>
            </a:extLst>
          </p:cNvPr>
          <p:cNvSpPr>
            <a:spLocks noGrp="1"/>
          </p:cNvSpPr>
          <p:nvPr>
            <p:ph idx="1"/>
          </p:nvPr>
        </p:nvSpPr>
        <p:spPr/>
        <p:txBody>
          <a:bodyPr/>
          <a:lstStyle/>
          <a:p>
            <a:r>
              <a:rPr lang="tr-TR" dirty="0"/>
              <a:t>İşletmeler, müşterilerine sundukları tüm ürün ve hizmetlerde bilgilendirici, öğretici etiketler oluşturmalı ayrıca hassas (örnek: diyabet, alerjisi olan) müşterilerine uyarıcı ibareler kullanmalıdır. </a:t>
            </a:r>
          </a:p>
        </p:txBody>
      </p:sp>
    </p:spTree>
    <p:extLst>
      <p:ext uri="{BB962C8B-B14F-4D97-AF65-F5344CB8AC3E}">
        <p14:creationId xmlns:p14="http://schemas.microsoft.com/office/powerpoint/2010/main" val="3834134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F5A6F4C-C0C7-4C9D-B07C-8FD016A22E2C}"/>
              </a:ext>
            </a:extLst>
          </p:cNvPr>
          <p:cNvSpPr>
            <a:spLocks noGrp="1"/>
          </p:cNvSpPr>
          <p:nvPr>
            <p:ph idx="1"/>
          </p:nvPr>
        </p:nvSpPr>
        <p:spPr>
          <a:xfrm>
            <a:off x="7142479" y="1563329"/>
            <a:ext cx="4980695" cy="4613633"/>
          </a:xfrm>
        </p:spPr>
        <p:txBody>
          <a:bodyPr>
            <a:normAutofit/>
          </a:bodyPr>
          <a:lstStyle/>
          <a:p>
            <a:r>
              <a:rPr lang="tr-TR" dirty="0">
                <a:solidFill>
                  <a:srgbClr val="0F1419"/>
                </a:solidFill>
                <a:latin typeface="-apple-system"/>
              </a:rPr>
              <a:t>B</a:t>
            </a:r>
            <a:r>
              <a:rPr lang="tr-TR" b="0" i="0" dirty="0">
                <a:solidFill>
                  <a:srgbClr val="0F1419"/>
                </a:solidFill>
                <a:effectLst/>
                <a:latin typeface="-apple-system"/>
              </a:rPr>
              <a:t>u ve benzeri ürünlerin içeriğindeki renklendiriciler (</a:t>
            </a:r>
            <a:r>
              <a:rPr lang="tr-TR" b="0" i="0" dirty="0" err="1">
                <a:solidFill>
                  <a:srgbClr val="0F1419"/>
                </a:solidFill>
                <a:effectLst/>
                <a:latin typeface="-apple-system"/>
              </a:rPr>
              <a:t>Tartrazin</a:t>
            </a:r>
            <a:r>
              <a:rPr lang="tr-TR" b="0" i="0" dirty="0">
                <a:solidFill>
                  <a:srgbClr val="0F1419"/>
                </a:solidFill>
                <a:effectLst/>
                <a:latin typeface="-apple-system"/>
              </a:rPr>
              <a:t> ve </a:t>
            </a:r>
            <a:r>
              <a:rPr lang="tr-TR" b="0" i="0" dirty="0" err="1">
                <a:solidFill>
                  <a:srgbClr val="0F1419"/>
                </a:solidFill>
                <a:effectLst/>
                <a:latin typeface="-apple-system"/>
              </a:rPr>
              <a:t>İndigoti</a:t>
            </a:r>
            <a:r>
              <a:rPr lang="tr-TR" b="0" i="0" dirty="0">
                <a:solidFill>
                  <a:srgbClr val="0F1419"/>
                </a:solidFill>
                <a:effectLst/>
                <a:latin typeface="-apple-system"/>
              </a:rPr>
              <a:t>) </a:t>
            </a:r>
            <a:r>
              <a:rPr lang="tr-TR" b="0" i="0" dirty="0" err="1">
                <a:solidFill>
                  <a:srgbClr val="0F1419"/>
                </a:solidFill>
                <a:effectLst/>
                <a:latin typeface="-apple-system"/>
              </a:rPr>
              <a:t>hiperaktiviteye</a:t>
            </a:r>
            <a:r>
              <a:rPr lang="tr-TR" b="0" i="0" dirty="0">
                <a:solidFill>
                  <a:srgbClr val="0F1419"/>
                </a:solidFill>
                <a:effectLst/>
                <a:latin typeface="-apple-system"/>
              </a:rPr>
              <a:t> sebep olmaktadır</a:t>
            </a:r>
          </a:p>
          <a:p>
            <a:r>
              <a:rPr lang="tr-TR" dirty="0">
                <a:solidFill>
                  <a:srgbClr val="0F1419"/>
                </a:solidFill>
                <a:latin typeface="-apple-system"/>
              </a:rPr>
              <a:t>Kaynak: @</a:t>
            </a:r>
            <a:r>
              <a:rPr lang="tr-TR" dirty="0" err="1">
                <a:solidFill>
                  <a:srgbClr val="0F1419"/>
                </a:solidFill>
                <a:latin typeface="-apple-system"/>
              </a:rPr>
              <a:t>gidadedektifi</a:t>
            </a:r>
            <a:endParaRPr lang="tr-TR" dirty="0">
              <a:solidFill>
                <a:srgbClr val="0F1419"/>
              </a:solidFill>
              <a:latin typeface="-apple-system"/>
            </a:endParaRPr>
          </a:p>
          <a:p>
            <a:pPr marL="0" indent="0">
              <a:buNone/>
            </a:pPr>
            <a:r>
              <a:rPr lang="tr-TR" sz="1400" dirty="0" err="1"/>
              <a:t>https</a:t>
            </a:r>
            <a:r>
              <a:rPr lang="tr-TR" sz="1400" dirty="0"/>
              <a:t>://</a:t>
            </a:r>
            <a:r>
              <a:rPr lang="tr-TR" sz="1400" dirty="0" err="1"/>
              <a:t>twitter.com</a:t>
            </a:r>
            <a:r>
              <a:rPr lang="tr-TR" sz="1400" dirty="0"/>
              <a:t>/</a:t>
            </a:r>
            <a:r>
              <a:rPr lang="tr-TR" sz="1400" dirty="0" err="1"/>
              <a:t>gidadedektifi</a:t>
            </a:r>
            <a:r>
              <a:rPr lang="tr-TR" sz="1400" dirty="0"/>
              <a:t>_/</a:t>
            </a:r>
            <a:r>
              <a:rPr lang="tr-TR" sz="1400" dirty="0" err="1"/>
              <a:t>status</a:t>
            </a:r>
            <a:r>
              <a:rPr lang="tr-TR" sz="1400" dirty="0"/>
              <a:t>/1368571373845626889</a:t>
            </a:r>
          </a:p>
        </p:txBody>
      </p:sp>
      <p:pic>
        <p:nvPicPr>
          <p:cNvPr id="7" name="Resim 6" descr="metin, şişe, yeşil içeren bir resim&#10;&#10;Açıklama otomatik olarak oluşturuldu">
            <a:extLst>
              <a:ext uri="{FF2B5EF4-FFF2-40B4-BE49-F238E27FC236}">
                <a16:creationId xmlns:a16="http://schemas.microsoft.com/office/drawing/2014/main" id="{69D56646-BC01-4F59-9E02-5A6963B4D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 y="365125"/>
            <a:ext cx="6420916" cy="6100185"/>
          </a:xfrm>
          <a:prstGeom prst="rect">
            <a:avLst/>
          </a:prstGeom>
        </p:spPr>
      </p:pic>
    </p:spTree>
    <p:extLst>
      <p:ext uri="{BB962C8B-B14F-4D97-AF65-F5344CB8AC3E}">
        <p14:creationId xmlns:p14="http://schemas.microsoft.com/office/powerpoint/2010/main" val="1477324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1D2799-58D6-437F-BD5C-F1EF43881966}"/>
              </a:ext>
            </a:extLst>
          </p:cNvPr>
          <p:cNvSpPr>
            <a:spLocks noGrp="1"/>
          </p:cNvSpPr>
          <p:nvPr>
            <p:ph type="title"/>
          </p:nvPr>
        </p:nvSpPr>
        <p:spPr>
          <a:xfrm>
            <a:off x="838200" y="374957"/>
            <a:ext cx="10515600" cy="1325563"/>
          </a:xfrm>
        </p:spPr>
        <p:txBody>
          <a:bodyPr/>
          <a:lstStyle/>
          <a:p>
            <a:r>
              <a:rPr lang="tr-TR" dirty="0"/>
              <a:t>4. Ürün Güvenliği</a:t>
            </a:r>
            <a:br>
              <a:rPr lang="tr-TR" dirty="0"/>
            </a:br>
            <a:r>
              <a:rPr lang="tr-TR" dirty="0"/>
              <a:t>c. Pazarlama iletişimi</a:t>
            </a:r>
          </a:p>
        </p:txBody>
      </p:sp>
      <p:sp>
        <p:nvSpPr>
          <p:cNvPr id="3" name="İçerik Yer Tutucusu 2">
            <a:extLst>
              <a:ext uri="{FF2B5EF4-FFF2-40B4-BE49-F238E27FC236}">
                <a16:creationId xmlns:a16="http://schemas.microsoft.com/office/drawing/2014/main" id="{6DDCA755-BABB-4A74-9127-A959A3B6D024}"/>
              </a:ext>
            </a:extLst>
          </p:cNvPr>
          <p:cNvSpPr>
            <a:spLocks noGrp="1"/>
          </p:cNvSpPr>
          <p:nvPr>
            <p:ph idx="1"/>
          </p:nvPr>
        </p:nvSpPr>
        <p:spPr/>
        <p:txBody>
          <a:bodyPr/>
          <a:lstStyle/>
          <a:p>
            <a:r>
              <a:rPr lang="tr-TR" dirty="0"/>
              <a:t>İşletmelerin ürün güvenliği konunda benimsediği standartlar ve gerçekleştirdiği çalışmaları hedef kitle müşteriler ve toplumla paylaşması gerekmektedir. </a:t>
            </a:r>
          </a:p>
          <a:p>
            <a:r>
              <a:rPr lang="tr-TR" dirty="0"/>
              <a:t>Ayrıca ilgili ürünlerin kullanımı esasında insan sağlığına zarar vermediğinden emin olunmalı, bu konuda tüketicilerin eğitimine önem verilmelidir.</a:t>
            </a:r>
          </a:p>
          <a:p>
            <a:r>
              <a:rPr lang="tr-TR" dirty="0"/>
              <a:t>Özellikle çocuklar ve genç tüketiciler risk gruplarıdır.</a:t>
            </a:r>
          </a:p>
        </p:txBody>
      </p:sp>
    </p:spTree>
    <p:extLst>
      <p:ext uri="{BB962C8B-B14F-4D97-AF65-F5344CB8AC3E}">
        <p14:creationId xmlns:p14="http://schemas.microsoft.com/office/powerpoint/2010/main" val="4207509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8A78A7-7EB1-4315-8A0B-ABBB1DADB01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8E206D5-6B77-499B-9A93-677DFBB268C3}"/>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1BEDEA3D-D039-46A1-8F3B-BA53DC800700}"/>
              </a:ext>
            </a:extLst>
          </p:cNvPr>
          <p:cNvPicPr>
            <a:picLocks noChangeAspect="1"/>
          </p:cNvPicPr>
          <p:nvPr/>
        </p:nvPicPr>
        <p:blipFill>
          <a:blip r:embed="rId2"/>
          <a:stretch>
            <a:fillRect/>
          </a:stretch>
        </p:blipFill>
        <p:spPr>
          <a:xfrm>
            <a:off x="1868129" y="505492"/>
            <a:ext cx="8984158" cy="5327752"/>
          </a:xfrm>
          <a:prstGeom prst="rect">
            <a:avLst/>
          </a:prstGeom>
        </p:spPr>
      </p:pic>
      <p:sp>
        <p:nvSpPr>
          <p:cNvPr id="6" name="Dikdörtgen 5">
            <a:extLst>
              <a:ext uri="{FF2B5EF4-FFF2-40B4-BE49-F238E27FC236}">
                <a16:creationId xmlns:a16="http://schemas.microsoft.com/office/drawing/2014/main" id="{19CA1D26-5FFE-45D1-A983-6F357DF9E546}"/>
              </a:ext>
            </a:extLst>
          </p:cNvPr>
          <p:cNvSpPr/>
          <p:nvPr/>
        </p:nvSpPr>
        <p:spPr>
          <a:xfrm>
            <a:off x="255639" y="5968181"/>
            <a:ext cx="11248103" cy="524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Resim: </a:t>
            </a:r>
            <a:r>
              <a:rPr lang="tr-TR" sz="2000" dirty="0">
                <a:solidFill>
                  <a:schemeClr val="tx1"/>
                </a:solidFill>
              </a:rPr>
              <a:t>Bir Gıda İşletmesinin Sahip Olduğu Kalite Belgelerini Resmi İnternet Sitesinde Duyurması</a:t>
            </a:r>
          </a:p>
          <a:p>
            <a:pPr algn="ctr"/>
            <a:r>
              <a:rPr lang="tr-TR" sz="2000" dirty="0">
                <a:solidFill>
                  <a:schemeClr val="tx1"/>
                </a:solidFill>
              </a:rPr>
              <a:t>Kaynak: </a:t>
            </a:r>
            <a:r>
              <a:rPr lang="tr-TR" sz="2000" dirty="0" err="1">
                <a:solidFill>
                  <a:schemeClr val="tx1"/>
                </a:solidFill>
              </a:rPr>
              <a:t>https</a:t>
            </a:r>
            <a:r>
              <a:rPr lang="tr-TR" sz="2000" dirty="0">
                <a:solidFill>
                  <a:schemeClr val="tx1"/>
                </a:solidFill>
              </a:rPr>
              <a:t>://</a:t>
            </a:r>
            <a:r>
              <a:rPr lang="tr-TR" sz="2000" dirty="0" err="1">
                <a:solidFill>
                  <a:schemeClr val="tx1"/>
                </a:solidFill>
              </a:rPr>
              <a:t>torku.com.tr</a:t>
            </a:r>
            <a:r>
              <a:rPr lang="tr-TR" sz="2000" dirty="0">
                <a:solidFill>
                  <a:schemeClr val="tx1"/>
                </a:solidFill>
              </a:rPr>
              <a:t>/sertifikalar-ve-kalite-belgelerimiz</a:t>
            </a:r>
          </a:p>
        </p:txBody>
      </p:sp>
    </p:spTree>
    <p:extLst>
      <p:ext uri="{BB962C8B-B14F-4D97-AF65-F5344CB8AC3E}">
        <p14:creationId xmlns:p14="http://schemas.microsoft.com/office/powerpoint/2010/main" val="376142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0BDB55-496D-4B31-B18B-CDBAE1E1BA72}"/>
              </a:ext>
            </a:extLst>
          </p:cNvPr>
          <p:cNvSpPr>
            <a:spLocks noGrp="1"/>
          </p:cNvSpPr>
          <p:nvPr>
            <p:ph type="title"/>
          </p:nvPr>
        </p:nvSpPr>
        <p:spPr/>
        <p:txBody>
          <a:bodyPr>
            <a:noAutofit/>
          </a:bodyPr>
          <a:lstStyle/>
          <a:p>
            <a:pPr algn="just"/>
            <a:r>
              <a:rPr lang="tr-TR" sz="3600" b="1" dirty="0"/>
              <a:t>Örnek Haber: Şırıngalı şeklindeki çikolatanın kapağının boğazına kaçması nedeniyle 2 çocuk hayatını kaybetti</a:t>
            </a:r>
          </a:p>
        </p:txBody>
      </p:sp>
      <p:sp>
        <p:nvSpPr>
          <p:cNvPr id="3" name="İçerik Yer Tutucusu 2">
            <a:extLst>
              <a:ext uri="{FF2B5EF4-FFF2-40B4-BE49-F238E27FC236}">
                <a16:creationId xmlns:a16="http://schemas.microsoft.com/office/drawing/2014/main" id="{32CDA699-A055-4D8E-8FB5-C0BA985A7983}"/>
              </a:ext>
            </a:extLst>
          </p:cNvPr>
          <p:cNvSpPr>
            <a:spLocks noGrp="1"/>
          </p:cNvSpPr>
          <p:nvPr>
            <p:ph idx="1"/>
          </p:nvPr>
        </p:nvSpPr>
        <p:spPr/>
        <p:txBody>
          <a:bodyPr>
            <a:normAutofit/>
          </a:bodyPr>
          <a:lstStyle/>
          <a:p>
            <a:pPr algn="l" fontAlgn="base"/>
            <a:r>
              <a:rPr lang="tr-TR" b="0" i="0" strike="noStrike" dirty="0">
                <a:effectLst/>
                <a:latin typeface="Arial" panose="020B0604020202020204" pitchFamily="34" charset="0"/>
              </a:rPr>
              <a:t>Diyarbakır’da yaşayan 7 yaşındaki Umut Bilgi, 25 Kasım </a:t>
            </a:r>
            <a:r>
              <a:rPr lang="tr-TR" b="0" i="0" strike="noStrike" dirty="0" err="1">
                <a:effectLst/>
                <a:latin typeface="Arial" panose="020B0604020202020204" pitchFamily="34" charset="0"/>
              </a:rPr>
              <a:t>2019’da</a:t>
            </a:r>
            <a:r>
              <a:rPr lang="tr-TR" b="0" i="0" strike="noStrike" dirty="0">
                <a:effectLst/>
                <a:latin typeface="Arial" panose="020B0604020202020204" pitchFamily="34" charset="0"/>
              </a:rPr>
              <a:t> okul çıkışında, okul yakınında bir marketten aldığı şırınga şeklindeki çikolatanın kapağının boğazına kaçması sonucu hayatını kaybetti.</a:t>
            </a:r>
          </a:p>
          <a:p>
            <a:r>
              <a:rPr lang="tr-TR" dirty="0">
                <a:latin typeface="Arial" panose="020B0604020202020204" pitchFamily="34" charset="0"/>
              </a:rPr>
              <a:t>Ankara Keçiören’de ise 10 Aralık </a:t>
            </a:r>
            <a:r>
              <a:rPr lang="tr-TR" dirty="0" err="1">
                <a:latin typeface="Arial" panose="020B0604020202020204" pitchFamily="34" charset="0"/>
              </a:rPr>
              <a:t>2019’da</a:t>
            </a:r>
            <a:r>
              <a:rPr lang="tr-TR" dirty="0">
                <a:latin typeface="Arial" panose="020B0604020202020204" pitchFamily="34" charset="0"/>
              </a:rPr>
              <a:t> okul kantininden aldığı aynı ürün nedeniyle 7 yaşındaki Mert Yağız Köksal kapağın soluk borusuna kaçması nedeniyle hayatını kaybetti.</a:t>
            </a:r>
            <a:endParaRPr lang="tr-TR" dirty="0"/>
          </a:p>
        </p:txBody>
      </p:sp>
    </p:spTree>
    <p:extLst>
      <p:ext uri="{BB962C8B-B14F-4D97-AF65-F5344CB8AC3E}">
        <p14:creationId xmlns:p14="http://schemas.microsoft.com/office/powerpoint/2010/main" val="298173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D84062-A97A-4695-B30E-67078710CC9C}"/>
              </a:ext>
            </a:extLst>
          </p:cNvPr>
          <p:cNvSpPr>
            <a:spLocks noGrp="1"/>
          </p:cNvSpPr>
          <p:nvPr>
            <p:ph type="title"/>
          </p:nvPr>
        </p:nvSpPr>
        <p:spPr/>
        <p:txBody>
          <a:bodyPr/>
          <a:lstStyle/>
          <a:p>
            <a:r>
              <a:rPr lang="tr-TR" dirty="0"/>
              <a:t>Sürdürülebilirlik Kavramı</a:t>
            </a:r>
          </a:p>
        </p:txBody>
      </p:sp>
      <p:sp>
        <p:nvSpPr>
          <p:cNvPr id="3" name="İçerik Yer Tutucusu 2">
            <a:extLst>
              <a:ext uri="{FF2B5EF4-FFF2-40B4-BE49-F238E27FC236}">
                <a16:creationId xmlns:a16="http://schemas.microsoft.com/office/drawing/2014/main" id="{102E8856-D53E-4156-83BD-70F8E24F09D2}"/>
              </a:ext>
            </a:extLst>
          </p:cNvPr>
          <p:cNvSpPr>
            <a:spLocks noGrp="1"/>
          </p:cNvSpPr>
          <p:nvPr>
            <p:ph idx="1"/>
          </p:nvPr>
        </p:nvSpPr>
        <p:spPr/>
        <p:txBody>
          <a:bodyPr/>
          <a:lstStyle/>
          <a:p>
            <a:r>
              <a:rPr lang="tr-TR" dirty="0"/>
              <a:t>Sürdürülebilirlik, sürdürmek, devam etmek, desteklemek ve var olmak anlamına gelen </a:t>
            </a:r>
            <a:r>
              <a:rPr lang="tr-TR" dirty="0" err="1"/>
              <a:t>latince</a:t>
            </a:r>
            <a:r>
              <a:rPr lang="tr-TR" dirty="0"/>
              <a:t> «</a:t>
            </a:r>
            <a:r>
              <a:rPr lang="tr-TR" dirty="0" err="1"/>
              <a:t>sustinere</a:t>
            </a:r>
            <a:r>
              <a:rPr lang="tr-TR" dirty="0"/>
              <a:t>» kelimesinden gelmektedir.</a:t>
            </a:r>
          </a:p>
          <a:p>
            <a:r>
              <a:rPr lang="tr-TR" dirty="0"/>
              <a:t>Başlangıçta sadece tarım, orman ve balıkçılık alanında yaygınken, daha sonra ekonominin bütününe hakim bir kavram olmuştur.</a:t>
            </a:r>
          </a:p>
        </p:txBody>
      </p:sp>
    </p:spTree>
    <p:extLst>
      <p:ext uri="{BB962C8B-B14F-4D97-AF65-F5344CB8AC3E}">
        <p14:creationId xmlns:p14="http://schemas.microsoft.com/office/powerpoint/2010/main" val="467717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8B8549-B39F-45EA-9EA8-1C009CCC74FA}"/>
              </a:ext>
            </a:extLst>
          </p:cNvPr>
          <p:cNvSpPr>
            <a:spLocks noGrp="1"/>
          </p:cNvSpPr>
          <p:nvPr>
            <p:ph type="title"/>
          </p:nvPr>
        </p:nvSpPr>
        <p:spPr/>
        <p:txBody>
          <a:bodyPr/>
          <a:lstStyle/>
          <a:p>
            <a:r>
              <a:rPr lang="tr-TR" dirty="0"/>
              <a:t>4. Ürün Güvenliği</a:t>
            </a:r>
            <a:br>
              <a:rPr lang="tr-TR" dirty="0"/>
            </a:br>
            <a:r>
              <a:rPr lang="tr-TR" dirty="0"/>
              <a:t>d. Müşteri mahremiyeti</a:t>
            </a:r>
          </a:p>
        </p:txBody>
      </p:sp>
      <p:sp>
        <p:nvSpPr>
          <p:cNvPr id="3" name="İçerik Yer Tutucusu 2">
            <a:extLst>
              <a:ext uri="{FF2B5EF4-FFF2-40B4-BE49-F238E27FC236}">
                <a16:creationId xmlns:a16="http://schemas.microsoft.com/office/drawing/2014/main" id="{7754A575-62F8-47EF-B990-B56DA567B021}"/>
              </a:ext>
            </a:extLst>
          </p:cNvPr>
          <p:cNvSpPr>
            <a:spLocks noGrp="1"/>
          </p:cNvSpPr>
          <p:nvPr>
            <p:ph idx="1"/>
          </p:nvPr>
        </p:nvSpPr>
        <p:spPr/>
        <p:txBody>
          <a:bodyPr/>
          <a:lstStyle/>
          <a:p>
            <a:r>
              <a:rPr lang="tr-TR" dirty="0"/>
              <a:t>İşletmeler, müşterilerinin bilgilerini yasaların izin verdiği amaçlar dışında kullanmamayı, üçüncü parti </a:t>
            </a:r>
            <a:r>
              <a:rPr lang="tr-TR" dirty="0" err="1"/>
              <a:t>kuruluşlarlar</a:t>
            </a:r>
            <a:r>
              <a:rPr lang="tr-TR" dirty="0"/>
              <a:t> paylaşmamayı taahhüt ederler. Aksi durumlarda müşterilerin uğradığı maddi/manevi kayıplardan sorumlu olurlar.</a:t>
            </a:r>
          </a:p>
        </p:txBody>
      </p:sp>
    </p:spTree>
    <p:extLst>
      <p:ext uri="{BB962C8B-B14F-4D97-AF65-F5344CB8AC3E}">
        <p14:creationId xmlns:p14="http://schemas.microsoft.com/office/powerpoint/2010/main" val="993515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471A77-88E6-4E06-86D3-5C629A520FA2}"/>
              </a:ext>
            </a:extLst>
          </p:cNvPr>
          <p:cNvSpPr>
            <a:spLocks noGrp="1"/>
          </p:cNvSpPr>
          <p:nvPr>
            <p:ph type="title"/>
          </p:nvPr>
        </p:nvSpPr>
        <p:spPr/>
        <p:txBody>
          <a:bodyPr/>
          <a:lstStyle/>
          <a:p>
            <a:r>
              <a:rPr lang="tr-TR" dirty="0"/>
              <a:t>Örnek Haber: </a:t>
            </a:r>
            <a:r>
              <a:rPr lang="tr-TR" dirty="0" err="1"/>
              <a:t>Yemeksepeti’ne</a:t>
            </a:r>
            <a:r>
              <a:rPr lang="tr-TR" dirty="0"/>
              <a:t> Hacker Saldırısı</a:t>
            </a:r>
          </a:p>
        </p:txBody>
      </p:sp>
      <p:sp>
        <p:nvSpPr>
          <p:cNvPr id="3" name="İçerik Yer Tutucusu 2">
            <a:extLst>
              <a:ext uri="{FF2B5EF4-FFF2-40B4-BE49-F238E27FC236}">
                <a16:creationId xmlns:a16="http://schemas.microsoft.com/office/drawing/2014/main" id="{E047D03D-7930-43AF-9D9A-A4BCAAD8A20B}"/>
              </a:ext>
            </a:extLst>
          </p:cNvPr>
          <p:cNvSpPr>
            <a:spLocks noGrp="1"/>
          </p:cNvSpPr>
          <p:nvPr>
            <p:ph idx="1"/>
          </p:nvPr>
        </p:nvSpPr>
        <p:spPr/>
        <p:txBody>
          <a:bodyPr>
            <a:normAutofit fontScale="92500" lnSpcReduction="20000"/>
          </a:bodyPr>
          <a:lstStyle/>
          <a:p>
            <a:pPr fontAlgn="base">
              <a:lnSpc>
                <a:spcPts val="2100"/>
              </a:lnSpc>
              <a:spcAft>
                <a:spcPts val="1000"/>
              </a:spcAft>
            </a:pPr>
            <a:r>
              <a:rPr lang="tr-TR" dirty="0">
                <a:solidFill>
                  <a:srgbClr val="333333"/>
                </a:solidFill>
                <a:effectLst/>
                <a:latin typeface="inherit"/>
                <a:ea typeface="Times New Roman" panose="02020603050405020304" pitchFamily="18" charset="0"/>
                <a:cs typeface="Times New Roman" panose="02020603050405020304" pitchFamily="18" charset="0"/>
              </a:rPr>
              <a:t>Online yemek sipariş platformu </a:t>
            </a:r>
            <a:r>
              <a:rPr lang="tr-TR" dirty="0" err="1">
                <a:solidFill>
                  <a:srgbClr val="333333"/>
                </a:solidFill>
                <a:effectLst/>
                <a:latin typeface="inherit"/>
                <a:ea typeface="Times New Roman" panose="02020603050405020304" pitchFamily="18" charset="0"/>
                <a:cs typeface="Times New Roman" panose="02020603050405020304" pitchFamily="18" charset="0"/>
              </a:rPr>
              <a:t>Yemeksepeti’nin</a:t>
            </a:r>
            <a:r>
              <a:rPr lang="tr-TR" dirty="0">
                <a:solidFill>
                  <a:srgbClr val="333333"/>
                </a:solidFill>
                <a:effectLst/>
                <a:latin typeface="inherit"/>
                <a:ea typeface="Times New Roman" panose="02020603050405020304" pitchFamily="18" charset="0"/>
                <a:cs typeface="Times New Roman" panose="02020603050405020304" pitchFamily="18" charset="0"/>
              </a:rPr>
              <a:t> uğradığı siber saldırı ile ilgili olarak Kişisel Verileri Koruma Kurumu’ndan (</a:t>
            </a:r>
            <a:r>
              <a:rPr lang="tr-TR" dirty="0" err="1">
                <a:solidFill>
                  <a:srgbClr val="333333"/>
                </a:solidFill>
                <a:effectLst/>
                <a:latin typeface="inherit"/>
                <a:ea typeface="Times New Roman" panose="02020603050405020304" pitchFamily="18" charset="0"/>
                <a:cs typeface="Times New Roman" panose="02020603050405020304" pitchFamily="18" charset="0"/>
              </a:rPr>
              <a:t>KVKK</a:t>
            </a:r>
            <a:r>
              <a:rPr lang="tr-TR" dirty="0">
                <a:solidFill>
                  <a:srgbClr val="333333"/>
                </a:solidFill>
                <a:effectLst/>
                <a:latin typeface="inherit"/>
                <a:ea typeface="Times New Roman" panose="02020603050405020304" pitchFamily="18" charset="0"/>
                <a:cs typeface="Times New Roman" panose="02020603050405020304" pitchFamily="18" charset="0"/>
              </a:rPr>
              <a:t>) da beklenen açıklama geldi. </a:t>
            </a:r>
            <a:r>
              <a:rPr lang="tr-TR" dirty="0" err="1">
                <a:solidFill>
                  <a:srgbClr val="333333"/>
                </a:solidFill>
                <a:effectLst/>
                <a:latin typeface="inherit"/>
                <a:ea typeface="Times New Roman" panose="02020603050405020304" pitchFamily="18" charset="0"/>
                <a:cs typeface="Times New Roman" panose="02020603050405020304" pitchFamily="18" charset="0"/>
              </a:rPr>
              <a:t>KVKK’dan</a:t>
            </a:r>
            <a:r>
              <a:rPr lang="tr-TR" dirty="0">
                <a:solidFill>
                  <a:srgbClr val="333333"/>
                </a:solidFill>
                <a:effectLst/>
                <a:latin typeface="inherit"/>
                <a:ea typeface="Times New Roman" panose="02020603050405020304" pitchFamily="18" charset="0"/>
                <a:cs typeface="Times New Roman" panose="02020603050405020304" pitchFamily="18" charset="0"/>
              </a:rPr>
              <a:t> Yemek Sepeti Elektronik İletişim Perakende Gıda Lojistik AŞ ile ilgili yapılan veri ihlali bildirime göre </a:t>
            </a:r>
            <a:r>
              <a:rPr lang="tr-TR" dirty="0" err="1">
                <a:solidFill>
                  <a:srgbClr val="333333"/>
                </a:solidFill>
                <a:effectLst/>
                <a:latin typeface="inherit"/>
                <a:ea typeface="Times New Roman" panose="02020603050405020304" pitchFamily="18" charset="0"/>
                <a:cs typeface="Times New Roman" panose="02020603050405020304" pitchFamily="18" charset="0"/>
              </a:rPr>
              <a:t>Yemeksepeti’nin</a:t>
            </a:r>
            <a:r>
              <a:rPr lang="tr-TR" dirty="0">
                <a:solidFill>
                  <a:srgbClr val="333333"/>
                </a:solidFill>
                <a:effectLst/>
                <a:latin typeface="inherit"/>
                <a:ea typeface="Times New Roman" panose="02020603050405020304" pitchFamily="18" charset="0"/>
                <a:cs typeface="Times New Roman" panose="02020603050405020304" pitchFamily="18" charset="0"/>
              </a:rPr>
              <a:t> 27 Mart’ta duyurduğu ve 25 Mart’ta gerçekleştiğini belirttiği siber saldırı, aslında 18 Mart’ta yapılmış.</a:t>
            </a:r>
          </a:p>
          <a:p>
            <a:r>
              <a:rPr lang="tr-TR" dirty="0" err="1">
                <a:solidFill>
                  <a:srgbClr val="333333"/>
                </a:solidFill>
                <a:effectLst/>
                <a:latin typeface="inherit"/>
                <a:ea typeface="Times New Roman" panose="02020603050405020304" pitchFamily="18" charset="0"/>
                <a:cs typeface="Times New Roman" panose="02020603050405020304" pitchFamily="18" charset="0"/>
              </a:rPr>
              <a:t>KVKK’ya</a:t>
            </a:r>
            <a:r>
              <a:rPr lang="tr-TR" dirty="0">
                <a:solidFill>
                  <a:srgbClr val="333333"/>
                </a:solidFill>
                <a:effectLst/>
                <a:latin typeface="inherit"/>
                <a:ea typeface="Times New Roman" panose="02020603050405020304" pitchFamily="18" charset="0"/>
                <a:cs typeface="Times New Roman" panose="02020603050405020304" pitchFamily="18" charset="0"/>
              </a:rPr>
              <a:t> yapılan bilgilendirmeyle normal şartlarda </a:t>
            </a:r>
            <a:r>
              <a:rPr lang="tr-TR" dirty="0" err="1">
                <a:solidFill>
                  <a:srgbClr val="333333"/>
                </a:solidFill>
                <a:effectLst/>
                <a:latin typeface="inherit"/>
                <a:ea typeface="Times New Roman" panose="02020603050405020304" pitchFamily="18" charset="0"/>
                <a:cs typeface="Times New Roman" panose="02020603050405020304" pitchFamily="18" charset="0"/>
              </a:rPr>
              <a:t>Yemeksepeti’nin</a:t>
            </a:r>
            <a:r>
              <a:rPr lang="tr-TR" dirty="0">
                <a:solidFill>
                  <a:srgbClr val="333333"/>
                </a:solidFill>
                <a:effectLst/>
                <a:latin typeface="inherit"/>
                <a:ea typeface="Times New Roman" panose="02020603050405020304" pitchFamily="18" charset="0"/>
                <a:cs typeface="Times New Roman" panose="02020603050405020304" pitchFamily="18" charset="0"/>
              </a:rPr>
              <a:t> yetkisiz bir erişim olduğunda uyarı veren web uygulama sunucu aracı üzerinde sorun oluştuğu için saldırının, o tarihte (18 Mart) fark edilemediği ortaya çıktı.</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r>
              <a:rPr lang="tr-TR" dirty="0">
                <a:solidFill>
                  <a:srgbClr val="333333"/>
                </a:solidFill>
                <a:effectLst/>
                <a:latin typeface="inherit"/>
                <a:ea typeface="Times New Roman" panose="02020603050405020304" pitchFamily="18" charset="0"/>
                <a:cs typeface="Times New Roman" panose="02020603050405020304" pitchFamily="18" charset="0"/>
              </a:rPr>
              <a:t>Açıklamada, 25 Mart’ta anlaşılabilen ve Türkiye’de son yılların en büyük veri ihlallerinden biri olarak kayda geçen </a:t>
            </a:r>
            <a:r>
              <a:rPr lang="tr-TR" dirty="0" err="1">
                <a:solidFill>
                  <a:srgbClr val="333333"/>
                </a:solidFill>
                <a:effectLst/>
                <a:latin typeface="inherit"/>
                <a:ea typeface="Times New Roman" panose="02020603050405020304" pitchFamily="18" charset="0"/>
                <a:cs typeface="Times New Roman" panose="02020603050405020304" pitchFamily="18" charset="0"/>
              </a:rPr>
              <a:t>Yemeksepeti’ne</a:t>
            </a:r>
            <a:r>
              <a:rPr lang="tr-TR" dirty="0">
                <a:solidFill>
                  <a:srgbClr val="333333"/>
                </a:solidFill>
                <a:effectLst/>
                <a:latin typeface="inherit"/>
                <a:ea typeface="Times New Roman" panose="02020603050405020304" pitchFamily="18" charset="0"/>
                <a:cs typeface="Times New Roman" panose="02020603050405020304" pitchFamily="18" charset="0"/>
              </a:rPr>
              <a:t> yönelik siber saldırıdan etkilenenlerin sayısının ise 21 milyon 504 bin 83 kişi olduğu belirtildi.</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95878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BB4CD-F7C8-48F8-A9E7-DEF094025189}"/>
              </a:ext>
            </a:extLst>
          </p:cNvPr>
          <p:cNvSpPr>
            <a:spLocks noGrp="1"/>
          </p:cNvSpPr>
          <p:nvPr>
            <p:ph type="title"/>
          </p:nvPr>
        </p:nvSpPr>
        <p:spPr/>
        <p:txBody>
          <a:bodyPr/>
          <a:lstStyle/>
          <a:p>
            <a:r>
              <a:rPr lang="tr-TR" dirty="0"/>
              <a:t>Yararlanılan Kaynaklar</a:t>
            </a:r>
          </a:p>
        </p:txBody>
      </p:sp>
      <p:sp>
        <p:nvSpPr>
          <p:cNvPr id="3" name="İçerik Yer Tutucusu 2">
            <a:extLst>
              <a:ext uri="{FF2B5EF4-FFF2-40B4-BE49-F238E27FC236}">
                <a16:creationId xmlns:a16="http://schemas.microsoft.com/office/drawing/2014/main" id="{75489224-A312-43B0-8EBC-8505EA8D935D}"/>
              </a:ext>
            </a:extLst>
          </p:cNvPr>
          <p:cNvSpPr>
            <a:spLocks noGrp="1"/>
          </p:cNvSpPr>
          <p:nvPr>
            <p:ph idx="1"/>
          </p:nvPr>
        </p:nvSpPr>
        <p:spPr/>
        <p:txBody>
          <a:bodyPr>
            <a:normAutofit fontScale="92500"/>
          </a:bodyPr>
          <a:lstStyle/>
          <a:p>
            <a:pPr>
              <a:lnSpc>
                <a:spcPct val="115000"/>
              </a:lnSpc>
              <a:spcBef>
                <a:spcPts val="0"/>
              </a:spcBef>
            </a:pPr>
            <a:r>
              <a:rPr lang="tr-TR" sz="1600" dirty="0">
                <a:effectLst/>
                <a:latin typeface="Calibri" panose="020F0502020204030204" pitchFamily="34" charset="0"/>
                <a:ea typeface="Calibri" panose="020F0502020204030204" pitchFamily="34" charset="0"/>
                <a:cs typeface="Calibri" panose="020F0502020204030204" pitchFamily="34" charset="0"/>
              </a:rPr>
              <a:t>Başoğlu, Aykut. “Küresel İklim Değişikliğinin Ekonomik Etkileri”, KTÜ Sosyal Bilimler Enstitüsü Dergisi, Sayı 7, 2014, </a:t>
            </a:r>
            <a:r>
              <a:rPr lang="tr-TR" sz="1600" dirty="0" err="1">
                <a:effectLst/>
                <a:latin typeface="Calibri" panose="020F0502020204030204" pitchFamily="34" charset="0"/>
                <a:ea typeface="Calibri" panose="020F0502020204030204" pitchFamily="34" charset="0"/>
                <a:cs typeface="Calibri" panose="020F0502020204030204" pitchFamily="34" charset="0"/>
              </a:rPr>
              <a:t>s.175</a:t>
            </a:r>
            <a:r>
              <a:rPr lang="tr-TR" sz="1600" dirty="0">
                <a:effectLst/>
                <a:latin typeface="Calibri" panose="020F0502020204030204" pitchFamily="34" charset="0"/>
                <a:ea typeface="Calibri" panose="020F0502020204030204" pitchFamily="34" charset="0"/>
                <a:cs typeface="Calibri" panose="020F0502020204030204" pitchFamily="34" charset="0"/>
              </a:rPr>
              <a:t>-196.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Binboğa, G. (2021). Türkiye sürdürülebilirlik haritası bağlamında işletmelerin rekabet gücünün incelenmesi: çok kriterli karar verme teknikleri ile bir analiz. Doktora Tezi, Celal Bayar Üniversitesi.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Dillard</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J., </a:t>
            </a: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Dujon</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V., &amp; </a:t>
            </a: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King</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M. C. (</a:t>
            </a: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Eds</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(2008). </a:t>
            </a:r>
            <a:r>
              <a:rPr lang="tr-TR" sz="1600" dirty="0" err="1">
                <a:effectLst/>
                <a:latin typeface="Calibri" panose="020F0502020204030204" pitchFamily="34" charset="0"/>
                <a:ea typeface="Calibri" panose="020F0502020204030204" pitchFamily="34" charset="0"/>
                <a:cs typeface="Times New Roman" panose="02020603050405020304" pitchFamily="18" charset="0"/>
              </a:rPr>
              <a:t>Understanding</a:t>
            </a: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err="1">
                <a:effectLst/>
                <a:latin typeface="Calibri" panose="020F0502020204030204" pitchFamily="34" charset="0"/>
                <a:ea typeface="Calibri" panose="020F0502020204030204" pitchFamily="34" charset="0"/>
                <a:cs typeface="Times New Roman" panose="02020603050405020304" pitchFamily="18" charset="0"/>
              </a:rPr>
              <a:t>social</a:t>
            </a: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err="1">
                <a:effectLst/>
                <a:latin typeface="Calibri" panose="020F0502020204030204" pitchFamily="34" charset="0"/>
                <a:ea typeface="Calibri" panose="020F0502020204030204" pitchFamily="34" charset="0"/>
                <a:cs typeface="Times New Roman" panose="02020603050405020304" pitchFamily="18" charset="0"/>
              </a:rPr>
              <a:t>dimension</a:t>
            </a:r>
            <a:r>
              <a:rPr lang="tr-TR" sz="1600" dirty="0">
                <a:effectLst/>
                <a:latin typeface="Calibri" panose="020F0502020204030204" pitchFamily="34" charset="0"/>
                <a:ea typeface="Calibri" panose="020F0502020204030204" pitchFamily="34" charset="0"/>
                <a:cs typeface="Times New Roman" panose="02020603050405020304" pitchFamily="18" charset="0"/>
              </a:rPr>
              <a:t> of </a:t>
            </a:r>
            <a:r>
              <a:rPr lang="tr-TR" sz="1600" dirty="0" err="1">
                <a:effectLst/>
                <a:latin typeface="Calibri" panose="020F0502020204030204" pitchFamily="34" charset="0"/>
                <a:ea typeface="Calibri" panose="020F0502020204030204" pitchFamily="34" charset="0"/>
                <a:cs typeface="Times New Roman" panose="02020603050405020304" pitchFamily="18" charset="0"/>
              </a:rPr>
              <a:t>sustainability</a:t>
            </a: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err="1">
                <a:effectLst/>
                <a:latin typeface="Calibri" panose="020F0502020204030204" pitchFamily="34" charset="0"/>
                <a:ea typeface="Calibri" panose="020F0502020204030204" pitchFamily="34" charset="0"/>
                <a:cs typeface="Times New Roman" panose="02020603050405020304" pitchFamily="18" charset="0"/>
              </a:rPr>
              <a:t>Routledge</a:t>
            </a:r>
            <a:r>
              <a:rPr lang="tr-TR"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Bef>
                <a:spcPts val="0"/>
              </a:spcBef>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Fadul</a:t>
            </a:r>
            <a:r>
              <a:rPr lang="en-US" sz="1600" dirty="0">
                <a:effectLst/>
                <a:latin typeface="Calibri" panose="020F0502020204030204" pitchFamily="34" charset="0"/>
                <a:ea typeface="Calibri" panose="020F0502020204030204" pitchFamily="34" charset="0"/>
                <a:cs typeface="Times New Roman" panose="02020603050405020304" pitchFamily="18" charset="0"/>
              </a:rPr>
              <a:t>, J. (2004). Business ethics, corporate social responsibility and firm value in the oil and gas Industry</a:t>
            </a: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(Unpublished doctoral dissertation). Walden University Applied Management and Decisions Sciences.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Gordon, R., Carrigan, M., &amp; Hastings, G. (2011). A framework for sustainable marketing. Marketing </a:t>
            </a:r>
            <a:r>
              <a:rPr lang="tr-TR" sz="1600" dirty="0">
                <a:effectLst/>
                <a:latin typeface="Calibri" panose="020F0502020204030204" pitchFamily="34" charset="0"/>
                <a:ea typeface="Calibri" panose="020F0502020204030204" pitchFamily="34" charset="0"/>
                <a:cs typeface="Times New Roman" panose="02020603050405020304" pitchFamily="18" charset="0"/>
              </a:rPr>
              <a:t>T</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heory</a:t>
            </a:r>
            <a:r>
              <a:rPr lang="en-US" sz="1600" dirty="0">
                <a:effectLst/>
                <a:latin typeface="Calibri" panose="020F0502020204030204" pitchFamily="34" charset="0"/>
                <a:ea typeface="Calibri" panose="020F0502020204030204" pitchFamily="34" charset="0"/>
                <a:cs typeface="Times New Roman" panose="02020603050405020304" pitchFamily="18" charset="0"/>
              </a:rPr>
              <a:t>, 11(2), 143-163.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Gökçen, Z. G. (2009). Hizmetkâr liderlik, sosyal sürdürülebilirlik, örgütsel güven ve örgütsel özdeşleşme: aralarındaki ilişkilerin incelenmesine yönelik bir araştırma.</a:t>
            </a:r>
            <a:r>
              <a:rPr lang="tr-TR" sz="1600" dirty="0">
                <a:effectLst/>
                <a:latin typeface="Calibri" panose="020F0502020204030204" pitchFamily="34" charset="0"/>
                <a:ea typeface="Calibri" panose="020F0502020204030204" pitchFamily="34" charset="0"/>
                <a:cs typeface="Times New Roman" panose="02020603050405020304" pitchFamily="18" charset="0"/>
              </a:rPr>
              <a:t> Doktora Tezi, İstanbul 	Üniversitesi.	</a:t>
            </a:r>
          </a:p>
          <a:p>
            <a:pPr>
              <a:lnSpc>
                <a:spcPct val="115000"/>
              </a:lnSpc>
              <a:spcBef>
                <a:spcPts val="0"/>
              </a:spcBef>
            </a:pP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Kökçen</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M. (2019). </a:t>
            </a: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Social</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Sustainability</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and</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tourism</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Antalya Case. Master </a:t>
            </a: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Thesis</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Ibn</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Haldun </a:t>
            </a:r>
            <a:r>
              <a:rPr lang="tr-TR" sz="16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University</a:t>
            </a:r>
            <a:r>
              <a:rPr lang="tr-TR"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tr-TR" sz="1600" dirty="0" err="1">
                <a:effectLst/>
                <a:latin typeface="Calibri" panose="020F0502020204030204" pitchFamily="34" charset="0"/>
                <a:ea typeface="Calibri" panose="020F0502020204030204" pitchFamily="34" charset="0"/>
                <a:cs typeface="Calibri" panose="020F0502020204030204" pitchFamily="34" charset="0"/>
              </a:rPr>
              <a:t>GRI</a:t>
            </a:r>
            <a:r>
              <a:rPr lang="tr-TR" sz="1600" dirty="0">
                <a:effectLst/>
                <a:latin typeface="Calibri" panose="020F0502020204030204" pitchFamily="34" charset="0"/>
                <a:ea typeface="Calibri" panose="020F0502020204030204" pitchFamily="34" charset="0"/>
                <a:cs typeface="Calibri" panose="020F0502020204030204" pitchFamily="34" charset="0"/>
              </a:rPr>
              <a:t> (Global </a:t>
            </a:r>
            <a:r>
              <a:rPr lang="tr-TR" sz="1600" dirty="0" err="1">
                <a:effectLst/>
                <a:latin typeface="Calibri" panose="020F0502020204030204" pitchFamily="34" charset="0"/>
                <a:ea typeface="Calibri" panose="020F0502020204030204" pitchFamily="34" charset="0"/>
                <a:cs typeface="Calibri" panose="020F0502020204030204" pitchFamily="34" charset="0"/>
              </a:rPr>
              <a:t>Reporting</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Initiative</a:t>
            </a:r>
            <a:r>
              <a:rPr lang="tr-TR" sz="1600" dirty="0">
                <a:effectLst/>
                <a:latin typeface="Calibri" panose="020F0502020204030204" pitchFamily="34" charset="0"/>
                <a:ea typeface="Calibri" panose="020F0502020204030204" pitchFamily="34" charset="0"/>
                <a:cs typeface="Calibri" panose="020F0502020204030204" pitchFamily="34" charset="0"/>
              </a:rPr>
              <a:t>) (2014), “</a:t>
            </a:r>
            <a:r>
              <a:rPr lang="tr-TR" sz="1600" dirty="0" err="1">
                <a:effectLst/>
                <a:latin typeface="Calibri" panose="020F0502020204030204" pitchFamily="34" charset="0"/>
                <a:ea typeface="Calibri" panose="020F0502020204030204" pitchFamily="34" charset="0"/>
                <a:cs typeface="Calibri" panose="020F0502020204030204" pitchFamily="34" charset="0"/>
              </a:rPr>
              <a:t>GRI</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G4</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Guidelines</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and</a:t>
            </a:r>
            <a:r>
              <a:rPr lang="tr-TR" sz="1600" dirty="0">
                <a:effectLst/>
                <a:latin typeface="Calibri" panose="020F0502020204030204" pitchFamily="34" charset="0"/>
                <a:ea typeface="Calibri" panose="020F0502020204030204" pitchFamily="34" charset="0"/>
                <a:cs typeface="Calibri" panose="020F0502020204030204" pitchFamily="34" charset="0"/>
              </a:rPr>
              <a:t> ISO 26000:2010 How </a:t>
            </a:r>
            <a:r>
              <a:rPr lang="tr-TR" sz="1600" dirty="0" err="1">
                <a:effectLst/>
                <a:latin typeface="Calibri" panose="020F0502020204030204" pitchFamily="34" charset="0"/>
                <a:ea typeface="Calibri" panose="020F0502020204030204" pitchFamily="34" charset="0"/>
                <a:cs typeface="Calibri" panose="020F0502020204030204" pitchFamily="34" charset="0"/>
              </a:rPr>
              <a:t>to</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use</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the</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GRI</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G4</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Guidelines</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and</a:t>
            </a:r>
            <a:r>
              <a:rPr lang="tr-TR" sz="1600" dirty="0">
                <a:effectLst/>
                <a:latin typeface="Calibri" panose="020F0502020204030204" pitchFamily="34" charset="0"/>
                <a:ea typeface="Calibri" panose="020F0502020204030204" pitchFamily="34" charset="0"/>
                <a:cs typeface="Calibri" panose="020F0502020204030204" pitchFamily="34" charset="0"/>
              </a:rPr>
              <a:t> ISO 26000 in </a:t>
            </a:r>
            <a:r>
              <a:rPr lang="tr-TR" sz="1600" dirty="0" err="1">
                <a:effectLst/>
                <a:latin typeface="Calibri" panose="020F0502020204030204" pitchFamily="34" charset="0"/>
                <a:ea typeface="Calibri" panose="020F0502020204030204" pitchFamily="34" charset="0"/>
                <a:cs typeface="Calibri" panose="020F0502020204030204" pitchFamily="34" charset="0"/>
              </a:rPr>
              <a:t>Conjunction</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https</a:t>
            </a:r>
            <a:r>
              <a:rPr lang="tr-TR" sz="1600" dirty="0">
                <a:effectLst/>
                <a:latin typeface="Calibri" panose="020F0502020204030204" pitchFamily="34" charset="0"/>
                <a:ea typeface="Calibri" panose="020F0502020204030204" pitchFamily="34" charset="0"/>
                <a:cs typeface="Calibri" panose="020F0502020204030204" pitchFamily="34" charset="0"/>
              </a:rPr>
              <a:t>://</a:t>
            </a:r>
            <a:r>
              <a:rPr lang="tr-TR" sz="1600" dirty="0" err="1">
                <a:effectLst/>
                <a:latin typeface="Calibri" panose="020F0502020204030204" pitchFamily="34" charset="0"/>
                <a:ea typeface="Calibri" panose="020F0502020204030204" pitchFamily="34" charset="0"/>
                <a:cs typeface="Calibri" panose="020F0502020204030204" pitchFamily="34" charset="0"/>
              </a:rPr>
              <a:t>www.iso.org</a:t>
            </a:r>
            <a:r>
              <a:rPr lang="tr-TR" sz="1600" dirty="0">
                <a:effectLst/>
                <a:latin typeface="Calibri" panose="020F0502020204030204" pitchFamily="34" charset="0"/>
                <a:ea typeface="Calibri" panose="020F0502020204030204" pitchFamily="34" charset="0"/>
                <a:cs typeface="Calibri" panose="020F0502020204030204" pitchFamily="34" charset="0"/>
              </a:rPr>
              <a:t>/</a:t>
            </a:r>
            <a:r>
              <a:rPr lang="tr-TR" sz="1600" dirty="0" err="1">
                <a:effectLst/>
                <a:latin typeface="Calibri" panose="020F0502020204030204" pitchFamily="34" charset="0"/>
                <a:ea typeface="Calibri" panose="020F0502020204030204" pitchFamily="34" charset="0"/>
                <a:cs typeface="Calibri" panose="020F0502020204030204" pitchFamily="34" charset="0"/>
              </a:rPr>
              <a:t>files</a:t>
            </a:r>
            <a:r>
              <a:rPr lang="tr-TR" sz="1600" dirty="0">
                <a:effectLst/>
                <a:latin typeface="Calibri" panose="020F0502020204030204" pitchFamily="34" charset="0"/>
                <a:ea typeface="Calibri" panose="020F0502020204030204" pitchFamily="34" charset="0"/>
                <a:cs typeface="Calibri" panose="020F0502020204030204" pitchFamily="34" charset="0"/>
              </a:rPr>
              <a:t>/</a:t>
            </a:r>
            <a:r>
              <a:rPr lang="tr-TR" sz="1600" dirty="0" err="1">
                <a:effectLst/>
                <a:latin typeface="Calibri" panose="020F0502020204030204" pitchFamily="34" charset="0"/>
                <a:ea typeface="Calibri" panose="020F0502020204030204" pitchFamily="34" charset="0"/>
                <a:cs typeface="Calibri" panose="020F0502020204030204" pitchFamily="34" charset="0"/>
              </a:rPr>
              <a:t>live</a:t>
            </a:r>
            <a:r>
              <a:rPr lang="tr-TR" sz="1600" dirty="0">
                <a:effectLst/>
                <a:latin typeface="Calibri" panose="020F0502020204030204" pitchFamily="34" charset="0"/>
                <a:ea typeface="Calibri" panose="020F0502020204030204" pitchFamily="34" charset="0"/>
                <a:cs typeface="Calibri" panose="020F0502020204030204" pitchFamily="34" charset="0"/>
              </a:rPr>
              <a:t>/</a:t>
            </a:r>
            <a:r>
              <a:rPr lang="tr-TR" sz="1600" dirty="0" err="1">
                <a:effectLst/>
                <a:latin typeface="Calibri" panose="020F0502020204030204" pitchFamily="34" charset="0"/>
                <a:ea typeface="Calibri" panose="020F0502020204030204" pitchFamily="34" charset="0"/>
                <a:cs typeface="Calibri" panose="020F0502020204030204" pitchFamily="34" charset="0"/>
              </a:rPr>
              <a:t>sites</a:t>
            </a:r>
            <a:r>
              <a:rPr lang="tr-TR" sz="1600" dirty="0">
                <a:effectLst/>
                <a:latin typeface="Calibri" panose="020F0502020204030204" pitchFamily="34" charset="0"/>
                <a:ea typeface="Calibri" panose="020F0502020204030204" pitchFamily="34" charset="0"/>
                <a:cs typeface="Calibri" panose="020F0502020204030204" pitchFamily="34" charset="0"/>
              </a:rPr>
              <a:t>/</a:t>
            </a:r>
            <a:r>
              <a:rPr lang="tr-TR" sz="1600" dirty="0" err="1">
                <a:effectLst/>
                <a:latin typeface="Calibri" panose="020F0502020204030204" pitchFamily="34" charset="0"/>
                <a:ea typeface="Calibri" panose="020F0502020204030204" pitchFamily="34" charset="0"/>
                <a:cs typeface="Calibri" panose="020F0502020204030204" pitchFamily="34" charset="0"/>
              </a:rPr>
              <a:t>isoorg</a:t>
            </a:r>
            <a:r>
              <a:rPr lang="tr-TR" sz="1600" dirty="0">
                <a:effectLst/>
                <a:latin typeface="Calibri" panose="020F0502020204030204" pitchFamily="34" charset="0"/>
                <a:ea typeface="Calibri" panose="020F0502020204030204" pitchFamily="34" charset="0"/>
                <a:cs typeface="Calibri" panose="020F0502020204030204" pitchFamily="34" charset="0"/>
              </a:rPr>
              <a:t>/</a:t>
            </a:r>
            <a:r>
              <a:rPr lang="tr-TR" sz="1600" dirty="0" err="1">
                <a:effectLst/>
                <a:latin typeface="Calibri" panose="020F0502020204030204" pitchFamily="34" charset="0"/>
                <a:ea typeface="Calibri" panose="020F0502020204030204" pitchFamily="34" charset="0"/>
                <a:cs typeface="Calibri" panose="020F0502020204030204" pitchFamily="34" charset="0"/>
              </a:rPr>
              <a:t>files</a:t>
            </a:r>
            <a:r>
              <a:rPr lang="tr-TR" sz="1600" dirty="0">
                <a:effectLst/>
                <a:latin typeface="Calibri" panose="020F0502020204030204" pitchFamily="34" charset="0"/>
                <a:ea typeface="Calibri" panose="020F0502020204030204" pitchFamily="34" charset="0"/>
                <a:cs typeface="Calibri" panose="020F0502020204030204" pitchFamily="34" charset="0"/>
              </a:rPr>
              <a:t>/</a:t>
            </a:r>
            <a:r>
              <a:rPr lang="tr-TR" sz="1600" dirty="0" err="1">
                <a:effectLst/>
                <a:latin typeface="Calibri" panose="020F0502020204030204" pitchFamily="34" charset="0"/>
                <a:ea typeface="Calibri" panose="020F0502020204030204" pitchFamily="34" charset="0"/>
                <a:cs typeface="Calibri" panose="020F0502020204030204" pitchFamily="34" charset="0"/>
              </a:rPr>
              <a:t>archive</a:t>
            </a:r>
            <a:r>
              <a:rPr lang="tr-TR" sz="1600" dirty="0">
                <a:effectLst/>
                <a:latin typeface="Calibri" panose="020F0502020204030204" pitchFamily="34" charset="0"/>
                <a:ea typeface="Calibri" panose="020F0502020204030204" pitchFamily="34" charset="0"/>
                <a:cs typeface="Calibri" panose="020F0502020204030204" pitchFamily="34" charset="0"/>
              </a:rPr>
              <a:t>/</a:t>
            </a:r>
            <a:r>
              <a:rPr lang="tr-TR" sz="1600" dirty="0" err="1">
                <a:effectLst/>
                <a:latin typeface="Calibri" panose="020F0502020204030204" pitchFamily="34" charset="0"/>
                <a:ea typeface="Calibri" panose="020F0502020204030204" pitchFamily="34" charset="0"/>
                <a:cs typeface="Calibri" panose="020F0502020204030204" pitchFamily="34" charset="0"/>
              </a:rPr>
              <a:t>pdf</a:t>
            </a:r>
            <a:r>
              <a:rPr lang="tr-TR" sz="1600" dirty="0">
                <a:effectLst/>
                <a:latin typeface="Calibri" panose="020F0502020204030204" pitchFamily="34" charset="0"/>
                <a:ea typeface="Calibri" panose="020F0502020204030204" pitchFamily="34" charset="0"/>
                <a:cs typeface="Calibri" panose="020F0502020204030204" pitchFamily="34" charset="0"/>
              </a:rPr>
              <a:t>/en/</a:t>
            </a:r>
            <a:r>
              <a:rPr lang="tr-TR" sz="1600" dirty="0" err="1">
                <a:effectLst/>
                <a:latin typeface="Calibri" panose="020F0502020204030204" pitchFamily="34" charset="0"/>
                <a:ea typeface="Calibri" panose="020F0502020204030204" pitchFamily="34" charset="0"/>
                <a:cs typeface="Calibri" panose="020F0502020204030204" pitchFamily="34" charset="0"/>
              </a:rPr>
              <a:t>iso</a:t>
            </a:r>
            <a:r>
              <a:rPr lang="tr-TR" sz="1600" dirty="0">
                <a:effectLst/>
                <a:latin typeface="Calibri" panose="020F0502020204030204" pitchFamily="34" charset="0"/>
                <a:ea typeface="Calibri" panose="020F0502020204030204" pitchFamily="34" charset="0"/>
                <a:cs typeface="Calibri" panose="020F0502020204030204" pitchFamily="34" charset="0"/>
              </a:rPr>
              <a:t>-gri-	26000_2014-01-</a:t>
            </a:r>
            <a:r>
              <a:rPr lang="tr-TR" sz="1600" dirty="0" err="1">
                <a:effectLst/>
                <a:latin typeface="Calibri" panose="020F0502020204030204" pitchFamily="34" charset="0"/>
                <a:ea typeface="Calibri" panose="020F0502020204030204" pitchFamily="34" charset="0"/>
                <a:cs typeface="Calibri" panose="020F0502020204030204" pitchFamily="34" charset="0"/>
              </a:rPr>
              <a:t>28.pdf</a:t>
            </a:r>
            <a:r>
              <a:rPr lang="tr-TR" sz="1600" dirty="0">
                <a:effectLst/>
                <a:latin typeface="Calibri" panose="020F0502020204030204" pitchFamily="34" charset="0"/>
                <a:ea typeface="Calibri" panose="020F0502020204030204" pitchFamily="34" charset="0"/>
                <a:cs typeface="Calibri" panose="020F0502020204030204" pitchFamily="34" charset="0"/>
              </a:rPr>
              <a:t> (Erişim Tarihi: 20.08.2020).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tr-TR" sz="1600" dirty="0" err="1">
                <a:effectLst/>
                <a:latin typeface="Calibri" panose="020F0502020204030204" pitchFamily="34" charset="0"/>
                <a:ea typeface="Calibri" panose="020F0502020204030204" pitchFamily="34" charset="0"/>
                <a:cs typeface="Calibri" panose="020F0502020204030204" pitchFamily="34" charset="0"/>
              </a:rPr>
              <a:t>Rodriguez</a:t>
            </a:r>
            <a:r>
              <a:rPr lang="tr-TR" sz="1600" dirty="0">
                <a:effectLst/>
                <a:latin typeface="Calibri" panose="020F0502020204030204" pitchFamily="34" charset="0"/>
                <a:ea typeface="Calibri" panose="020F0502020204030204" pitchFamily="34" charset="0"/>
                <a:cs typeface="Calibri" panose="020F0502020204030204" pitchFamily="34" charset="0"/>
              </a:rPr>
              <a:t>, S. I., Roman, M. S., </a:t>
            </a:r>
            <a:r>
              <a:rPr lang="tr-TR" sz="1600" dirty="0" err="1">
                <a:effectLst/>
                <a:latin typeface="Calibri" panose="020F0502020204030204" pitchFamily="34" charset="0"/>
                <a:ea typeface="Calibri" panose="020F0502020204030204" pitchFamily="34" charset="0"/>
                <a:cs typeface="Calibri" panose="020F0502020204030204" pitchFamily="34" charset="0"/>
              </a:rPr>
              <a:t>Sturhahn</a:t>
            </a:r>
            <a:r>
              <a:rPr lang="tr-TR" sz="1600" dirty="0">
                <a:effectLst/>
                <a:latin typeface="Calibri" panose="020F0502020204030204" pitchFamily="34" charset="0"/>
                <a:ea typeface="Calibri" panose="020F0502020204030204" pitchFamily="34" charset="0"/>
                <a:cs typeface="Calibri" panose="020F0502020204030204" pitchFamily="34" charset="0"/>
              </a:rPr>
              <a:t>, S. C., &amp; Terry, E. H. (2002), 	</a:t>
            </a:r>
            <a:r>
              <a:rPr lang="tr-TR" sz="1600" dirty="0" err="1">
                <a:effectLst/>
                <a:latin typeface="Calibri" panose="020F0502020204030204" pitchFamily="34" charset="0"/>
                <a:ea typeface="Calibri" panose="020F0502020204030204" pitchFamily="34" charset="0"/>
                <a:cs typeface="Calibri" panose="020F0502020204030204" pitchFamily="34" charset="0"/>
              </a:rPr>
              <a:t>Sustainability</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Assessment</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and</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Reporting</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for</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the</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University</a:t>
            </a:r>
            <a:r>
              <a:rPr lang="tr-TR" sz="1600" dirty="0">
                <a:effectLst/>
                <a:latin typeface="Calibri" panose="020F0502020204030204" pitchFamily="34" charset="0"/>
                <a:ea typeface="Calibri" panose="020F0502020204030204" pitchFamily="34" charset="0"/>
                <a:cs typeface="Calibri" panose="020F0502020204030204" pitchFamily="34" charset="0"/>
              </a:rPr>
              <a:t> of </a:t>
            </a:r>
            <a:r>
              <a:rPr lang="tr-TR" sz="1600" dirty="0" err="1">
                <a:effectLst/>
                <a:latin typeface="Calibri" panose="020F0502020204030204" pitchFamily="34" charset="0"/>
                <a:ea typeface="Calibri" panose="020F0502020204030204" pitchFamily="34" charset="0"/>
                <a:cs typeface="Calibri" panose="020F0502020204030204" pitchFamily="34" charset="0"/>
              </a:rPr>
              <a:t>Michigan's</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Ann</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Arbor</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Campus</a:t>
            </a:r>
            <a:r>
              <a:rPr lang="tr-TR" sz="1600" dirty="0">
                <a:effectLst/>
                <a:latin typeface="Calibri" panose="020F0502020204030204" pitchFamily="34" charset="0"/>
                <a:ea typeface="Calibri" panose="020F0502020204030204" pitchFamily="34" charset="0"/>
                <a:cs typeface="Calibri" panose="020F0502020204030204" pitchFamily="34" charset="0"/>
              </a:rPr>
              <a:t>, Center </a:t>
            </a:r>
            <a:r>
              <a:rPr lang="tr-TR" sz="1600" dirty="0" err="1">
                <a:effectLst/>
                <a:latin typeface="Calibri" panose="020F0502020204030204" pitchFamily="34" charset="0"/>
                <a:ea typeface="Calibri" panose="020F0502020204030204" pitchFamily="34" charset="0"/>
                <a:cs typeface="Calibri" panose="020F0502020204030204" pitchFamily="34" charset="0"/>
              </a:rPr>
              <a:t>for</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Sustainable</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Systems</a:t>
            </a:r>
            <a:r>
              <a:rPr lang="tr-TR" sz="1600" dirty="0">
                <a:effectLst/>
                <a:latin typeface="Calibri" panose="020F0502020204030204" pitchFamily="34" charset="0"/>
                <a:ea typeface="Calibri" panose="020F0502020204030204" pitchFamily="34" charset="0"/>
                <a:cs typeface="Calibri" panose="020F0502020204030204" pitchFamily="34" charset="0"/>
              </a:rPr>
              <a:t>, 	Report No: 	</a:t>
            </a:r>
            <a:r>
              <a:rPr lang="tr-TR" sz="1600" dirty="0" err="1">
                <a:effectLst/>
                <a:latin typeface="Calibri" panose="020F0502020204030204" pitchFamily="34" charset="0"/>
                <a:ea typeface="Calibri" panose="020F0502020204030204" pitchFamily="34" charset="0"/>
                <a:cs typeface="Calibri" panose="020F0502020204030204" pitchFamily="34" charset="0"/>
              </a:rPr>
              <a:t>CSS02</a:t>
            </a:r>
            <a:r>
              <a:rPr lang="tr-TR" sz="1600" dirty="0">
                <a:effectLst/>
                <a:latin typeface="Calibri" panose="020F0502020204030204" pitchFamily="34" charset="0"/>
                <a:ea typeface="Calibri" panose="020F0502020204030204" pitchFamily="34" charset="0"/>
                <a:cs typeface="Calibri" panose="020F0502020204030204" pitchFamily="34" charset="0"/>
              </a:rPr>
              <a:t>-	04. </a:t>
            </a:r>
            <a:r>
              <a:rPr lang="tr-TR" sz="1600" dirty="0" err="1">
                <a:effectLst/>
                <a:latin typeface="Calibri" panose="020F0502020204030204" pitchFamily="34" charset="0"/>
                <a:ea typeface="Calibri" panose="020F0502020204030204" pitchFamily="34" charset="0"/>
                <a:cs typeface="Calibri" panose="020F0502020204030204" pitchFamily="34" charset="0"/>
              </a:rPr>
              <a:t>University</a:t>
            </a:r>
            <a:r>
              <a:rPr lang="tr-TR" sz="1600" dirty="0">
                <a:effectLst/>
                <a:latin typeface="Calibri" panose="020F0502020204030204" pitchFamily="34" charset="0"/>
                <a:ea typeface="Calibri" panose="020F0502020204030204" pitchFamily="34" charset="0"/>
                <a:cs typeface="Calibri" panose="020F0502020204030204" pitchFamily="34" charset="0"/>
              </a:rPr>
              <a:t> of Michigan, </a:t>
            </a:r>
            <a:r>
              <a:rPr lang="tr-TR" sz="1600" dirty="0" err="1">
                <a:effectLst/>
                <a:latin typeface="Calibri" panose="020F0502020204030204" pitchFamily="34" charset="0"/>
                <a:ea typeface="Calibri" panose="020F0502020204030204" pitchFamily="34" charset="0"/>
                <a:cs typeface="Calibri" panose="020F0502020204030204" pitchFamily="34" charset="0"/>
              </a:rPr>
              <a:t>Ann</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Arbor</a:t>
            </a:r>
            <a:r>
              <a:rPr lang="tr-TR" sz="1600" dirty="0">
                <a:effectLst/>
                <a:latin typeface="Calibri" panose="020F0502020204030204" pitchFamily="34" charset="0"/>
                <a:ea typeface="Calibri" panose="020F0502020204030204" pitchFamily="34" charset="0"/>
                <a:cs typeface="Calibri" panose="020F0502020204030204" pitchFamily="34" charset="0"/>
              </a:rPr>
              <a:t>, Michigan</a:t>
            </a:r>
          </a:p>
          <a:p>
            <a:pPr>
              <a:lnSpc>
                <a:spcPct val="115000"/>
              </a:lnSpc>
              <a:spcAft>
                <a:spcPts val="1000"/>
              </a:spcAft>
            </a:pP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67633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74525F-8146-46B5-A910-63969393696E}"/>
              </a:ext>
            </a:extLst>
          </p:cNvPr>
          <p:cNvSpPr>
            <a:spLocks noGrp="1"/>
          </p:cNvSpPr>
          <p:nvPr>
            <p:ph type="title"/>
          </p:nvPr>
        </p:nvSpPr>
        <p:spPr/>
        <p:txBody>
          <a:bodyPr/>
          <a:lstStyle/>
          <a:p>
            <a:r>
              <a:rPr lang="tr-TR" dirty="0"/>
              <a:t>Sürdürülebilirliğin Geçmişi</a:t>
            </a:r>
          </a:p>
        </p:txBody>
      </p:sp>
      <p:sp>
        <p:nvSpPr>
          <p:cNvPr id="3" name="İçerik Yer Tutucusu 2">
            <a:extLst>
              <a:ext uri="{FF2B5EF4-FFF2-40B4-BE49-F238E27FC236}">
                <a16:creationId xmlns:a16="http://schemas.microsoft.com/office/drawing/2014/main" id="{FF564697-78BE-42CE-90DD-14462B6C3BC8}"/>
              </a:ext>
            </a:extLst>
          </p:cNvPr>
          <p:cNvSpPr>
            <a:spLocks noGrp="1"/>
          </p:cNvSpPr>
          <p:nvPr>
            <p:ph idx="1"/>
          </p:nvPr>
        </p:nvSpPr>
        <p:spPr/>
        <p:txBody>
          <a:bodyPr>
            <a:normAutofit/>
          </a:bodyPr>
          <a:lstStyle/>
          <a:p>
            <a:r>
              <a:rPr lang="tr-TR" dirty="0"/>
              <a:t>1804 (Arthur </a:t>
            </a:r>
            <a:r>
              <a:rPr lang="tr-TR" dirty="0" err="1"/>
              <a:t>Young</a:t>
            </a:r>
            <a:r>
              <a:rPr lang="tr-TR" dirty="0"/>
              <a:t>), «General </a:t>
            </a:r>
            <a:r>
              <a:rPr lang="tr-TR" dirty="0" err="1"/>
              <a:t>View</a:t>
            </a:r>
            <a:r>
              <a:rPr lang="tr-TR" dirty="0"/>
              <a:t> of </a:t>
            </a:r>
            <a:r>
              <a:rPr lang="tr-TR" dirty="0" err="1"/>
              <a:t>Agriculture</a:t>
            </a:r>
            <a:r>
              <a:rPr lang="tr-TR" dirty="0"/>
              <a:t> of </a:t>
            </a:r>
            <a:r>
              <a:rPr lang="tr-TR" dirty="0" err="1"/>
              <a:t>Hertfordshire</a:t>
            </a:r>
            <a:r>
              <a:rPr lang="tr-TR" dirty="0"/>
              <a:t>», tarımsal toprakların </a:t>
            </a:r>
            <a:r>
              <a:rPr lang="tr-TR" dirty="0" err="1"/>
              <a:t>kollektif</a:t>
            </a:r>
            <a:r>
              <a:rPr lang="tr-TR" dirty="0"/>
              <a:t> sistemden bireysel sisteme geçirilmesi ile verimin arttığını savunmuştur.</a:t>
            </a:r>
          </a:p>
          <a:p>
            <a:r>
              <a:rPr lang="tr-TR" dirty="0" err="1"/>
              <a:t>1950’li</a:t>
            </a:r>
            <a:r>
              <a:rPr lang="tr-TR" dirty="0"/>
              <a:t> yıllar «azami sürdürülebilir ürün»</a:t>
            </a:r>
          </a:p>
          <a:p>
            <a:r>
              <a:rPr lang="tr-TR" dirty="0" err="1"/>
              <a:t>1960’lı</a:t>
            </a:r>
            <a:r>
              <a:rPr lang="tr-TR" dirty="0"/>
              <a:t> yıllar </a:t>
            </a:r>
            <a:r>
              <a:rPr lang="tr-TR" dirty="0" err="1"/>
              <a:t>kalkınmacı</a:t>
            </a:r>
            <a:r>
              <a:rPr lang="tr-TR" dirty="0"/>
              <a:t> ideoloji</a:t>
            </a:r>
          </a:p>
          <a:p>
            <a:r>
              <a:rPr lang="tr-TR" dirty="0"/>
              <a:t>1962 (</a:t>
            </a:r>
            <a:r>
              <a:rPr lang="tr-TR" dirty="0" err="1"/>
              <a:t>Rachel</a:t>
            </a:r>
            <a:r>
              <a:rPr lang="tr-TR" dirty="0"/>
              <a:t> </a:t>
            </a:r>
            <a:r>
              <a:rPr lang="tr-TR" dirty="0" err="1"/>
              <a:t>Carson</a:t>
            </a:r>
            <a:r>
              <a:rPr lang="tr-TR" dirty="0"/>
              <a:t>) «</a:t>
            </a:r>
            <a:r>
              <a:rPr lang="tr-TR" dirty="0" err="1"/>
              <a:t>Silent</a:t>
            </a:r>
            <a:r>
              <a:rPr lang="tr-TR" dirty="0"/>
              <a:t> Spring» kitabı ile insanların çevre sorunlarına duyarlı hale gelmelerine ve politikacıların gerekli önlemleri almalarına yardımcı oldu</a:t>
            </a:r>
          </a:p>
          <a:p>
            <a:r>
              <a:rPr lang="tr-TR" dirty="0" err="1"/>
              <a:t>1970’li</a:t>
            </a:r>
            <a:r>
              <a:rPr lang="tr-TR" dirty="0"/>
              <a:t> yıllar gelişen çevre hareketi </a:t>
            </a:r>
          </a:p>
          <a:p>
            <a:endParaRPr lang="tr-TR" dirty="0"/>
          </a:p>
          <a:p>
            <a:endParaRPr lang="tr-TR" dirty="0"/>
          </a:p>
        </p:txBody>
      </p:sp>
    </p:spTree>
    <p:extLst>
      <p:ext uri="{BB962C8B-B14F-4D97-AF65-F5344CB8AC3E}">
        <p14:creationId xmlns:p14="http://schemas.microsoft.com/office/powerpoint/2010/main" val="285155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5DB5DE-D0A5-4F8F-8139-825D0268206B}"/>
              </a:ext>
            </a:extLst>
          </p:cNvPr>
          <p:cNvSpPr>
            <a:spLocks noGrp="1"/>
          </p:cNvSpPr>
          <p:nvPr>
            <p:ph type="title"/>
          </p:nvPr>
        </p:nvSpPr>
        <p:spPr/>
        <p:txBody>
          <a:bodyPr/>
          <a:lstStyle/>
          <a:p>
            <a:r>
              <a:rPr lang="tr-TR" dirty="0"/>
              <a:t>Sürdürülebilirliğin Geçmişi</a:t>
            </a:r>
          </a:p>
        </p:txBody>
      </p:sp>
      <p:sp>
        <p:nvSpPr>
          <p:cNvPr id="3" name="İçerik Yer Tutucusu 2">
            <a:extLst>
              <a:ext uri="{FF2B5EF4-FFF2-40B4-BE49-F238E27FC236}">
                <a16:creationId xmlns:a16="http://schemas.microsoft.com/office/drawing/2014/main" id="{626464A1-A67B-44C9-AF80-9B322E80D216}"/>
              </a:ext>
            </a:extLst>
          </p:cNvPr>
          <p:cNvSpPr>
            <a:spLocks noGrp="1"/>
          </p:cNvSpPr>
          <p:nvPr>
            <p:ph idx="1"/>
          </p:nvPr>
        </p:nvSpPr>
        <p:spPr/>
        <p:txBody>
          <a:bodyPr>
            <a:normAutofit fontScale="92500"/>
          </a:bodyPr>
          <a:lstStyle/>
          <a:p>
            <a:r>
              <a:rPr lang="tr-TR" dirty="0"/>
              <a:t>1972 Roma Kulübü-Büyümenin Sınırları, nüfus, sanayileşme, gıda, doğal kaynaklar, çevre kirliliğe konularını gündeme taşıdı. Özellikle sanayileşme, hızlı nüfus artışı, yaygın yetersiz beslenme, yenilenemeyen kaynakların tükenmesi ve bozulan çevre konusunda kaygılar artmıştır.</a:t>
            </a:r>
          </a:p>
          <a:p>
            <a:r>
              <a:rPr lang="tr-TR" dirty="0"/>
              <a:t>1972 Stockholm Konferansı «her insan sağlıklı bir çevrede yaşama ve çevre korumaya ilişkin kararlara katılma hakkı vardır», 5 Nisan Dünya Çevre Günü</a:t>
            </a:r>
          </a:p>
          <a:p>
            <a:r>
              <a:rPr lang="tr-TR" dirty="0"/>
              <a:t>1973 </a:t>
            </a:r>
            <a:r>
              <a:rPr lang="tr-TR" dirty="0" err="1"/>
              <a:t>E.F</a:t>
            </a:r>
            <a:r>
              <a:rPr lang="tr-TR" dirty="0"/>
              <a:t>. </a:t>
            </a:r>
            <a:r>
              <a:rPr lang="tr-TR" dirty="0" err="1"/>
              <a:t>Schumacher</a:t>
            </a:r>
            <a:r>
              <a:rPr lang="tr-TR" dirty="0"/>
              <a:t> «Small is </a:t>
            </a:r>
            <a:r>
              <a:rPr lang="tr-TR" dirty="0" err="1"/>
              <a:t>Beautiful</a:t>
            </a:r>
            <a:r>
              <a:rPr lang="tr-TR" dirty="0"/>
              <a:t>» İnsana öncelik veren ekonomi anlayışı «bireysel ve toplumsal doyumsuzluk»</a:t>
            </a:r>
          </a:p>
          <a:p>
            <a:r>
              <a:rPr lang="tr-TR" dirty="0"/>
              <a:t>1987 BM Dünya Çevre ve Kalkınma Komisyonu, Ortak Geleceğimiz Raporu «Sürdürülebilir Kalkınma» tanımı</a:t>
            </a:r>
          </a:p>
        </p:txBody>
      </p:sp>
    </p:spTree>
    <p:extLst>
      <p:ext uri="{BB962C8B-B14F-4D97-AF65-F5344CB8AC3E}">
        <p14:creationId xmlns:p14="http://schemas.microsoft.com/office/powerpoint/2010/main" val="312214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712F92-5F5C-4C38-A78D-BEEA7619681D}"/>
              </a:ext>
            </a:extLst>
          </p:cNvPr>
          <p:cNvSpPr>
            <a:spLocks noGrp="1"/>
          </p:cNvSpPr>
          <p:nvPr>
            <p:ph type="title"/>
          </p:nvPr>
        </p:nvSpPr>
        <p:spPr/>
        <p:txBody>
          <a:bodyPr/>
          <a:lstStyle/>
          <a:p>
            <a:r>
              <a:rPr lang="tr-TR" dirty="0"/>
              <a:t>Sürdürülebilirliğin Geçmişi</a:t>
            </a:r>
          </a:p>
        </p:txBody>
      </p:sp>
      <p:sp>
        <p:nvSpPr>
          <p:cNvPr id="3" name="İçerik Yer Tutucusu 2">
            <a:extLst>
              <a:ext uri="{FF2B5EF4-FFF2-40B4-BE49-F238E27FC236}">
                <a16:creationId xmlns:a16="http://schemas.microsoft.com/office/drawing/2014/main" id="{8ABCAB12-D6BB-4D95-8D04-322DE4DE93D0}"/>
              </a:ext>
            </a:extLst>
          </p:cNvPr>
          <p:cNvSpPr>
            <a:spLocks noGrp="1"/>
          </p:cNvSpPr>
          <p:nvPr>
            <p:ph idx="1"/>
          </p:nvPr>
        </p:nvSpPr>
        <p:spPr/>
        <p:txBody>
          <a:bodyPr/>
          <a:lstStyle/>
          <a:p>
            <a:r>
              <a:rPr lang="tr-TR" sz="2800" dirty="0"/>
              <a:t>1992 BM Rio Çevre ve Kalkınma Konferansı 172 ülke, sürdürülebilir ve çevre ile uyumlu ekonomik kalkınma biyolojik çeşitlilik sözleşmesi, çölleşme ile mücadele sözleşmesi, iklim değişikliği çerçeve sözleşmesi</a:t>
            </a:r>
          </a:p>
          <a:p>
            <a:r>
              <a:rPr lang="tr-TR" sz="2800" dirty="0"/>
              <a:t>1992 Maastricht Anlaşması AB Mevzuatından «Sürdürülebilir Kalkınma»</a:t>
            </a:r>
          </a:p>
          <a:p>
            <a:r>
              <a:rPr lang="tr-TR" sz="2800" dirty="0"/>
              <a:t>2005 Kyoto Protokolü «Küresel Isınma ve İklim Değişikliği Konusunda Mücadeleyi Sağlamaya Yönelik Uluslararası Tek Çerçeve»</a:t>
            </a:r>
          </a:p>
          <a:p>
            <a:r>
              <a:rPr lang="tr-TR" sz="2800" dirty="0"/>
              <a:t>2015 Paris Anlaşması «Küresel ortalama sıcaklık artışının sanayileşme öncesi döneme göre </a:t>
            </a:r>
            <a:r>
              <a:rPr lang="tr-TR" sz="2800" b="0" i="0" dirty="0">
                <a:solidFill>
                  <a:srgbClr val="333333"/>
                </a:solidFill>
                <a:effectLst/>
                <a:latin typeface="Roboto"/>
              </a:rPr>
              <a:t> </a:t>
            </a:r>
            <a:r>
              <a:rPr lang="tr-TR" sz="2800" dirty="0" err="1"/>
              <a:t>2°C’nin</a:t>
            </a:r>
            <a:r>
              <a:rPr lang="tr-TR" sz="2800" dirty="0"/>
              <a:t> altında tutulması»</a:t>
            </a:r>
          </a:p>
          <a:p>
            <a:endParaRPr lang="tr-TR" dirty="0"/>
          </a:p>
        </p:txBody>
      </p:sp>
    </p:spTree>
    <p:extLst>
      <p:ext uri="{BB962C8B-B14F-4D97-AF65-F5344CB8AC3E}">
        <p14:creationId xmlns:p14="http://schemas.microsoft.com/office/powerpoint/2010/main" val="260164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7A163E-DBF5-4317-984F-8445EF134A22}"/>
              </a:ext>
            </a:extLst>
          </p:cNvPr>
          <p:cNvSpPr>
            <a:spLocks noGrp="1"/>
          </p:cNvSpPr>
          <p:nvPr>
            <p:ph type="title"/>
          </p:nvPr>
        </p:nvSpPr>
        <p:spPr/>
        <p:txBody>
          <a:bodyPr/>
          <a:lstStyle/>
          <a:p>
            <a:r>
              <a:rPr lang="tr-TR" dirty="0"/>
              <a:t>Sürdürülebilirlik Kavramı</a:t>
            </a:r>
            <a:endParaRPr lang="en-US" dirty="0"/>
          </a:p>
        </p:txBody>
      </p:sp>
      <p:sp>
        <p:nvSpPr>
          <p:cNvPr id="3" name="İçerik Yer Tutucusu 2">
            <a:extLst>
              <a:ext uri="{FF2B5EF4-FFF2-40B4-BE49-F238E27FC236}">
                <a16:creationId xmlns:a16="http://schemas.microsoft.com/office/drawing/2014/main" id="{94FA6A47-73C8-467E-BC5F-35C5A523262A}"/>
              </a:ext>
            </a:extLst>
          </p:cNvPr>
          <p:cNvSpPr>
            <a:spLocks noGrp="1"/>
          </p:cNvSpPr>
          <p:nvPr>
            <p:ph idx="1"/>
          </p:nvPr>
        </p:nvSpPr>
        <p:spPr/>
        <p:txBody>
          <a:bodyPr/>
          <a:lstStyle/>
          <a:p>
            <a:r>
              <a:rPr lang="tr-TR" dirty="0"/>
              <a:t>Sürdürülebilirlik, gelecek nesillerinin ihtiyaçlarını tehlikeye atmaksızın, temel gereksinimlerin ve yaşam kalitesinin sağlanması için ürün ve hizmetlerin tüketimidir.</a:t>
            </a:r>
          </a:p>
          <a:p>
            <a:r>
              <a:rPr lang="tr-TR" dirty="0"/>
              <a:t>Yaygın çevre kirliliğinin nedenleri sürekli tüketim, pazarlama, üretim, işleme, ayırma ve kirletmedir. Çevresel kötüleşmeye katkıda bulunan bu anahtar unsurları dikkate alınmaksızın sürdürülebilir bir gelecek yaratılamayacağı düşünülmektedir.  </a:t>
            </a:r>
          </a:p>
        </p:txBody>
      </p:sp>
    </p:spTree>
    <p:extLst>
      <p:ext uri="{BB962C8B-B14F-4D97-AF65-F5344CB8AC3E}">
        <p14:creationId xmlns:p14="http://schemas.microsoft.com/office/powerpoint/2010/main" val="41771970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2893</TotalTime>
  <Words>3017</Words>
  <Application>Microsoft Office PowerPoint</Application>
  <PresentationFormat>Geniş ekran</PresentationFormat>
  <Paragraphs>267</Paragraphs>
  <Slides>52</Slides>
  <Notes>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52</vt:i4>
      </vt:variant>
    </vt:vector>
  </HeadingPairs>
  <TitlesOfParts>
    <vt:vector size="59" baseType="lpstr">
      <vt:lpstr>-apple-system</vt:lpstr>
      <vt:lpstr>Arial</vt:lpstr>
      <vt:lpstr>Calibri</vt:lpstr>
      <vt:lpstr>Calibri Light</vt:lpstr>
      <vt:lpstr>inherit</vt:lpstr>
      <vt:lpstr>Roboto</vt:lpstr>
      <vt:lpstr>Office Teması</vt:lpstr>
      <vt:lpstr>Sürdürülebilirlik Kavramı ve Sürdürülebilirliğin Sosyal Boyutu</vt:lpstr>
      <vt:lpstr>PowerPoint Sunusu</vt:lpstr>
      <vt:lpstr>Exxon Valdez Kazası (1989) Gerçekten Fayda &gt; Maliyet mi? </vt:lpstr>
      <vt:lpstr>Exxon Valdez Kazası</vt:lpstr>
      <vt:lpstr>Sürdürülebilirlik Kavramı</vt:lpstr>
      <vt:lpstr>Sürdürülebilirliğin Geçmişi</vt:lpstr>
      <vt:lpstr>Sürdürülebilirliğin Geçmişi</vt:lpstr>
      <vt:lpstr>Sürdürülebilirliğin Geçmişi</vt:lpstr>
      <vt:lpstr>Sürdürülebilirlik Kavramı</vt:lpstr>
      <vt:lpstr>İklim Değişikliğinin Farkındalığına Yönelik Sıcaklık Değerleri</vt:lpstr>
      <vt:lpstr>Sürdürülebilir İşletme Anlayışına Geçiş</vt:lpstr>
      <vt:lpstr>İklim Değişikliği ve Çevresel Tahribat</vt:lpstr>
      <vt:lpstr>PowerPoint Sunusu</vt:lpstr>
      <vt:lpstr>Sürdürülebilir Kalkınma</vt:lpstr>
      <vt:lpstr>Sürdürülebilir Kalkınma</vt:lpstr>
      <vt:lpstr>PowerPoint Sunusu</vt:lpstr>
      <vt:lpstr>Sürdürülebilir Kalkınma Hedefleri</vt:lpstr>
      <vt:lpstr>Sürdürülebilir Kalkınma İçin Küresel Amaçlar</vt:lpstr>
      <vt:lpstr>Sürdürülebilir Kalkınma İçin Küresel Amaçlar</vt:lpstr>
      <vt:lpstr>Sürdürülebilirliğin Sosyal Boyutu</vt:lpstr>
      <vt:lpstr>Sürdürülebilirliğin Sosyal Boyutu</vt:lpstr>
      <vt:lpstr>Sürdürülebilirliğin Sosyal Boyutu</vt:lpstr>
      <vt:lpstr>Sürdürülebilirliğin Sosyal Boyutu</vt:lpstr>
      <vt:lpstr>BM Sürdürülebilir Kalkınmada Sosyal Hedefler</vt:lpstr>
      <vt:lpstr>BM Sürdürülebilir Kalkınmada Sosyal Hedefler</vt:lpstr>
      <vt:lpstr>BM Sürdürülebilir Kalkınmada Sosyal Hedefler</vt:lpstr>
      <vt:lpstr>BM Sürdürülebilir Kalkınmada Sosyal Hedefler</vt:lpstr>
      <vt:lpstr>BM Sürdürülebilir Kalkınmada Sosyal Hedefler</vt:lpstr>
      <vt:lpstr>BM Sürdürülebilir Kalkınmada Sosyal Hedefler</vt:lpstr>
      <vt:lpstr>BM Sürdürülebilir Kalkınmada Sosyal Hedefler</vt:lpstr>
      <vt:lpstr>BM Sürdürülebilir Kalkınmada Sosyal Hedefler</vt:lpstr>
      <vt:lpstr>Toplum açısından Sürdürülebilirlik</vt:lpstr>
      <vt:lpstr>Toplum açısından Sürdürülebilirlik</vt:lpstr>
      <vt:lpstr>Sosyal Sürdürülebilirliğin Boyutları</vt:lpstr>
      <vt:lpstr>PowerPoint Sunusu</vt:lpstr>
      <vt:lpstr>Sosyal Sürdürülebilirliğin Boyutları 1. İşgücü uygulamaları ve insan onuruna yaraşır iş</vt:lpstr>
      <vt:lpstr>Sosyal Sürdürülebilirliğin Boyutları 2. İnsan hakları</vt:lpstr>
      <vt:lpstr>Sosyal Sürdürülebilirliğin Boyutları 3. Toplum</vt:lpstr>
      <vt:lpstr>Sosyal Sürdürülebilirliğin Boyutları 3. Toplum</vt:lpstr>
      <vt:lpstr>PowerPoint Sunusu</vt:lpstr>
      <vt:lpstr>PowerPoint Sunusu</vt:lpstr>
      <vt:lpstr>Sosyal Sürdürülebilirliğin Boyutları  4. Ürün Güvenliği</vt:lpstr>
      <vt:lpstr>4. Ürün Güvenliği a. Müşteri Sağlığı ve Güvenliği</vt:lpstr>
      <vt:lpstr>PowerPoint Sunusu</vt:lpstr>
      <vt:lpstr>4. Ürün Güvenliği b. Ürün ve Hizmetlerin Etiketlenmesi</vt:lpstr>
      <vt:lpstr>PowerPoint Sunusu</vt:lpstr>
      <vt:lpstr>4. Ürün Güvenliği c. Pazarlama iletişimi</vt:lpstr>
      <vt:lpstr>PowerPoint Sunusu</vt:lpstr>
      <vt:lpstr>Örnek Haber: Şırıngalı şeklindeki çikolatanın kapağının boğazına kaçması nedeniyle 2 çocuk hayatını kaybetti</vt:lpstr>
      <vt:lpstr>4. Ürün Güvenliği d. Müşteri mahremiyeti</vt:lpstr>
      <vt:lpstr>Örnek Haber: Yemeksepeti’ne Hacker Saldırısı</vt:lpstr>
      <vt:lpstr>Yararlanılan 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Sürdürülebilirlik</dc:title>
  <dc:creator>erdem akkan</dc:creator>
  <cp:lastModifiedBy>edasan edasan</cp:lastModifiedBy>
  <cp:revision>78</cp:revision>
  <dcterms:created xsi:type="dcterms:W3CDTF">2021-03-18T12:36:21Z</dcterms:created>
  <dcterms:modified xsi:type="dcterms:W3CDTF">2023-11-08T06:53:06Z</dcterms:modified>
</cp:coreProperties>
</file>