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3" r:id="rId2"/>
    <p:sldId id="340" r:id="rId3"/>
    <p:sldId id="264" r:id="rId4"/>
    <p:sldId id="339" r:id="rId5"/>
    <p:sldId id="341" r:id="rId6"/>
    <p:sldId id="278" r:id="rId7"/>
    <p:sldId id="284" r:id="rId8"/>
    <p:sldId id="265" r:id="rId9"/>
    <p:sldId id="279" r:id="rId10"/>
    <p:sldId id="342" r:id="rId11"/>
    <p:sldId id="343" r:id="rId12"/>
    <p:sldId id="266" r:id="rId13"/>
    <p:sldId id="285" r:id="rId14"/>
    <p:sldId id="286" r:id="rId15"/>
    <p:sldId id="280" r:id="rId16"/>
    <p:sldId id="344" r:id="rId17"/>
    <p:sldId id="281" r:id="rId18"/>
    <p:sldId id="267" r:id="rId19"/>
    <p:sldId id="287" r:id="rId20"/>
    <p:sldId id="288" r:id="rId21"/>
    <p:sldId id="292" r:id="rId22"/>
    <p:sldId id="291" r:id="rId23"/>
    <p:sldId id="290" r:id="rId24"/>
    <p:sldId id="348" r:id="rId25"/>
    <p:sldId id="350" r:id="rId26"/>
    <p:sldId id="268" r:id="rId27"/>
    <p:sldId id="345" r:id="rId28"/>
    <p:sldId id="346" r:id="rId29"/>
    <p:sldId id="295" r:id="rId30"/>
    <p:sldId id="297" r:id="rId31"/>
    <p:sldId id="301" r:id="rId32"/>
    <p:sldId id="325" r:id="rId33"/>
    <p:sldId id="347" r:id="rId34"/>
    <p:sldId id="349" r:id="rId35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660"/>
  </p:normalViewPr>
  <p:slideViewPr>
    <p:cSldViewPr>
      <p:cViewPr>
        <p:scale>
          <a:sx n="117" d="100"/>
          <a:sy n="117" d="100"/>
        </p:scale>
        <p:origin x="-18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379FC-24F5-4DB2-984A-ACADFDEF2F14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E8681-684E-48C9-8CCF-A3089841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2C446-5521-41B5-B9C2-A843233B591C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62866-1B1D-4762-BFC5-9A3620FC84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83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41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15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30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8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0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36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32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24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37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11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5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8340-06E1-42CB-98A3-19E7B902FB6B}" type="datetimeFigureOut">
              <a:rPr lang="tr-TR" smtClean="0"/>
              <a:t>06.11.2018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A3671-E895-47E8-9A06-EC414EC06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7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R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31" y="9841"/>
            <a:ext cx="6428248" cy="44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48691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MARKETING 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EGAN  -  Fourt Edition</a:t>
            </a:r>
            <a:b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CR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0" descr="CRM ile ilgili gÃ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2444088" y="4361215"/>
            <a:ext cx="4144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https://results-software.com/tag/crm-for-small-business/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Stages of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338535" cy="42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62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Dwyer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(1987, p. 15) suggest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five-stage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phase represents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 transition in how parties in a relationship regard each other. These 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awareness;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exploration;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expansion;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commitment;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dissolution.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66700" y="5859463"/>
            <a:ext cx="8534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/>
              <a:t>Figure 4.3</a:t>
            </a:r>
            <a:r>
              <a:rPr lang="en-GB" altLang="tr-TR" dirty="0"/>
              <a:t>  </a:t>
            </a:r>
            <a:r>
              <a:rPr lang="en-IN" altLang="tr-TR" dirty="0"/>
              <a:t>Relationship ladders or stages</a:t>
            </a:r>
            <a:endParaRPr lang="en-GB" altLang="tr-TR" dirty="0"/>
          </a:p>
          <a:p>
            <a:pPr eaLnBrk="0" hangingPunct="0">
              <a:spcBef>
                <a:spcPct val="50000"/>
              </a:spcBef>
            </a:pPr>
            <a:r>
              <a:rPr lang="en-GB" altLang="tr-TR" sz="800" i="1" dirty="0"/>
              <a:t>Source:</a:t>
            </a:r>
            <a:r>
              <a:rPr lang="en-GB" altLang="tr-TR" sz="800" dirty="0"/>
              <a:t> Based on Dwyer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1987, p. 15, Adapted from Payne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1995, p. viii, Based on </a:t>
            </a:r>
            <a:r>
              <a:rPr lang="en-GB" altLang="tr-TR" sz="800" dirty="0" err="1"/>
              <a:t>Kotler</a:t>
            </a:r>
            <a:r>
              <a:rPr lang="en-GB" altLang="tr-TR" sz="800" dirty="0"/>
              <a:t> </a:t>
            </a:r>
            <a:r>
              <a:rPr lang="en-GB" altLang="tr-TR" sz="800" i="1" dirty="0"/>
              <a:t>et al</a:t>
            </a:r>
            <a:r>
              <a:rPr lang="en-GB" altLang="tr-TR" sz="800" dirty="0"/>
              <a:t>., 1997, p. 26. </a:t>
            </a:r>
          </a:p>
        </p:txBody>
      </p:sp>
      <p:pic>
        <p:nvPicPr>
          <p:cNvPr id="5125" name="Picture 5" descr="M04NF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549275"/>
            <a:ext cx="6143625" cy="52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is where one party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other party is a 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Interaction has not yet taken place although there may be ‘positioning’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‘posturing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by the parties to enhance their attractiveness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refers to the 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trial stage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in the exchange. At this level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obligations, benefits and burdens of the exchange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may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psychological and actual costs involved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Dwyer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suggest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sub-phases such as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attraction, communication and bargaining,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(e.g.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Contractual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 development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trust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6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37523"/>
          </a:xfrm>
        </p:spPr>
        <p:txBody>
          <a:bodyPr>
            <a:normAutofit/>
          </a:bodyPr>
          <a:lstStyle/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refers to the period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there is a continual increase in benefits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partners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where they become increasingly interdependent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 relates to 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 or explicit pledge of relational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Dissolution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inclusion in the model of a dissolution stage reminds us that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disengagement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possibility in any relationship.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8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ng ter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24729"/>
            <a:ext cx="2771800" cy="17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35283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 are also promoted as a time-based form of competitive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suggestion that investment in long-term relationships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(Murphy,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1997).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refers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effort and resources that the supplier invests in building stronger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Palmatier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2006).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term benefits may be considered from t perspectives:</a:t>
            </a:r>
          </a:p>
          <a:p>
            <a:pPr marL="457200" indent="-457200" algn="just">
              <a:buAutoNum type="arabicPeriod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stages</a:t>
            </a:r>
          </a:p>
          <a:p>
            <a:pPr marL="457200" indent="-457200" algn="just">
              <a:buAutoNum type="arabicPeriod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lifetime value of the customer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7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33" y="18864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ROR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Gummesson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(1999) has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(ROR)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expectation that there would be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return on this investment. ROR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tr-TR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long-term net financial outcome</a:t>
            </a:r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the establishment and maintenance of an organization's network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relationships</a:t>
            </a:r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07755"/>
            <a:ext cx="4340746" cy="477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7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712968" cy="593752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at a higher level than suspects and have, most probably, given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they are likely to purchase the goods or services on offer.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prospects are viewed as being of equal potential and, as such, there is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hierarchy (Figure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hierarchy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former customers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(known users who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experience of the product or service) are considered most likely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customers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best are those customers who have made active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enquiries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product, the assumption being that, having made the effort to contact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are quite probably already motivated to purchase.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8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7504" y="5859463"/>
            <a:ext cx="8534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4.4</a:t>
            </a:r>
            <a:r>
              <a:rPr lang="en-GB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 hierarchy</a:t>
            </a:r>
            <a:endParaRPr lang="en-GB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tr-TR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GB" altLang="tr-T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altLang="tr-T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</a:t>
            </a:r>
            <a:r>
              <a:rPr lang="en-IN" altLang="tr-TR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Tapp</a:t>
            </a:r>
            <a:r>
              <a:rPr lang="en-IN" altLang="tr-T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1998, p. 150.</a:t>
            </a:r>
            <a:endParaRPr lang="en-GB" altLang="tr-T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M04NF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5750"/>
            <a:ext cx="676910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07"/>
            <a:ext cx="8712968" cy="6669360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seen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in the knowledge that referrals carry considerable weight with most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again, in probability, they are likely (having sought information) to be in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to purchase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prospects are those who, based on their profile,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indication that they may purchase, while 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raisers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have also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other way (perhaps in a consumer survey) that they also are potential customers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suspects might be indicated by demographic 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 analysis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‘prospect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hierarchy’ is used, particularly by direct and database marketers,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and is an example of how markets may be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segmentable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sort of ‘relationship proneness’ variable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Buttle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1996).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8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3100" dirty="0" smtClean="0"/>
              <a:t/>
            </a:r>
            <a:br>
              <a:rPr lang="tr-TR" altLang="tr-TR" sz="3100" dirty="0" smtClean="0"/>
            </a:br>
            <a:r>
              <a:rPr lang="tr-TR" altLang="tr-TR" sz="3100" b="1" dirty="0" smtClean="0"/>
              <a:t>Chapter 4: Relationship Economics</a:t>
            </a:r>
            <a:br>
              <a:rPr lang="tr-TR" altLang="tr-TR" sz="3100" b="1" dirty="0" smtClean="0"/>
            </a:br>
            <a:r>
              <a:rPr lang="en-GB" altLang="tr-TR" sz="3100" b="1" dirty="0" smtClean="0"/>
              <a:t>Leaky Bucket Theory</a:t>
            </a:r>
            <a:r>
              <a:rPr lang="en-GB" altLang="tr-TR" sz="1600" b="1" dirty="0"/>
              <a:t/>
            </a:r>
            <a:br>
              <a:rPr lang="en-GB" altLang="tr-TR" sz="16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800" dirty="0" smtClean="0"/>
              <a:t>The focus of traditional marketing has been on creating new customers.</a:t>
            </a:r>
          </a:p>
          <a:p>
            <a:r>
              <a:rPr lang="tr-TR" sz="2800" dirty="0" smtClean="0"/>
              <a:t>Although the acquisition of the customers is important, it is an intermediate step in the process.</a:t>
            </a:r>
          </a:p>
          <a:p>
            <a:r>
              <a:rPr lang="tr-TR" sz="2800" dirty="0" smtClean="0"/>
              <a:t>The first line of defence for any company is  maintaning its existing customers.</a:t>
            </a:r>
          </a:p>
          <a:p>
            <a:r>
              <a:rPr lang="tr-TR" sz="2800" dirty="0" smtClean="0"/>
              <a:t>To succeed a company, must both have a flow of new customers and restrict customer exist.</a:t>
            </a:r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To </a:t>
            </a:r>
            <a:r>
              <a:rPr lang="tr-TR" sz="2800" dirty="0" smtClean="0"/>
              <a:t>achieve profitability, the dual strategies of (offensive and defensive) acquisition and retention must work in </a:t>
            </a:r>
            <a:r>
              <a:rPr lang="tr-TR" sz="2800" dirty="0" smtClean="0"/>
              <a:t>tandem.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3836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52914"/>
            <a:ext cx="8229600" cy="6624736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stages model suggests that the company is looking to transform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which by definition implies a higher status and some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nonstated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psychological contract or ‘bond’ between the parties.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status of 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implies that the customer moves from being responsive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to becoming actively involved in the marketing of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through word-of-mouth recommendation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implies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affinity to the company while 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suggests a relationship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level that, as predicted in some definitions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 part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3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507288" cy="5865515"/>
          </a:xfrm>
        </p:spPr>
        <p:txBody>
          <a:bodyPr>
            <a:normAutofit/>
          </a:bodyPr>
          <a:lstStyle/>
          <a:p>
            <a:pPr algn="just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value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importance of RM was driven, in part,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that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 over lifetimes (Ambler and Styles, 2000, p. 503).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a company should avoid taking a short-term view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 loss) of any individual but rather should consider the income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company’s lifetime association with the customer.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strategy,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project the value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 rather than focus on customer numbers (Dawes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Swailes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36).</a:t>
            </a:r>
          </a:p>
        </p:txBody>
      </p:sp>
    </p:spTree>
    <p:extLst>
      <p:ext uri="{BB962C8B-B14F-4D97-AF65-F5344CB8AC3E}">
        <p14:creationId xmlns:p14="http://schemas.microsoft.com/office/powerpoint/2010/main" val="2501138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Costs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costs (monetary and non-monetary)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encounter when switching from one supplier to another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‘costs’ (which are not mutually exclusive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summarised as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Costs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Costs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İnertial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Costs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Legal Barriers.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3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Knowing Your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Customer!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all customers are the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same. Recognise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contribute equally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a crude measure,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differentiate between potentially profitable and less-profitable customers.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organizations,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difficulty of calculating ‘relationship profitability’ stems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in allocating costs to specific customer relationships and promotes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the cost drivers of those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83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Apply the 80/20 rule – a Pareto Analysis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 smtClean="0"/>
              <a:t>According </a:t>
            </a:r>
            <a:r>
              <a:rPr lang="en-US" dirty="0"/>
              <a:t>to Living Life the 80/20 Way by Richard Koch, the following are true:</a:t>
            </a:r>
          </a:p>
          <a:p>
            <a:pPr fontAlgn="base"/>
            <a:r>
              <a:rPr lang="en-US" b="1" i="1" dirty="0"/>
              <a:t>80% of your profits come from 20% of your customers</a:t>
            </a:r>
          </a:p>
          <a:p>
            <a:pPr fontAlgn="base"/>
            <a:r>
              <a:rPr lang="en-US" dirty="0"/>
              <a:t>80% of your profits come from 20% of the time you spend</a:t>
            </a:r>
          </a:p>
          <a:p>
            <a:pPr fontAlgn="base"/>
            <a:r>
              <a:rPr lang="en-US" b="1" dirty="0"/>
              <a:t>80% of your sales come from 20% of your products</a:t>
            </a:r>
          </a:p>
          <a:p>
            <a:pPr fontAlgn="base"/>
            <a:r>
              <a:rPr lang="en-US" dirty="0"/>
              <a:t>80% of your sales are made by 20% of your sales staff</a:t>
            </a:r>
          </a:p>
          <a:p>
            <a:pPr fontAlgn="base"/>
            <a:r>
              <a:rPr lang="en-US" dirty="0"/>
              <a:t>80% of your complaints come from 20% of your </a:t>
            </a:r>
            <a:r>
              <a:rPr lang="en-US" dirty="0" smtClean="0"/>
              <a:t>customers</a:t>
            </a:r>
            <a:endParaRPr lang="tr-TR" dirty="0" smtClean="0"/>
          </a:p>
          <a:p>
            <a:pPr marL="0" indent="0" fontAlgn="base">
              <a:buNone/>
            </a:pPr>
            <a:endParaRPr lang="tr-TR" dirty="0" smtClean="0"/>
          </a:p>
          <a:p>
            <a:pPr marL="0" indent="0" fontAlgn="base">
              <a:buNone/>
            </a:pPr>
            <a:r>
              <a:rPr lang="en-US" sz="2900" dirty="0" smtClean="0"/>
              <a:t>Many </a:t>
            </a:r>
            <a:r>
              <a:rPr lang="en-US" sz="2900" dirty="0"/>
              <a:t>businesses can increase profitability dramatically by focusing on their most effective areas, and eliminating, or ignoring the less effective areas as appropriate. Profitability is a function of how much was expended to achieve profit, not just the revenue itself.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003864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/>
              <a:t>Look for ways you can increase the amount of business you do with them. Can you offer them a more convenient payment method? Can they use some additional products and services? Look for possibilities of cross-selling and upselling.</a:t>
            </a:r>
          </a:p>
          <a:p>
            <a:r>
              <a:rPr lang="en-US" b="1" dirty="0"/>
              <a:t>Tailor your products and services to meet their unique needs</a:t>
            </a:r>
            <a:r>
              <a:rPr lang="en-US" dirty="0"/>
              <a:t>. For example, if a customer prefers to receive the deliver on weekend, arrange that. In other words, make their experience with you as personalized as possible.</a:t>
            </a:r>
          </a:p>
          <a:p>
            <a:r>
              <a:rPr lang="en-US" b="1" i="1" dirty="0"/>
              <a:t>Keep in touch</a:t>
            </a:r>
            <a:r>
              <a:rPr lang="en-US" dirty="0"/>
              <a:t>. Use email marketing to let your customers know about the latest products, the best deals, discounts and news. Personalized automatic emails will be a great way to keep them updated and engaged.</a:t>
            </a:r>
          </a:p>
          <a:p>
            <a:r>
              <a:rPr lang="en-US" b="1" i="1" dirty="0"/>
              <a:t>Resolve issues as quickly as possible. </a:t>
            </a:r>
            <a:r>
              <a:rPr lang="en-US" dirty="0"/>
              <a:t>One issue can turn a happy customer into a disappointed one, that’s why you should always do your best to eliminate any issues that arise and live up to your promises of great service.</a:t>
            </a:r>
          </a:p>
          <a:p>
            <a:r>
              <a:rPr lang="en-US" b="1" i="1" dirty="0"/>
              <a:t>If you’re running a B2B organization, try to establish personal relationships with key decision-makers </a:t>
            </a:r>
            <a:r>
              <a:rPr lang="en-US" dirty="0"/>
              <a:t>at the client companies, because they can bring you more business.</a:t>
            </a:r>
          </a:p>
          <a:p>
            <a:r>
              <a:rPr lang="en-US" b="1" i="1" dirty="0"/>
              <a:t>Keep them happy</a:t>
            </a:r>
            <a:r>
              <a:rPr lang="en-US" dirty="0"/>
              <a:t>. Every customer should know that your business cares about them. To ensure that, use simple things like free delivery, bulk discount, prizes, e-coupons and other loyalty rewards.</a:t>
            </a:r>
          </a:p>
          <a:p>
            <a:r>
              <a:rPr lang="en-US" b="1" i="1" dirty="0"/>
              <a:t>Adapt your marketing strategy engaging your most profitable customers </a:t>
            </a:r>
            <a:r>
              <a:rPr lang="en-US" dirty="0"/>
              <a:t>in their preferred marketing </a:t>
            </a:r>
            <a:r>
              <a:rPr lang="en-US" dirty="0" smtClean="0"/>
              <a:t>channels.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Next, you can focus on the most profitable customers to increase your revenues: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1800" dirty="0"/>
              <a:t>https://www.maximizer.com/blog/identify-profitable-customers</a:t>
            </a:r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24833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6700" y="535305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/>
              <a:t>Figure 4.6</a:t>
            </a:r>
            <a:r>
              <a:rPr lang="en-GB" altLang="tr-TR" dirty="0"/>
              <a:t>  </a:t>
            </a:r>
            <a:r>
              <a:rPr lang="en-IN" alt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Profit/potential grid. Potential in this model is based on the MOSAIC/Pixel matrix. This evaluates potential for financial services against demographic and lifestyle data</a:t>
            </a:r>
            <a:endParaRPr lang="en-GB" alt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altLang="tr-TR" sz="800" i="1" dirty="0"/>
              <a:t>Source:</a:t>
            </a:r>
            <a:r>
              <a:rPr lang="en-GB" altLang="tr-TR" sz="800" dirty="0"/>
              <a:t> </a:t>
            </a:r>
            <a:r>
              <a:rPr lang="en-IN" altLang="tr-TR" sz="800" dirty="0"/>
              <a:t>Adapted from </a:t>
            </a:r>
            <a:r>
              <a:rPr lang="en-IN" altLang="tr-TR" sz="800" dirty="0" err="1"/>
              <a:t>Pompa</a:t>
            </a:r>
            <a:r>
              <a:rPr lang="en-IN" altLang="tr-TR" sz="800" dirty="0"/>
              <a:t> </a:t>
            </a:r>
            <a:r>
              <a:rPr lang="en-IN" altLang="tr-TR" sz="800" i="1" dirty="0"/>
              <a:t>et al</a:t>
            </a:r>
            <a:r>
              <a:rPr lang="en-IN" altLang="tr-TR" sz="800" dirty="0"/>
              <a:t>., 2000, p. 37) Reprinted by permission from Macmillan Publishers Ltd.</a:t>
            </a:r>
            <a:endParaRPr lang="en-GB" altLang="tr-TR" sz="800" dirty="0"/>
          </a:p>
        </p:txBody>
      </p:sp>
      <p:pic>
        <p:nvPicPr>
          <p:cNvPr id="8196" name="Picture 4" descr="M04NF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60363"/>
            <a:ext cx="548005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14350"/>
            <a:ext cx="69151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309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76375"/>
            <a:ext cx="63246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99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rmAutofit fontScale="90000"/>
          </a:bodyPr>
          <a:lstStyle/>
          <a:p>
            <a:pPr eaLnBrk="1" hangingPunct="1"/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Duplication occurs: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there are several sources of customer data are recorded independently without being properly matched to current data.</a:t>
            </a:r>
          </a:p>
        </p:txBody>
      </p:sp>
      <p:pic>
        <p:nvPicPr>
          <p:cNvPr id="83970" name="Picture 5" descr="stibo-web-deduplic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70580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6111" y="5859463"/>
            <a:ext cx="853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/>
              <a:t>Figure 4.1</a:t>
            </a:r>
            <a:r>
              <a:rPr lang="en-GB" altLang="tr-TR" dirty="0"/>
              <a:t>  Leaky bucket theory</a:t>
            </a:r>
            <a:endParaRPr lang="en-GB" altLang="tr-TR" sz="800" dirty="0"/>
          </a:p>
        </p:txBody>
      </p:sp>
      <p:pic>
        <p:nvPicPr>
          <p:cNvPr id="2064" name="Picture 16" descr="M04NF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68300"/>
            <a:ext cx="4398963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00192" y="3036937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emphasizes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keeping customers while recognizing that acquiring customers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of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course, the basis for having any customers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21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5" descr="3023c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4313"/>
            <a:ext cx="67056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6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R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706448"/>
            <a:ext cx="2952329" cy="29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9" y="260648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alt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CRM?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costs six times more to sell to new customer than to sell to an existing one.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dissatisfied customer will tell 8-10 people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the customer retention rate by 5%, profits could increase by 85%</a:t>
            </a:r>
          </a:p>
          <a:p>
            <a:pPr eaLnBrk="1" hangingPunct="1">
              <a:lnSpc>
                <a:spcPct val="75000"/>
              </a:lnSpc>
            </a:pPr>
            <a:r>
              <a:rPr lang="en-US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of the complaining customers will remain loyal if problem is solved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3540b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76250"/>
            <a:ext cx="6119812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7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819472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6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6" y="370388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34342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acquiring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wholly new</a:t>
            </a:r>
            <a:r>
              <a:rPr lang="tr-T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customers, attempting to attract dissatisfied customers away from competitors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in periods of heavy competition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Storbacka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1994, pp. 22–3).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0100" y="3573016"/>
            <a:ext cx="1728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the proposition that, in addition to ‘offensive strategies’,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need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‘defensive strategies’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turnover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Storbacka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1994, pp. 22–3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34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0405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4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Retention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579296" cy="568863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become one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underpinning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convictions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RM that it encourages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marketing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Gummesson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1999, p. 9).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exists because customer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as offering significant advantages, particularly in saturated markets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Swailes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1999, p. 36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Reichheld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(1996, p. 65), for example, suggests that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and that the longer the cycle continues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financial </a:t>
            </a:r>
            <a:r>
              <a:rPr lang="tr-T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benefits of customer retention can be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therefore, 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existing customers are less expensive to retain than to recruit;</a:t>
            </a:r>
          </a:p>
          <a:p>
            <a:pPr marL="0" indent="0"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■ securing a customer’s loyalty over time produces superior profits.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77280"/>
            <a:ext cx="8568952" cy="6480720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Life Time value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 is that, in industries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selling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commission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supply expenditure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brand awareness investment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communications) are involved, new customer acquisition costs will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exceed the costs of retention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suggests, therefore,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industries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part of expenses are up-front would benefit from writing off these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extended period of time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(Figure 4.2).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instances, the longer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lower the costs relative to income and the higher the profit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tr-T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value: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should avoid taking a short term view of the profit (or loss) of any individual but rather should consider the income derived from that company’s lifetime association with the customer.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6700" y="5718175"/>
            <a:ext cx="8534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5E1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4.2</a:t>
            </a:r>
            <a:r>
              <a:rPr lang="en-GB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profit pattern in financial services and other </a:t>
            </a:r>
            <a:r>
              <a:rPr lang="en-IN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acquisition cost industries</a:t>
            </a:r>
          </a:p>
          <a:p>
            <a:pPr eaLnBrk="0" hangingPunct="0">
              <a:spcBef>
                <a:spcPct val="50000"/>
              </a:spcBef>
            </a:pPr>
            <a:r>
              <a:rPr lang="en-IN" altLang="tr-TR" sz="800" dirty="0"/>
              <a:t>Note: Not to scale; for illustration only</a:t>
            </a:r>
            <a:endParaRPr lang="en-GB" altLang="tr-TR" sz="800" dirty="0"/>
          </a:p>
        </p:txBody>
      </p:sp>
      <p:pic>
        <p:nvPicPr>
          <p:cNvPr id="3076" name="Picture 4" descr="M04NF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55788"/>
            <a:ext cx="6191250" cy="314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60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Ladders </a:t>
            </a:r>
            <a:r>
              <a:rPr lang="tr-TR" alt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alt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Stages</a:t>
            </a:r>
            <a:r>
              <a:rPr lang="en-GB" altLang="tr-TR" dirty="0"/>
              <a:t/>
            </a:r>
            <a:br>
              <a:rPr lang="en-GB" altLang="tr-TR" dirty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251520" y="158234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exist that illustrate this concept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(Figure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4.3) and that may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equate to both consumer and business-to-business relationships.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3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1835</Words>
  <Application>Microsoft Office PowerPoint</Application>
  <PresentationFormat>On-screen Show (4:3)</PresentationFormat>
  <Paragraphs>131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RELATIONSHIP MARKETING  John EGAN  -  Fourt Edition PEARSON</vt:lpstr>
      <vt:lpstr> Chapter 4: Relationship Economics Leaky Bucket Theory </vt:lpstr>
      <vt:lpstr>PowerPoint Presentation</vt:lpstr>
      <vt:lpstr>PowerPoint Presentation</vt:lpstr>
      <vt:lpstr>PowerPoint Presentation</vt:lpstr>
      <vt:lpstr>Customer Retention</vt:lpstr>
      <vt:lpstr>PowerPoint Presentation</vt:lpstr>
      <vt:lpstr>PowerPoint Presentation</vt:lpstr>
      <vt:lpstr>Relationship Ladders or Stages </vt:lpstr>
      <vt:lpstr>Stages of relationship</vt:lpstr>
      <vt:lpstr>Dwyer et al. (1987, p. 15) suggest a five-stage model</vt:lpstr>
      <vt:lpstr>PowerPoint Presentation</vt:lpstr>
      <vt:lpstr>PowerPoint Presentation</vt:lpstr>
      <vt:lpstr>PowerPoint Presentation</vt:lpstr>
      <vt:lpstr>Long-Term Benefits </vt:lpstr>
      <vt:lpstr>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Switching Costs</vt:lpstr>
      <vt:lpstr>Knowing Your Customer!</vt:lpstr>
      <vt:lpstr>Apply the 80/20 rule – a Pareto Analysis </vt:lpstr>
      <vt:lpstr>Next, you can focus on the most profitable customers to increase your revenues: https://www.maximizer.com/blog/identify-profitable-customers/</vt:lpstr>
      <vt:lpstr>PowerPoint Presentation</vt:lpstr>
      <vt:lpstr>PowerPoint Presentation</vt:lpstr>
      <vt:lpstr>PowerPoint Presentation</vt:lpstr>
      <vt:lpstr>Duplication occurs: when there are several sources of customer data are recorded independently without being properly matched to current data.</vt:lpstr>
      <vt:lpstr>PowerPoint Presentation</vt:lpstr>
      <vt:lpstr>Why CRM?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&amp; 4   Relationships &amp; Relationship Economics</dc:title>
  <dc:creator>Gizem ARI</dc:creator>
  <cp:lastModifiedBy>none</cp:lastModifiedBy>
  <cp:revision>45</cp:revision>
  <cp:lastPrinted>2018-10-26T10:33:42Z</cp:lastPrinted>
  <dcterms:created xsi:type="dcterms:W3CDTF">2018-10-09T13:45:50Z</dcterms:created>
  <dcterms:modified xsi:type="dcterms:W3CDTF">2018-11-06T06:30:38Z</dcterms:modified>
</cp:coreProperties>
</file>