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20" name="Footer Placeholder 19"/>
          <p:cNvSpPr>
            <a:spLocks noGrp="1"/>
          </p:cNvSpPr>
          <p:nvPr>
            <p:ph type="ftr" sz="quarter" idx="11"/>
          </p:nvPr>
        </p:nvSpPr>
        <p:spPr/>
        <p:txBody>
          <a:bodyPr/>
          <a:lstStyle>
            <a:extLst/>
          </a:lstStyle>
          <a:p>
            <a:endParaRPr lang="tr-TR"/>
          </a:p>
        </p:txBody>
      </p:sp>
      <p:sp>
        <p:nvSpPr>
          <p:cNvPr id="10" name="Slide Number Placeholder 9"/>
          <p:cNvSpPr>
            <a:spLocks noGrp="1"/>
          </p:cNvSpPr>
          <p:nvPr>
            <p:ph type="sldNum" sz="quarter" idx="12"/>
          </p:nvPr>
        </p:nvSpPr>
        <p:spPr/>
        <p:txBody>
          <a:bodyPr/>
          <a:lstStyle>
            <a:extLst/>
          </a:lstStyle>
          <a:p>
            <a:fld id="{9D316040-8FB6-49EA-8D1A-E995CAA233B1}" type="slidenum">
              <a:rPr lang="tr-TR" smtClean="0"/>
              <a:t>‹#›</a:t>
            </a:fld>
            <a:endParaRPr lang="tr-T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9D316040-8FB6-49EA-8D1A-E995CAA233B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9D316040-8FB6-49EA-8D1A-E995CAA233B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9D316040-8FB6-49EA-8D1A-E995CAA233B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9D316040-8FB6-49EA-8D1A-E995CAA233B1}" type="slidenum">
              <a:rPr lang="tr-TR" smtClean="0"/>
              <a:t>‹#›</a:t>
            </a:fld>
            <a:endParaRPr lang="tr-T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9D316040-8FB6-49EA-8D1A-E995CAA233B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9D316040-8FB6-49EA-8D1A-E995CAA233B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9D316040-8FB6-49EA-8D1A-E995CAA233B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3" name="Footer Placeholder 2"/>
          <p:cNvSpPr>
            <a:spLocks noGrp="1"/>
          </p:cNvSpPr>
          <p:nvPr>
            <p:ph type="ftr" sz="quarter" idx="11"/>
          </p:nvPr>
        </p:nvSpPr>
        <p:spPr/>
        <p:txBody>
          <a:bodyPr/>
          <a:lstStyle>
            <a:extLst/>
          </a:lstStyle>
          <a:p>
            <a:endParaRPr lang="tr-TR"/>
          </a:p>
        </p:txBody>
      </p:sp>
      <p:sp>
        <p:nvSpPr>
          <p:cNvPr id="4" name="Slide Number Placeholder 3"/>
          <p:cNvSpPr>
            <a:spLocks noGrp="1"/>
          </p:cNvSpPr>
          <p:nvPr>
            <p:ph type="sldNum" sz="quarter" idx="12"/>
          </p:nvPr>
        </p:nvSpPr>
        <p:spPr/>
        <p:txBody>
          <a:bodyPr/>
          <a:lstStyle>
            <a:extLst/>
          </a:lstStyle>
          <a:p>
            <a:fld id="{9D316040-8FB6-49EA-8D1A-E995CAA233B1}" type="slidenum">
              <a:rPr lang="tr-TR" smtClean="0"/>
              <a:t>‹#›</a:t>
            </a:fld>
            <a:endParaRPr lang="tr-T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9D316040-8FB6-49EA-8D1A-E995CAA233B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F8632A1-1FEA-4E1A-9286-08B6132E1158}" type="datetimeFigureOut">
              <a:rPr lang="tr-TR" smtClean="0"/>
              <a:t>04.01.2022</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9D316040-8FB6-49EA-8D1A-E995CAA233B1}" type="slidenum">
              <a:rPr lang="tr-TR" smtClean="0"/>
              <a:t>‹#›</a:t>
            </a:fld>
            <a:endParaRPr lang="tr-T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F8632A1-1FEA-4E1A-9286-08B6132E1158}" type="datetimeFigureOut">
              <a:rPr lang="tr-TR" smtClean="0"/>
              <a:t>04.01.2022</a:t>
            </a:fld>
            <a:endParaRPr lang="tr-T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D316040-8FB6-49EA-8D1A-E995CAA233B1}" type="slidenum">
              <a:rPr lang="tr-TR" smtClean="0"/>
              <a:t>‹#›</a:t>
            </a:fld>
            <a:endParaRPr lang="tr-T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APA 7</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091957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US" dirty="0" smtClean="0"/>
              <a:t>Chapter from an Edited Book</a:t>
            </a:r>
            <a:endParaRPr lang="tr-TR" dirty="0"/>
          </a:p>
        </p:txBody>
      </p:sp>
      <p:sp>
        <p:nvSpPr>
          <p:cNvPr id="3" name="Content Placeholder 2"/>
          <p:cNvSpPr>
            <a:spLocks noGrp="1"/>
          </p:cNvSpPr>
          <p:nvPr>
            <p:ph idx="1"/>
          </p:nvPr>
        </p:nvSpPr>
        <p:spPr>
          <a:xfrm>
            <a:off x="457200" y="1124744"/>
            <a:ext cx="8229600" cy="5001419"/>
          </a:xfrm>
        </p:spPr>
        <p:txBody>
          <a:bodyPr/>
          <a:lstStyle/>
          <a:p>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24744"/>
            <a:ext cx="8280919"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2380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fontScale="90000"/>
          </a:bodyPr>
          <a:lstStyle/>
          <a:p>
            <a:r>
              <a:rPr lang="en-US" dirty="0" smtClean="0"/>
              <a:t>Book with an Edition or Volume Number</a:t>
            </a:r>
            <a:endParaRPr lang="tr-TR" dirty="0"/>
          </a:p>
        </p:txBody>
      </p:sp>
      <p:sp>
        <p:nvSpPr>
          <p:cNvPr id="3" name="Content Placeholder 2"/>
          <p:cNvSpPr>
            <a:spLocks noGrp="1"/>
          </p:cNvSpPr>
          <p:nvPr>
            <p:ph idx="1"/>
          </p:nvPr>
        </p:nvSpPr>
        <p:spPr>
          <a:xfrm>
            <a:off x="457200" y="1484784"/>
            <a:ext cx="8229600" cy="4968552"/>
          </a:xfrm>
        </p:spPr>
        <p:txBody>
          <a:bodyPr/>
          <a:lstStyle/>
          <a:p>
            <a:endParaRPr lang="tr-TR" dirty="0"/>
          </a:p>
        </p:txBody>
      </p:sp>
      <p:pic>
        <p:nvPicPr>
          <p:cNvPr id="4098" name="Picture 2"/>
          <p:cNvPicPr>
            <a:picLocks noChangeAspect="1" noChangeArrowheads="1"/>
          </p:cNvPicPr>
          <p:nvPr/>
        </p:nvPicPr>
        <p:blipFill>
          <a:blip r:embed="rId2">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251520" y="1412776"/>
            <a:ext cx="8712968" cy="4968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6992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tr-TR" dirty="0" smtClean="0"/>
              <a:t>Journal Articles</a:t>
            </a:r>
            <a:endParaRPr lang="tr-TR" dirty="0"/>
          </a:p>
        </p:txBody>
      </p:sp>
      <p:sp>
        <p:nvSpPr>
          <p:cNvPr id="3" name="Content Placeholder 2"/>
          <p:cNvSpPr>
            <a:spLocks noGrp="1"/>
          </p:cNvSpPr>
          <p:nvPr>
            <p:ph idx="1"/>
          </p:nvPr>
        </p:nvSpPr>
        <p:spPr>
          <a:xfrm>
            <a:off x="457200" y="1124744"/>
            <a:ext cx="8229600" cy="5001419"/>
          </a:xfrm>
        </p:spPr>
        <p:txBody>
          <a:bodyPr/>
          <a:lstStyle/>
          <a:p>
            <a:pPr marL="0" indent="0">
              <a:buNone/>
            </a:pPr>
            <a:r>
              <a:rPr lang="en-US" u="sng" dirty="0" smtClean="0"/>
              <a:t>DOI and URL Usage:</a:t>
            </a:r>
          </a:p>
          <a:p>
            <a:r>
              <a:rPr lang="en-US" dirty="0" smtClean="0"/>
              <a:t>Use a DOI (digital object identifier) whenever it is provided. </a:t>
            </a:r>
            <a:endParaRPr lang="tr-TR" dirty="0" smtClean="0"/>
          </a:p>
          <a:p>
            <a:endParaRPr lang="tr-TR" dirty="0" smtClean="0"/>
          </a:p>
          <a:p>
            <a:endParaRPr lang="tr-TR" dirty="0" smtClean="0"/>
          </a:p>
          <a:p>
            <a:endParaRPr lang="tr-TR" dirty="0"/>
          </a:p>
          <a:p>
            <a:endParaRPr lang="en-US" dirty="0" smtClean="0"/>
          </a:p>
          <a:p>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501008"/>
            <a:ext cx="6840760" cy="1498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4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Use a URL for open-access, online resources with no DOI. Instead, include the URL for the journal article.</a:t>
            </a:r>
          </a:p>
          <a:p>
            <a:endParaRPr lang="tr-TR" dirty="0" smtClean="0"/>
          </a:p>
          <a:p>
            <a:endParaRPr lang="en-US"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3140968"/>
            <a:ext cx="7992888"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9857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a:xfrm>
            <a:off x="457200" y="1052736"/>
            <a:ext cx="8229600" cy="5544616"/>
          </a:xfrm>
        </p:spPr>
        <p:txBody>
          <a:bodyPr>
            <a:normAutofit fontScale="92500" lnSpcReduction="10000"/>
          </a:bodyPr>
          <a:lstStyle/>
          <a:p>
            <a:endParaRPr lang="en-US" dirty="0" smtClean="0"/>
          </a:p>
          <a:p>
            <a:r>
              <a:rPr lang="en-US" u="sng" dirty="0" smtClean="0">
                <a:solidFill>
                  <a:srgbClr val="FF0000"/>
                </a:solidFill>
              </a:rPr>
              <a:t>Present DOIs and URLs as hyperlinks: </a:t>
            </a:r>
            <a:endParaRPr lang="tr-TR" u="sng" dirty="0" smtClean="0">
              <a:solidFill>
                <a:srgbClr val="FF0000"/>
              </a:solidFill>
            </a:endParaRPr>
          </a:p>
          <a:p>
            <a:pPr marL="0" indent="0">
              <a:buNone/>
            </a:pPr>
            <a:endParaRPr lang="tr-TR" u="sng" dirty="0" smtClean="0">
              <a:solidFill>
                <a:srgbClr val="FF0000"/>
              </a:solidFill>
            </a:endParaRPr>
          </a:p>
          <a:p>
            <a:r>
              <a:rPr lang="en-US" dirty="0" smtClean="0"/>
              <a:t>https://doi.org.10.1037/0000092-001 or https://www.website.com. </a:t>
            </a:r>
            <a:endParaRPr lang="tr-TR" dirty="0" smtClean="0"/>
          </a:p>
          <a:p>
            <a:endParaRPr lang="tr-TR" dirty="0"/>
          </a:p>
          <a:p>
            <a:r>
              <a:rPr lang="en-US" dirty="0" smtClean="0"/>
              <a:t>Do not use “Retrieved from” or “Accessed from” before the DOI or URL in the citation. </a:t>
            </a:r>
            <a:endParaRPr lang="tr-TR" dirty="0" smtClean="0"/>
          </a:p>
          <a:p>
            <a:pPr marL="0" indent="0">
              <a:buNone/>
            </a:pPr>
            <a:endParaRPr lang="tr-TR" dirty="0" smtClean="0"/>
          </a:p>
          <a:p>
            <a:r>
              <a:rPr lang="en-US" dirty="0" smtClean="0"/>
              <a:t>You can use a shortened </a:t>
            </a:r>
            <a:r>
              <a:rPr lang="en-US" dirty="0" err="1" smtClean="0"/>
              <a:t>doi</a:t>
            </a:r>
            <a:r>
              <a:rPr lang="en-US" dirty="0" smtClean="0"/>
              <a:t> link such as https://doi.org/fg6rf9.</a:t>
            </a:r>
          </a:p>
          <a:p>
            <a:endParaRPr lang="en-US" dirty="0" smtClean="0"/>
          </a:p>
        </p:txBody>
      </p:sp>
    </p:spTree>
    <p:extLst>
      <p:ext uri="{BB962C8B-B14F-4D97-AF65-F5344CB8AC3E}">
        <p14:creationId xmlns:p14="http://schemas.microsoft.com/office/powerpoint/2010/main" val="3367320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normAutofit/>
          </a:bodyPr>
          <a:lstStyle/>
          <a:p>
            <a:r>
              <a:rPr lang="en-US" dirty="0" smtClean="0"/>
              <a:t>It is acceptable to include the DOI in blue font and underlined, as hyperlinked text. </a:t>
            </a:r>
            <a:endParaRPr lang="tr-TR" dirty="0"/>
          </a:p>
          <a:p>
            <a:r>
              <a:rPr lang="en-US" dirty="0" smtClean="0"/>
              <a:t>The DOI can also be listed as plain text and not hyperlinked. </a:t>
            </a:r>
            <a:endParaRPr lang="tr-TR" dirty="0" smtClean="0"/>
          </a:p>
          <a:p>
            <a:r>
              <a:rPr lang="en-US" dirty="0" smtClean="0"/>
              <a:t>However if preparing a paper for publication or if the paper will be read online, it is expected that the reader be able to select the link and be taken to the referenced article.</a:t>
            </a:r>
            <a:endParaRPr lang="tr-TR" dirty="0" smtClean="0"/>
          </a:p>
          <a:p>
            <a:pPr marL="0" indent="0">
              <a:buNone/>
            </a:pPr>
            <a:endParaRPr lang="tr-TR" dirty="0" smtClean="0"/>
          </a:p>
          <a:p>
            <a:endParaRPr lang="en-US" dirty="0" smtClean="0"/>
          </a:p>
          <a:p>
            <a:endParaRPr lang="tr-T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013176"/>
            <a:ext cx="8136904" cy="158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5374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tr-TR" dirty="0" smtClean="0"/>
              <a:t>Multiple Authors</a:t>
            </a:r>
            <a:endParaRPr lang="tr-TR" dirty="0"/>
          </a:p>
        </p:txBody>
      </p:sp>
      <p:sp>
        <p:nvSpPr>
          <p:cNvPr id="3" name="Content Placeholder 2"/>
          <p:cNvSpPr>
            <a:spLocks noGrp="1"/>
          </p:cNvSpPr>
          <p:nvPr>
            <p:ph idx="1"/>
          </p:nvPr>
        </p:nvSpPr>
        <p:spPr>
          <a:xfrm>
            <a:off x="457200" y="1268760"/>
            <a:ext cx="8229600" cy="4857403"/>
          </a:xfrm>
        </p:spPr>
        <p:txBody>
          <a:bodyPr/>
          <a:lstStyle/>
          <a:p>
            <a:r>
              <a:rPr lang="en-US" dirty="0" smtClean="0"/>
              <a:t>List all authors, up to 20.</a:t>
            </a:r>
          </a:p>
          <a:p>
            <a:r>
              <a:rPr lang="en-US" dirty="0" smtClean="0"/>
              <a:t>When there are 21 or more authors, include the first 19 authors’ names, insert an ellipsis (but no ampersand), and then add the final author’s name.</a:t>
            </a:r>
            <a:endParaRPr lang="tr-TR" dirty="0" smtClean="0"/>
          </a:p>
          <a:p>
            <a:endParaRPr lang="tr-T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4005064"/>
            <a:ext cx="8136904" cy="223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2932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tr-TR" dirty="0" smtClean="0"/>
              <a:t>Journal Articles &amp; Periodicals</a:t>
            </a:r>
            <a:endParaRPr lang="tr-TR" dirty="0"/>
          </a:p>
        </p:txBody>
      </p:sp>
      <p:sp>
        <p:nvSpPr>
          <p:cNvPr id="3" name="Content Placeholder 2"/>
          <p:cNvSpPr>
            <a:spLocks noGrp="1"/>
          </p:cNvSpPr>
          <p:nvPr>
            <p:ph idx="1"/>
          </p:nvPr>
        </p:nvSpPr>
        <p:spPr>
          <a:xfrm>
            <a:off x="457200" y="1124744"/>
            <a:ext cx="8229600" cy="5001419"/>
          </a:xfrm>
        </p:spPr>
        <p:txBody>
          <a:bodyPr/>
          <a:lstStyle/>
          <a:p>
            <a:r>
              <a:rPr lang="en-US" dirty="0" smtClean="0"/>
              <a:t>When citing journal articles, database journals are cited exactly as print journals. No distinction is made in the citation if the article is in print or in a database.</a:t>
            </a:r>
            <a:endParaRPr lang="tr-TR" dirty="0" smtClean="0"/>
          </a:p>
          <a:p>
            <a:pPr marL="0" indent="0">
              <a:buNone/>
            </a:pPr>
            <a:endParaRPr lang="en-US" dirty="0" smtClean="0"/>
          </a:p>
          <a:p>
            <a:r>
              <a:rPr lang="en-US" dirty="0" smtClean="0"/>
              <a:t>Article with a DOI:</a:t>
            </a:r>
            <a:endParaRPr lang="tr-TR" dirty="0" smtClean="0"/>
          </a:p>
          <a:p>
            <a:endParaRPr lang="tr-TR"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365104"/>
            <a:ext cx="7272809"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241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endParaRPr lang="tr-TR"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28800"/>
            <a:ext cx="8208911" cy="3456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99633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Book Reviews</a:t>
            </a:r>
            <a:endParaRPr lang="tr-TR" dirty="0"/>
          </a:p>
        </p:txBody>
      </p:sp>
      <p:sp>
        <p:nvSpPr>
          <p:cNvPr id="3" name="Content Placeholder 2"/>
          <p:cNvSpPr>
            <a:spLocks noGrp="1"/>
          </p:cNvSpPr>
          <p:nvPr>
            <p:ph idx="1"/>
          </p:nvPr>
        </p:nvSpPr>
        <p:spPr>
          <a:xfrm>
            <a:off x="251520" y="1600201"/>
            <a:ext cx="8496944" cy="3268959"/>
          </a:xfrm>
        </p:spPr>
        <p:txBody>
          <a:bodyPr/>
          <a:lstStyle/>
          <a:p>
            <a:endParaRPr lang="tr-TR"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3429000"/>
            <a:ext cx="8064895" cy="1440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1107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APA Style - 7th edition: In-text Citations</a:t>
            </a:r>
            <a:endParaRPr lang="tr-TR" dirty="0"/>
          </a:p>
        </p:txBody>
      </p:sp>
      <p:sp>
        <p:nvSpPr>
          <p:cNvPr id="3" name="Content Placeholder 2"/>
          <p:cNvSpPr>
            <a:spLocks noGrp="1"/>
          </p:cNvSpPr>
          <p:nvPr>
            <p:ph idx="1"/>
          </p:nvPr>
        </p:nvSpPr>
        <p:spPr/>
        <p:txBody>
          <a:bodyPr>
            <a:normAutofit/>
          </a:bodyPr>
          <a:lstStyle/>
          <a:p>
            <a:r>
              <a:rPr lang="en-US" dirty="0" smtClean="0"/>
              <a:t>An in-text citation is a reference within your paper to the source that informed your writing.</a:t>
            </a:r>
            <a:endParaRPr lang="tr-TR" dirty="0" smtClean="0"/>
          </a:p>
          <a:p>
            <a:pPr marL="0" indent="0">
              <a:buNone/>
            </a:pPr>
            <a:endParaRPr lang="tr-TR" dirty="0" smtClean="0"/>
          </a:p>
          <a:p>
            <a:r>
              <a:rPr lang="en-US" dirty="0" smtClean="0"/>
              <a:t>APA format generally utilizes the author-year model, for example (</a:t>
            </a:r>
            <a:r>
              <a:rPr lang="tr-TR" dirty="0" smtClean="0"/>
              <a:t>Johnson</a:t>
            </a:r>
            <a:r>
              <a:rPr lang="en-US" dirty="0" smtClean="0"/>
              <a:t>, 20</a:t>
            </a:r>
            <a:r>
              <a:rPr lang="tr-TR" dirty="0" smtClean="0"/>
              <a:t>20</a:t>
            </a:r>
            <a:r>
              <a:rPr lang="en-US" dirty="0" smtClean="0"/>
              <a:t>). </a:t>
            </a:r>
            <a:endParaRPr lang="tr-TR" dirty="0" smtClean="0"/>
          </a:p>
        </p:txBody>
      </p:sp>
    </p:spTree>
    <p:extLst>
      <p:ext uri="{BB962C8B-B14F-4D97-AF65-F5344CB8AC3E}">
        <p14:creationId xmlns:p14="http://schemas.microsoft.com/office/powerpoint/2010/main" val="4513266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tr-TR" dirty="0" smtClean="0"/>
              <a:t>Presentation Slides</a:t>
            </a:r>
            <a:endParaRPr lang="tr-TR" dirty="0"/>
          </a:p>
        </p:txBody>
      </p:sp>
      <p:sp>
        <p:nvSpPr>
          <p:cNvPr id="3" name="Content Placeholder 2"/>
          <p:cNvSpPr>
            <a:spLocks noGrp="1"/>
          </p:cNvSpPr>
          <p:nvPr>
            <p:ph idx="1"/>
          </p:nvPr>
        </p:nvSpPr>
        <p:spPr>
          <a:xfrm>
            <a:off x="457200" y="1052736"/>
            <a:ext cx="8229600" cy="5073427"/>
          </a:xfrm>
        </p:spPr>
        <p:txBody>
          <a:bodyPr/>
          <a:lstStyle/>
          <a:p>
            <a:r>
              <a:rPr lang="en-US" dirty="0" smtClean="0"/>
              <a:t>Follow the example below when citing class presentations or lectures for discussion boards or written assignments.</a:t>
            </a:r>
            <a:endParaRPr lang="tr-TR" dirty="0" smtClean="0"/>
          </a:p>
          <a:p>
            <a:pPr marL="0" indent="0">
              <a:buNone/>
            </a:pPr>
            <a:endParaRPr lang="tr-TR"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068960"/>
            <a:ext cx="7416824"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2356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tr-TR" dirty="0" smtClean="0"/>
              <a:t>Blogs, Websites and Videos</a:t>
            </a:r>
            <a:endParaRPr lang="tr-TR" dirty="0"/>
          </a:p>
        </p:txBody>
      </p:sp>
      <p:sp>
        <p:nvSpPr>
          <p:cNvPr id="3" name="Content Placeholder 2"/>
          <p:cNvSpPr>
            <a:spLocks noGrp="1"/>
          </p:cNvSpPr>
          <p:nvPr>
            <p:ph idx="1"/>
          </p:nvPr>
        </p:nvSpPr>
        <p:spPr>
          <a:xfrm>
            <a:off x="457200" y="1124744"/>
            <a:ext cx="8229600" cy="5001419"/>
          </a:xfrm>
        </p:spPr>
        <p:txBody>
          <a:bodyPr/>
          <a:lstStyle/>
          <a:p>
            <a:r>
              <a:rPr lang="en-US" dirty="0" smtClean="0"/>
              <a:t>When citing an internet source, locate as much information about the item as possible and use the below template as a guide when creating the citation:</a:t>
            </a:r>
            <a:endParaRPr lang="tr-TR" dirty="0" smtClean="0"/>
          </a:p>
          <a:p>
            <a:endParaRPr lang="tr-TR"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212976"/>
            <a:ext cx="7989316" cy="2626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5752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tr-TR" dirty="0" smtClean="0"/>
              <a:t>Dissertations/Thesis</a:t>
            </a:r>
            <a:endParaRPr lang="tr-TR" dirty="0"/>
          </a:p>
        </p:txBody>
      </p:sp>
      <p:sp>
        <p:nvSpPr>
          <p:cNvPr id="3" name="Content Placeholder 2"/>
          <p:cNvSpPr>
            <a:spLocks noGrp="1"/>
          </p:cNvSpPr>
          <p:nvPr>
            <p:ph idx="1"/>
          </p:nvPr>
        </p:nvSpPr>
        <p:spPr>
          <a:xfrm>
            <a:off x="179512" y="1052736"/>
            <a:ext cx="8712968" cy="5544616"/>
          </a:xfrm>
        </p:spPr>
        <p:txBody>
          <a:bodyPr/>
          <a:lstStyle/>
          <a:p>
            <a:endParaRPr lang="tr-TR"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052736"/>
            <a:ext cx="8892480" cy="3960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9802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tr-TR" dirty="0" smtClean="0"/>
              <a:t>Newspaper Article</a:t>
            </a:r>
            <a:endParaRPr lang="tr-TR" dirty="0"/>
          </a:p>
        </p:txBody>
      </p:sp>
      <p:sp>
        <p:nvSpPr>
          <p:cNvPr id="3" name="Content Placeholder 2"/>
          <p:cNvSpPr>
            <a:spLocks noGrp="1"/>
          </p:cNvSpPr>
          <p:nvPr>
            <p:ph idx="1"/>
          </p:nvPr>
        </p:nvSpPr>
        <p:spPr>
          <a:xfrm>
            <a:off x="251520" y="1124744"/>
            <a:ext cx="8435280" cy="5001419"/>
          </a:xfrm>
        </p:spPr>
        <p:txBody>
          <a:bodyPr/>
          <a:lstStyle/>
          <a:p>
            <a:pPr marL="0" indent="0">
              <a:buNone/>
            </a:pPr>
            <a:endParaRPr lang="tr-TR"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1700808"/>
            <a:ext cx="8568952" cy="28803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6290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Published conference papers</a:t>
            </a:r>
            <a:endParaRPr lang="tr-TR" dirty="0"/>
          </a:p>
        </p:txBody>
      </p:sp>
      <p:sp>
        <p:nvSpPr>
          <p:cNvPr id="3" name="Content Placeholder 2"/>
          <p:cNvSpPr>
            <a:spLocks noGrp="1"/>
          </p:cNvSpPr>
          <p:nvPr>
            <p:ph idx="1"/>
          </p:nvPr>
        </p:nvSpPr>
        <p:spPr>
          <a:xfrm>
            <a:off x="457200" y="1196752"/>
            <a:ext cx="8229600" cy="4929411"/>
          </a:xfrm>
        </p:spPr>
        <p:txBody>
          <a:bodyPr/>
          <a:lstStyle/>
          <a:p>
            <a:r>
              <a:rPr lang="en-US" dirty="0" smtClean="0"/>
              <a:t>If a conference paper has been published (for example, in a proceedings), the published form is usually either a chapter of an edited book or an article in a journal. </a:t>
            </a:r>
            <a:endParaRPr lang="tr-TR" dirty="0" smtClean="0"/>
          </a:p>
          <a:p>
            <a:endParaRPr lang="tr-TR" dirty="0" smtClean="0"/>
          </a:p>
          <a:p>
            <a:endParaRPr lang="tr-TR" dirty="0"/>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284984"/>
            <a:ext cx="8124825"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60949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dirty="0"/>
          </a:p>
        </p:txBody>
      </p:sp>
      <p:pic>
        <p:nvPicPr>
          <p:cNvPr id="17410" name="Picture 2"/>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533400" y="1772816"/>
            <a:ext cx="8077200"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11284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tr-TR" dirty="0" smtClean="0"/>
              <a:t>Conference papers, sessions and presentations</a:t>
            </a:r>
            <a:endParaRPr lang="tr-TR" dirty="0"/>
          </a:p>
        </p:txBody>
      </p:sp>
      <p:sp>
        <p:nvSpPr>
          <p:cNvPr id="3" name="Content Placeholder 2"/>
          <p:cNvSpPr>
            <a:spLocks noGrp="1"/>
          </p:cNvSpPr>
          <p:nvPr>
            <p:ph idx="1"/>
          </p:nvPr>
        </p:nvSpPr>
        <p:spPr>
          <a:xfrm>
            <a:off x="457200" y="1268760"/>
            <a:ext cx="8229600" cy="4857403"/>
          </a:xfrm>
        </p:spPr>
        <p:txBody>
          <a:bodyPr/>
          <a:lstStyle/>
          <a:p>
            <a:r>
              <a:rPr lang="en-US" dirty="0" smtClean="0"/>
              <a:t>Paper or session presented at conference, not formally published in proceedings (also used for Poster Presentations):</a:t>
            </a:r>
            <a:endParaRPr lang="tr-TR" dirty="0" smtClean="0"/>
          </a:p>
          <a:p>
            <a:endParaRPr lang="tr-TR"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140968"/>
            <a:ext cx="8350374"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3489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476672"/>
            <a:ext cx="7458032" cy="648072"/>
          </a:xfrm>
        </p:spPr>
        <p:txBody>
          <a:bodyPr>
            <a:normAutofit fontScale="90000"/>
          </a:bodyPr>
          <a:lstStyle/>
          <a:p>
            <a:r>
              <a:rPr lang="tr-TR" sz="3600" dirty="0"/>
              <a:t>Secondary Source (Indirect citation)</a:t>
            </a:r>
            <a:r>
              <a:rPr lang="tr-TR" dirty="0"/>
              <a:t/>
            </a:r>
            <a:br>
              <a:rPr lang="tr-TR" dirty="0"/>
            </a:br>
            <a:endParaRPr lang="tr-TR" dirty="0"/>
          </a:p>
        </p:txBody>
      </p:sp>
      <p:sp>
        <p:nvSpPr>
          <p:cNvPr id="3" name="Content Placeholder 2"/>
          <p:cNvSpPr>
            <a:spLocks noGrp="1"/>
          </p:cNvSpPr>
          <p:nvPr>
            <p:ph idx="1"/>
          </p:nvPr>
        </p:nvSpPr>
        <p:spPr>
          <a:xfrm>
            <a:off x="1043608" y="980728"/>
            <a:ext cx="7890080" cy="5267672"/>
          </a:xfrm>
        </p:spPr>
        <p:txBody>
          <a:bodyPr>
            <a:normAutofit fontScale="70000" lnSpcReduction="20000"/>
          </a:bodyPr>
          <a:lstStyle/>
          <a:p>
            <a:r>
              <a:rPr lang="en-US" dirty="0" smtClean="0"/>
              <a:t>A </a:t>
            </a:r>
            <a:r>
              <a:rPr lang="en-US" dirty="0"/>
              <a:t>secondary source (also known as an indirect citation) is when the ideas of one author are published in another author’s text but you have not read or accessed the primary author’s work.</a:t>
            </a:r>
          </a:p>
          <a:p>
            <a:endParaRPr lang="en-US" dirty="0"/>
          </a:p>
          <a:p>
            <a:r>
              <a:rPr lang="en-US" dirty="0"/>
              <a:t>Generally, it is best to access the original source for the information and cite that, but if you are unable to do so, include the following: </a:t>
            </a:r>
          </a:p>
          <a:p>
            <a:endParaRPr lang="en-US" dirty="0"/>
          </a:p>
          <a:p>
            <a:pPr lvl="1"/>
            <a:r>
              <a:rPr lang="en-US" dirty="0"/>
              <a:t>Include both the original author, publication year, and the original (primary) author and year of the work where quote/idea was found in the in-text reference</a:t>
            </a:r>
            <a:r>
              <a:rPr lang="en-US" dirty="0" smtClean="0"/>
              <a:t>.</a:t>
            </a:r>
            <a:endParaRPr lang="tr-TR" dirty="0" smtClean="0"/>
          </a:p>
          <a:p>
            <a:pPr marL="82296" indent="0">
              <a:buNone/>
            </a:pPr>
            <a:endParaRPr lang="en-US" dirty="0"/>
          </a:p>
          <a:p>
            <a:pPr lvl="1"/>
            <a:r>
              <a:rPr lang="en-US" dirty="0"/>
              <a:t>Add "as cited in" before the author in the in-text reference. </a:t>
            </a:r>
            <a:endParaRPr lang="tr-TR" dirty="0" smtClean="0"/>
          </a:p>
          <a:p>
            <a:pPr lvl="1"/>
            <a:endParaRPr lang="tr-TR" dirty="0"/>
          </a:p>
          <a:p>
            <a:pPr marL="402336" lvl="1" indent="0">
              <a:buNone/>
            </a:pPr>
            <a:r>
              <a:rPr lang="tr-TR" dirty="0" smtClean="0"/>
              <a:t>	</a:t>
            </a:r>
            <a:r>
              <a:rPr lang="en-US" dirty="0" smtClean="0"/>
              <a:t>For </a:t>
            </a:r>
            <a:r>
              <a:rPr lang="en-US" dirty="0"/>
              <a:t>example, (Smith, 2015, as cited in Jonson, 2019</a:t>
            </a:r>
            <a:r>
              <a:rPr lang="en-US" dirty="0" smtClean="0"/>
              <a:t>).</a:t>
            </a:r>
            <a:endParaRPr lang="en-US" dirty="0"/>
          </a:p>
        </p:txBody>
      </p:sp>
    </p:spTree>
    <p:extLst>
      <p:ext uri="{BB962C8B-B14F-4D97-AF65-F5344CB8AC3E}">
        <p14:creationId xmlns:p14="http://schemas.microsoft.com/office/powerpoint/2010/main" val="1216037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en-US" dirty="0"/>
              <a:t>In the reference list, provide the details of the work in which you found the quotation or idea.</a:t>
            </a:r>
          </a:p>
          <a:p>
            <a:endParaRPr lang="en-US" dirty="0"/>
          </a:p>
          <a:p>
            <a:endParaRPr lang="en-US" dirty="0"/>
          </a:p>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284984"/>
            <a:ext cx="8330088" cy="3168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13874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a:t>https://library.csp.edu/c.php?g=982644&amp;p=8146056</a:t>
            </a:r>
          </a:p>
        </p:txBody>
      </p:sp>
    </p:spTree>
    <p:extLst>
      <p:ext uri="{BB962C8B-B14F-4D97-AF65-F5344CB8AC3E}">
        <p14:creationId xmlns:p14="http://schemas.microsoft.com/office/powerpoint/2010/main" val="3598798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tr-TR" dirty="0" smtClean="0"/>
              <a:t>Paraphrasing or Summarizing Sources</a:t>
            </a:r>
            <a:endParaRPr lang="tr-TR" dirty="0"/>
          </a:p>
        </p:txBody>
      </p:sp>
      <p:sp>
        <p:nvSpPr>
          <p:cNvPr id="3" name="Content Placeholder 2"/>
          <p:cNvSpPr>
            <a:spLocks noGrp="1"/>
          </p:cNvSpPr>
          <p:nvPr>
            <p:ph idx="1"/>
          </p:nvPr>
        </p:nvSpPr>
        <p:spPr>
          <a:xfrm>
            <a:off x="251520" y="1340768"/>
            <a:ext cx="8435280" cy="5256584"/>
          </a:xfrm>
        </p:spPr>
        <p:txBody>
          <a:bodyPr>
            <a:normAutofit fontScale="85000" lnSpcReduction="10000"/>
          </a:bodyPr>
          <a:lstStyle/>
          <a:p>
            <a:r>
              <a:rPr lang="en-US" dirty="0" smtClean="0"/>
              <a:t>If you are paraphrasing or summarizing a main idea from a source, only the author and the publication year need to be referenced. There are several different ways to do this.</a:t>
            </a:r>
          </a:p>
          <a:p>
            <a:endParaRPr lang="en-US" dirty="0" smtClean="0"/>
          </a:p>
          <a:p>
            <a:r>
              <a:rPr lang="en-US" u="sng" dirty="0" smtClean="0">
                <a:solidFill>
                  <a:srgbClr val="FF0000"/>
                </a:solidFill>
              </a:rPr>
              <a:t>Example 1:</a:t>
            </a:r>
            <a:r>
              <a:rPr lang="en-US" dirty="0" smtClean="0"/>
              <a:t> Smith (20</a:t>
            </a:r>
            <a:r>
              <a:rPr lang="tr-TR" dirty="0" smtClean="0"/>
              <a:t>20</a:t>
            </a:r>
            <a:r>
              <a:rPr lang="en-US" dirty="0" smtClean="0"/>
              <a:t>) believes that individuals can write well if they take the time to plan out their proposal.</a:t>
            </a:r>
          </a:p>
          <a:p>
            <a:r>
              <a:rPr lang="en-US" u="sng" dirty="0" smtClean="0">
                <a:solidFill>
                  <a:srgbClr val="FF0000"/>
                </a:solidFill>
              </a:rPr>
              <a:t>Example 2:</a:t>
            </a:r>
            <a:r>
              <a:rPr lang="en-US" dirty="0" smtClean="0"/>
              <a:t> In 20</a:t>
            </a:r>
            <a:r>
              <a:rPr lang="tr-TR" dirty="0" smtClean="0"/>
              <a:t>20</a:t>
            </a:r>
            <a:r>
              <a:rPr lang="en-US" dirty="0" smtClean="0"/>
              <a:t>, Smith's research indicated that individuals that spend more time writing proposals are more likely to do well on their assignments.</a:t>
            </a:r>
          </a:p>
          <a:p>
            <a:r>
              <a:rPr lang="en-US" u="sng" dirty="0" smtClean="0">
                <a:solidFill>
                  <a:srgbClr val="FF0000"/>
                </a:solidFill>
              </a:rPr>
              <a:t>Example 3:</a:t>
            </a:r>
            <a:r>
              <a:rPr lang="en-US" dirty="0" smtClean="0"/>
              <a:t> Good grades can be achieved through creating proposals (Smith, 20</a:t>
            </a:r>
            <a:r>
              <a:rPr lang="tr-TR" dirty="0" smtClean="0"/>
              <a:t>20</a:t>
            </a:r>
            <a:r>
              <a:rPr lang="en-US" dirty="0" smtClean="0"/>
              <a:t>).</a:t>
            </a:r>
            <a:endParaRPr lang="tr-TR" dirty="0"/>
          </a:p>
        </p:txBody>
      </p:sp>
    </p:spTree>
    <p:extLst>
      <p:ext uri="{BB962C8B-B14F-4D97-AF65-F5344CB8AC3E}">
        <p14:creationId xmlns:p14="http://schemas.microsoft.com/office/powerpoint/2010/main" val="144757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tr-TR" dirty="0" smtClean="0"/>
              <a:t>Quoting Sources</a:t>
            </a:r>
            <a:endParaRPr lang="tr-TR" dirty="0"/>
          </a:p>
        </p:txBody>
      </p:sp>
      <p:sp>
        <p:nvSpPr>
          <p:cNvPr id="3" name="Content Placeholder 2"/>
          <p:cNvSpPr>
            <a:spLocks noGrp="1"/>
          </p:cNvSpPr>
          <p:nvPr>
            <p:ph idx="1"/>
          </p:nvPr>
        </p:nvSpPr>
        <p:spPr>
          <a:xfrm>
            <a:off x="457200" y="1052736"/>
            <a:ext cx="8229600" cy="5472608"/>
          </a:xfrm>
        </p:spPr>
        <p:txBody>
          <a:bodyPr>
            <a:normAutofit fontScale="77500" lnSpcReduction="20000"/>
          </a:bodyPr>
          <a:lstStyle/>
          <a:p>
            <a:r>
              <a:rPr lang="en-US" dirty="0" smtClean="0"/>
              <a:t>If you quote directly from a source, make sure to use </a:t>
            </a:r>
            <a:r>
              <a:rPr lang="en-US" i="1" u="sng" dirty="0" smtClean="0">
                <a:solidFill>
                  <a:srgbClr val="FF0000"/>
                </a:solidFill>
              </a:rPr>
              <a:t>quotation marks and include the author’s last name, year of publication, and the specific page number for the reference</a:t>
            </a:r>
            <a:r>
              <a:rPr lang="en-US" dirty="0" smtClean="0"/>
              <a:t>, if available. </a:t>
            </a:r>
            <a:endParaRPr lang="tr-TR" dirty="0" smtClean="0"/>
          </a:p>
          <a:p>
            <a:pPr marL="0" indent="0">
              <a:buNone/>
            </a:pPr>
            <a:endParaRPr lang="tr-TR" dirty="0" smtClean="0"/>
          </a:p>
          <a:p>
            <a:pPr lvl="1">
              <a:buFont typeface="Wingdings" panose="05000000000000000000" pitchFamily="2" charset="2"/>
              <a:buChar char="Ø"/>
            </a:pPr>
            <a:r>
              <a:rPr lang="en-US" u="sng" dirty="0">
                <a:solidFill>
                  <a:srgbClr val="FF0000"/>
                </a:solidFill>
              </a:rPr>
              <a:t>Example 1:</a:t>
            </a:r>
            <a:r>
              <a:rPr lang="en-US" dirty="0">
                <a:solidFill>
                  <a:prstClr val="black"/>
                </a:solidFill>
              </a:rPr>
              <a:t> He wrote, “It is important to cite sources” (Smith, 2012, p. 12).</a:t>
            </a:r>
            <a:endParaRPr lang="tr-TR" dirty="0">
              <a:solidFill>
                <a:prstClr val="black"/>
              </a:solidFill>
            </a:endParaRPr>
          </a:p>
          <a:p>
            <a:endParaRPr lang="tr-TR" dirty="0" smtClean="0"/>
          </a:p>
          <a:p>
            <a:pPr marL="0" indent="0">
              <a:buNone/>
            </a:pPr>
            <a:endParaRPr lang="tr-TR" dirty="0" smtClean="0"/>
          </a:p>
          <a:p>
            <a:r>
              <a:rPr lang="en-US" dirty="0" smtClean="0"/>
              <a:t>If you introduce the author in the sentence, make sure that </a:t>
            </a:r>
            <a:r>
              <a:rPr lang="en-US" i="1" u="sng" dirty="0" smtClean="0">
                <a:solidFill>
                  <a:srgbClr val="FF0000"/>
                </a:solidFill>
              </a:rPr>
              <a:t>the year of publication proceeds the author's last name</a:t>
            </a:r>
            <a:r>
              <a:rPr lang="en-US" dirty="0" smtClean="0"/>
              <a:t>.</a:t>
            </a:r>
          </a:p>
          <a:p>
            <a:pPr marL="0" indent="0">
              <a:buNone/>
            </a:pPr>
            <a:endParaRPr lang="en-US" dirty="0" smtClean="0"/>
          </a:p>
          <a:p>
            <a:pPr marL="0" indent="0">
              <a:buNone/>
            </a:pPr>
            <a:endParaRPr lang="en-US" dirty="0" smtClean="0"/>
          </a:p>
          <a:p>
            <a:pPr lvl="1">
              <a:buFont typeface="Wingdings" panose="05000000000000000000" pitchFamily="2" charset="2"/>
              <a:buChar char="Ø"/>
            </a:pPr>
            <a:r>
              <a:rPr lang="en-US" u="sng" dirty="0" smtClean="0">
                <a:solidFill>
                  <a:srgbClr val="FF0000"/>
                </a:solidFill>
              </a:rPr>
              <a:t>Example 2</a:t>
            </a:r>
            <a:r>
              <a:rPr lang="en-US" dirty="0" smtClean="0"/>
              <a:t>: Smith (2012) notes, "It is important to cite sources" (p. 12).</a:t>
            </a:r>
            <a:endParaRPr lang="tr-TR" dirty="0"/>
          </a:p>
        </p:txBody>
      </p:sp>
    </p:spTree>
    <p:extLst>
      <p:ext uri="{BB962C8B-B14F-4D97-AF65-F5344CB8AC3E}">
        <p14:creationId xmlns:p14="http://schemas.microsoft.com/office/powerpoint/2010/main" val="2826272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tr-TR" dirty="0" smtClean="0"/>
              <a:t>Multiple Authors</a:t>
            </a:r>
            <a:endParaRPr lang="tr-TR" dirty="0"/>
          </a:p>
        </p:txBody>
      </p:sp>
      <p:sp>
        <p:nvSpPr>
          <p:cNvPr id="3" name="Content Placeholder 2"/>
          <p:cNvSpPr>
            <a:spLocks noGrp="1"/>
          </p:cNvSpPr>
          <p:nvPr>
            <p:ph idx="1"/>
          </p:nvPr>
        </p:nvSpPr>
        <p:spPr>
          <a:xfrm>
            <a:off x="251520" y="1052736"/>
            <a:ext cx="8435280" cy="5544616"/>
          </a:xfrm>
        </p:spPr>
        <p:txBody>
          <a:bodyPr>
            <a:normAutofit fontScale="77500" lnSpcReduction="20000"/>
          </a:bodyPr>
          <a:lstStyle/>
          <a:p>
            <a:pPr marL="0" indent="0">
              <a:buNone/>
            </a:pPr>
            <a:r>
              <a:rPr lang="en-US" b="1" u="sng" dirty="0" smtClean="0"/>
              <a:t>Two Authors</a:t>
            </a:r>
          </a:p>
          <a:p>
            <a:pPr marL="0" indent="0">
              <a:buNone/>
            </a:pPr>
            <a:endParaRPr lang="en-US" dirty="0" smtClean="0"/>
          </a:p>
          <a:p>
            <a:r>
              <a:rPr lang="en-US" dirty="0" smtClean="0"/>
              <a:t>When referring to the work in a sentence, reference the authors by last name connected by 'and'.</a:t>
            </a:r>
          </a:p>
          <a:p>
            <a:endParaRPr lang="en-US" dirty="0" smtClean="0"/>
          </a:p>
          <a:p>
            <a:pPr lvl="1">
              <a:buFont typeface="Wingdings" panose="05000000000000000000" pitchFamily="2" charset="2"/>
              <a:buChar char="Ø"/>
            </a:pPr>
            <a:r>
              <a:rPr lang="en-US" dirty="0" smtClean="0">
                <a:solidFill>
                  <a:srgbClr val="FF0000"/>
                </a:solidFill>
              </a:rPr>
              <a:t>Example : </a:t>
            </a:r>
            <a:r>
              <a:rPr lang="en-US" dirty="0" smtClean="0"/>
              <a:t>Lockhart and Carter (2014) believed that…</a:t>
            </a:r>
          </a:p>
          <a:p>
            <a:endParaRPr lang="en-US" dirty="0" smtClean="0"/>
          </a:p>
          <a:p>
            <a:r>
              <a:rPr lang="en-US" dirty="0" smtClean="0"/>
              <a:t>For in-text citations, list both author's names connected by an ampersand (&amp;).</a:t>
            </a:r>
          </a:p>
          <a:p>
            <a:endParaRPr lang="en-US" dirty="0" smtClean="0"/>
          </a:p>
          <a:p>
            <a:pPr lvl="1">
              <a:buFont typeface="Wingdings" panose="05000000000000000000" pitchFamily="2" charset="2"/>
              <a:buChar char="Ø"/>
            </a:pPr>
            <a:r>
              <a:rPr lang="en-US" dirty="0" smtClean="0">
                <a:solidFill>
                  <a:srgbClr val="FF0000"/>
                </a:solidFill>
              </a:rPr>
              <a:t>Example 1: </a:t>
            </a:r>
            <a:r>
              <a:rPr lang="en-US" dirty="0" smtClean="0"/>
              <a:t>Students retain more information through active learning (Lockhart &amp; Carter, 2014).</a:t>
            </a:r>
          </a:p>
          <a:p>
            <a:endParaRPr lang="en-US" dirty="0" smtClean="0"/>
          </a:p>
          <a:p>
            <a:pPr lvl="1">
              <a:buFont typeface="Wingdings" panose="05000000000000000000" pitchFamily="2" charset="2"/>
              <a:buChar char="Ø"/>
            </a:pPr>
            <a:r>
              <a:rPr lang="en-US" dirty="0" smtClean="0">
                <a:solidFill>
                  <a:srgbClr val="FF0000"/>
                </a:solidFill>
              </a:rPr>
              <a:t>Example 2: </a:t>
            </a:r>
            <a:r>
              <a:rPr lang="en-US" dirty="0" smtClean="0"/>
              <a:t>"Active learning serves as an effective means of aiding memory retention" (Lockhart &amp; Carter, 2014, p. 145).</a:t>
            </a:r>
            <a:endParaRPr lang="tr-TR" dirty="0"/>
          </a:p>
        </p:txBody>
      </p:sp>
    </p:spTree>
    <p:extLst>
      <p:ext uri="{BB962C8B-B14F-4D97-AF65-F5344CB8AC3E}">
        <p14:creationId xmlns:p14="http://schemas.microsoft.com/office/powerpoint/2010/main" val="872530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tr-TR" dirty="0" smtClean="0"/>
              <a:t>Multiple Authors</a:t>
            </a:r>
            <a:endParaRPr lang="tr-TR" dirty="0"/>
          </a:p>
        </p:txBody>
      </p:sp>
      <p:sp>
        <p:nvSpPr>
          <p:cNvPr id="3" name="Content Placeholder 2"/>
          <p:cNvSpPr>
            <a:spLocks noGrp="1"/>
          </p:cNvSpPr>
          <p:nvPr>
            <p:ph idx="1"/>
          </p:nvPr>
        </p:nvSpPr>
        <p:spPr>
          <a:xfrm>
            <a:off x="457200" y="1052736"/>
            <a:ext cx="8229600" cy="5472608"/>
          </a:xfrm>
        </p:spPr>
        <p:txBody>
          <a:bodyPr>
            <a:normAutofit fontScale="77500" lnSpcReduction="20000"/>
          </a:bodyPr>
          <a:lstStyle/>
          <a:p>
            <a:pPr marL="0" indent="0">
              <a:buNone/>
            </a:pPr>
            <a:r>
              <a:rPr lang="en-US" u="sng" dirty="0" smtClean="0">
                <a:solidFill>
                  <a:srgbClr val="FF0000"/>
                </a:solidFill>
              </a:rPr>
              <a:t>Three or More Authors</a:t>
            </a:r>
          </a:p>
          <a:p>
            <a:endParaRPr lang="en-US" dirty="0" smtClean="0"/>
          </a:p>
          <a:p>
            <a:r>
              <a:rPr lang="en-US" dirty="0" smtClean="0"/>
              <a:t>When quoting, summarizing or paraphrasing from works with three or more authors, list only the first author’s last name in all citations followed by “et al.”</a:t>
            </a:r>
          </a:p>
          <a:p>
            <a:endParaRPr lang="en-US" dirty="0" smtClean="0"/>
          </a:p>
          <a:p>
            <a:pPr lvl="1">
              <a:buFont typeface="Wingdings" panose="05000000000000000000" pitchFamily="2" charset="2"/>
              <a:buChar char="Ø"/>
            </a:pPr>
            <a:r>
              <a:rPr lang="en-US" u="sng" dirty="0" smtClean="0">
                <a:solidFill>
                  <a:srgbClr val="FF0000"/>
                </a:solidFill>
              </a:rPr>
              <a:t>Example 1:</a:t>
            </a:r>
            <a:r>
              <a:rPr lang="en-US" dirty="0" smtClean="0"/>
              <a:t> Mangum et al. (2018) described the process as….</a:t>
            </a:r>
          </a:p>
          <a:p>
            <a:endParaRPr lang="en-US" dirty="0" smtClean="0"/>
          </a:p>
          <a:p>
            <a:pPr lvl="1">
              <a:buFont typeface="Wingdings" panose="05000000000000000000" pitchFamily="2" charset="2"/>
              <a:buChar char="Ø"/>
            </a:pPr>
            <a:r>
              <a:rPr lang="en-US" u="sng" dirty="0" smtClean="0">
                <a:solidFill>
                  <a:srgbClr val="FF0000"/>
                </a:solidFill>
              </a:rPr>
              <a:t>Example 2:</a:t>
            </a:r>
            <a:r>
              <a:rPr lang="en-US" dirty="0" smtClean="0"/>
              <a:t> The findings suggested a correlation between the two variables (Mangum et al., 2018).</a:t>
            </a:r>
          </a:p>
          <a:p>
            <a:endParaRPr lang="en-US" dirty="0" smtClean="0"/>
          </a:p>
          <a:p>
            <a:pPr lvl="1">
              <a:buFont typeface="Wingdings" panose="05000000000000000000" pitchFamily="2" charset="2"/>
              <a:buChar char="Ø"/>
            </a:pPr>
            <a:r>
              <a:rPr lang="en-US" u="sng" dirty="0" smtClean="0">
                <a:solidFill>
                  <a:srgbClr val="FF0000"/>
                </a:solidFill>
              </a:rPr>
              <a:t>Example 3:</a:t>
            </a:r>
            <a:r>
              <a:rPr lang="en-US" dirty="0" smtClean="0"/>
              <a:t> "This study suggests a strong correlation between the two variables proposed by the author's prior research" (Mangum et al., 2018, p. 201).</a:t>
            </a:r>
            <a:endParaRPr lang="tr-TR" dirty="0"/>
          </a:p>
        </p:txBody>
      </p:sp>
    </p:spTree>
    <p:extLst>
      <p:ext uri="{BB962C8B-B14F-4D97-AF65-F5344CB8AC3E}">
        <p14:creationId xmlns:p14="http://schemas.microsoft.com/office/powerpoint/2010/main" val="3556528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tr-TR" dirty="0" smtClean="0"/>
              <a:t>Longer Quotes</a:t>
            </a:r>
            <a:endParaRPr lang="tr-TR" dirty="0"/>
          </a:p>
        </p:txBody>
      </p:sp>
      <p:sp>
        <p:nvSpPr>
          <p:cNvPr id="3" name="Content Placeholder 2"/>
          <p:cNvSpPr>
            <a:spLocks noGrp="1"/>
          </p:cNvSpPr>
          <p:nvPr>
            <p:ph idx="1"/>
          </p:nvPr>
        </p:nvSpPr>
        <p:spPr>
          <a:xfrm>
            <a:off x="107504" y="1124744"/>
            <a:ext cx="8579296" cy="5544616"/>
          </a:xfrm>
        </p:spPr>
        <p:txBody>
          <a:bodyPr>
            <a:normAutofit lnSpcReduction="10000"/>
          </a:bodyPr>
          <a:lstStyle/>
          <a:p>
            <a:r>
              <a:rPr lang="en-US" dirty="0" smtClean="0"/>
              <a:t>If a quote is 40 or more words, use a free-standing block, as shown below:</a:t>
            </a:r>
          </a:p>
          <a:p>
            <a:endParaRPr lang="en-US" dirty="0" smtClean="0"/>
          </a:p>
          <a:p>
            <a:pPr lvl="1">
              <a:buFont typeface="Wingdings" panose="05000000000000000000" pitchFamily="2" charset="2"/>
              <a:buChar char="Ø"/>
            </a:pPr>
            <a:r>
              <a:rPr lang="en-US" dirty="0" smtClean="0"/>
              <a:t>Human society is located between these two; a society of persons who are material individuals, hence isolated each within itself but nonetheless requiring communication with one another as far as possible here below in anticipation of that perfect communion with one another and God in life eternal. The terrestrial common good of such a society is…superior the proper good of each member but flows back upon each. (</a:t>
            </a:r>
            <a:r>
              <a:rPr lang="en-US" dirty="0" err="1" smtClean="0"/>
              <a:t>Martain</a:t>
            </a:r>
            <a:r>
              <a:rPr lang="tr-TR" smtClean="0"/>
              <a:t>,</a:t>
            </a:r>
            <a:r>
              <a:rPr lang="en-US" smtClean="0"/>
              <a:t> </a:t>
            </a:r>
            <a:r>
              <a:rPr lang="en-US" dirty="0" smtClean="0"/>
              <a:t>1966, p. 59)</a:t>
            </a:r>
          </a:p>
          <a:p>
            <a:endParaRPr lang="en-US" dirty="0" smtClean="0"/>
          </a:p>
        </p:txBody>
      </p:sp>
    </p:spTree>
    <p:extLst>
      <p:ext uri="{BB962C8B-B14F-4D97-AF65-F5344CB8AC3E}">
        <p14:creationId xmlns:p14="http://schemas.microsoft.com/office/powerpoint/2010/main" val="464647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85000" lnSpcReduction="20000"/>
          </a:bodyPr>
          <a:lstStyle/>
          <a:p>
            <a:r>
              <a:rPr lang="en-US" dirty="0" smtClean="0"/>
              <a:t>You do not need to add quotations around block quotes.</a:t>
            </a:r>
            <a:endParaRPr lang="tr-TR" dirty="0" smtClean="0"/>
          </a:p>
          <a:p>
            <a:pPr marL="0" indent="0">
              <a:buNone/>
            </a:pPr>
            <a:endParaRPr lang="en-US" dirty="0" smtClean="0"/>
          </a:p>
          <a:p>
            <a:r>
              <a:rPr lang="en-US" dirty="0" smtClean="0"/>
              <a:t>Block quotes require you to start the quote on a new line, which should be indented 1/2 inch or 5 spaces from the left margin.</a:t>
            </a:r>
            <a:endParaRPr lang="tr-TR" dirty="0" smtClean="0"/>
          </a:p>
          <a:p>
            <a:pPr marL="0" indent="0">
              <a:buNone/>
            </a:pPr>
            <a:endParaRPr lang="en-US" dirty="0" smtClean="0"/>
          </a:p>
          <a:p>
            <a:r>
              <a:rPr lang="en-US" dirty="0" smtClean="0"/>
              <a:t>Double space the entire block quotation, and do not put extra spaces above or below it.</a:t>
            </a:r>
            <a:endParaRPr lang="tr-TR" dirty="0" smtClean="0"/>
          </a:p>
          <a:p>
            <a:pPr marL="0" indent="0">
              <a:buNone/>
            </a:pPr>
            <a:endParaRPr lang="en-US" dirty="0" smtClean="0"/>
          </a:p>
          <a:p>
            <a:r>
              <a:rPr lang="en-US" dirty="0" smtClean="0"/>
              <a:t>Unlike shorter quotes where you place a period after the page number, longer quotes require a period at the end of the quote but not after the page number in the parenthetical citation</a:t>
            </a:r>
            <a:r>
              <a:rPr lang="tr-TR" dirty="0" smtClean="0"/>
              <a:t>.</a:t>
            </a:r>
            <a:endParaRPr lang="tr-TR" dirty="0"/>
          </a:p>
        </p:txBody>
      </p:sp>
    </p:spTree>
    <p:extLst>
      <p:ext uri="{BB962C8B-B14F-4D97-AF65-F5344CB8AC3E}">
        <p14:creationId xmlns:p14="http://schemas.microsoft.com/office/powerpoint/2010/main" val="127569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296144"/>
          </a:xfrm>
        </p:spPr>
        <p:txBody>
          <a:bodyPr>
            <a:normAutofit fontScale="90000"/>
          </a:bodyPr>
          <a:lstStyle/>
          <a:p>
            <a:pPr algn="l"/>
            <a:r>
              <a:rPr lang="tr-TR" dirty="0" smtClean="0"/>
              <a:t/>
            </a:r>
            <a:br>
              <a:rPr lang="tr-TR" dirty="0" smtClean="0"/>
            </a:br>
            <a:r>
              <a:rPr lang="tr-TR" dirty="0" smtClean="0"/>
              <a:t>REFERENCE PAGE</a:t>
            </a:r>
            <a:br>
              <a:rPr lang="tr-TR" dirty="0" smtClean="0"/>
            </a:br>
            <a:r>
              <a:rPr lang="tr-TR" dirty="0" smtClean="0"/>
              <a:t>Print and Electronic Books</a:t>
            </a:r>
            <a:br>
              <a:rPr lang="tr-TR" dirty="0" smtClean="0"/>
            </a:br>
            <a:endParaRPr lang="tr-TR" dirty="0"/>
          </a:p>
        </p:txBody>
      </p:sp>
      <p:sp>
        <p:nvSpPr>
          <p:cNvPr id="3" name="Content Placeholder 2"/>
          <p:cNvSpPr>
            <a:spLocks noGrp="1"/>
          </p:cNvSpPr>
          <p:nvPr>
            <p:ph idx="1"/>
          </p:nvPr>
        </p:nvSpPr>
        <p:spPr>
          <a:xfrm>
            <a:off x="457200" y="836712"/>
            <a:ext cx="8435280" cy="5688632"/>
          </a:xfrm>
        </p:spPr>
        <p:txBody>
          <a:bodyPr/>
          <a:lstStyle/>
          <a:p>
            <a:endParaRPr lang="tr-TR" dirty="0" smtClean="0"/>
          </a:p>
          <a:p>
            <a:r>
              <a:rPr lang="en-US" dirty="0" smtClean="0"/>
              <a:t>Physical books and e-books are cited exactly the same except when a DOI is provided. </a:t>
            </a:r>
            <a:endParaRPr lang="tr-TR" dirty="0" smtClean="0"/>
          </a:p>
          <a:p>
            <a:endParaRPr lang="en-US" b="0" i="0" dirty="0" smtClean="0">
              <a:solidFill>
                <a:srgbClr val="333333"/>
              </a:solidFill>
              <a:effectLst/>
              <a:latin typeface="Arial"/>
            </a:endParaRPr>
          </a:p>
          <a:p>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629" y="2996952"/>
            <a:ext cx="8712967" cy="352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93607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3539</TotalTime>
  <Words>1167</Words>
  <Application>Microsoft Office PowerPoint</Application>
  <PresentationFormat>On-screen Show (4:3)</PresentationFormat>
  <Paragraphs>109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Solstice</vt:lpstr>
      <vt:lpstr>APA 7</vt:lpstr>
      <vt:lpstr>APA Style - 7th edition: In-text Citations</vt:lpstr>
      <vt:lpstr>Paraphrasing or Summarizing Sources</vt:lpstr>
      <vt:lpstr>Quoting Sources</vt:lpstr>
      <vt:lpstr>Multiple Authors</vt:lpstr>
      <vt:lpstr>Multiple Authors</vt:lpstr>
      <vt:lpstr>Longer Quotes</vt:lpstr>
      <vt:lpstr>PowerPoint Presentation</vt:lpstr>
      <vt:lpstr> REFERENCE PAGE Print and Electronic Books </vt:lpstr>
      <vt:lpstr>Chapter from an Edited Book</vt:lpstr>
      <vt:lpstr>Book with an Edition or Volume Number</vt:lpstr>
      <vt:lpstr>Journal Articles</vt:lpstr>
      <vt:lpstr>PowerPoint Presentation</vt:lpstr>
      <vt:lpstr>PowerPoint Presentation</vt:lpstr>
      <vt:lpstr>PowerPoint Presentation</vt:lpstr>
      <vt:lpstr>Multiple Authors</vt:lpstr>
      <vt:lpstr>Journal Articles &amp; Periodicals</vt:lpstr>
      <vt:lpstr>PowerPoint Presentation</vt:lpstr>
      <vt:lpstr>Book Reviews</vt:lpstr>
      <vt:lpstr>Presentation Slides</vt:lpstr>
      <vt:lpstr>Blogs, Websites and Videos</vt:lpstr>
      <vt:lpstr>Dissertations/Thesis</vt:lpstr>
      <vt:lpstr>Newspaper Article</vt:lpstr>
      <vt:lpstr>Published conference papers</vt:lpstr>
      <vt:lpstr>PowerPoint Presentation</vt:lpstr>
      <vt:lpstr>Conference papers, sessions and presentations</vt:lpstr>
      <vt:lpstr>Secondary Source (Indirect citation)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7</dc:title>
  <dc:creator>Senem ZAIMOGLU</dc:creator>
  <cp:lastModifiedBy>Senem ZAIMOGLU</cp:lastModifiedBy>
  <cp:revision>23</cp:revision>
  <dcterms:created xsi:type="dcterms:W3CDTF">2020-12-25T08:19:17Z</dcterms:created>
  <dcterms:modified xsi:type="dcterms:W3CDTF">2022-01-04T06:25:05Z</dcterms:modified>
</cp:coreProperties>
</file>