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02"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Başlık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400800" y="6355080"/>
            <a:ext cx="2286000" cy="365760"/>
          </a:xfrm>
        </p:spPr>
        <p:txBody>
          <a:bodyPr/>
          <a:lstStyle>
            <a:lvl1pPr>
              <a:defRPr sz="1400"/>
            </a:lvl1pPr>
          </a:lstStyle>
          <a:p>
            <a:fld id="{A23720DD-5B6D-40BF-8493-A6B52D484E6B}" type="datetimeFigureOut">
              <a:rPr lang="tr-TR" smtClean="0"/>
              <a:t>30.10.2024</a:t>
            </a:fld>
            <a:endParaRPr lang="tr-TR"/>
          </a:p>
        </p:txBody>
      </p:sp>
      <p:sp>
        <p:nvSpPr>
          <p:cNvPr id="17" name="Altbilgi Yer Tutucusu 16"/>
          <p:cNvSpPr>
            <a:spLocks noGrp="1"/>
          </p:cNvSpPr>
          <p:nvPr>
            <p:ph type="ftr" sz="quarter" idx="11"/>
          </p:nvPr>
        </p:nvSpPr>
        <p:spPr>
          <a:xfrm>
            <a:off x="2898648" y="6355080"/>
            <a:ext cx="3474720" cy="365760"/>
          </a:xfrm>
        </p:spPr>
        <p:txBody>
          <a:bodyPr/>
          <a:lstStyle/>
          <a:p>
            <a:endParaRPr lang="tr-TR"/>
          </a:p>
        </p:txBody>
      </p:sp>
      <p:sp>
        <p:nvSpPr>
          <p:cNvPr id="29" name="Slayt Numarası Yer Tutucusu 28"/>
          <p:cNvSpPr>
            <a:spLocks noGrp="1"/>
          </p:cNvSpPr>
          <p:nvPr>
            <p:ph type="sldNum" sz="quarter" idx="12"/>
          </p:nvPr>
        </p:nvSpPr>
        <p:spPr>
          <a:xfrm>
            <a:off x="1216152" y="6355080"/>
            <a:ext cx="1219200" cy="365760"/>
          </a:xfrm>
        </p:spPr>
        <p:txBody>
          <a:bodyPr/>
          <a:lstStyle/>
          <a:p>
            <a:fld id="{F302176B-0E47-46AC-8F43-DAB4B8A37D06}" type="slidenum">
              <a:rPr lang="tr-TR" smtClean="0"/>
              <a:t>‹#›</a:t>
            </a:fld>
            <a:endParaRPr lang="tr-TR"/>
          </a:p>
        </p:txBody>
      </p:sp>
      <p:sp>
        <p:nvSpPr>
          <p:cNvPr id="21" name="Dikdörtgen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Dikdörtgen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Dikdörtgen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7" name="Düz Bağlayıcı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kizkenar Üçgen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üz Bağlayıcı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8" name="İçerik Yer Tutucusu 7"/>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a:xfrm>
            <a:off x="6400800" y="6355080"/>
            <a:ext cx="2286000" cy="365760"/>
          </a:xfrm>
        </p:spPr>
        <p:txBody>
          <a:bodyPr/>
          <a:lstStyle/>
          <a:p>
            <a:fld id="{A23720DD-5B6D-40BF-8493-A6B52D484E6B}" type="datetimeFigureOut">
              <a:rPr lang="tr-TR" smtClean="0"/>
              <a:t>30.10.2024</a:t>
            </a:fld>
            <a:endParaRPr lang="tr-TR"/>
          </a:p>
        </p:txBody>
      </p:sp>
      <p:sp>
        <p:nvSpPr>
          <p:cNvPr id="5" name="Altbilgi Yer Tutucusu 4"/>
          <p:cNvSpPr>
            <a:spLocks noGrp="1"/>
          </p:cNvSpPr>
          <p:nvPr>
            <p:ph type="ftr" sz="quarter" idx="11"/>
          </p:nvPr>
        </p:nvSpPr>
        <p:spPr>
          <a:xfrm>
            <a:off x="2898648" y="6355080"/>
            <a:ext cx="3474720" cy="365760"/>
          </a:xfrm>
        </p:spPr>
        <p:txBody>
          <a:bodyPr/>
          <a:lstStyle/>
          <a:p>
            <a:endParaRPr lang="tr-TR"/>
          </a:p>
        </p:txBody>
      </p:sp>
      <p:sp>
        <p:nvSpPr>
          <p:cNvPr id="6" name="Slayt Numarası Yer Tutucusu 5"/>
          <p:cNvSpPr>
            <a:spLocks noGrp="1"/>
          </p:cNvSpPr>
          <p:nvPr>
            <p:ph type="sldNum" sz="quarter" idx="12"/>
          </p:nvPr>
        </p:nvSpPr>
        <p:spPr>
          <a:xfrm>
            <a:off x="1069848" y="6355080"/>
            <a:ext cx="1520952" cy="365760"/>
          </a:xfrm>
        </p:spPr>
        <p:txBody>
          <a:bodyPr/>
          <a:lstStyle/>
          <a:p>
            <a:fld id="{F302176B-0E47-46AC-8F43-DAB4B8A37D06}" type="slidenum">
              <a:rPr lang="tr-TR" smtClean="0"/>
              <a:t>‹#›</a:t>
            </a:fld>
            <a:endParaRPr lang="tr-TR"/>
          </a:p>
        </p:txBody>
      </p:sp>
      <p:sp>
        <p:nvSpPr>
          <p:cNvPr id="7" name="Dikdörtgen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30.10.2024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A23720DD-5B6D-40BF-8493-A6B52D484E6B}" type="datetimeFigureOut">
              <a:rPr lang="tr-TR" smtClean="0"/>
              <a:t>30.10.2024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A23720DD-5B6D-40BF-8493-A6B52D484E6B}" type="datetimeFigureOut">
              <a:rPr lang="tr-TR" smtClean="0"/>
              <a:t>30.10.2024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
        <p:nvSpPr>
          <p:cNvPr id="6" name="İkizkenar Üçgen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30.10.2024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
        <p:nvSpPr>
          <p:cNvPr id="5" name="Düz Bağlayıcı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kizkenar Üçgen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30.10.2024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8" name="Düz Bağlayıcı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Düz Bağlayıcı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kizkenar Üçgen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çerik Yer Tutucusu 11"/>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30.10.2024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8" name="Düz Bağlayıcı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kizkenar Üçgen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Başlık Yer Tutucusu 21"/>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23720DD-5B6D-40BF-8493-A6B52D484E6B}" type="datetimeFigureOut">
              <a:rPr lang="tr-TR" smtClean="0"/>
              <a:t>30.10.2024</a:t>
            </a:fld>
            <a:endParaRPr lang="tr-TR"/>
          </a:p>
        </p:txBody>
      </p:sp>
      <p:sp>
        <p:nvSpPr>
          <p:cNvPr id="3" name="Altbilgi Yer Tutucusu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302176B-0E47-46AC-8F43-DAB4B8A37D06}" type="slidenum">
              <a:rPr lang="tr-TR" smtClean="0"/>
              <a:t>‹#›</a:t>
            </a:fld>
            <a:endParaRPr lang="tr-TR"/>
          </a:p>
        </p:txBody>
      </p:sp>
      <p:sp>
        <p:nvSpPr>
          <p:cNvPr id="28" name="Düz Bağlayıcı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Düz Bağlayıcı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kizkenar Üçgen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sz="2400" b="1" dirty="0"/>
              <a:t>İŞ SAĞLIĞI VE GÜVENLİĞİ </a:t>
            </a:r>
            <a:r>
              <a:rPr lang="tr-TR" sz="2400" b="1"/>
              <a:t>YÖNETİM </a:t>
            </a:r>
            <a:r>
              <a:rPr lang="tr-TR" sz="2400" b="1" smtClean="0"/>
              <a:t>SİSTEMİNİN FAYDALARI</a:t>
            </a:r>
            <a:endParaRPr lang="tr-TR" sz="2400" b="1" dirty="0"/>
          </a:p>
        </p:txBody>
      </p:sp>
      <p:sp>
        <p:nvSpPr>
          <p:cNvPr id="3" name="Alt Başlık 2"/>
          <p:cNvSpPr>
            <a:spLocks noGrp="1"/>
          </p:cNvSpPr>
          <p:nvPr>
            <p:ph type="subTitle" idx="1"/>
          </p:nvPr>
        </p:nvSpPr>
        <p:spPr/>
        <p:txBody>
          <a:bodyPr/>
          <a:lstStyle/>
          <a:p>
            <a:r>
              <a:rPr lang="tr-TR" dirty="0" err="1" smtClean="0"/>
              <a:t>Öğr</a:t>
            </a:r>
            <a:r>
              <a:rPr lang="tr-TR" dirty="0" smtClean="0"/>
              <a:t>. Gör. Şeyda ÇAVMAK</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32656"/>
            <a:ext cx="2284416" cy="2269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7273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67544" y="1412776"/>
            <a:ext cx="8219256" cy="4744184"/>
          </a:xfrm>
        </p:spPr>
        <p:txBody>
          <a:bodyPr>
            <a:normAutofit/>
          </a:bodyPr>
          <a:lstStyle/>
          <a:p>
            <a:pPr algn="just"/>
            <a:r>
              <a:rPr lang="tr-TR" sz="2000" b="1" dirty="0"/>
              <a:t>İSG FAALİYETLERİNE </a:t>
            </a:r>
            <a:r>
              <a:rPr lang="tr-TR" sz="2000" b="1" dirty="0" smtClean="0"/>
              <a:t>FAYDASI</a:t>
            </a:r>
          </a:p>
          <a:p>
            <a:pPr algn="just"/>
            <a:r>
              <a:rPr lang="tr-TR" sz="2000" dirty="0" smtClean="0"/>
              <a:t>Bu </a:t>
            </a:r>
            <a:r>
              <a:rPr lang="tr-TR" sz="2000" dirty="0"/>
              <a:t>doğrultuda, İSGY sisteminin, İSG kapsamında, yapılması gereken faaliyetlere sağladığı katkıları şu şekilde sıralamamız mümkün olabilir </a:t>
            </a:r>
          </a:p>
          <a:p>
            <a:pPr algn="just"/>
            <a:r>
              <a:rPr lang="tr-TR" sz="2000" dirty="0" smtClean="0"/>
              <a:t>İSG </a:t>
            </a:r>
            <a:r>
              <a:rPr lang="tr-TR" sz="2000" dirty="0"/>
              <a:t>konusunda sürekli iyileştirme vardır, </a:t>
            </a:r>
          </a:p>
          <a:p>
            <a:pPr algn="just"/>
            <a:r>
              <a:rPr lang="tr-TR" sz="2000" dirty="0" smtClean="0"/>
              <a:t>İş </a:t>
            </a:r>
            <a:r>
              <a:rPr lang="tr-TR" sz="2000" dirty="0"/>
              <a:t>kazaları ve meslek hastalıkları oluşmadan önce önleyici tedbirler alınır, </a:t>
            </a:r>
          </a:p>
          <a:p>
            <a:pPr algn="just"/>
            <a:r>
              <a:rPr lang="tr-TR" sz="2000" dirty="0" smtClean="0"/>
              <a:t>İş </a:t>
            </a:r>
            <a:r>
              <a:rPr lang="tr-TR" sz="2000" dirty="0"/>
              <a:t>akış sürecinin her basamağındaki riskler değerlendirilir, </a:t>
            </a:r>
          </a:p>
          <a:p>
            <a:pPr algn="just"/>
            <a:r>
              <a:rPr lang="tr-TR" sz="2000" dirty="0" smtClean="0"/>
              <a:t>Tehlikeler </a:t>
            </a:r>
            <a:r>
              <a:rPr lang="tr-TR" sz="2000" dirty="0"/>
              <a:t>tespit edilir ve gerekli önlemler alınır, </a:t>
            </a:r>
          </a:p>
          <a:p>
            <a:pPr algn="just"/>
            <a:r>
              <a:rPr lang="tr-TR" sz="2000" dirty="0" smtClean="0"/>
              <a:t>Çalışanlar </a:t>
            </a:r>
            <a:r>
              <a:rPr lang="tr-TR" sz="2000" dirty="0"/>
              <a:t>işyerinde ve iş akış sürecinde karşılaşılabilecekleri riskler konusunda önceden bilgilendirilir, </a:t>
            </a:r>
          </a:p>
          <a:p>
            <a:pPr algn="just"/>
            <a:r>
              <a:rPr lang="tr-TR" sz="2000" dirty="0" smtClean="0"/>
              <a:t>İş </a:t>
            </a:r>
            <a:r>
              <a:rPr lang="tr-TR" sz="2000" dirty="0"/>
              <a:t>sağlığı ve güvenliği konusunda çalışanların da görüş ve önerileri alınır, </a:t>
            </a:r>
          </a:p>
          <a:p>
            <a:pPr algn="just"/>
            <a:r>
              <a:rPr lang="tr-TR" sz="2000" dirty="0" smtClean="0"/>
              <a:t>50’den </a:t>
            </a:r>
            <a:r>
              <a:rPr lang="tr-TR" sz="2000" dirty="0"/>
              <a:t>fazla işçi çalıştıran işletmelerde, sağlık-güvenlik görevlisi ve sağlık güvenlik işçi temsilcisi bulundurulur.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539552" y="1340768"/>
            <a:ext cx="8147248" cy="4816192"/>
          </a:xfrm>
        </p:spPr>
        <p:txBody>
          <a:bodyPr>
            <a:normAutofit lnSpcReduction="10000"/>
          </a:bodyPr>
          <a:lstStyle/>
          <a:p>
            <a:r>
              <a:rPr lang="tr-TR" sz="2400" b="1" dirty="0" smtClean="0"/>
              <a:t>İŞLETME </a:t>
            </a:r>
            <a:r>
              <a:rPr lang="tr-TR" sz="2400" b="1" dirty="0"/>
              <a:t>YÖNETİMİNE </a:t>
            </a:r>
            <a:r>
              <a:rPr lang="tr-TR" sz="2400" b="1" dirty="0" smtClean="0"/>
              <a:t>FAYDASI</a:t>
            </a:r>
          </a:p>
          <a:p>
            <a:pPr algn="just"/>
            <a:r>
              <a:rPr lang="tr-TR" sz="2000" dirty="0"/>
              <a:t>İş Sağlığı ve Güvenliği mevzuatına uyumu sağlar. </a:t>
            </a:r>
          </a:p>
          <a:p>
            <a:pPr algn="just"/>
            <a:r>
              <a:rPr lang="tr-TR" sz="2000" dirty="0" smtClean="0"/>
              <a:t>Önceden </a:t>
            </a:r>
            <a:r>
              <a:rPr lang="tr-TR" sz="2000" dirty="0"/>
              <a:t>görülemeyen olası kazaların telafisi ile yaşanacak maddî kayıpların önüne geçilmesi sağlanır. </a:t>
            </a:r>
          </a:p>
          <a:p>
            <a:pPr algn="just"/>
            <a:r>
              <a:rPr lang="tr-TR" sz="2000" dirty="0" smtClean="0"/>
              <a:t>Organizasyona </a:t>
            </a:r>
            <a:r>
              <a:rPr lang="tr-TR" sz="2000" dirty="0"/>
              <a:t>direkt faydalar sağlamak için yol göstericidir. </a:t>
            </a:r>
          </a:p>
          <a:p>
            <a:pPr algn="just"/>
            <a:r>
              <a:rPr lang="tr-TR" sz="2000" dirty="0" smtClean="0"/>
              <a:t>Hastalık </a:t>
            </a:r>
            <a:r>
              <a:rPr lang="tr-TR" sz="2000" dirty="0"/>
              <a:t>ve sakatlıkları azaltarak, çalışanların zarar görmemesini sağlar. </a:t>
            </a:r>
          </a:p>
          <a:p>
            <a:pPr algn="just"/>
            <a:r>
              <a:rPr lang="tr-TR" sz="2000" dirty="0" smtClean="0"/>
              <a:t>Kaynakların </a:t>
            </a:r>
            <a:r>
              <a:rPr lang="tr-TR" sz="2000" dirty="0"/>
              <a:t>etkin tahsisi ile katma değer ve maliyetlerde tasarruf sağlar. </a:t>
            </a:r>
          </a:p>
          <a:p>
            <a:pPr algn="just"/>
            <a:r>
              <a:rPr lang="tr-TR" sz="2000" dirty="0" smtClean="0"/>
              <a:t>Yönetimin </a:t>
            </a:r>
            <a:r>
              <a:rPr lang="tr-TR" sz="2000" dirty="0"/>
              <a:t>karar verme kalitesini iyileştirerek, kaynakların verimli kullanımını sağlar. </a:t>
            </a:r>
          </a:p>
          <a:p>
            <a:pPr algn="just"/>
            <a:r>
              <a:rPr lang="tr-TR" sz="2000" dirty="0" smtClean="0"/>
              <a:t>Azalan </a:t>
            </a:r>
            <a:r>
              <a:rPr lang="tr-TR" sz="2000" dirty="0"/>
              <a:t>kaza ve yaralanmalar ile şirketin imajına katkıda bulunur. </a:t>
            </a:r>
          </a:p>
          <a:p>
            <a:pPr algn="just"/>
            <a:r>
              <a:rPr lang="tr-TR" sz="2000" dirty="0" smtClean="0"/>
              <a:t>Tehlikelere </a:t>
            </a:r>
            <a:r>
              <a:rPr lang="tr-TR" sz="2000" dirty="0"/>
              <a:t>maruz kalma ile ilgili yükselen bilinç ve anlayış ile kazalar azalır. </a:t>
            </a:r>
          </a:p>
          <a:p>
            <a:pPr algn="just"/>
            <a:r>
              <a:rPr lang="tr-TR" sz="2000" dirty="0" smtClean="0"/>
              <a:t>Üretim </a:t>
            </a:r>
            <a:r>
              <a:rPr lang="tr-TR" sz="2000" dirty="0"/>
              <a:t>ve denetimle ilgili etkin stratejik planlama yapılmasını sağlar. </a:t>
            </a:r>
          </a:p>
          <a:p>
            <a:pPr algn="just"/>
            <a:r>
              <a:rPr lang="tr-TR" sz="2000" dirty="0" smtClean="0"/>
              <a:t>Şirketlere</a:t>
            </a:r>
            <a:r>
              <a:rPr lang="tr-TR" sz="2000" dirty="0"/>
              <a:t>, operasyonları ile ilgili tehlikeleri iyi kavrama, iç ve dış durumlardaki değişikliklere etkin cevap verebilme kabiliyeti sağlar.</a:t>
            </a:r>
            <a:endParaRPr lang="tr-TR" sz="20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67544" y="1268760"/>
            <a:ext cx="8219256" cy="5184576"/>
          </a:xfrm>
        </p:spPr>
        <p:txBody>
          <a:bodyPr>
            <a:normAutofit fontScale="92500" lnSpcReduction="10000"/>
          </a:bodyPr>
          <a:lstStyle/>
          <a:p>
            <a:pPr lvl="0">
              <a:buClr>
                <a:srgbClr val="727CA3"/>
              </a:buClr>
            </a:pPr>
            <a:r>
              <a:rPr lang="tr-TR" sz="2400" b="1" dirty="0">
                <a:solidFill>
                  <a:prstClr val="black"/>
                </a:solidFill>
              </a:rPr>
              <a:t>İŞLETME YÖNETİMİNE </a:t>
            </a:r>
            <a:r>
              <a:rPr lang="tr-TR" sz="2400" b="1" dirty="0" smtClean="0">
                <a:solidFill>
                  <a:prstClr val="black"/>
                </a:solidFill>
              </a:rPr>
              <a:t>FAYDASI</a:t>
            </a:r>
          </a:p>
          <a:p>
            <a:pPr lvl="0" algn="just">
              <a:buClr>
                <a:srgbClr val="727CA3"/>
              </a:buClr>
            </a:pPr>
            <a:r>
              <a:rPr lang="tr-TR" sz="2200" dirty="0"/>
              <a:t>İSG konusundaki tedbirsizlik yüzünden yaşanan kaza, yaralanma, hastalık, ölüm vb. sonrası şirketin kasasından çıkan yasal tazminatlar vb. düşecektir. </a:t>
            </a:r>
          </a:p>
          <a:p>
            <a:pPr lvl="0" algn="just">
              <a:buClr>
                <a:srgbClr val="727CA3"/>
              </a:buClr>
            </a:pPr>
            <a:r>
              <a:rPr lang="tr-TR" sz="2200" dirty="0" smtClean="0"/>
              <a:t>Denetim </a:t>
            </a:r>
            <a:r>
              <a:rPr lang="tr-TR" sz="2200" dirty="0"/>
              <a:t>sürecinin geliştirilmesi sonucu, zayıf ya da riske açık bölgelerin bilinmesini sağlar. </a:t>
            </a:r>
          </a:p>
          <a:p>
            <a:pPr lvl="0" algn="just">
              <a:buClr>
                <a:srgbClr val="727CA3"/>
              </a:buClr>
            </a:pPr>
            <a:r>
              <a:rPr lang="tr-TR" sz="2200" dirty="0" smtClean="0"/>
              <a:t>İş </a:t>
            </a:r>
            <a:r>
              <a:rPr lang="tr-TR" sz="2200" dirty="0"/>
              <a:t>Sağlığı ve İş Güvenliği programlarının uygunluğu, verimliliği ve etkinliği anlamında olumlu ve teşvik edici sonuçlar elde edilir. </a:t>
            </a:r>
          </a:p>
          <a:p>
            <a:pPr lvl="0" algn="just">
              <a:buClr>
                <a:srgbClr val="727CA3"/>
              </a:buClr>
            </a:pPr>
            <a:r>
              <a:rPr lang="tr-TR" sz="2200" dirty="0" smtClean="0"/>
              <a:t>İSG </a:t>
            </a:r>
            <a:r>
              <a:rPr lang="tr-TR" sz="2200" dirty="0"/>
              <a:t>çalışmalarını diğer faaliyetlere entegre ederek kaynakların korunmasını sağlar. </a:t>
            </a:r>
          </a:p>
          <a:p>
            <a:pPr lvl="0" algn="just">
              <a:buClr>
                <a:srgbClr val="727CA3"/>
              </a:buClr>
            </a:pPr>
            <a:r>
              <a:rPr lang="tr-TR" sz="2200" dirty="0" smtClean="0"/>
              <a:t>Yönetimin </a:t>
            </a:r>
            <a:r>
              <a:rPr lang="tr-TR" sz="2200" dirty="0"/>
              <a:t>taahhüdünün sağlandığını gösterir. </a:t>
            </a:r>
          </a:p>
          <a:p>
            <a:pPr lvl="0" algn="just">
              <a:buClr>
                <a:srgbClr val="727CA3"/>
              </a:buClr>
            </a:pPr>
            <a:r>
              <a:rPr lang="tr-TR" sz="2200" dirty="0" smtClean="0"/>
              <a:t>Motivasyon </a:t>
            </a:r>
            <a:r>
              <a:rPr lang="tr-TR" sz="2200" dirty="0"/>
              <a:t>ve katılımı artırır. </a:t>
            </a:r>
          </a:p>
          <a:p>
            <a:pPr lvl="0" algn="just">
              <a:buClr>
                <a:srgbClr val="727CA3"/>
              </a:buClr>
            </a:pPr>
            <a:r>
              <a:rPr lang="tr-TR" sz="2200" dirty="0" smtClean="0"/>
              <a:t>Ulusal </a:t>
            </a:r>
            <a:r>
              <a:rPr lang="tr-TR" sz="2200" dirty="0"/>
              <a:t>yasa ve dünya standartlarına uyum süresini ve maliyetini azaltır. </a:t>
            </a:r>
          </a:p>
          <a:p>
            <a:pPr lvl="0" algn="just">
              <a:buClr>
                <a:srgbClr val="727CA3"/>
              </a:buClr>
            </a:pPr>
            <a:r>
              <a:rPr lang="tr-TR" sz="2200" dirty="0" smtClean="0"/>
              <a:t>Paydaşların </a:t>
            </a:r>
            <a:r>
              <a:rPr lang="tr-TR" sz="2200" dirty="0"/>
              <a:t>istek ve beklentilerini karşılayarak rekabet gücünü artırır</a:t>
            </a:r>
            <a:r>
              <a:rPr lang="tr-TR" sz="2200" dirty="0" smtClean="0"/>
              <a:t>.</a:t>
            </a:r>
          </a:p>
          <a:p>
            <a:pPr lvl="0" algn="just">
              <a:buClr>
                <a:srgbClr val="727CA3"/>
              </a:buClr>
            </a:pPr>
            <a:r>
              <a:rPr lang="tr-TR" sz="2200" dirty="0" smtClean="0"/>
              <a:t> </a:t>
            </a:r>
            <a:r>
              <a:rPr lang="tr-TR" sz="2200" dirty="0"/>
              <a:t>Zararla sonuçlanabilecek olası tehlikelerin önceden tespiti ve gerekli önlemlerin alınmasını sağlar.</a:t>
            </a:r>
            <a:endParaRPr lang="tr-TR" sz="2200" b="1" dirty="0">
              <a:solidFill>
                <a:prstClr val="black"/>
              </a:solidFill>
            </a:endParaRPr>
          </a:p>
          <a:p>
            <a:endParaRPr lang="tr-T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marL="0" lvl="0" indent="0">
              <a:buClr>
                <a:srgbClr val="727CA3"/>
              </a:buClr>
              <a:buNone/>
            </a:pPr>
            <a:r>
              <a:rPr lang="tr-TR" sz="2400" b="1" dirty="0">
                <a:solidFill>
                  <a:prstClr val="black"/>
                </a:solidFill>
              </a:rPr>
              <a:t>İŞLETME YÖNETİMİNE </a:t>
            </a:r>
            <a:r>
              <a:rPr lang="tr-TR" sz="2400" b="1" dirty="0" smtClean="0">
                <a:solidFill>
                  <a:prstClr val="black"/>
                </a:solidFill>
              </a:rPr>
              <a:t>FAYDASI</a:t>
            </a:r>
            <a:endParaRPr lang="tr-TR" dirty="0" smtClean="0"/>
          </a:p>
          <a:p>
            <a:pPr algn="just"/>
            <a:r>
              <a:rPr lang="tr-TR" sz="2000" dirty="0" smtClean="0"/>
              <a:t>Çalışanların </a:t>
            </a:r>
            <a:r>
              <a:rPr lang="tr-TR" sz="2000" dirty="0"/>
              <a:t>iş yerinin olumsuz etkilerinden korunması, rahat ve güvenli bir ortamda çalışmasını sağlar. </a:t>
            </a:r>
          </a:p>
          <a:p>
            <a:pPr algn="just"/>
            <a:r>
              <a:rPr lang="tr-TR" sz="2000" dirty="0" smtClean="0"/>
              <a:t>İş </a:t>
            </a:r>
            <a:r>
              <a:rPr lang="tr-TR" sz="2000" dirty="0"/>
              <a:t>kazaları ve meslek hastalıkları sebebiyle oluşabilecek iş gücü ve iş günü kayıplarının en aza indirilmesi, dolayısıyla iş veriminde artışın sağlanmasıyla üretimin (ürün ve/veya hizmet) korunmasını sağlar. </a:t>
            </a:r>
          </a:p>
          <a:p>
            <a:pPr algn="just"/>
            <a:r>
              <a:rPr lang="tr-TR" sz="2000" dirty="0" smtClean="0"/>
              <a:t>Çalışanların </a:t>
            </a:r>
            <a:r>
              <a:rPr lang="tr-TR" sz="2000" dirty="0"/>
              <a:t>memnuniyetindeki artış, müşteri memnuniyeti ve üretim maliyetlerinin azalma sağlar</a:t>
            </a:r>
            <a:r>
              <a:rPr lang="tr-TR" sz="2000" dirty="0" smtClean="0"/>
              <a:t>.</a:t>
            </a:r>
          </a:p>
          <a:p>
            <a:pPr algn="just"/>
            <a:r>
              <a:rPr lang="tr-TR" sz="2000" dirty="0"/>
              <a:t>Çalışma ortamlarında alınan tedbirlerle, işletmeyi tehlikeye sokabilecek yangın, patlama, makine arızaları ve devre dışı kalmaların ortadan kaldırılması ve işletme güvenliğini tesis eder. </a:t>
            </a:r>
          </a:p>
          <a:p>
            <a:pPr algn="just"/>
            <a:r>
              <a:rPr lang="tr-TR" sz="2000" dirty="0" smtClean="0"/>
              <a:t>Resmî </a:t>
            </a:r>
            <a:r>
              <a:rPr lang="tr-TR" sz="2000" dirty="0"/>
              <a:t>makamlar önünde, organizasyonun iş güvenliğine karşı duyarlı olduğu izlenimi ve yasal ceza riskinin azalmasını sağlar.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57200" y="1219200"/>
            <a:ext cx="8229600" cy="5306144"/>
          </a:xfrm>
        </p:spPr>
        <p:txBody>
          <a:bodyPr>
            <a:normAutofit lnSpcReduction="10000"/>
          </a:bodyPr>
          <a:lstStyle/>
          <a:p>
            <a:r>
              <a:rPr lang="tr-TR" sz="2400" b="1" dirty="0" smtClean="0"/>
              <a:t>İŞLETMELERE </a:t>
            </a:r>
            <a:r>
              <a:rPr lang="tr-TR" sz="2400" b="1" dirty="0"/>
              <a:t>SAĞLADIĞI </a:t>
            </a:r>
            <a:r>
              <a:rPr lang="tr-TR" sz="2400" b="1" dirty="0" smtClean="0"/>
              <a:t>FAYDALAR</a:t>
            </a:r>
          </a:p>
          <a:p>
            <a:pPr algn="just"/>
            <a:r>
              <a:rPr lang="tr-TR" sz="2000" dirty="0"/>
              <a:t>İş sağlığı ve güvenliği yönetim sistemi konusunda geliştirilmiş olan OHSAS 18001 </a:t>
            </a:r>
            <a:r>
              <a:rPr lang="tr-TR" sz="2000" dirty="0" smtClean="0"/>
              <a:t>standardı </a:t>
            </a:r>
            <a:r>
              <a:rPr lang="tr-TR" sz="2000" dirty="0"/>
              <a:t>kuruluşların ürün ve hizmetlerinin güvenliğinden çok, çalışanın sağlığına ve işin güvenliğine yönelik bir standarttır. </a:t>
            </a:r>
            <a:endParaRPr lang="tr-TR" sz="2000" dirty="0" smtClean="0"/>
          </a:p>
          <a:p>
            <a:pPr algn="just"/>
            <a:r>
              <a:rPr lang="tr-TR" sz="2000" dirty="0" smtClean="0"/>
              <a:t>Standardın </a:t>
            </a:r>
            <a:r>
              <a:rPr lang="tr-TR" sz="2000" dirty="0"/>
              <a:t>asıl amacı önleyici olmasıdır. Sistem her ne kadar önleyicilik üzerine kurulmuşsa da gerekli kontrol mekanizmalarını, düzeltici faaliyetleri ve geri </a:t>
            </a:r>
            <a:r>
              <a:rPr lang="tr-TR" sz="2000" dirty="0" smtClean="0"/>
              <a:t>besleme </a:t>
            </a:r>
            <a:r>
              <a:rPr lang="tr-TR" sz="2000" dirty="0"/>
              <a:t>mekanizmalarını da içermektedir</a:t>
            </a:r>
            <a:r>
              <a:rPr lang="tr-TR" sz="2000" dirty="0" smtClean="0"/>
              <a:t>.</a:t>
            </a:r>
          </a:p>
          <a:p>
            <a:pPr algn="just"/>
            <a:r>
              <a:rPr lang="tr-TR" sz="2000" dirty="0"/>
              <a:t>OHSAS 18001 İş Sağlığı ve Güvenliği Yönetim Sistemi'ni uygulayan kuruluşların sağlayabileceği faydalar; </a:t>
            </a:r>
            <a:endParaRPr lang="tr-TR" sz="2000" dirty="0" smtClean="0"/>
          </a:p>
          <a:p>
            <a:pPr algn="just"/>
            <a:r>
              <a:rPr lang="tr-TR" sz="2000" dirty="0" smtClean="0"/>
              <a:t>İş </a:t>
            </a:r>
            <a:r>
              <a:rPr lang="tr-TR" sz="2000" dirty="0"/>
              <a:t>yerlerinde ölüme, hastalığa, yaralanmaya, hasara ve diğer kayıplara sebebiyet veren istenmeyen olayların büyük ölçüde engellenmesini sağlar. </a:t>
            </a:r>
            <a:endParaRPr lang="tr-TR" sz="2000" dirty="0" smtClean="0"/>
          </a:p>
          <a:p>
            <a:pPr algn="just"/>
            <a:r>
              <a:rPr lang="tr-TR" sz="2000" dirty="0" smtClean="0"/>
              <a:t>İş </a:t>
            </a:r>
            <a:r>
              <a:rPr lang="tr-TR" sz="2000" dirty="0"/>
              <a:t>sağlığı ve güvenliği çalışmalarını diğer faaliyetlere entegre ederek kaynakların korunmasını sağlar. </a:t>
            </a:r>
          </a:p>
          <a:p>
            <a:pPr algn="just"/>
            <a:r>
              <a:rPr lang="tr-TR" sz="2000" dirty="0" smtClean="0"/>
              <a:t>Sağlık </a:t>
            </a:r>
            <a:r>
              <a:rPr lang="tr-TR" sz="2000" dirty="0"/>
              <a:t>ve güvenlik konularına verilen önemi dolayısıyla yönetimin taahhüdünün sağlandığını gösterir. Kurumun itibarını arttırarak kamu gözünde güvenilir firma imajı kazandırır. </a:t>
            </a:r>
            <a:endParaRPr lang="tr-TR" sz="20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just"/>
            <a:r>
              <a:rPr lang="tr-TR" sz="2000" dirty="0"/>
              <a:t>Çalışanların motivasyonunu ve katılımını arttırır, kuruma güven duymalarını sağlar, kuruluş değerlerine bağlılığa katkıda bulunur. </a:t>
            </a:r>
          </a:p>
          <a:p>
            <a:pPr algn="just"/>
            <a:r>
              <a:rPr lang="tr-TR" sz="2000" dirty="0" smtClean="0"/>
              <a:t>İş </a:t>
            </a:r>
            <a:r>
              <a:rPr lang="tr-TR" sz="2000" dirty="0"/>
              <a:t>sağlığı ve güvenliği faaliyetlerinin kuruluş içerisinde sistematik olarak yayılımını sağlar. </a:t>
            </a:r>
          </a:p>
          <a:p>
            <a:pPr algn="just"/>
            <a:r>
              <a:rPr lang="tr-TR" sz="2000" dirty="0" smtClean="0"/>
              <a:t>Meslek </a:t>
            </a:r>
            <a:r>
              <a:rPr lang="tr-TR" sz="2000" dirty="0"/>
              <a:t>hastalıkları ve kaza sayısında potansiyel düşüş sağlar, iş gücü kaybını önler. </a:t>
            </a:r>
          </a:p>
          <a:p>
            <a:pPr algn="just"/>
            <a:r>
              <a:rPr lang="tr-TR" sz="2000" dirty="0" smtClean="0"/>
              <a:t>Arıza </a:t>
            </a:r>
            <a:r>
              <a:rPr lang="tr-TR" sz="2000" dirty="0"/>
              <a:t>süresi ve bunun yol açtığı maliyetlerde potansiyel düşüşe sebep olur. </a:t>
            </a:r>
          </a:p>
          <a:p>
            <a:pPr algn="just"/>
            <a:r>
              <a:rPr lang="tr-TR" sz="2000" dirty="0" smtClean="0"/>
              <a:t>Hem </a:t>
            </a:r>
            <a:r>
              <a:rPr lang="tr-TR" sz="2000" dirty="0"/>
              <a:t>bugün hem de gelecekte sağlık ve güvenlik risklerinin daha iyi yönetilmesine imkan sağlar. </a:t>
            </a:r>
          </a:p>
          <a:p>
            <a:pPr algn="just"/>
            <a:r>
              <a:rPr lang="tr-TR" sz="2000" dirty="0" smtClean="0"/>
              <a:t>İş </a:t>
            </a:r>
            <a:r>
              <a:rPr lang="tr-TR" sz="2000" dirty="0"/>
              <a:t>sağlığı güvence altına alınırken, müşteri taleplerine uygun ürünlerin sürekliliği sağlanarak müşteri memnuniyetine ve sadakatine katkıda bulunur. </a:t>
            </a:r>
          </a:p>
          <a:p>
            <a:pPr algn="just"/>
            <a:r>
              <a:rPr lang="tr-TR" sz="2000" dirty="0" smtClean="0"/>
              <a:t>Risk </a:t>
            </a:r>
            <a:r>
              <a:rPr lang="tr-TR" sz="2000" dirty="0"/>
              <a:t>yönetimi ile muhtemel iş kazalarını kontrol altına alır. Önlem uygulamalarının açık bir biçimde tanımlanmasını ve bu faaliyetlerin yürütülmesini sağlar. Bunun sonucunda kazalar önlenmiş olur.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just"/>
            <a:r>
              <a:rPr lang="tr-TR" sz="2000" dirty="0"/>
              <a:t>Kazalar ve hastalıklar nedeni ile üretimin durmasını, yavaşlamasını önleyerek, telafi giderlerinin ceza ve tazminatların azaltılmasını sağlar, işletme maliyetlerini düşürür. </a:t>
            </a:r>
          </a:p>
          <a:p>
            <a:pPr algn="just"/>
            <a:r>
              <a:rPr lang="tr-TR" sz="2000" dirty="0" smtClean="0"/>
              <a:t>Kuruluşun </a:t>
            </a:r>
            <a:r>
              <a:rPr lang="tr-TR" sz="2000" dirty="0"/>
              <a:t>saygınlığının arttırılması suretiyle rekabette avantaj sağlar. </a:t>
            </a:r>
          </a:p>
          <a:p>
            <a:pPr algn="just"/>
            <a:r>
              <a:rPr lang="tr-TR" sz="2000" dirty="0" smtClean="0"/>
              <a:t>Çalışma </a:t>
            </a:r>
            <a:r>
              <a:rPr lang="tr-TR" sz="2000" dirty="0"/>
              <a:t>ortamlarında alınan tedbirlerle, işletmeyi tehlikeye sokabilecek yangın, patlama, makine arızaları vb. durumların ortadan kaldırılması neticesinde işletme güvenliğini sağlar ve güvenlik kültürünü güçlendirir. </a:t>
            </a:r>
          </a:p>
          <a:p>
            <a:pPr algn="just"/>
            <a:r>
              <a:rPr lang="tr-TR" sz="2000" dirty="0" smtClean="0"/>
              <a:t>İş </a:t>
            </a:r>
            <a:r>
              <a:rPr lang="tr-TR" sz="2000" dirty="0"/>
              <a:t>kazaları ve meslek hastalıkları sebebiyle oluşabilecek iş ve iş gücü kayıplarını en aza indirerek, iş veriminde artışı ve maliyetlerin düşürülmesini </a:t>
            </a:r>
            <a:r>
              <a:rPr lang="tr-TR" sz="2000" dirty="0" smtClean="0"/>
              <a:t>sağlar</a:t>
            </a:r>
          </a:p>
          <a:p>
            <a:pPr algn="just"/>
            <a:r>
              <a:rPr lang="tr-TR" sz="2000" dirty="0"/>
              <a:t>Resmi makamlar önünde, kuruluşun iş güvenliğine olan duyarlılığını kanıtlar</a:t>
            </a:r>
            <a:r>
              <a:rPr lang="tr-TR" sz="2000" dirty="0" smtClean="0"/>
              <a:t>.</a:t>
            </a:r>
          </a:p>
          <a:p>
            <a:pPr algn="just"/>
            <a:r>
              <a:rPr lang="tr-TR" sz="2000" dirty="0" smtClean="0"/>
              <a:t>Diğer </a:t>
            </a:r>
            <a:r>
              <a:rPr lang="tr-TR" sz="2000" dirty="0"/>
              <a:t>yönetim sistemi standartlarına entegre bir sistem kurulabilmesi avantajı ile doküman, çaba, sistem tasarrufu sağlar.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251520" y="1219200"/>
            <a:ext cx="8435280" cy="4937760"/>
          </a:xfrm>
        </p:spPr>
        <p:txBody>
          <a:bodyPr>
            <a:normAutofit fontScale="92500" lnSpcReduction="10000"/>
          </a:bodyPr>
          <a:lstStyle/>
          <a:p>
            <a:r>
              <a:rPr lang="tr-TR" sz="2400" b="1" dirty="0"/>
              <a:t>İSG KÜLTÜRÜNE FAYDASI </a:t>
            </a:r>
            <a:endParaRPr lang="tr-TR" sz="2400" b="1" dirty="0" smtClean="0"/>
          </a:p>
          <a:p>
            <a:pPr algn="just"/>
            <a:r>
              <a:rPr lang="tr-TR" sz="2200" dirty="0"/>
              <a:t>İş Sağlığı ve Güvenliği kültüründe en önemli konu bireysel farkındalıktır, bilgi ve yeterliliktir. </a:t>
            </a:r>
            <a:endParaRPr lang="tr-TR" sz="2200" dirty="0" smtClean="0"/>
          </a:p>
          <a:p>
            <a:pPr algn="just"/>
            <a:r>
              <a:rPr lang="tr-TR" sz="2200" dirty="0" smtClean="0"/>
              <a:t>İSG </a:t>
            </a:r>
            <a:r>
              <a:rPr lang="tr-TR" sz="2200" dirty="0"/>
              <a:t>Kültürü bağlılık, motivasyon, denetim ve sorumluluk kavramlarından oluşmaktadır. </a:t>
            </a:r>
            <a:endParaRPr lang="tr-TR" sz="2200" dirty="0" smtClean="0"/>
          </a:p>
          <a:p>
            <a:pPr algn="just"/>
            <a:r>
              <a:rPr lang="tr-TR" sz="2200" b="1" dirty="0" smtClean="0"/>
              <a:t>Bağlılık</a:t>
            </a:r>
            <a:r>
              <a:rPr lang="tr-TR" sz="2200" b="1" dirty="0"/>
              <a:t>, </a:t>
            </a:r>
            <a:r>
              <a:rPr lang="tr-TR" sz="2200" dirty="0"/>
              <a:t>üst yönetim açısından iş güvenliğinin yüksek önceliği olduğunun kavranması ve çalışanlar açısından ise iş güvenliği ortak amacının benimsemesini gerektiren bir kavramdır. </a:t>
            </a:r>
            <a:endParaRPr lang="tr-TR" sz="2200" dirty="0" smtClean="0"/>
          </a:p>
          <a:p>
            <a:pPr algn="just"/>
            <a:r>
              <a:rPr lang="tr-TR" sz="2200" b="1" dirty="0" smtClean="0"/>
              <a:t>Motivasyon</a:t>
            </a:r>
            <a:r>
              <a:rPr lang="tr-TR" sz="2200" b="1" dirty="0"/>
              <a:t>, </a:t>
            </a:r>
            <a:r>
              <a:rPr lang="tr-TR" sz="2200" dirty="0"/>
              <a:t>yöneticiler tarafından hedef belirleme, ödül-yaptırım sistemi gibi eylemler sayesinde sağlanması gereken, çalışanların İSG yönündeki davranışlarını olumlu yönde geliştirmesinin önünü açan davranma sürecidir. </a:t>
            </a:r>
            <a:endParaRPr lang="tr-TR" sz="2200" dirty="0" smtClean="0"/>
          </a:p>
          <a:p>
            <a:pPr algn="just"/>
            <a:r>
              <a:rPr lang="tr-TR" sz="2200" b="1" dirty="0" smtClean="0"/>
              <a:t>Denetim</a:t>
            </a:r>
            <a:r>
              <a:rPr lang="tr-TR" sz="2200" b="1" dirty="0"/>
              <a:t>, </a:t>
            </a:r>
            <a:r>
              <a:rPr lang="tr-TR" sz="2200" dirty="0"/>
              <a:t>bireylerin itiraz eden tutumları yerine gönüllüğe sahip olan kontrol ve gözden geçirme uygulamalarını içeren süreçtir. </a:t>
            </a:r>
            <a:endParaRPr lang="tr-TR" sz="2200" dirty="0" smtClean="0"/>
          </a:p>
          <a:p>
            <a:pPr algn="just"/>
            <a:r>
              <a:rPr lang="tr-TR" sz="2200" b="1" dirty="0" smtClean="0"/>
              <a:t>Sorumluluk</a:t>
            </a:r>
            <a:r>
              <a:rPr lang="tr-TR" sz="2200" dirty="0" smtClean="0"/>
              <a:t> </a:t>
            </a:r>
            <a:r>
              <a:rPr lang="tr-TR" sz="2200" dirty="0"/>
              <a:t>ise resmî görevler, bu görevlerin tanımı ve bireylerce anlaşılmasını sağlayacak olgudur</a:t>
            </a:r>
            <a:endParaRPr lang="tr-TR" sz="2200" b="1" dirty="0" smtClean="0"/>
          </a:p>
          <a:p>
            <a:endParaRPr lang="tr-TR"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323528" y="1556792"/>
            <a:ext cx="8363272" cy="4600168"/>
          </a:xfrm>
        </p:spPr>
        <p:txBody>
          <a:bodyPr>
            <a:normAutofit/>
          </a:bodyPr>
          <a:lstStyle/>
          <a:p>
            <a:pPr algn="just"/>
            <a:r>
              <a:rPr lang="tr-TR" sz="2000" b="1" dirty="0"/>
              <a:t>İSG KÜLTÜRÜNE FAYDASI </a:t>
            </a:r>
            <a:endParaRPr lang="tr-TR" sz="2000" b="1" dirty="0" smtClean="0"/>
          </a:p>
          <a:p>
            <a:pPr algn="just"/>
            <a:r>
              <a:rPr lang="tr-TR" sz="2000" dirty="0"/>
              <a:t>İşletmelerde oluşturulacak güvenlik kültüründe “güvenliğin önceliği” esastır. </a:t>
            </a:r>
            <a:endParaRPr lang="tr-TR" sz="2000" dirty="0" smtClean="0"/>
          </a:p>
          <a:p>
            <a:pPr algn="just"/>
            <a:r>
              <a:rPr lang="tr-TR" sz="2000" dirty="0" smtClean="0"/>
              <a:t>Bir </a:t>
            </a:r>
            <a:r>
              <a:rPr lang="tr-TR" sz="2000" dirty="0"/>
              <a:t>işletmede iş güvenliği kültürü oluşturabilmek için gerekli olan bazı önemli noktalar şu şekilde sıralanabilir</a:t>
            </a:r>
            <a:r>
              <a:rPr lang="tr-TR" sz="2000" dirty="0" smtClean="0"/>
              <a:t>;</a:t>
            </a:r>
          </a:p>
          <a:p>
            <a:pPr algn="just"/>
            <a:r>
              <a:rPr lang="tr-TR" sz="2000" dirty="0"/>
              <a:t>İş güvenliğini destekleyen ve iş güvenliğine öncelik veren bir yönetim bağlılığı oluşturmak, </a:t>
            </a:r>
          </a:p>
          <a:p>
            <a:pPr algn="just"/>
            <a:r>
              <a:rPr lang="tr-TR" sz="2000" dirty="0" smtClean="0"/>
              <a:t>İşçi </a:t>
            </a:r>
            <a:r>
              <a:rPr lang="tr-TR" sz="2000" dirty="0"/>
              <a:t>katılımını ve güvenli davranışı desteklemek, </a:t>
            </a:r>
          </a:p>
          <a:p>
            <a:pPr algn="just"/>
            <a:r>
              <a:rPr lang="tr-TR" sz="2000" dirty="0" smtClean="0"/>
              <a:t>İş </a:t>
            </a:r>
            <a:r>
              <a:rPr lang="tr-TR" sz="2000" dirty="0"/>
              <a:t>kazaları ve yaralanma oran ve nedenleriyle ilgili verileri toplamak ve analiz etmek, </a:t>
            </a:r>
          </a:p>
          <a:p>
            <a:pPr algn="just"/>
            <a:r>
              <a:rPr lang="tr-TR" sz="2000" dirty="0" smtClean="0"/>
              <a:t>İş </a:t>
            </a:r>
            <a:r>
              <a:rPr lang="tr-TR" sz="2000" dirty="0"/>
              <a:t>güvenliği farkındalığını geliştirmek ve desteklemek, </a:t>
            </a:r>
          </a:p>
          <a:p>
            <a:pPr algn="just"/>
            <a:r>
              <a:rPr lang="tr-TR" sz="2000" dirty="0" smtClean="0"/>
              <a:t>Güvenliğe </a:t>
            </a:r>
            <a:r>
              <a:rPr lang="tr-TR" sz="2000" dirty="0"/>
              <a:t>örgüt kültürünün ayrılmaz bir parçası olarak bağlılık göstermek.</a:t>
            </a:r>
            <a:endParaRPr lang="tr-TR" sz="20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5110067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251520" y="1219200"/>
            <a:ext cx="4320480" cy="4937760"/>
          </a:xfrm>
        </p:spPr>
        <p:txBody>
          <a:bodyPr>
            <a:normAutofit/>
          </a:bodyPr>
          <a:lstStyle/>
          <a:p>
            <a:r>
              <a:rPr lang="tr-TR" sz="2000" dirty="0"/>
              <a:t>Endüstri devrimi sürecinde meydana gelen çok sayıda iş kazası ve meslek hastalığının nedenleriyle ilgili belirleyici unsur aşağıdakilerden hangisidir? </a:t>
            </a:r>
            <a:endParaRPr lang="tr-TR" sz="2000" dirty="0" smtClean="0"/>
          </a:p>
          <a:p>
            <a:pPr marL="788670" lvl="1" indent="-514350">
              <a:buAutoNum type="alphaLcParenR"/>
            </a:pPr>
            <a:r>
              <a:rPr lang="tr-TR" sz="2000" dirty="0" smtClean="0"/>
              <a:t>Risklerin </a:t>
            </a:r>
            <a:r>
              <a:rPr lang="tr-TR" sz="2000" dirty="0"/>
              <a:t>bilinmemesi </a:t>
            </a:r>
            <a:endParaRPr lang="tr-TR" sz="2000" dirty="0" smtClean="0"/>
          </a:p>
          <a:p>
            <a:pPr marL="788670" lvl="1" indent="-514350">
              <a:buAutoNum type="alphaLcParenR"/>
            </a:pPr>
            <a:r>
              <a:rPr lang="tr-TR" sz="2000" dirty="0" smtClean="0"/>
              <a:t>Teknolojinin </a:t>
            </a:r>
            <a:r>
              <a:rPr lang="tr-TR" sz="2000" dirty="0"/>
              <a:t>yetersiz olması </a:t>
            </a:r>
            <a:endParaRPr lang="tr-TR" sz="2000" dirty="0" smtClean="0"/>
          </a:p>
          <a:p>
            <a:pPr marL="788670" lvl="1" indent="-514350">
              <a:buAutoNum type="alphaLcParenR"/>
            </a:pPr>
            <a:r>
              <a:rPr lang="tr-TR" sz="2000" dirty="0" smtClean="0"/>
              <a:t>Üretimin </a:t>
            </a:r>
            <a:r>
              <a:rPr lang="tr-TR" sz="2000" dirty="0"/>
              <a:t>emek yoğun olması </a:t>
            </a:r>
          </a:p>
          <a:p>
            <a:pPr marL="788670" lvl="1" indent="-514350">
              <a:buAutoNum type="alphaLcParenR"/>
            </a:pPr>
            <a:r>
              <a:rPr lang="tr-TR" sz="2000" dirty="0" smtClean="0"/>
              <a:t>Koruyucu </a:t>
            </a:r>
            <a:r>
              <a:rPr lang="tr-TR" sz="2000" dirty="0"/>
              <a:t>yasal düzenlemelerin olmaması </a:t>
            </a:r>
          </a:p>
          <a:p>
            <a:pPr marL="788670" lvl="1" indent="-514350">
              <a:buAutoNum type="alphaLcParenR"/>
            </a:pPr>
            <a:r>
              <a:rPr lang="tr-TR" sz="2000" dirty="0" smtClean="0"/>
              <a:t>Üretimde </a:t>
            </a:r>
            <a:r>
              <a:rPr lang="tr-TR" sz="2000" dirty="0"/>
              <a:t>makine </a:t>
            </a:r>
            <a:r>
              <a:rPr lang="tr-TR" sz="2000" dirty="0" err="1"/>
              <a:t>kulllanımı</a:t>
            </a:r>
            <a:endParaRPr lang="tr-TR" sz="20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
        <p:nvSpPr>
          <p:cNvPr id="6" name="İçerik Yer Tutucusu 1"/>
          <p:cNvSpPr txBox="1">
            <a:spLocks/>
          </p:cNvSpPr>
          <p:nvPr/>
        </p:nvSpPr>
        <p:spPr>
          <a:xfrm>
            <a:off x="4643297" y="1340768"/>
            <a:ext cx="4280084" cy="4173056"/>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tr-TR" sz="2000" dirty="0"/>
              <a:t>ISO 45001 İSG Yönetim Sistemi “Devletin yapacağı denetimlerde bu belgeye sahip kuruluşların kayıtlarına kolayca ulaşılacaktır…” şeklinde belirtilen faydası, işletme açısından hangi tür faydayı göstermektedir? </a:t>
            </a:r>
            <a:endParaRPr lang="tr-TR" sz="2000" dirty="0" smtClean="0"/>
          </a:p>
          <a:p>
            <a:pPr lvl="1"/>
            <a:r>
              <a:rPr lang="tr-TR" sz="1700" dirty="0" smtClean="0"/>
              <a:t>a</a:t>
            </a:r>
            <a:r>
              <a:rPr lang="tr-TR" sz="1700" dirty="0"/>
              <a:t>) Yönetsel fayda </a:t>
            </a:r>
            <a:endParaRPr lang="tr-TR" sz="1700" dirty="0" smtClean="0"/>
          </a:p>
          <a:p>
            <a:pPr lvl="1"/>
            <a:r>
              <a:rPr lang="tr-TR" sz="1700" dirty="0" smtClean="0"/>
              <a:t>b</a:t>
            </a:r>
            <a:r>
              <a:rPr lang="tr-TR" sz="1700" dirty="0"/>
              <a:t>) Hukuki fayda </a:t>
            </a:r>
            <a:endParaRPr lang="tr-TR" sz="1700" dirty="0" smtClean="0"/>
          </a:p>
          <a:p>
            <a:pPr lvl="1"/>
            <a:r>
              <a:rPr lang="tr-TR" sz="1700" dirty="0" smtClean="0"/>
              <a:t>c</a:t>
            </a:r>
            <a:r>
              <a:rPr lang="tr-TR" sz="1700" dirty="0"/>
              <a:t>) Teknik fayda </a:t>
            </a:r>
            <a:endParaRPr lang="tr-TR" sz="1700" dirty="0" smtClean="0"/>
          </a:p>
          <a:p>
            <a:pPr lvl="1"/>
            <a:r>
              <a:rPr lang="tr-TR" sz="1700" dirty="0" smtClean="0"/>
              <a:t>d</a:t>
            </a:r>
            <a:r>
              <a:rPr lang="tr-TR" sz="1700" dirty="0"/>
              <a:t>) Tıbbi fayda </a:t>
            </a:r>
            <a:endParaRPr lang="tr-TR" sz="1700" dirty="0" smtClean="0"/>
          </a:p>
          <a:p>
            <a:pPr lvl="1"/>
            <a:r>
              <a:rPr lang="tr-TR" sz="1700" dirty="0" smtClean="0"/>
              <a:t>e</a:t>
            </a:r>
            <a:r>
              <a:rPr lang="tr-TR" sz="1700" dirty="0"/>
              <a:t>) Sosyal fayda</a:t>
            </a:r>
            <a:endParaRPr lang="tr-TR" sz="1700" b="1" dirty="0"/>
          </a:p>
        </p:txBody>
      </p:sp>
    </p:spTree>
    <p:extLst>
      <p:ext uri="{BB962C8B-B14F-4D97-AF65-F5344CB8AC3E}">
        <p14:creationId xmlns:p14="http://schemas.microsoft.com/office/powerpoint/2010/main" val="28687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çerik Yer Tutucusu 2"/>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051720" y="1484784"/>
            <a:ext cx="4549949" cy="4549949"/>
          </a:xfrm>
        </p:spPr>
      </p:pic>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1882864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005064"/>
            <a:ext cx="8229600" cy="990600"/>
          </a:xfrm>
        </p:spPr>
        <p:txBody>
          <a:bodyPr>
            <a:normAutofit fontScale="90000"/>
          </a:bodyPr>
          <a:lstStyle/>
          <a:p>
            <a:r>
              <a:rPr lang="tr-TR" b="1" dirty="0" smtClean="0"/>
              <a:t>BENİ DİNLEDİĞİNİZ İÇİN TEŞEKKÜRLER</a:t>
            </a:r>
            <a:endParaRPr lang="tr-TR" b="1" dirty="0"/>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203848" y="1412776"/>
            <a:ext cx="2828789" cy="281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049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57200" y="1219200"/>
            <a:ext cx="8229600" cy="5090120"/>
          </a:xfrm>
        </p:spPr>
        <p:txBody>
          <a:bodyPr>
            <a:normAutofit/>
          </a:bodyPr>
          <a:lstStyle/>
          <a:p>
            <a:pPr algn="just"/>
            <a:r>
              <a:rPr lang="tr-TR" sz="2000" dirty="0"/>
              <a:t>İSG faaliyetleri, genel manada iş kazalarını, işe bağlı hastalıkları ve meslek hastalıklarını önlemeye veya İş Sağlığı ve Güvenliği (İSG) faaliyetlerinden çalışanları haberdar etmeye yarar</a:t>
            </a:r>
            <a:r>
              <a:rPr lang="tr-TR" sz="2000" dirty="0" smtClean="0"/>
              <a:t>.</a:t>
            </a:r>
          </a:p>
          <a:p>
            <a:pPr algn="just"/>
            <a:r>
              <a:rPr lang="tr-TR" sz="2000" dirty="0"/>
              <a:t>Küçük işletmelerde </a:t>
            </a:r>
            <a:r>
              <a:rPr lang="tr-TR" sz="2000" dirty="0" err="1"/>
              <a:t>İSG’ye</a:t>
            </a:r>
            <a:r>
              <a:rPr lang="tr-TR" sz="2000" dirty="0"/>
              <a:t> yönelik çalışmaları içeren koruma işlevini, yöneticilerin üstlenmesi yeterli olurken, büyük işletmelerde ayrı bir birime ihtiyaç duyulmaktadır. </a:t>
            </a:r>
            <a:endParaRPr lang="tr-TR" sz="2000" dirty="0" smtClean="0"/>
          </a:p>
          <a:p>
            <a:pPr algn="just"/>
            <a:r>
              <a:rPr lang="tr-TR" sz="2000" dirty="0" smtClean="0"/>
              <a:t>Koruma </a:t>
            </a:r>
            <a:r>
              <a:rPr lang="tr-TR" sz="2000" dirty="0"/>
              <a:t>işlevini üstlenecek bu birim, işletmenin tümüne hizmet edeceğinden, insan kaynakları bölümüne bağlı olarak oluşturulması daha </a:t>
            </a:r>
            <a:r>
              <a:rPr lang="tr-TR" sz="2000" dirty="0" smtClean="0"/>
              <a:t>doğrudur</a:t>
            </a:r>
          </a:p>
          <a:p>
            <a:pPr algn="just"/>
            <a:r>
              <a:rPr lang="tr-TR" sz="2000" dirty="0"/>
              <a:t>İşletmelerde İSG birimleri olsa bile organizasyon bazda karşılaşılan bazı eksiklik ya da hatalar sebebi ile kazaların ve hastalıkların arkasında yatan gerçeklik her zaman tam olarak görülememektedir. </a:t>
            </a:r>
            <a:endParaRPr lang="tr-TR" sz="2000" dirty="0" smtClean="0"/>
          </a:p>
          <a:p>
            <a:pPr algn="just"/>
            <a:r>
              <a:rPr lang="tr-TR" sz="2000" dirty="0" smtClean="0"/>
              <a:t>Bununla </a:t>
            </a:r>
            <a:r>
              <a:rPr lang="tr-TR" sz="2000" dirty="0"/>
              <a:t>birlikte kazalıya ya da hastaya, işverene ve topluma maliyeti gibi önemli unsurların analizinde de çoğu kez yol gösterici olmaktan çok uzaktırlar.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1255499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just"/>
            <a:r>
              <a:rPr lang="tr-TR" sz="2000" dirty="0"/>
              <a:t>İş kazaları ve meslek hastalıklarına karşı önlem almak için mevcut durumun analizi yapılmalı, riskler tespit edilip bu riskleri yok etmek için yasal yönetmelik, mevzuat ve kanunlara entegre programlar oluşturularak uygulanmalı, bütün çalışmalar belli bir sistematik içerisinde </a:t>
            </a:r>
            <a:r>
              <a:rPr lang="tr-TR" sz="2000" dirty="0" err="1"/>
              <a:t>dokümante</a:t>
            </a:r>
            <a:r>
              <a:rPr lang="tr-TR" sz="2000" dirty="0"/>
              <a:t> edilip ilgililere duyurulmalı ve yürütülmekte olan çalışmalar izlenip denetlenmeli. </a:t>
            </a:r>
            <a:endParaRPr lang="tr-TR" sz="2000" dirty="0" smtClean="0"/>
          </a:p>
          <a:p>
            <a:pPr algn="just"/>
            <a:r>
              <a:rPr lang="tr-TR" sz="2000" dirty="0" smtClean="0"/>
              <a:t>Bütün </a:t>
            </a:r>
            <a:r>
              <a:rPr lang="tr-TR" sz="2000" dirty="0"/>
              <a:t>bu işlemleri yapmak için günümüzde çeşitli yönetim sistemleri mevcuttur. </a:t>
            </a:r>
            <a:endParaRPr lang="tr-TR" sz="2000" dirty="0" smtClean="0"/>
          </a:p>
          <a:p>
            <a:pPr algn="just"/>
            <a:r>
              <a:rPr lang="tr-TR" sz="2000" dirty="0" smtClean="0"/>
              <a:t>Bu </a:t>
            </a:r>
            <a:r>
              <a:rPr lang="tr-TR" sz="2000" dirty="0"/>
              <a:t>sistemlere “İş Sağlığı ve Güvenliği Yönetim Sistemleri” (İSGYS) </a:t>
            </a:r>
            <a:r>
              <a:rPr lang="tr-TR" sz="2000" dirty="0" smtClean="0"/>
              <a:t>denilmektedir</a:t>
            </a:r>
          </a:p>
          <a:p>
            <a:pPr algn="just"/>
            <a:endParaRPr lang="tr-TR" sz="20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5776" y="4005064"/>
            <a:ext cx="5112568" cy="2182102"/>
          </a:xfrm>
          <a:prstGeom prst="rect">
            <a:avLst/>
          </a:prstGeom>
        </p:spPr>
      </p:pic>
    </p:spTree>
    <p:extLst>
      <p:ext uri="{BB962C8B-B14F-4D97-AF65-F5344CB8AC3E}">
        <p14:creationId xmlns:p14="http://schemas.microsoft.com/office/powerpoint/2010/main" val="1255499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just"/>
            <a:r>
              <a:rPr lang="tr-TR" sz="2000" dirty="0"/>
              <a:t>İSGYS; iş sağlığı ve güvenliği faaliyetlerinin, işletmelerin genel stratejileri ile uyumlu olarak sistematik bir şekilde ele alınıp, sürekli iyileştirme yaklaşımı çerçevesinde çözümlenmesi için bir araçtır, çeşitli unsurlardan oluşan bir bütündür ve tüm unsurları birbirleriyle ilişkilidir. </a:t>
            </a:r>
            <a:endParaRPr lang="tr-TR" sz="2000" dirty="0" smtClean="0"/>
          </a:p>
          <a:p>
            <a:pPr algn="just"/>
            <a:r>
              <a:rPr lang="tr-TR" sz="2000" dirty="0" smtClean="0"/>
              <a:t>Bu </a:t>
            </a:r>
            <a:r>
              <a:rPr lang="tr-TR" sz="2000" dirty="0"/>
              <a:t>unsurlar; </a:t>
            </a:r>
          </a:p>
          <a:p>
            <a:pPr lvl="1" algn="just"/>
            <a:r>
              <a:rPr lang="tr-TR" sz="2000" dirty="0" smtClean="0"/>
              <a:t>Yönetim </a:t>
            </a:r>
            <a:r>
              <a:rPr lang="tr-TR" sz="2000" dirty="0"/>
              <a:t>liderliği ve çalışanların katılımı, </a:t>
            </a:r>
            <a:endParaRPr lang="tr-TR" sz="2000" dirty="0" smtClean="0"/>
          </a:p>
          <a:p>
            <a:pPr lvl="1" algn="just"/>
            <a:r>
              <a:rPr lang="tr-TR" sz="2000" dirty="0" smtClean="0"/>
              <a:t>Çalışma </a:t>
            </a:r>
            <a:r>
              <a:rPr lang="tr-TR" sz="2000" dirty="0"/>
              <a:t>alanı analizi, </a:t>
            </a:r>
          </a:p>
          <a:p>
            <a:pPr lvl="1" algn="just"/>
            <a:r>
              <a:rPr lang="tr-TR" sz="2000" dirty="0" smtClean="0"/>
              <a:t>Risk </a:t>
            </a:r>
            <a:r>
              <a:rPr lang="tr-TR" sz="2000" dirty="0"/>
              <a:t>önleme ve kontrol ve </a:t>
            </a:r>
          </a:p>
          <a:p>
            <a:pPr lvl="1" algn="just"/>
            <a:r>
              <a:rPr lang="tr-TR" sz="2000" dirty="0" smtClean="0"/>
              <a:t>İSG </a:t>
            </a:r>
            <a:r>
              <a:rPr lang="tr-TR" sz="2000" dirty="0"/>
              <a:t>eğitimidir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1255499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fontScale="92500"/>
          </a:bodyPr>
          <a:lstStyle/>
          <a:p>
            <a:r>
              <a:rPr lang="tr-TR" dirty="0"/>
              <a:t>İSG Yönetim Sistemleri’nin firmalar tarafından uygulanması ile birlikte iş kazası ve meslek hastalıkları sayısında azımsanmayacak ölçüde bir düşüşün olduğu hemen fark edilecektir. </a:t>
            </a:r>
            <a:endParaRPr lang="tr-TR" dirty="0" smtClean="0"/>
          </a:p>
          <a:p>
            <a:r>
              <a:rPr lang="tr-TR" dirty="0"/>
              <a:t>İş Sağlığı ve Güvenliği Yönetim Sistemleri’ni standardize eden (ILO-OHS </a:t>
            </a:r>
            <a:r>
              <a:rPr lang="tr-TR" dirty="0" err="1"/>
              <a:t>vb</a:t>
            </a:r>
            <a:r>
              <a:rPr lang="tr-TR" dirty="0"/>
              <a:t>) kılavuzlarının iki temel amacı vardır; </a:t>
            </a:r>
            <a:endParaRPr lang="tr-TR" dirty="0" smtClean="0"/>
          </a:p>
          <a:p>
            <a:pPr lvl="1"/>
            <a:r>
              <a:rPr lang="tr-TR" dirty="0" smtClean="0"/>
              <a:t>Ülkelere </a:t>
            </a:r>
            <a:r>
              <a:rPr lang="tr-TR" dirty="0"/>
              <a:t>kendi millî iş güvenliği ve sağlığı yönetim sistemleri çerçevelerini kurmak için yardımda bulunmak, </a:t>
            </a:r>
          </a:p>
          <a:p>
            <a:pPr lvl="1"/>
            <a:r>
              <a:rPr lang="tr-TR" i="1" dirty="0" smtClean="0"/>
              <a:t>Kuruluşlara </a:t>
            </a:r>
            <a:r>
              <a:rPr lang="tr-TR" i="1" dirty="0"/>
              <a:t>İş Sağlığı ve Güvenliği unsurlarını genel politika ve yönetim düzenlemeleri ile entegre etmelerine ilişkin olarak yol göstericidir. </a:t>
            </a:r>
          </a:p>
          <a:p>
            <a:pPr lvl="1"/>
            <a:r>
              <a:rPr lang="tr-TR" dirty="0" smtClean="0"/>
              <a:t>İş </a:t>
            </a:r>
            <a:r>
              <a:rPr lang="tr-TR" dirty="0"/>
              <a:t>sağlığı ve güvenliği ile ilgili yasal mevzuatın ışığı altında, kuruluştaki söz konusu riskleri ortadan kaldırarak veya en aza indirerek, sağlıklı, güvenli bir çalışma ortamı oluşturmak ve bu ortamı yönetmektir.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1255499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395536" y="1556792"/>
            <a:ext cx="8291264" cy="4600168"/>
          </a:xfrm>
        </p:spPr>
        <p:txBody>
          <a:bodyPr>
            <a:normAutofit/>
          </a:bodyPr>
          <a:lstStyle/>
          <a:p>
            <a:pPr algn="just"/>
            <a:r>
              <a:rPr lang="tr-TR" sz="2000" dirty="0" err="1"/>
              <a:t>İSG’nin</a:t>
            </a:r>
            <a:r>
              <a:rPr lang="tr-TR" sz="2000" dirty="0"/>
              <a:t> üç ana başlıkta toplayabileceğimiz amaçları şunlardır: </a:t>
            </a:r>
            <a:endParaRPr lang="tr-TR" sz="2000" dirty="0" smtClean="0"/>
          </a:p>
          <a:p>
            <a:pPr algn="just"/>
            <a:r>
              <a:rPr lang="tr-TR" sz="2000" b="1" dirty="0" smtClean="0"/>
              <a:t>Çalışanları </a:t>
            </a:r>
            <a:r>
              <a:rPr lang="tr-TR" sz="2000" b="1" dirty="0"/>
              <a:t>korumak: </a:t>
            </a:r>
            <a:r>
              <a:rPr lang="tr-TR" sz="2000" dirty="0" smtClean="0"/>
              <a:t>Çalışanları </a:t>
            </a:r>
            <a:r>
              <a:rPr lang="tr-TR" sz="2000" dirty="0"/>
              <a:t>işyerinin olumsuz etkilerinden koruyarak rahat ve güvenli bir ortamda çalışmalarını sağlamak. </a:t>
            </a:r>
            <a:endParaRPr lang="tr-TR" sz="2000" dirty="0" smtClean="0"/>
          </a:p>
          <a:p>
            <a:pPr algn="just"/>
            <a:r>
              <a:rPr lang="tr-TR" sz="2000" b="1" dirty="0" smtClean="0"/>
              <a:t>Üretim </a:t>
            </a:r>
            <a:r>
              <a:rPr lang="tr-TR" sz="2000" b="1" dirty="0"/>
              <a:t>güvenliğini sağlamak: </a:t>
            </a:r>
            <a:r>
              <a:rPr lang="tr-TR" sz="2000" dirty="0"/>
              <a:t>İş kazaları ve meslek hastalıkları sebebiyle oluşabilecek iş gücü ve iş günü kayıplarının en aza indirilmesi, dolayısıyla iş veriminde artışın sağlanmasıyla üretimin korunması</a:t>
            </a:r>
            <a:r>
              <a:rPr lang="tr-TR" sz="2000" dirty="0" smtClean="0"/>
              <a:t>.</a:t>
            </a:r>
          </a:p>
          <a:p>
            <a:pPr algn="just"/>
            <a:r>
              <a:rPr lang="tr-TR" sz="2000" b="1" dirty="0" smtClean="0"/>
              <a:t>İşletme </a:t>
            </a:r>
            <a:r>
              <a:rPr lang="tr-TR" sz="2000" b="1" dirty="0"/>
              <a:t>güvenliğini sağlamak: </a:t>
            </a:r>
            <a:r>
              <a:rPr lang="tr-TR" sz="2000" dirty="0"/>
              <a:t>Çalışma ortamlarında alınan tedbirlerle, işletmeyi tehlikeye sokabilecek yangın, patlama, makine arızaları ve devre dışı kalmaların ortadan kaldırılması işletme güvenliğini sağlayacaktır.</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1255499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just"/>
            <a:r>
              <a:rPr lang="tr-TR" sz="2400" dirty="0"/>
              <a:t>İSGY sistemlerinin faydalarını aşağıdaki başlıklar </a:t>
            </a:r>
            <a:r>
              <a:rPr lang="tr-TR" sz="2400" dirty="0" smtClean="0"/>
              <a:t>halinde incelenebilir;</a:t>
            </a:r>
          </a:p>
          <a:p>
            <a:pPr lvl="1" algn="just"/>
            <a:r>
              <a:rPr lang="tr-TR" sz="2400" dirty="0"/>
              <a:t>Çalışan memnuniyetine </a:t>
            </a:r>
            <a:r>
              <a:rPr lang="tr-TR" sz="2400" dirty="0" smtClean="0"/>
              <a:t>faydası</a:t>
            </a:r>
          </a:p>
          <a:p>
            <a:pPr lvl="1" algn="just"/>
            <a:r>
              <a:rPr lang="tr-TR" sz="2400" dirty="0" smtClean="0"/>
              <a:t>İSG </a:t>
            </a:r>
            <a:r>
              <a:rPr lang="tr-TR" sz="2400" dirty="0"/>
              <a:t>faaliyetlerine faydası </a:t>
            </a:r>
          </a:p>
          <a:p>
            <a:pPr lvl="1" algn="just"/>
            <a:r>
              <a:rPr lang="tr-TR" sz="2400" dirty="0" smtClean="0"/>
              <a:t>İşletme </a:t>
            </a:r>
            <a:r>
              <a:rPr lang="tr-TR" sz="2400" dirty="0"/>
              <a:t>yönetime </a:t>
            </a:r>
            <a:r>
              <a:rPr lang="tr-TR" sz="2400" dirty="0" smtClean="0"/>
              <a:t>faydası</a:t>
            </a:r>
          </a:p>
          <a:p>
            <a:pPr lvl="1" algn="just"/>
            <a:r>
              <a:rPr lang="tr-TR" sz="2400" dirty="0" smtClean="0"/>
              <a:t>İşletmelere </a:t>
            </a:r>
            <a:r>
              <a:rPr lang="tr-TR" sz="2400" dirty="0"/>
              <a:t>sağladığı faydalar </a:t>
            </a:r>
          </a:p>
          <a:p>
            <a:pPr lvl="1" algn="just"/>
            <a:r>
              <a:rPr lang="tr-TR" sz="2400" dirty="0" smtClean="0"/>
              <a:t>İSG </a:t>
            </a:r>
            <a:r>
              <a:rPr lang="tr-TR" sz="2400" dirty="0"/>
              <a:t>kültürüne </a:t>
            </a:r>
            <a:r>
              <a:rPr lang="tr-TR" sz="2400" dirty="0" smtClean="0"/>
              <a:t>faydası</a:t>
            </a:r>
            <a:endParaRPr lang="tr-TR" sz="24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57200" y="1412776"/>
            <a:ext cx="8229600" cy="4968552"/>
          </a:xfrm>
        </p:spPr>
        <p:txBody>
          <a:bodyPr>
            <a:normAutofit fontScale="92500" lnSpcReduction="10000"/>
          </a:bodyPr>
          <a:lstStyle/>
          <a:p>
            <a:r>
              <a:rPr lang="tr-TR" sz="2000" b="1" dirty="0"/>
              <a:t>ÇALIŞAN MEMNUNİYETİNE </a:t>
            </a:r>
            <a:r>
              <a:rPr lang="tr-TR" sz="2000" b="1" dirty="0" smtClean="0"/>
              <a:t>FAYDASI</a:t>
            </a:r>
          </a:p>
          <a:p>
            <a:pPr algn="just"/>
            <a:r>
              <a:rPr lang="tr-TR" sz="2000" dirty="0"/>
              <a:t>İş yerlerinde İSGY sistemi uygulayan işletmelerin çalışan memnuniyetine sağladığı faydaları aşağıdaki gibi sıralayabiliriz; </a:t>
            </a:r>
            <a:endParaRPr lang="tr-TR" sz="2000" dirty="0" smtClean="0"/>
          </a:p>
          <a:p>
            <a:pPr algn="just"/>
            <a:r>
              <a:rPr lang="tr-TR" sz="2000" dirty="0" smtClean="0"/>
              <a:t>Çalışanların </a:t>
            </a:r>
            <a:r>
              <a:rPr lang="tr-TR" sz="2000" dirty="0"/>
              <a:t>motivasyonu artar, </a:t>
            </a:r>
          </a:p>
          <a:p>
            <a:pPr algn="just"/>
            <a:r>
              <a:rPr lang="tr-TR" sz="2000" dirty="0" smtClean="0"/>
              <a:t>Çalışanların </a:t>
            </a:r>
            <a:r>
              <a:rPr lang="tr-TR" sz="2000" dirty="0"/>
              <a:t>iş performanslarının artırılmasının sağlar, </a:t>
            </a:r>
          </a:p>
          <a:p>
            <a:pPr algn="just"/>
            <a:r>
              <a:rPr lang="tr-TR" sz="2000" dirty="0" smtClean="0"/>
              <a:t>İş </a:t>
            </a:r>
            <a:r>
              <a:rPr lang="tr-TR" sz="2000" dirty="0"/>
              <a:t>kazaları ve meslek hastalıklarını önemli ölçüde azaltır. </a:t>
            </a:r>
            <a:endParaRPr lang="tr-TR" sz="2000" dirty="0" smtClean="0"/>
          </a:p>
          <a:p>
            <a:pPr algn="just"/>
            <a:r>
              <a:rPr lang="tr-TR" sz="2000" dirty="0" smtClean="0"/>
              <a:t>Bunların </a:t>
            </a:r>
            <a:r>
              <a:rPr lang="tr-TR" sz="2000" dirty="0"/>
              <a:t>sebep olduğu maddî kayıplar azalır, </a:t>
            </a:r>
          </a:p>
          <a:p>
            <a:pPr algn="just"/>
            <a:r>
              <a:rPr lang="tr-TR" sz="2000" dirty="0" smtClean="0"/>
              <a:t>Çalışanları </a:t>
            </a:r>
            <a:r>
              <a:rPr lang="tr-TR" sz="2000" dirty="0"/>
              <a:t>işyerinin olumsuz etkilerinden koruyarak, rahat ve güvenli bir ortamda çalışmalarını </a:t>
            </a:r>
            <a:r>
              <a:rPr lang="tr-TR" sz="2000" dirty="0" smtClean="0"/>
              <a:t>sağlar</a:t>
            </a:r>
          </a:p>
          <a:p>
            <a:pPr algn="just"/>
            <a:r>
              <a:rPr lang="tr-TR" sz="2000" dirty="0"/>
              <a:t>Firmanın sosyal sorumlulukların yerine getirilmesi sebebi ile toplumda saygın bir yere sahip olması çalışanı daha fazla memnun eder, </a:t>
            </a:r>
          </a:p>
          <a:p>
            <a:pPr algn="just"/>
            <a:r>
              <a:rPr lang="tr-TR" sz="2000" dirty="0" smtClean="0"/>
              <a:t>Çalışanların </a:t>
            </a:r>
            <a:r>
              <a:rPr lang="tr-TR" sz="2000" dirty="0"/>
              <a:t>sağlığına ve güvenlerine önem veren bir firma da çalışan daha huzurlu bir şekilde çalışır, </a:t>
            </a:r>
          </a:p>
          <a:p>
            <a:pPr algn="just"/>
            <a:r>
              <a:rPr lang="tr-TR" sz="2000" dirty="0" smtClean="0"/>
              <a:t>Yasal </a:t>
            </a:r>
            <a:r>
              <a:rPr lang="tr-TR" sz="2000" dirty="0"/>
              <a:t>şartlara uyum sağlamış gelişen piyasa içerisinde rekabet gücü artmış firmada çalışanların refah gücüde artar. </a:t>
            </a:r>
            <a:endParaRPr lang="tr-TR" sz="20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75034" y="116632"/>
            <a:ext cx="948347" cy="9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Başlık 1"/>
          <p:cNvSpPr>
            <a:spLocks noGrp="1"/>
          </p:cNvSpPr>
          <p:nvPr>
            <p:ph type="title"/>
          </p:nvPr>
        </p:nvSpPr>
        <p:spPr>
          <a:xfrm>
            <a:off x="457200" y="152400"/>
            <a:ext cx="7517834" cy="990600"/>
          </a:xfrm>
        </p:spPr>
        <p:txBody>
          <a:bodyPr/>
          <a:lstStyle/>
          <a:p>
            <a:pPr algn="ctr"/>
            <a:r>
              <a:rPr lang="tr-TR" sz="1800" b="1" dirty="0">
                <a:solidFill>
                  <a:prstClr val="black"/>
                </a:solidFill>
              </a:rPr>
              <a:t>İŞ SAĞLIĞI VE GÜVENLİĞİ YÖNETİM </a:t>
            </a:r>
            <a:r>
              <a:rPr lang="tr-TR" sz="1800" b="1" dirty="0" smtClean="0">
                <a:solidFill>
                  <a:prstClr val="black"/>
                </a:solidFill>
              </a:rPr>
              <a:t>SİSTEMİNİN TARAFLAR AÇISINDAN FAYDALARI</a:t>
            </a:r>
            <a:endParaRPr lang="tr-TR" dirty="0"/>
          </a:p>
        </p:txBody>
      </p:sp>
    </p:spTree>
    <p:extLst>
      <p:ext uri="{BB962C8B-B14F-4D97-AF65-F5344CB8AC3E}">
        <p14:creationId xmlns:p14="http://schemas.microsoft.com/office/powerpoint/2010/main" val="3134965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129</TotalTime>
  <Words>1815</Words>
  <Application>Microsoft Office PowerPoint</Application>
  <PresentationFormat>Ekran Gösterisi (4:3)</PresentationFormat>
  <Paragraphs>143</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Kaynak</vt:lpstr>
      <vt:lpstr>İŞ SAĞLIĞI VE GÜVENLİĞİ YÖNETİM SİSTEMİNİN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İŞ SAĞLIĞI VE GÜVENLİĞİ YÖNETİM SİSTEMİNİN TARAFLAR AÇISINDAN FAYDALARI</vt:lpstr>
      <vt:lpstr>BENİ 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 YÖNETİM SİSTEMİNE GİRİŞ</dc:title>
  <dc:creator>Şeyda ÇAVMAK</dc:creator>
  <cp:lastModifiedBy>Şeyda ÇAVMAK</cp:lastModifiedBy>
  <cp:revision>12</cp:revision>
  <dcterms:created xsi:type="dcterms:W3CDTF">2024-09-24T06:25:51Z</dcterms:created>
  <dcterms:modified xsi:type="dcterms:W3CDTF">2024-10-30T07:47:50Z</dcterms:modified>
</cp:coreProperties>
</file>