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57" r:id="rId3"/>
    <p:sldId id="325" r:id="rId4"/>
    <p:sldId id="295" r:id="rId5"/>
    <p:sldId id="326" r:id="rId6"/>
    <p:sldId id="339" r:id="rId7"/>
    <p:sldId id="327" r:id="rId8"/>
    <p:sldId id="405" r:id="rId9"/>
    <p:sldId id="328" r:id="rId10"/>
    <p:sldId id="330" r:id="rId11"/>
    <p:sldId id="406" r:id="rId12"/>
    <p:sldId id="329" r:id="rId13"/>
    <p:sldId id="407" r:id="rId14"/>
    <p:sldId id="331" r:id="rId15"/>
    <p:sldId id="376" r:id="rId16"/>
    <p:sldId id="377" r:id="rId17"/>
    <p:sldId id="378" r:id="rId18"/>
    <p:sldId id="379" r:id="rId19"/>
    <p:sldId id="408" r:id="rId20"/>
    <p:sldId id="382" r:id="rId21"/>
    <p:sldId id="340" r:id="rId22"/>
    <p:sldId id="341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2" r:id="rId31"/>
    <p:sldId id="351" r:id="rId32"/>
    <p:sldId id="353" r:id="rId33"/>
    <p:sldId id="354" r:id="rId34"/>
    <p:sldId id="396" r:id="rId35"/>
    <p:sldId id="397" r:id="rId36"/>
    <p:sldId id="409" r:id="rId37"/>
    <p:sldId id="399" r:id="rId38"/>
    <p:sldId id="400" r:id="rId39"/>
    <p:sldId id="401" r:id="rId40"/>
    <p:sldId id="402" r:id="rId41"/>
    <p:sldId id="403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/>
    <p:restoredTop sz="94674"/>
  </p:normalViewPr>
  <p:slideViewPr>
    <p:cSldViewPr>
      <p:cViewPr>
        <p:scale>
          <a:sx n="76" d="100"/>
          <a:sy n="76" d="100"/>
        </p:scale>
        <p:origin x="-106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0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E0C2-2188-43F0-A7E8-8ACF878CDD4F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E024-C9EB-4A52-B7AE-704B32EC81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66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E024-C9EB-4A52-B7AE-704B32EC816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67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BC48C9FB-3895-47BE-A0E5-598C5863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7E27892C-83B3-4F80-8E14-3B3A01E3E9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9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50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97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47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77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40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80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76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8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49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63198E0A-2F4D-4A5F-ADB5-D2ABC738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A5E004A1-4502-43B1-BF1B-8893EBCDC3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50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A92A4E18-E0F8-40DA-8136-D046943120BF}"/>
              </a:ext>
            </a:extLst>
          </p:cNvPr>
          <p:cNvSpPr/>
          <p:nvPr/>
        </p:nvSpPr>
        <p:spPr>
          <a:xfrm>
            <a:off x="22387" y="25777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2527687"/>
            <a:ext cx="8352928" cy="1802625"/>
          </a:xfrm>
        </p:spPr>
        <p:txBody>
          <a:bodyPr>
            <a:normAutofit/>
          </a:bodyPr>
          <a:lstStyle/>
          <a:p>
            <a:pPr lvl="0"/>
            <a:r>
              <a:rPr lang="tr-TR" sz="4000" b="1" dirty="0"/>
              <a:t>HAVAYOLU TIKANIKLIĞINDA </a:t>
            </a:r>
            <a:br>
              <a:rPr lang="tr-TR" sz="4000" b="1" dirty="0"/>
            </a:br>
            <a:r>
              <a:rPr lang="tr-TR" sz="4000" b="1" dirty="0"/>
              <a:t>İLK YARDIM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CFA4C23C-C77D-4486-938B-685BAC9F2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0" y="4603343"/>
            <a:ext cx="2403501" cy="180262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9694E01F-1CDE-48F2-8858-9299594ED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60" y="4636343"/>
            <a:ext cx="2403501" cy="180262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49011106-24AE-4C3A-AF8E-84F8A618C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4603695"/>
            <a:ext cx="2403501" cy="18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688ACBFD-5F83-4614-874B-43008C7796C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CDD2FB05-2DEC-4475-8713-E530099E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32082"/>
            <a:ext cx="6645424" cy="4032448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/>
              <a:t>Tam tıkanıklık durumunda:</a:t>
            </a:r>
          </a:p>
          <a:p>
            <a:pPr lvl="1" algn="just"/>
            <a:r>
              <a:rPr lang="tr-TR" sz="2400" dirty="0"/>
              <a:t>Kişi konuşma çabası içindedir, ancak konuşamaz.</a:t>
            </a:r>
          </a:p>
          <a:p>
            <a:pPr lvl="1" algn="just"/>
            <a:r>
              <a:rPr lang="tr-TR" sz="2400" dirty="0"/>
              <a:t>Sorulara baş hareketleriyle cevap verir.</a:t>
            </a:r>
          </a:p>
          <a:p>
            <a:pPr lvl="1" algn="just"/>
            <a:r>
              <a:rPr lang="tr-TR" sz="2400" dirty="0"/>
              <a:t>Panik hâlindedir, acı çeker.</a:t>
            </a:r>
          </a:p>
          <a:p>
            <a:pPr lvl="1" algn="just"/>
            <a:r>
              <a:rPr lang="tr-TR" sz="2400" dirty="0"/>
              <a:t>Ellerini boynuna götürür. </a:t>
            </a:r>
            <a:r>
              <a:rPr lang="tr-TR" sz="2400" b="1" dirty="0"/>
              <a:t>Evrensel boğulma işareti </a:t>
            </a:r>
            <a:r>
              <a:rPr lang="tr-TR" sz="2400" dirty="0"/>
              <a:t>yapar.</a:t>
            </a:r>
          </a:p>
          <a:p>
            <a:pPr lvl="1" algn="just"/>
            <a:r>
              <a:rPr lang="tr-TR" sz="2400" dirty="0" smtClean="0"/>
              <a:t>Öksüremez </a:t>
            </a:r>
          </a:p>
          <a:p>
            <a:pPr lvl="1" algn="just"/>
            <a:r>
              <a:rPr lang="tr-TR" sz="2400" dirty="0" smtClean="0"/>
              <a:t>Nefes </a:t>
            </a:r>
            <a:r>
              <a:rPr lang="tr-TR" sz="2400" dirty="0"/>
              <a:t>alamaz.</a:t>
            </a:r>
          </a:p>
          <a:p>
            <a:pPr lvl="1" algn="just"/>
            <a:r>
              <a:rPr lang="tr-TR" sz="2400" dirty="0"/>
              <a:t>Cilt gri, mavi görünümde olabilir.</a:t>
            </a:r>
          </a:p>
        </p:txBody>
      </p:sp>
    </p:spTree>
    <p:extLst>
      <p:ext uri="{BB962C8B-B14F-4D97-AF65-F5344CB8AC3E}">
        <p14:creationId xmlns:p14="http://schemas.microsoft.com/office/powerpoint/2010/main" val="294679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688ACBFD-5F83-4614-874B-43008C7796C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CDD2FB05-2DEC-4475-8713-E530099EE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32082"/>
            <a:ext cx="6645424" cy="4032448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Evrensel boğulma işareti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7C323749-B7B1-4993-8CBB-E392B93FE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636912"/>
            <a:ext cx="4896544" cy="367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95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093CCDD3-1C8C-450D-B51B-DC10B7CF76E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Kısmi Havayolu Tıkanıklığında İlk Yardım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xmlns="" id="{3DA4E4A5-23E1-4667-B7E4-0DCF4B6BFB30}"/>
              </a:ext>
            </a:extLst>
          </p:cNvPr>
          <p:cNvSpPr txBox="1">
            <a:spLocks/>
          </p:cNvSpPr>
          <p:nvPr/>
        </p:nvSpPr>
        <p:spPr>
          <a:xfrm>
            <a:off x="486504" y="1719464"/>
            <a:ext cx="5925344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/>
              <a:t>Hasta/yaralıya </a:t>
            </a:r>
            <a:r>
              <a:rPr lang="tr-TR" sz="2400" b="1" dirty="0"/>
              <a:t>“Boğuluyor musun?” </a:t>
            </a:r>
            <a:r>
              <a:rPr lang="tr-TR" sz="2400" dirty="0"/>
              <a:t>diye sorun. “Boğuluyorum” diye cevap veriyorsa, kuvvetli öksürüyorsa ve solunumu varsa </a:t>
            </a:r>
            <a:r>
              <a:rPr lang="tr-TR" sz="2400" u="sng" dirty="0"/>
              <a:t>kısmi havayolu tıkanıklığı </a:t>
            </a:r>
            <a:r>
              <a:rPr lang="tr-TR" sz="2400" dirty="0"/>
              <a:t>söz konusudur.</a:t>
            </a:r>
          </a:p>
          <a:p>
            <a:pPr lvl="1" algn="just"/>
            <a:r>
              <a:rPr lang="tr-TR" sz="2000" dirty="0"/>
              <a:t>Öksürmeye devam etmesini söyleyin ve başka bir şey yapmayın.</a:t>
            </a:r>
          </a:p>
          <a:p>
            <a:pPr lvl="1" algn="just"/>
            <a:r>
              <a:rPr lang="tr-TR" sz="2000" dirty="0"/>
              <a:t>Tam hava yolu tıkanıklığı gelişebileceğinden normal şekilde tekrar nefes alıncaya kadar kişiyle birlikte kalın.</a:t>
            </a:r>
          </a:p>
          <a:p>
            <a:pPr lvl="1" algn="just"/>
            <a:r>
              <a:rPr lang="tr-TR" sz="2000" dirty="0"/>
              <a:t>Hasta/yaralının solunum ve öksürüğü zayıflarsa ya da kaybolursa ve morarma saptanırsa tam havayolu tıkanıklığı olarak kabul edin ve derhal müdahale edin.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5993ECC2-C3C4-4408-A9AC-8F7C0376E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2584" y="1813682"/>
            <a:ext cx="2016223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487D3E03-AB3F-45C9-AAB5-4FCF4C2A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708" y="3532152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01A7602-59FA-4EEB-96B8-A6A069A20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73406"/>
            <a:ext cx="1986971" cy="14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28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32118636-5F96-4712-AE66-8CB17DF3D1C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2492896"/>
            <a:ext cx="5709320" cy="388843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cs typeface="Times New Roman" panose="02020603050405020304" pitchFamily="18" charset="0"/>
              </a:rPr>
              <a:t>Bilinç durumunu değerlendirin ve ona göre müdahale edin.</a:t>
            </a:r>
          </a:p>
          <a:p>
            <a:pPr algn="just"/>
            <a:r>
              <a:rPr lang="tr-TR" sz="2400" b="1" u="sng" dirty="0">
                <a:cs typeface="Times New Roman" panose="02020603050405020304" pitchFamily="18" charset="0"/>
              </a:rPr>
              <a:t>Hasta/yaralı bilinçliyse:</a:t>
            </a:r>
          </a:p>
          <a:p>
            <a:pPr lvl="1" algn="just"/>
            <a:r>
              <a:rPr lang="tr-TR" sz="2400" b="1" dirty="0">
                <a:cs typeface="Times New Roman" panose="02020603050405020304" pitchFamily="18" charset="0"/>
              </a:rPr>
              <a:t>“Boğuluyor musun?” </a:t>
            </a:r>
            <a:r>
              <a:rPr lang="tr-TR" sz="2400" dirty="0">
                <a:cs typeface="Times New Roman" panose="02020603050405020304" pitchFamily="18" charset="0"/>
              </a:rPr>
              <a:t>diye sorun. Size cevap veremiyor, öksüremiyor veya zayıf öksürüyor, mücadele ediyor ve nefes alamıyorsa </a:t>
            </a:r>
            <a:r>
              <a:rPr lang="tr-TR" sz="2400" u="sng" dirty="0">
                <a:cs typeface="Times New Roman" panose="02020603050405020304" pitchFamily="18" charset="0"/>
              </a:rPr>
              <a:t>tam havayolu tıkanıklığı </a:t>
            </a:r>
            <a:r>
              <a:rPr lang="tr-TR" sz="2400" dirty="0">
                <a:cs typeface="Times New Roman" panose="02020603050405020304" pitchFamily="18" charset="0"/>
              </a:rPr>
              <a:t>söz konusudur.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3E205FC8-5BF4-44F9-B4E2-B2B8537B0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068960"/>
            <a:ext cx="259229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32118636-5F96-4712-AE66-8CB17DF3D1C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45568"/>
            <a:ext cx="8013576" cy="4896544"/>
          </a:xfrm>
        </p:spPr>
        <p:txBody>
          <a:bodyPr>
            <a:noAutofit/>
          </a:bodyPr>
          <a:lstStyle/>
          <a:p>
            <a:pPr lvl="1" algn="just"/>
            <a:r>
              <a:rPr lang="tr-TR" dirty="0">
                <a:cs typeface="Times New Roman" panose="02020603050405020304" pitchFamily="18" charset="0"/>
              </a:rPr>
              <a:t>Hemen etrafınıza seslenin, yardım isteyin ve 112 acil yardım numarasını arayın ya da aratın.</a:t>
            </a:r>
            <a:r>
              <a:rPr lang="tr-TR" dirty="0"/>
              <a:t> </a:t>
            </a:r>
            <a:r>
              <a:rPr lang="tr-TR" dirty="0">
                <a:cs typeface="Times New Roman" panose="02020603050405020304" pitchFamily="18" charset="0"/>
              </a:rPr>
              <a:t>Bu aşamada</a:t>
            </a:r>
            <a:r>
              <a:rPr lang="tr-TR" sz="2400" dirty="0">
                <a:cs typeface="Times New Roman" panose="02020603050405020304" pitchFamily="18" charset="0"/>
              </a:rPr>
              <a:t>:</a:t>
            </a:r>
          </a:p>
          <a:p>
            <a:pPr lvl="2" algn="just"/>
            <a:r>
              <a:rPr lang="tr-TR" dirty="0">
                <a:cs typeface="Times New Roman" panose="02020603050405020304" pitchFamily="18" charset="0"/>
              </a:rPr>
              <a:t>Akıllı telefonunuz varsa 112 acil yardım numarasını arayın ve hoparlörü açıp bir yandan telefondaki sağlık görevlisinin direktiflerini dinleyin.</a:t>
            </a:r>
          </a:p>
          <a:p>
            <a:pPr lvl="2" algn="just"/>
            <a:r>
              <a:rPr lang="tr-TR" dirty="0">
                <a:cs typeface="Times New Roman" panose="02020603050405020304" pitchFamily="18" charset="0"/>
              </a:rPr>
              <a:t>Yardım çağırma ve ilk yardım basamaklarını eşzamanlı olarak yürütün.</a:t>
            </a:r>
          </a:p>
        </p:txBody>
      </p:sp>
    </p:spTree>
    <p:extLst>
      <p:ext uri="{BB962C8B-B14F-4D97-AF65-F5344CB8AC3E}">
        <p14:creationId xmlns:p14="http://schemas.microsoft.com/office/powerpoint/2010/main" val="2797734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D8A33C85-E061-4A5D-9A1A-48355B83F3D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060848"/>
            <a:ext cx="4553840" cy="3990911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Hasta/yaralının yan tarafında ve biraz arkasında durun.</a:t>
            </a:r>
          </a:p>
          <a:p>
            <a:pPr lvl="1" algn="just"/>
            <a:r>
              <a:rPr lang="tr-TR" sz="2400" dirty="0"/>
              <a:t>Hasta/yaralının göğsünü bir elinizle destekleyin ve öne doğru eğin.</a:t>
            </a:r>
          </a:p>
          <a:p>
            <a:pPr lvl="1" algn="just"/>
            <a:r>
              <a:rPr lang="tr-TR" sz="2400" dirty="0"/>
              <a:t>Diğer elinizin topuğuyla kişinin sırtına kürek kemiklerinin arasına yönü ileri doğru beş defa sert şekilde vurun.</a:t>
            </a:r>
          </a:p>
          <a:p>
            <a:pPr marL="457200" lvl="1" indent="0" algn="just">
              <a:buNone/>
            </a:pPr>
            <a:endParaRPr lang="tr-TR" sz="2400" dirty="0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AutoShape 4" descr="Woman Choking Greeting Card for Sale 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4D28D5AB-8EF0-5B4D-A281-8BBF8DAD2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63" y="2132856"/>
            <a:ext cx="2208732" cy="165654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xmlns="" id="{B853B5A9-8183-4434-861F-821156510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63" y="4221088"/>
            <a:ext cx="2208730" cy="16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3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1E8C8E0D-7166-4A37-AF85-652475CCA6C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73056"/>
            <a:ext cx="5112568" cy="4392488"/>
          </a:xfrm>
        </p:spPr>
        <p:txBody>
          <a:bodyPr>
            <a:noAutofit/>
          </a:bodyPr>
          <a:lstStyle/>
          <a:p>
            <a:pPr lvl="1" algn="just"/>
            <a:r>
              <a:rPr lang="tr-TR" sz="2400" dirty="0"/>
              <a:t>Cismin çıkıp çıkmadığını ve kişinin tekrar nefes alıp almadığını kontrol edin.</a:t>
            </a:r>
          </a:p>
          <a:p>
            <a:pPr lvl="1" algn="just"/>
            <a:r>
              <a:rPr lang="tr-TR" sz="2400" dirty="0"/>
              <a:t>Ağız içinde cismi görüyorsanız elinizle çıkarmayı deneyin. Ancak cisim görülmüyorsa </a:t>
            </a:r>
            <a:r>
              <a:rPr lang="tr-TR" sz="2400" dirty="0" err="1"/>
              <a:t>körlemesine</a:t>
            </a:r>
            <a:r>
              <a:rPr lang="tr-TR" sz="2400" dirty="0"/>
              <a:t> parmak süpürme hareketi yapmayın.</a:t>
            </a:r>
          </a:p>
          <a:p>
            <a:pPr lvl="1" algn="just"/>
            <a:r>
              <a:rPr lang="tr-TR" sz="2400" dirty="0"/>
              <a:t>Hava yolu tıkanıklığını gidermek için beş sırt vurusu başarısız olursa karın basısı uygulayın.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1E8C55C-0786-3F47-9583-B63FC987C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1" y="4206344"/>
            <a:ext cx="2784631" cy="208847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3D8B30FE-3C6A-4C3E-B3BB-400ABB8B981B}"/>
              </a:ext>
            </a:extLst>
          </p:cNvPr>
          <p:cNvSpPr txBox="1"/>
          <p:nvPr/>
        </p:nvSpPr>
        <p:spPr>
          <a:xfrm>
            <a:off x="7303935" y="5013176"/>
            <a:ext cx="728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8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E4E0828D-ABEA-4C50-A386-FAD771053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01" y="1712157"/>
            <a:ext cx="2784630" cy="20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3630940B-EBA3-43C1-AA18-C3C02D4145A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628800"/>
            <a:ext cx="5256584" cy="4608512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/>
              <a:t>Karın basısı (</a:t>
            </a:r>
            <a:r>
              <a:rPr lang="tr-TR" sz="2400" b="1" dirty="0" err="1"/>
              <a:t>Heimlich</a:t>
            </a:r>
            <a:r>
              <a:rPr lang="tr-TR" sz="2400" b="1" dirty="0"/>
              <a:t> manevrası) uygulaması:</a:t>
            </a:r>
          </a:p>
          <a:p>
            <a:pPr lvl="1" algn="just"/>
            <a:r>
              <a:rPr lang="tr-TR" sz="2400" dirty="0"/>
              <a:t>Hasta/yaralının arkasında durun ve her iki kolunuzu da karnın üst kısmına yerleştirin.</a:t>
            </a:r>
          </a:p>
          <a:p>
            <a:pPr lvl="1" algn="just"/>
            <a:r>
              <a:rPr lang="tr-TR" sz="2400" dirty="0"/>
              <a:t>Hasta/yaralıyı öne eğin.</a:t>
            </a:r>
          </a:p>
          <a:p>
            <a:pPr lvl="1" algn="just"/>
            <a:r>
              <a:rPr lang="tr-TR" sz="2400" dirty="0"/>
              <a:t>Bir elinizi yumruk yapın ve yumruğunuzun başparmak tarafını göbek deliği ile iman tahtasının ucu arasına yerleştirin.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039B350-6B21-B943-BA2B-CC67EDCA6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16832"/>
            <a:ext cx="2448274" cy="183620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4401108"/>
            <a:ext cx="2448274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31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123E312F-CECF-4F15-A9A6-61A54925158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844624"/>
            <a:ext cx="4762872" cy="48247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800" b="1" dirty="0"/>
              <a:t>Karın basısı (</a:t>
            </a:r>
            <a:r>
              <a:rPr lang="tr-TR" sz="2800" b="1" dirty="0" err="1"/>
              <a:t>Heimlich</a:t>
            </a:r>
            <a:r>
              <a:rPr lang="tr-TR" sz="2800" b="1" dirty="0"/>
              <a:t> manevrası) uygulaması:</a:t>
            </a:r>
          </a:p>
          <a:p>
            <a:pPr lvl="1" algn="just"/>
            <a:r>
              <a:rPr lang="tr-TR" sz="2400" dirty="0"/>
              <a:t>Bu eli diğer elinizle kavrayın ve yumruğunuzu sıkıca içeri ve yukarı doğru keskin bir şekilde çekin.</a:t>
            </a:r>
          </a:p>
          <a:p>
            <a:pPr lvl="1" algn="just"/>
            <a:r>
              <a:rPr lang="tr-TR" sz="2400" dirty="0"/>
              <a:t>Beş defa karın basısını tekrarlayın.</a:t>
            </a:r>
          </a:p>
          <a:p>
            <a:pPr lvl="1" algn="just"/>
            <a:r>
              <a:rPr lang="tr-TR" sz="2400" u="sng" dirty="0"/>
              <a:t>Tıkanıklık hala devam ediyorsa, beş karın basısı ile beş sırt vurusuna dönüşümlü olarak devam edin.</a:t>
            </a:r>
          </a:p>
          <a:p>
            <a:pPr lvl="1" algn="just"/>
            <a:r>
              <a:rPr lang="tr-TR" sz="2400" dirty="0"/>
              <a:t>Cisim çıkana kadar veya kişi yanıtsız (tepkisiz) hale gelinceye bu işlemleri tekrarlayın.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BE226570-5F80-7E42-B133-EFA4449A6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45" y="1952410"/>
            <a:ext cx="2160232" cy="162017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3628" y="4077072"/>
            <a:ext cx="2207979" cy="16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04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5433F31D-AE03-42AE-A9E5-554357DD39F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75556" y="1709304"/>
            <a:ext cx="7992888" cy="427493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tr-TR" sz="2800" b="1" i="1" dirty="0"/>
              <a:t>Hasta/yaralı yanıtsız (tepkisiz) hale gelir veya yanıtsız (tepkisiz)</a:t>
            </a:r>
            <a:r>
              <a:rPr lang="tr-TR" sz="2800" i="1" dirty="0"/>
              <a:t> </a:t>
            </a:r>
            <a:r>
              <a:rPr lang="tr-TR" sz="2800" b="1" i="1" dirty="0"/>
              <a:t>halde bulunursa: </a:t>
            </a:r>
            <a:endParaRPr lang="tr-TR" sz="2800" dirty="0"/>
          </a:p>
          <a:p>
            <a:pPr lvl="0"/>
            <a:r>
              <a:rPr lang="tr-TR" sz="2400" dirty="0"/>
              <a:t>Bilinçsiz hasta/yaralıyı dikkatlice yere yatırın.</a:t>
            </a:r>
          </a:p>
          <a:p>
            <a:pPr lvl="0"/>
            <a:r>
              <a:rPr lang="tr-TR" sz="2400" dirty="0"/>
              <a:t>Hemen etrafınıza seslenin, yardım isteyin ve 112 acil yardım numarasını arayın ya da aratın.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CF0EFD94-5A93-5648-88A4-51B5373AA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2891881" cy="21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7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B626BF67-913B-4484-9829-2DB53FC6AE2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1916832"/>
            <a:ext cx="5184576" cy="33843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Genel Bilgiler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Yetişkinlerde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Çocuklarda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Bebeklerde havayolu tıkanıklığı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Özet</a:t>
            </a:r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3AA2F647-C134-4F2E-A223-563790AAB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36" y="2003808"/>
            <a:ext cx="1900256" cy="142519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09D9E750-F13C-4623-B330-6505F9D1D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40" y="3678084"/>
            <a:ext cx="1900256" cy="1425192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ADE3FEB0-6D83-4E02-B5C4-D3C96CE0B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5326144"/>
            <a:ext cx="1900256" cy="14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89DD05DD-33B2-4C1E-82A6-76C3666F14F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988840"/>
            <a:ext cx="4926736" cy="3744416"/>
          </a:xfrm>
        </p:spPr>
        <p:txBody>
          <a:bodyPr>
            <a:noAutofit/>
          </a:bodyPr>
          <a:lstStyle/>
          <a:p>
            <a:pPr lvl="0"/>
            <a:r>
              <a:rPr lang="tr-TR" sz="2400" dirty="0"/>
              <a:t>Bu aşamada:</a:t>
            </a:r>
          </a:p>
          <a:p>
            <a:pPr lvl="1" algn="just"/>
            <a:r>
              <a:rPr lang="tr-TR" sz="2400" dirty="0"/>
              <a:t>Akıllı telefonunuz varsa 112 acil yardım numarasını arayın ve hoparlörü açıp bir yandan telefondaki sağlık görevlisinin direktiflerini dinleyin.</a:t>
            </a:r>
          </a:p>
          <a:p>
            <a:pPr lvl="1" algn="just"/>
            <a:r>
              <a:rPr lang="tr-TR" sz="2400" dirty="0"/>
              <a:t>Yardım çağırma ve ilk yardım basamaklarını eşzamanlı olarak yürütün.</a:t>
            </a:r>
          </a:p>
          <a:p>
            <a:pPr lvl="0"/>
            <a:r>
              <a:rPr lang="tr-TR" sz="2400" dirty="0"/>
              <a:t>Temel Yaşam Desteğine başlayın</a:t>
            </a:r>
            <a:r>
              <a:rPr lang="tr-TR" sz="2800" dirty="0"/>
              <a:t>.</a:t>
            </a:r>
            <a:r>
              <a:rPr lang="tr-TR" dirty="0"/>
              <a:t> </a:t>
            </a:r>
            <a:endParaRPr lang="tr-TR" sz="28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FAC948E5-A247-6141-BCAD-161CC93EA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3111933" cy="23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36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57155370-3208-44B1-8646-4B9C9BD9424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995B02F6-90FE-43CE-88E4-78B95312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endParaRPr lang="tr-TR" sz="2000" i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6541D4F4-EF95-2B4E-8B44-D815EF637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0" y="2757163"/>
            <a:ext cx="3498014" cy="26235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C1F924B4-BD11-1345-B919-38A1518FD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85" y="2770627"/>
            <a:ext cx="3498017" cy="26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28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2B32A3E3-D753-4009-8172-7F5DC6D1219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700808"/>
            <a:ext cx="6120680" cy="446449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tr-TR" sz="2400" dirty="0"/>
              <a:t>Çocuklarda yemek yerken gıdaya bağlı veya bozuk para ve küçük oyuncaklar gibi gıda dışı maddelerle havayolu tıkanıklığı oluşur.</a:t>
            </a:r>
          </a:p>
          <a:p>
            <a:r>
              <a:rPr lang="tr-TR" sz="2400" b="1" dirty="0"/>
              <a:t>Belirti ve bulgular: </a:t>
            </a:r>
            <a:r>
              <a:rPr lang="tr-TR" sz="2400" dirty="0"/>
              <a:t>Çocuklarda oyun oynarken ya da yemek yerken aniden ortaya çıkan:</a:t>
            </a:r>
          </a:p>
          <a:p>
            <a:pPr lvl="1"/>
            <a:r>
              <a:rPr lang="tr-TR" sz="2400" dirty="0"/>
              <a:t>Öksürük</a:t>
            </a:r>
          </a:p>
          <a:p>
            <a:pPr lvl="1"/>
            <a:r>
              <a:rPr lang="tr-TR" sz="2400" dirty="0"/>
              <a:t>Öğürme</a:t>
            </a:r>
          </a:p>
          <a:p>
            <a:pPr lvl="1"/>
            <a:r>
              <a:rPr lang="tr-TR" sz="2400" dirty="0"/>
              <a:t>Boğulma</a:t>
            </a:r>
          </a:p>
          <a:p>
            <a:pPr lvl="1"/>
            <a:r>
              <a:rPr lang="tr-TR" sz="2400" dirty="0"/>
              <a:t>Nefes alamama ve</a:t>
            </a:r>
          </a:p>
          <a:p>
            <a:pPr lvl="1"/>
            <a:r>
              <a:rPr lang="tr-TR" sz="2400" dirty="0"/>
              <a:t>Hırıltı</a:t>
            </a:r>
          </a:p>
          <a:p>
            <a:pPr marL="457200" lvl="1" indent="0">
              <a:buNone/>
            </a:pPr>
            <a:r>
              <a:rPr lang="tr-TR" sz="2400" dirty="0"/>
              <a:t>Havayolu tıkanıklığını düşündürmelidir.</a:t>
            </a:r>
          </a:p>
          <a:p>
            <a:pPr algn="just"/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55E8C44D-74AC-2E47-AE02-18C2EE91E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0284"/>
            <a:ext cx="2449212" cy="18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7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4BDE2469-FB53-42DF-A52A-2CD0505FB906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İlk Yardım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1844824"/>
            <a:ext cx="8013576" cy="3960440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1 (bir) yaşından büyük çocuklarda hava yolu tıkanıklığında uygulanan ilk yardım uygulamaları yetişkinlerle aynıdır.</a:t>
            </a:r>
          </a:p>
          <a:p>
            <a:pPr lvl="0" algn="just"/>
            <a:r>
              <a:rPr lang="tr-TR" sz="2400" b="1" dirty="0"/>
              <a:t>Kısmi hava yolu tıkanıklığında;</a:t>
            </a:r>
          </a:p>
          <a:p>
            <a:pPr lvl="1" algn="just"/>
            <a:r>
              <a:rPr lang="tr-TR" sz="2400" dirty="0"/>
              <a:t>Yetişkinlerde havayolu tıkanıklığındaki ilk yardım uygulama basamaklarını uygulayın.</a:t>
            </a:r>
          </a:p>
          <a:p>
            <a:pPr algn="just"/>
            <a:r>
              <a:rPr lang="tr-TR" sz="2400" b="1" dirty="0"/>
              <a:t>Tam hava yolu tıkanıklığında;</a:t>
            </a:r>
            <a:endParaRPr lang="tr-TR" sz="2400" dirty="0"/>
          </a:p>
          <a:p>
            <a:pPr lvl="1"/>
            <a:r>
              <a:rPr lang="tr-TR" sz="2400" dirty="0"/>
              <a:t>İlk yardım uygulama basamakları çocuğun bilinçli olması veya bilinçsiz olmasına ya da bilinçsiz halde bulunmasına göre değişir.</a:t>
            </a:r>
          </a:p>
        </p:txBody>
      </p:sp>
    </p:spTree>
    <p:extLst>
      <p:ext uri="{BB962C8B-B14F-4D97-AF65-F5344CB8AC3E}">
        <p14:creationId xmlns:p14="http://schemas.microsoft.com/office/powerpoint/2010/main" val="4998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16F0BB62-219C-4512-BBE5-5AFCCA91977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0030" y="1494727"/>
            <a:ext cx="8063939" cy="180020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Çocuğun bilinci açıksa:</a:t>
            </a:r>
          </a:p>
          <a:p>
            <a:pPr lvl="1" algn="just"/>
            <a:r>
              <a:rPr lang="tr-TR" sz="2400" dirty="0"/>
              <a:t>Uygulamayı yetişkin bölümünde anlatıldığı şekilde yapın.</a:t>
            </a:r>
          </a:p>
          <a:p>
            <a:pPr lvl="1" algn="just"/>
            <a:r>
              <a:rPr lang="tr-TR" sz="2400" dirty="0"/>
              <a:t>Çocuklarda tam havayolu tıkanıklığında sırt vuruları ve karın basılarına ek olarak göğüs basıları da uygulanabilir.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9A8E316-8B31-7443-B89A-18C6E1EEA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1" y="4018274"/>
            <a:ext cx="2400294" cy="180022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0FB7623-D616-6547-8886-1CAB0F9DC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563" y="4010532"/>
            <a:ext cx="2400269" cy="18002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7EAB2490-84D6-3D4E-87B3-42B7923B9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80" y="4018274"/>
            <a:ext cx="2326558" cy="17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86224DFA-D6CD-4F44-88D2-2CBD83123F9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5212" y="1844824"/>
            <a:ext cx="7823212" cy="410445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 uygulama yöntemi – birinci yöntem:</a:t>
            </a:r>
          </a:p>
          <a:p>
            <a:pPr lvl="1" algn="just"/>
            <a:r>
              <a:rPr lang="tr-TR" sz="2000" dirty="0"/>
              <a:t>Çocuğun arkasında durun, kollarınızı koltukaltı altına yerleştirin ve göğsünü sarın veya kuşatın. </a:t>
            </a:r>
            <a:endParaRPr lang="tr-TR" sz="2000" dirty="0">
              <a:solidFill>
                <a:srgbClr val="FF0000"/>
              </a:solidFill>
            </a:endParaRPr>
          </a:p>
          <a:p>
            <a:pPr lvl="1" algn="just"/>
            <a:r>
              <a:rPr lang="tr-TR" sz="2000" dirty="0"/>
              <a:t>Bir elinizle yumruk yapın ve yumruğun başparmak tarafını göğüs kemiğinin (iman tahtasının) alt yarısına yerleştirin.</a:t>
            </a:r>
          </a:p>
          <a:p>
            <a:pPr lvl="1" algn="just"/>
            <a:r>
              <a:rPr lang="tr-TR" sz="2000" dirty="0"/>
              <a:t>Yumruğu diğer elinizle kavrayın.</a:t>
            </a:r>
          </a:p>
          <a:p>
            <a:pPr lvl="1" algn="just"/>
            <a:r>
              <a:rPr lang="tr-TR" sz="2000" dirty="0"/>
              <a:t>Yumruğu hızlı bir hareketle kendinize doğru çekerek hızlı bir içe doğru itme kuvveti verin.</a:t>
            </a:r>
          </a:p>
          <a:p>
            <a:pPr lvl="1" algn="just"/>
            <a:r>
              <a:rPr lang="tr-TR" sz="2000" dirty="0"/>
              <a:t>Sırt vuruları ve göğüs basılarını dönüşümlü olarak uygulayın.</a:t>
            </a:r>
          </a:p>
          <a:p>
            <a:pPr lvl="1" algn="just"/>
            <a:r>
              <a:rPr lang="tr-TR" sz="2000" dirty="0"/>
              <a:t>Cisim çıkana kadar veya çocuk bilincini kaybedinceye kadar bu işlemleri tekrarlayın.</a:t>
            </a:r>
          </a:p>
        </p:txBody>
      </p:sp>
    </p:spTree>
    <p:extLst>
      <p:ext uri="{BB962C8B-B14F-4D97-AF65-F5344CB8AC3E}">
        <p14:creationId xmlns:p14="http://schemas.microsoft.com/office/powerpoint/2010/main" val="110166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4E424873-CE39-443B-87FF-7253EC9284D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16832"/>
            <a:ext cx="6563072" cy="40324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 uygulama yöntemi – ikinci yöntem:</a:t>
            </a:r>
          </a:p>
          <a:p>
            <a:pPr lvl="1" algn="just"/>
            <a:r>
              <a:rPr lang="tr-TR" sz="2000" dirty="0"/>
              <a:t>Çocuğun yanında durun.</a:t>
            </a:r>
          </a:p>
          <a:p>
            <a:pPr lvl="1" algn="just"/>
            <a:r>
              <a:rPr lang="tr-TR" sz="2000" dirty="0"/>
              <a:t>Bir elinizle sırtından destek olun.</a:t>
            </a:r>
          </a:p>
          <a:p>
            <a:pPr lvl="1" algn="just"/>
            <a:r>
              <a:rPr lang="tr-TR" sz="2000" dirty="0"/>
              <a:t>Diğer elinizin topuğunu göğüs kemiğinin (iman tahtası) alt yarısına yerleştirin.</a:t>
            </a:r>
          </a:p>
          <a:p>
            <a:pPr lvl="1" algn="just"/>
            <a:r>
              <a:rPr lang="tr-TR" sz="2000" dirty="0"/>
              <a:t>Temel Yaşam Desteğindekine benzer ancak daha yavaş ve keskin 5 (beş) defa göğüs basısı uygulayın.</a:t>
            </a:r>
          </a:p>
          <a:p>
            <a:pPr lvl="1" algn="just"/>
            <a:r>
              <a:rPr lang="tr-TR" sz="2000" dirty="0"/>
              <a:t>Cismin çıkıp çıkmadığını kontrol edin.</a:t>
            </a:r>
          </a:p>
          <a:p>
            <a:pPr lvl="1" algn="just"/>
            <a:r>
              <a:rPr lang="tr-TR" sz="2000" dirty="0"/>
              <a:t>Cisim çıkana kadar veya çocuk bilincini kaybedinceye kadar sırt vuruları ve göğüs basılarını dönüşümlü olarak uygulayın.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428F067-9A99-864A-864C-5D6A0D558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8" y="3140968"/>
            <a:ext cx="1824203" cy="136815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FBDE9D4B-5E83-E943-8C2B-A6AEBA80C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57" y="4701081"/>
            <a:ext cx="18242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29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3177FF40-44AB-43E5-87F5-4120E9C6877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Çocuklarda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032448"/>
          </a:xfrm>
        </p:spPr>
        <p:txBody>
          <a:bodyPr>
            <a:noAutofit/>
          </a:bodyPr>
          <a:lstStyle/>
          <a:p>
            <a:r>
              <a:rPr lang="tr-TR" sz="2400" b="1" dirty="0"/>
              <a:t>Çocuk yanıtsız (tepkisiz) hale gelirse veya yanıtsız (tepkisiz) halde bulunursa:</a:t>
            </a:r>
            <a:endParaRPr lang="tr-TR" sz="2400" dirty="0"/>
          </a:p>
          <a:p>
            <a:pPr lvl="1"/>
            <a:r>
              <a:rPr lang="tr-TR" sz="2400" dirty="0"/>
              <a:t>Çocuğu dikkatlice yere sırtüstü yatırın.</a:t>
            </a:r>
          </a:p>
          <a:p>
            <a:pPr lvl="1"/>
            <a:r>
              <a:rPr lang="tr-TR" sz="2400" dirty="0">
                <a:cs typeface="Times New Roman" panose="02020603050405020304" pitchFamily="18" charset="0"/>
              </a:rPr>
              <a:t>Hemen etrafınıza seslenin, yardım isteyin ve 112 acil yardım numarasını arayın ya da aratın.</a:t>
            </a:r>
            <a:r>
              <a:rPr lang="tr-TR" sz="2400" dirty="0"/>
              <a:t> </a:t>
            </a:r>
            <a:r>
              <a:rPr lang="tr-TR" sz="2400" dirty="0">
                <a:cs typeface="Times New Roman" panose="02020603050405020304" pitchFamily="18" charset="0"/>
              </a:rPr>
              <a:t>Bu aşamada:</a:t>
            </a:r>
          </a:p>
          <a:p>
            <a:pPr lvl="2"/>
            <a:r>
              <a:rPr lang="tr-TR" sz="2000" dirty="0"/>
              <a:t>Akıllı telefonunuz varsa 112 acil yardım numarasını arayın ve hoparlörü açıp bir yandan telefondaki sağlık görevlisinin direktiflerini dinleyin.</a:t>
            </a:r>
          </a:p>
          <a:p>
            <a:pPr lvl="2"/>
            <a:r>
              <a:rPr lang="tr-TR" sz="2000" dirty="0"/>
              <a:t>Yardım çağırma ve ilk yardım basamaklarını eşzamanlı olarak yürütün.</a:t>
            </a:r>
          </a:p>
          <a:p>
            <a:pPr lvl="1"/>
            <a:r>
              <a:rPr lang="tr-TR" sz="2400" dirty="0"/>
              <a:t>Çocuk Temel Yaşam Desteğine başlayın.</a:t>
            </a:r>
          </a:p>
        </p:txBody>
      </p:sp>
    </p:spTree>
    <p:extLst>
      <p:ext uri="{BB962C8B-B14F-4D97-AF65-F5344CB8AC3E}">
        <p14:creationId xmlns:p14="http://schemas.microsoft.com/office/powerpoint/2010/main" val="3979421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42DFFC14-7626-497C-9368-BD326228D89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8634" y="341697"/>
            <a:ext cx="79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/>
              <a:t>Bebeklerde (29 gün-1 yaş) Havayolu Tıkanıklığı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212A978-FEBB-8D4E-8EB7-E0BB99554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2132856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51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1B55E970-6E48-4948-AD47-184DC4E1886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916832"/>
            <a:ext cx="7993601" cy="230425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tr-TR" sz="2400" dirty="0"/>
              <a:t>Bebekler gıda başta olmak üzere küçük oyuncak ve cisimleri solunum yoluna kaçırabilirler.</a:t>
            </a:r>
          </a:p>
          <a:p>
            <a:pPr algn="just">
              <a:lnSpc>
                <a:spcPct val="110000"/>
              </a:lnSpc>
            </a:pPr>
            <a:r>
              <a:rPr lang="tr-TR" sz="2400" dirty="0"/>
              <a:t>Bebekler yemek yerken, oyuncaklarla oynarken veya evin içinde emeklerken aniden nefes almakta zorlanırsa büyük ihtimalle yabancı cisim yutmuştur.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54562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B3736178-70A2-45A1-A311-82BD5BA79522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844824"/>
            <a:ext cx="8013576" cy="41044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/>
              <a:t>Yabancı cisme bağlı havayolu tıkanıklığı; en yaygın görülen hayatı tehdit eden acil durumlar arasında yer alır.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Hava yolu tıkanıklığı; hızlı ve etkili bir şekilde müdahale edilmezse solunum ve kalp durmasına dahi neden olabilir.</a:t>
            </a:r>
          </a:p>
          <a:p>
            <a:pPr algn="just">
              <a:lnSpc>
                <a:spcPct val="150000"/>
              </a:lnSpc>
            </a:pPr>
            <a:r>
              <a:rPr lang="tr-TR" sz="2400" dirty="0"/>
              <a:t>Bu yüzden aniden nefes alamadığını veya boğulduğunu belirten bir kişide, yabancı cisme bağlı havayolu tıkanıklığı akla gelmelidir.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09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85A3F161-B675-493E-9980-EC84E7C23FB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8839" y="1916832"/>
            <a:ext cx="7921593" cy="3816424"/>
          </a:xfrm>
        </p:spPr>
        <p:txBody>
          <a:bodyPr>
            <a:normAutofit/>
          </a:bodyPr>
          <a:lstStyle/>
          <a:p>
            <a:pPr algn="just"/>
            <a:r>
              <a:rPr lang="tr-TR" sz="2400" dirty="0"/>
              <a:t>Bebeklerde havayolu tıkanıklığını anlamak yetişkine göre daha zordur.</a:t>
            </a:r>
          </a:p>
          <a:p>
            <a:pPr algn="just"/>
            <a:r>
              <a:rPr lang="tr-TR" sz="2400" dirty="0"/>
              <a:t>Konuşma yetisi ve tıkanma sonrası yetişkinler tarafından ortaya konan beden hareketlerini bebeklerde görmek mümkün değildir.</a:t>
            </a:r>
          </a:p>
          <a:p>
            <a:pPr algn="just"/>
            <a:r>
              <a:rPr lang="tr-TR" sz="2400" dirty="0"/>
              <a:t>Bu nedenle, bebeklerde meydana gelen tıkanıklığı anlayabilmek için </a:t>
            </a:r>
            <a:r>
              <a:rPr lang="tr-TR" sz="2400" b="1" i="1" dirty="0"/>
              <a:t>bebeğin göğüs ve karın hareketlerini izlemek, ağız ve burundan nefes alıp verme ile oluşan hava akımını dinlemek ve hissetmeye çalışmak </a:t>
            </a:r>
            <a:r>
              <a:rPr lang="tr-TR" sz="2400" dirty="0"/>
              <a:t>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358993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4FBFD05C-363A-4881-AB6F-B1073BD22E4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628800"/>
            <a:ext cx="4104456" cy="4608512"/>
          </a:xfrm>
        </p:spPr>
        <p:txBody>
          <a:bodyPr>
            <a:normAutofit/>
          </a:bodyPr>
          <a:lstStyle/>
          <a:p>
            <a:r>
              <a:rPr lang="tr-TR" sz="2400" b="1" i="1" dirty="0"/>
              <a:t>Kısmi tıkanıklık durumunda:</a:t>
            </a:r>
            <a:endParaRPr lang="tr-TR" sz="2400" dirty="0"/>
          </a:p>
          <a:p>
            <a:pPr lvl="1"/>
            <a:r>
              <a:rPr lang="tr-TR" sz="2400" dirty="0"/>
              <a:t>Zorlanarak nefes alma, öksürme ve ağlama</a:t>
            </a:r>
          </a:p>
          <a:p>
            <a:pPr lvl="1"/>
            <a:r>
              <a:rPr lang="tr-TR" sz="2400" dirty="0"/>
              <a:t>Boğulurcasına devam eden öksürük</a:t>
            </a:r>
          </a:p>
          <a:p>
            <a:pPr lvl="1"/>
            <a:r>
              <a:rPr lang="tr-TR" sz="2400" dirty="0"/>
              <a:t>Öğürme</a:t>
            </a:r>
          </a:p>
          <a:p>
            <a:pPr lvl="1"/>
            <a:r>
              <a:rPr lang="tr-TR" sz="2400" dirty="0"/>
              <a:t>Korku, heyecan ve panikle el kol hareketleri yapma, çırpınma</a:t>
            </a:r>
          </a:p>
          <a:p>
            <a:pPr lvl="1"/>
            <a:r>
              <a:rPr lang="tr-TR" sz="2400" dirty="0"/>
              <a:t>Yaşıyla uyumlu sesler çıkarma</a:t>
            </a:r>
            <a:endParaRPr lang="tr-TR" sz="2400" dirty="0">
              <a:effectLst/>
            </a:endParaRPr>
          </a:p>
        </p:txBody>
      </p:sp>
      <p:sp>
        <p:nvSpPr>
          <p:cNvPr id="4" name="İçerik Yer Tutucusu 1"/>
          <p:cNvSpPr txBox="1">
            <a:spLocks/>
          </p:cNvSpPr>
          <p:nvPr/>
        </p:nvSpPr>
        <p:spPr>
          <a:xfrm>
            <a:off x="4716016" y="1628800"/>
            <a:ext cx="4427984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i="1" dirty="0"/>
              <a:t>Tam tıkanıklık durumunda:</a:t>
            </a:r>
            <a:endParaRPr lang="tr-TR" sz="2400" dirty="0"/>
          </a:p>
          <a:p>
            <a:pPr lvl="1"/>
            <a:r>
              <a:rPr lang="tr-TR" sz="2400" dirty="0"/>
              <a:t>Öksürememe</a:t>
            </a:r>
          </a:p>
          <a:p>
            <a:pPr lvl="1"/>
            <a:r>
              <a:rPr lang="tr-TR" sz="2400" dirty="0"/>
              <a:t>Ses çıkaramama</a:t>
            </a:r>
          </a:p>
          <a:p>
            <a:pPr lvl="1"/>
            <a:r>
              <a:rPr lang="tr-TR" sz="2400" dirty="0"/>
              <a:t>Ağlayamama</a:t>
            </a:r>
          </a:p>
          <a:p>
            <a:pPr lvl="1"/>
            <a:r>
              <a:rPr lang="tr-TR" sz="2400" dirty="0"/>
              <a:t>Nefes alamama</a:t>
            </a:r>
          </a:p>
          <a:p>
            <a:pPr lvl="1"/>
            <a:r>
              <a:rPr lang="tr-TR" sz="2400" dirty="0"/>
              <a:t>Tepki vermeme/verememe</a:t>
            </a:r>
          </a:p>
          <a:p>
            <a:pPr lvl="1"/>
            <a:r>
              <a:rPr lang="tr-TR" sz="2400" dirty="0"/>
              <a:t>Rengin morarmaya başlamasıdır.</a:t>
            </a:r>
          </a:p>
        </p:txBody>
      </p:sp>
    </p:spTree>
    <p:extLst>
      <p:ext uri="{BB962C8B-B14F-4D97-AF65-F5344CB8AC3E}">
        <p14:creationId xmlns:p14="http://schemas.microsoft.com/office/powerpoint/2010/main" val="3470606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DEA0A8EC-9CD3-4B6E-8587-3BE1AC4966A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Kısmi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3071" y="1772816"/>
            <a:ext cx="5047041" cy="4104456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400" dirty="0"/>
              <a:t>Bebeğin kendi kendine solumasına ve öksürmesine izin vererek izleyin.</a:t>
            </a:r>
          </a:p>
          <a:p>
            <a:pPr algn="just"/>
            <a:r>
              <a:rPr lang="tr-TR" sz="2400" dirty="0"/>
              <a:t>Bebeği kucağınıza alıp başını yükseltip ya da gazını çıkarıyormuş gibi omzunuza yaslayın ve kendi çabası ile yabancı cismi çıkarmasını bekleyin.</a:t>
            </a:r>
          </a:p>
          <a:p>
            <a:pPr algn="just"/>
            <a:r>
              <a:rPr lang="tr-TR" sz="2400" dirty="0"/>
              <a:t>Kısmi hava yolu tıkanıklığında sırt vuruları ve göğüs basıları gibi aşırıya kaçan yaklaşımlar, istenmeyen ciddi sonuçlara neden olabilir ve hava yolu tıkanıklığını kötüleştirebilir.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3AC4BC16-D6E3-4DBC-8026-6EDF9A60D9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10544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46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9EB1418D-DDB5-4AE5-B182-105B89349AD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988840"/>
            <a:ext cx="7848872" cy="3600400"/>
          </a:xfrm>
        </p:spPr>
        <p:txBody>
          <a:bodyPr>
            <a:normAutofit/>
          </a:bodyPr>
          <a:lstStyle/>
          <a:p>
            <a:pPr algn="just"/>
            <a:r>
              <a:rPr lang="tr-TR" sz="2400" b="1" i="1" dirty="0"/>
              <a:t>Bebekte yanıt (tepki) varsa:</a:t>
            </a:r>
            <a:endParaRPr lang="tr-TR" sz="2400" dirty="0"/>
          </a:p>
          <a:p>
            <a:pPr lvl="1" algn="just"/>
            <a:r>
              <a:rPr lang="tr-TR" sz="2400" dirty="0"/>
              <a:t>Hemen etrafınıza seslenin, yardım isteyin ve 112 acil yardım numarasını arayın ya da aratın.</a:t>
            </a:r>
          </a:p>
          <a:p>
            <a:pPr lvl="1" algn="just"/>
            <a:r>
              <a:rPr lang="tr-TR" sz="2400" dirty="0"/>
              <a:t>Bu aşamada:</a:t>
            </a:r>
          </a:p>
          <a:p>
            <a:pPr lvl="2" algn="just"/>
            <a:r>
              <a:rPr lang="tr-TR" sz="2000" dirty="0"/>
              <a:t>Akıllı telefonunuz varsa 112 acil yardım numarasını arayın ve hoparlörü açıp bir yandan telefondaki sağlık görevlisinin direktiflerini dinleyin.</a:t>
            </a:r>
          </a:p>
          <a:p>
            <a:pPr lvl="2" algn="just"/>
            <a:r>
              <a:rPr lang="tr-TR" sz="2000" dirty="0"/>
              <a:t>Yardım çağırma ve ilk yardım basamaklarını eşzamanlı olarak yürütün.</a:t>
            </a:r>
          </a:p>
        </p:txBody>
      </p:sp>
    </p:spTree>
    <p:extLst>
      <p:ext uri="{BB962C8B-B14F-4D97-AF65-F5344CB8AC3E}">
        <p14:creationId xmlns:p14="http://schemas.microsoft.com/office/powerpoint/2010/main" val="3342687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D6E460F6-2CB4-4D75-BA5C-8AB9261CEF7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952696"/>
            <a:ext cx="5226081" cy="414060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Bebeği yüzü baş aşağı ve başı gövdesinden daha aşağıda olacak şekilde ön kolunuz boyunca yatırın.</a:t>
            </a:r>
          </a:p>
          <a:p>
            <a:pPr lvl="1" algn="just"/>
            <a:r>
              <a:rPr lang="tr-TR" sz="2000" dirty="0"/>
              <a:t>Bebeğin düşmesini önlemek için ve yabancı cismin çıkarılmasına yardımcı olmak için oturur veya diz çökmüş pozisyonda iken uyluklarınızdan destek alın.</a:t>
            </a:r>
          </a:p>
          <a:p>
            <a:pPr lvl="1" algn="just"/>
            <a:r>
              <a:rPr lang="tr-TR" sz="2000" dirty="0"/>
              <a:t>Bu esnada bebeğin başı aşağı ve yüzüstü pozisyonda olduğundan emin olun.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52936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07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1B1F791-6426-47D7-94AC-2FFCB3E56E0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787539"/>
            <a:ext cx="4747979" cy="381642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Bir elin başparmağını alt çenenin açısına ve aynı elden bir veya iki parmağınızı çenenin diğer tarafındaki aynı noktaya yerleştirerek bebeğin başını destekleyin.</a:t>
            </a:r>
          </a:p>
          <a:p>
            <a:pPr lvl="1" algn="just"/>
            <a:r>
              <a:rPr lang="tr-TR" sz="2000" dirty="0"/>
              <a:t>Baş desteği yaparken çenenin altındaki yumuşak dokuları sıkıştırmayın, boğazına bastırmayın ve bebeğin ağzını kapatmayın.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72F1650D-6714-3D43-BA2B-2106E6B7B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0" y="2348880"/>
            <a:ext cx="287532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28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DD74E7F9-B49D-410C-B3C4-42F432BEF33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5644" y="0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3548" y="1573484"/>
            <a:ext cx="8136904" cy="2520280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Sırt vurusu:</a:t>
            </a:r>
            <a:endParaRPr lang="tr-TR" sz="2400" dirty="0"/>
          </a:p>
          <a:p>
            <a:pPr lvl="1" algn="just"/>
            <a:r>
              <a:rPr lang="tr-TR" sz="2000" dirty="0"/>
              <a:t>Serbest elinizin topuğu ile bebeğin kürek kemikleri arasına aşağı ileri yöne doğru beş defa sert sırt vurusu yapın.</a:t>
            </a:r>
          </a:p>
          <a:p>
            <a:pPr lvl="1" algn="just"/>
            <a:r>
              <a:rPr lang="tr-TR" sz="2000" dirty="0"/>
              <a:t>Bebeği diğer kolunuzun üzerine sırt üstü ve başı hafif aşağıda olacak şekilde tek hamlede çevirin.</a:t>
            </a:r>
          </a:p>
          <a:p>
            <a:pPr lvl="1" algn="just"/>
            <a:r>
              <a:rPr lang="tr-TR" sz="2000" dirty="0"/>
              <a:t>Çevirme işlemi sırasında sırt vurusu yapan elinizi bebeğin başının arkasına yerleştirerek başı desteklemeyi unutmayın.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4" y="4660228"/>
            <a:ext cx="2400000" cy="1800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13" y="4660228"/>
            <a:ext cx="2400000" cy="1800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52" y="4648752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78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92F8DF0F-EE8C-4FCC-8466-61315EE9F3C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2204864"/>
            <a:ext cx="7848872" cy="3312368"/>
          </a:xfrm>
        </p:spPr>
        <p:txBody>
          <a:bodyPr>
            <a:normAutofit/>
          </a:bodyPr>
          <a:lstStyle/>
          <a:p>
            <a:pPr lvl="1" algn="just"/>
            <a:r>
              <a:rPr lang="tr-TR" sz="2400" dirty="0"/>
              <a:t>Cismin çıkıp çıkmadığını ve bebeğin rahatça nefes alıp alamadığını kontrol edin.</a:t>
            </a:r>
          </a:p>
          <a:p>
            <a:pPr lvl="1" algn="just"/>
            <a:r>
              <a:rPr lang="tr-TR" sz="2400" dirty="0"/>
              <a:t>Cismi görüyorsanız, katı bir cisimse ve </a:t>
            </a:r>
            <a:r>
              <a:rPr lang="tr-TR" sz="2400" b="1" dirty="0"/>
              <a:t>çıkarabileceğinizden emin iseniz</a:t>
            </a:r>
            <a:r>
              <a:rPr lang="tr-TR" sz="2400" dirty="0"/>
              <a:t> parmak süpürme hareketi ile tek hamlede almaya çalışın. Ancak emin değilseniz dokunmayın ve kesinlikle arkaya doğru itmeyin. Rastgele parmak süpürme manevrasını kullanmaktan kaçının.</a:t>
            </a:r>
          </a:p>
        </p:txBody>
      </p:sp>
    </p:spTree>
    <p:extLst>
      <p:ext uri="{BB962C8B-B14F-4D97-AF65-F5344CB8AC3E}">
        <p14:creationId xmlns:p14="http://schemas.microsoft.com/office/powerpoint/2010/main" val="1144044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D1B3E0FE-7E9B-4637-A9B9-9B352A5DB09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33662"/>
            <a:ext cx="4618856" cy="5224338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basısı:</a:t>
            </a:r>
            <a:endParaRPr lang="tr-TR" sz="2400" dirty="0"/>
          </a:p>
          <a:p>
            <a:pPr lvl="1" algn="just"/>
            <a:r>
              <a:rPr lang="tr-TR" sz="2400" dirty="0"/>
              <a:t>Bebek baş aşağı ve sırtüstü pozisyonda olmalıdır.</a:t>
            </a:r>
          </a:p>
          <a:p>
            <a:pPr lvl="1" algn="just"/>
            <a:r>
              <a:rPr lang="tr-TR" sz="2400" dirty="0"/>
              <a:t>Meme çizgisinin yaklaşık bir parmak altında bebeğin göğüs kemiğinin (iman tahtası) ortasına iki parmağınızı (işaret ve orta parmak) yerleştirin.</a:t>
            </a:r>
          </a:p>
          <a:p>
            <a:pPr lvl="1" algn="just"/>
            <a:r>
              <a:rPr lang="tr-TR" sz="2400" dirty="0"/>
              <a:t>Göğüs ön arka çapının yaklaşık üçte biri kadar çökmeye neden olacak şekilde göğüs basısı yapın.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75487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33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208E671C-0962-44A5-80DD-620E9E6FC68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1734997"/>
            <a:ext cx="7488832" cy="2304256"/>
          </a:xfrm>
        </p:spPr>
        <p:txBody>
          <a:bodyPr>
            <a:noAutofit/>
          </a:bodyPr>
          <a:lstStyle/>
          <a:p>
            <a:pPr algn="just"/>
            <a:r>
              <a:rPr lang="tr-TR" sz="2400" b="1" i="1" dirty="0"/>
              <a:t>Göğüs basısı:</a:t>
            </a:r>
            <a:endParaRPr lang="tr-TR" sz="2400" dirty="0"/>
          </a:p>
          <a:p>
            <a:pPr lvl="1" algn="just"/>
            <a:r>
              <a:rPr lang="tr-TR" sz="2000" dirty="0"/>
              <a:t>Göğüs basılarını Temel Yaşam Desteğindeki basılara benzer ancak daha keskin ve daha yavaş bir hızda, içeri ve yukarı doğru iterek uygulayın.</a:t>
            </a:r>
          </a:p>
          <a:p>
            <a:pPr lvl="1" algn="just"/>
            <a:r>
              <a:rPr lang="tr-TR" sz="2000" dirty="0"/>
              <a:t>Göğüs basısını peş peşe beş defa tekrarlayın.</a:t>
            </a:r>
          </a:p>
          <a:p>
            <a:pPr lvl="1" algn="just"/>
            <a:r>
              <a:rPr lang="tr-TR" sz="2000" dirty="0"/>
              <a:t>Yabancı cismin çıkıp çıkmadığını kontrol edin.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FE76B4C7-35D5-406F-8147-AD9B7BC9C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4059429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1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7CB38AE0-04E1-4038-9A38-DEA240FD82F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752" y="1531856"/>
            <a:ext cx="8229600" cy="50405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cs typeface="Times New Roman" panose="02020603050405020304" pitchFamily="18" charset="0"/>
              </a:rPr>
              <a:t>Hava yolu tıkanıklığı karşımıza iki şekilde çıkabilir:</a:t>
            </a:r>
          </a:p>
          <a:p>
            <a:pPr lvl="1" algn="just">
              <a:lnSpc>
                <a:spcPct val="150000"/>
              </a:lnSpc>
            </a:pPr>
            <a:r>
              <a:rPr lang="tr-TR" sz="2400" b="1" dirty="0">
                <a:cs typeface="Times New Roman" panose="02020603050405020304" pitchFamily="18" charset="0"/>
              </a:rPr>
              <a:t>Kısmi tıkanma: </a:t>
            </a:r>
            <a:r>
              <a:rPr lang="tr-TR" sz="2400" dirty="0">
                <a:cs typeface="Times New Roman" panose="02020603050405020304" pitchFamily="18" charset="0"/>
              </a:rPr>
              <a:t>Yutulan veya hava yoluna kaçan yabancı cismin, hava geçişinde azalmaya neden olması sonucu ortaya çıkan tabloya verilen isimdir. </a:t>
            </a:r>
            <a:r>
              <a:rPr lang="tr-TR" sz="2400" u="sng" dirty="0">
                <a:cs typeface="Times New Roman" panose="02020603050405020304" pitchFamily="18" charset="0"/>
              </a:rPr>
              <a:t>Kısmi tıkanmada az da olsa bir miktar hava geçişi vardır</a:t>
            </a:r>
            <a:r>
              <a:rPr lang="tr-TR" sz="2400" dirty="0">
                <a:cs typeface="Times New Roman" panose="02020603050405020304" pitchFamily="18" charset="0"/>
              </a:rPr>
              <a:t>. Ancak kısmi tıkanıklık tam tıkanıklığa ilerleyebilir.</a:t>
            </a:r>
          </a:p>
          <a:p>
            <a:pPr lvl="1" algn="just">
              <a:lnSpc>
                <a:spcPct val="150000"/>
              </a:lnSpc>
            </a:pPr>
            <a:r>
              <a:rPr lang="tr-TR" sz="2400" b="1" dirty="0">
                <a:cs typeface="Times New Roman" panose="02020603050405020304" pitchFamily="18" charset="0"/>
              </a:rPr>
              <a:t>Tam tıkanma: </a:t>
            </a:r>
            <a:r>
              <a:rPr lang="tr-TR" sz="2400" dirty="0">
                <a:cs typeface="Times New Roman" panose="02020603050405020304" pitchFamily="18" charset="0"/>
              </a:rPr>
              <a:t>Yutulan veya hava yoluna kaçırılan yabancı cismin hava geçişini tamamen engellemesi sonucu ortaya çıkan tablodur. </a:t>
            </a:r>
            <a:r>
              <a:rPr lang="tr-TR" sz="2400" u="sng" dirty="0">
                <a:cs typeface="Times New Roman" panose="02020603050405020304" pitchFamily="18" charset="0"/>
              </a:rPr>
              <a:t>Tam tıkanmada hava geçişi yoktur.</a:t>
            </a:r>
          </a:p>
        </p:txBody>
      </p:sp>
    </p:spTree>
    <p:extLst>
      <p:ext uri="{BB962C8B-B14F-4D97-AF65-F5344CB8AC3E}">
        <p14:creationId xmlns:p14="http://schemas.microsoft.com/office/powerpoint/2010/main" val="2440777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3ABB580F-FB1C-447A-9101-7BE29E573DF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Bebeklerde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Tam Havayolu Tıkanıklığında İlk Yardım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392488"/>
          </a:xfrm>
        </p:spPr>
        <p:txBody>
          <a:bodyPr>
            <a:noAutofit/>
          </a:bodyPr>
          <a:lstStyle/>
          <a:p>
            <a:r>
              <a:rPr lang="tr-TR" sz="2400" b="1" dirty="0"/>
              <a:t>Bebek yanıtsız (tepkisiz) hale gelirse veya yanıtsız (tepkisiz) halde bulunursa:</a:t>
            </a:r>
            <a:endParaRPr lang="tr-TR" sz="2400" dirty="0"/>
          </a:p>
          <a:p>
            <a:pPr lvl="1" algn="just"/>
            <a:r>
              <a:rPr lang="tr-TR" sz="2000" dirty="0"/>
              <a:t>Bebeği yere veya sert ve güvenli bir yüzeye yatırın.</a:t>
            </a:r>
          </a:p>
          <a:p>
            <a:pPr lvl="1" algn="just"/>
            <a:r>
              <a:rPr lang="tr-TR" sz="2000" dirty="0"/>
              <a:t>Hemen etrafınıza seslenin, yardım isteyin ve 112 acil yardım numarasını arayın ya da aratın.</a:t>
            </a:r>
          </a:p>
          <a:p>
            <a:pPr lvl="1" algn="just"/>
            <a:r>
              <a:rPr lang="tr-TR" sz="2000" dirty="0"/>
              <a:t>Bu aşamada:</a:t>
            </a:r>
          </a:p>
          <a:p>
            <a:pPr lvl="2" algn="just"/>
            <a:r>
              <a:rPr lang="tr-TR" sz="2000" dirty="0"/>
              <a:t>Akıllı telefonunuz varsa 112 acil yardım numarasını arayın ve hoparlörü açıp bir yandan telefondaki sağlık görevlisinin direktiflerini dinleyin ve uygulayın.</a:t>
            </a:r>
          </a:p>
          <a:p>
            <a:pPr lvl="2" algn="just"/>
            <a:r>
              <a:rPr lang="tr-TR" sz="2000" dirty="0"/>
              <a:t>Yardım çağırma ve ilk yardım basamaklarını eşzamanlı olarak yürütün.</a:t>
            </a:r>
          </a:p>
          <a:p>
            <a:pPr lvl="1" algn="just"/>
            <a:r>
              <a:rPr lang="tr-TR" sz="2000" dirty="0"/>
              <a:t>Temel Yaşam Desteğine başlayın.</a:t>
            </a:r>
          </a:p>
        </p:txBody>
      </p:sp>
    </p:spTree>
    <p:extLst>
      <p:ext uri="{BB962C8B-B14F-4D97-AF65-F5344CB8AC3E}">
        <p14:creationId xmlns:p14="http://schemas.microsoft.com/office/powerpoint/2010/main" val="3492095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F9F163AB-5881-4085-8FFC-1EA1A422F11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/>
              <a:t>Özet</a:t>
            </a:r>
            <a:endParaRPr lang="tr-TR" sz="2000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1577894"/>
            <a:ext cx="8064896" cy="4896544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Yabancı cisme bağlı havayolu tıkanıklıkları hayatı tehdit eden acil durumlardandır.</a:t>
            </a:r>
          </a:p>
          <a:p>
            <a:pPr lvl="0" algn="just"/>
            <a:r>
              <a:rPr lang="tr-TR" sz="2400" dirty="0"/>
              <a:t>Havayolu tıkanıklığının en yaygın nedenleri arasında; yetişkinlerde gıdalar, bebek ve çocuklarda ise gıdanın yanı sıra bozuk para ve küçük oyuncaklar yer alır.</a:t>
            </a:r>
          </a:p>
          <a:p>
            <a:pPr algn="just"/>
            <a:r>
              <a:rPr lang="tr-TR" sz="2400" dirty="0"/>
              <a:t>Yetişkin ve 1 (bir) yaşından büyük çocuklarda havayolu tıkanıklığına yönelik olarak aynı ilk yardım uygulamaları yapılır. Havayolunu açmak için uygulanan sırt vuruları, karın basıları ve göğüs basıları eşit oranda etki eden yaklaşımlardır.</a:t>
            </a:r>
          </a:p>
          <a:p>
            <a:pPr lvl="0" algn="just"/>
            <a:r>
              <a:rPr lang="tr-TR" sz="2400" dirty="0"/>
              <a:t>Bebeklerde ise; havayolunu açmak için sırt vurusu ve göğüs basıları dönüşümlü olarak uygulanırken, karın basıları ise uygulanmaz.</a:t>
            </a:r>
            <a:endParaRPr lang="tr-T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209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C6143515-DCC2-41B6-A580-4BEACACC13C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Genel Bilgiler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2433" y="1595304"/>
            <a:ext cx="5925344" cy="446449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Hava yolu tıkanıklığının tipine göre belirti ve bulgular farklı şekillerde karşımıza çıkabilir. Bunlar</a:t>
            </a:r>
            <a:r>
              <a:rPr lang="tr-TR" sz="2400" dirty="0" smtClean="0"/>
              <a:t>: </a:t>
            </a:r>
            <a:r>
              <a:rPr lang="tr-TR" sz="2400" b="1" dirty="0" smtClean="0"/>
              <a:t>Tam Tıkanıklık</a:t>
            </a:r>
            <a:endParaRPr lang="tr-TR" sz="2400" b="1" dirty="0"/>
          </a:p>
          <a:p>
            <a:pPr lvl="1" algn="just"/>
            <a:r>
              <a:rPr lang="tr-TR" sz="2400" dirty="0" smtClean="0"/>
              <a:t>Boğazı </a:t>
            </a:r>
            <a:r>
              <a:rPr lang="tr-TR" sz="2400" dirty="0"/>
              <a:t>bir veya iki elle kavrama (</a:t>
            </a:r>
            <a:r>
              <a:rPr lang="tr-TR" sz="2400" b="1" dirty="0"/>
              <a:t>Evrensel Boğulma İşareti</a:t>
            </a:r>
            <a:r>
              <a:rPr lang="tr-TR" sz="2400" dirty="0"/>
              <a:t>)</a:t>
            </a:r>
          </a:p>
          <a:p>
            <a:pPr lvl="1" algn="just"/>
            <a:r>
              <a:rPr lang="tr-TR" sz="2400" dirty="0"/>
              <a:t>Konuşamama, ağlama, nefes alamama</a:t>
            </a:r>
          </a:p>
          <a:p>
            <a:pPr lvl="1" algn="just"/>
            <a:r>
              <a:rPr lang="tr-TR" sz="2400" dirty="0"/>
              <a:t>Gürültülü veya hırıltılı nefes alıp verme</a:t>
            </a:r>
          </a:p>
          <a:p>
            <a:pPr lvl="1" algn="just"/>
            <a:r>
              <a:rPr lang="tr-TR" sz="2400" dirty="0"/>
              <a:t>Panikleme</a:t>
            </a:r>
          </a:p>
          <a:p>
            <a:pPr lvl="1" algn="just"/>
            <a:r>
              <a:rPr lang="tr-TR" sz="2400" dirty="0"/>
              <a:t>Nefes alma çabası</a:t>
            </a:r>
          </a:p>
          <a:p>
            <a:pPr lvl="1" algn="just"/>
            <a:r>
              <a:rPr lang="tr-TR" sz="2400" dirty="0"/>
              <a:t>Cilt renginde morarma</a:t>
            </a:r>
          </a:p>
          <a:p>
            <a:pPr lvl="1" algn="just"/>
            <a:r>
              <a:rPr lang="tr-TR" sz="2400" dirty="0"/>
              <a:t>Bilinç kaybıdır.</a:t>
            </a:r>
            <a:endParaRPr lang="tr-TR" sz="2400" u="sng" dirty="0">
              <a:cs typeface="Times New Roman" panose="02020603050405020304" pitchFamily="18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5290AFBE-D8C3-EB42-86ED-E12550AB9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5" y="4478039"/>
            <a:ext cx="278431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1EF8D1EC-A3A0-481A-AABC-C76E8A53F12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Başlık 1">
            <a:extLst>
              <a:ext uri="{FF2B5EF4-FFF2-40B4-BE49-F238E27FC236}">
                <a16:creationId xmlns:a16="http://schemas.microsoft.com/office/drawing/2014/main" xmlns="" id="{B6FB14A2-3C21-4CC8-A3DE-59FD6EC9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24D2D0F-DA85-4C32-B3F0-D5FED13DF3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49" y="3140968"/>
            <a:ext cx="3533237" cy="264992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1D1F3C5B-F0F8-45A1-A4B5-B86994B42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533238" cy="264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3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38F0264A-21AA-4A22-A818-31AC45E3573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8" y="3284984"/>
            <a:ext cx="8085584" cy="468052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Yetişkinlerde havayolu tıkanıklığının en sık nedeni yabancı cisimlerdir ve genellikle kişi yemek yerken veya içerken ortaya çıkar.</a:t>
            </a:r>
          </a:p>
        </p:txBody>
      </p:sp>
    </p:spTree>
    <p:extLst>
      <p:ext uri="{BB962C8B-B14F-4D97-AF65-F5344CB8AC3E}">
        <p14:creationId xmlns:p14="http://schemas.microsoft.com/office/powerpoint/2010/main" val="111839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38F0264A-21AA-4A22-A818-31AC45E3573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864" y="1628800"/>
            <a:ext cx="8085584" cy="4680520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Yetişkinlerde aşağıda sayılan durumlar hava yolu tıkanıklığı için risk oluşturur:</a:t>
            </a:r>
          </a:p>
          <a:p>
            <a:pPr lvl="1" algn="just"/>
            <a:r>
              <a:rPr lang="tr-TR" sz="2400" dirty="0"/>
              <a:t>Bilinç düzeyindeki azalma</a:t>
            </a:r>
          </a:p>
          <a:p>
            <a:pPr lvl="1" algn="just"/>
            <a:r>
              <a:rPr lang="tr-TR" sz="2400" dirty="0"/>
              <a:t>İlaç ve/veya alkol kullanımı</a:t>
            </a:r>
          </a:p>
          <a:p>
            <a:pPr lvl="1" algn="just"/>
            <a:r>
              <a:rPr lang="tr-TR" sz="2400" dirty="0"/>
              <a:t>Yutma ve öksürük reflekslerini etkileyen nörolojik bozukluklar (örneğin; felç, Parkinson hastalığı, bunama)</a:t>
            </a:r>
          </a:p>
          <a:p>
            <a:pPr lvl="1" algn="just"/>
            <a:r>
              <a:rPr lang="tr-TR" sz="2400" dirty="0"/>
              <a:t>Solunum sistemini etkileyen hastalıklar</a:t>
            </a:r>
          </a:p>
          <a:p>
            <a:pPr lvl="1" algn="just"/>
            <a:r>
              <a:rPr lang="tr-TR" sz="2400" dirty="0"/>
              <a:t>Kötü diş sağlığı</a:t>
            </a:r>
          </a:p>
          <a:p>
            <a:pPr lvl="1" algn="just"/>
            <a:r>
              <a:rPr lang="tr-TR" sz="2400" dirty="0"/>
              <a:t>Yaşlılık</a:t>
            </a:r>
          </a:p>
        </p:txBody>
      </p:sp>
    </p:spTree>
    <p:extLst>
      <p:ext uri="{BB962C8B-B14F-4D97-AF65-F5344CB8AC3E}">
        <p14:creationId xmlns:p14="http://schemas.microsoft.com/office/powerpoint/2010/main" val="178609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0C88FAFD-DCC3-4390-B1AC-F865D7CEA89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539552" y="288818"/>
            <a:ext cx="5904656" cy="1143000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Yetişkinlerde Havayolu Tıkanıklığı</a:t>
            </a:r>
            <a:r>
              <a:rPr lang="tr-TR" sz="3600" dirty="0"/>
              <a:t/>
            </a:r>
            <a:br>
              <a:rPr lang="tr-TR" sz="3600" dirty="0"/>
            </a:br>
            <a:r>
              <a:rPr lang="tr-TR" sz="2400" i="1" dirty="0"/>
              <a:t>Belirti ve Bulgular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444" y="1988840"/>
            <a:ext cx="4557192" cy="4443515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/>
              <a:t>Kısmi tıkanıklık durumunda:</a:t>
            </a:r>
            <a:endParaRPr lang="tr-TR" sz="2400" dirty="0"/>
          </a:p>
          <a:p>
            <a:pPr lvl="1" algn="just"/>
            <a:r>
              <a:rPr lang="tr-TR" sz="2400" dirty="0"/>
              <a:t>Kişi kuvvetli öksürebilir ve konuşabilir.</a:t>
            </a:r>
          </a:p>
          <a:p>
            <a:pPr lvl="1" algn="just"/>
            <a:r>
              <a:rPr lang="tr-TR" sz="2400" dirty="0"/>
              <a:t>Az da olsa nefes alabilir.</a:t>
            </a:r>
          </a:p>
          <a:p>
            <a:pPr lvl="1" algn="just"/>
            <a:r>
              <a:rPr lang="tr-TR" sz="2400" dirty="0"/>
              <a:t>Nefes alırken ıslık sesi duyulabilir.</a:t>
            </a:r>
          </a:p>
          <a:p>
            <a:pPr lvl="1" algn="just"/>
            <a:r>
              <a:rPr lang="tr-TR" sz="2400" dirty="0"/>
              <a:t>Tıkanıklığın devam etmesi halinde cildi mavimsi veya grimsi renge dönebilir.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E58DCB7-2466-C942-853B-B736D6AB0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547" y="2780928"/>
            <a:ext cx="3024337" cy="22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3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a1" id="{AE922008-873D-4CF1-8EB4-C32031B47786}" vid="{8BDBD56E-0386-4381-B26B-EEB69C467E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3315</TotalTime>
  <Words>1935</Words>
  <Application>Microsoft Office PowerPoint</Application>
  <PresentationFormat>Ekran Gösterisi (4:3)</PresentationFormat>
  <Paragraphs>210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Tema1</vt:lpstr>
      <vt:lpstr>HAVAYOLU TIKANIKLIĞINDA  İLK YARDIM</vt:lpstr>
      <vt:lpstr>Sunum Planı</vt:lpstr>
      <vt:lpstr>Genel Bilgiler</vt:lpstr>
      <vt:lpstr>Genel Bilgiler</vt:lpstr>
      <vt:lpstr>Genel Bilgiler</vt:lpstr>
      <vt:lpstr>Yetişkinlerde Havayolu Tıkanıklığı</vt:lpstr>
      <vt:lpstr>Yetişkinlerde Havayolu Tıkanıklığı</vt:lpstr>
      <vt:lpstr>Yetişkinlerde Havayolu Tıkanıklığı</vt:lpstr>
      <vt:lpstr>Yetişkinlerde Havayolu Tıkanıklığı Belirti ve Bulgular</vt:lpstr>
      <vt:lpstr>Yetişkinlerde Havayolu Tıkanıklığı Belirti ve Bulgular</vt:lpstr>
      <vt:lpstr>Yetişkinlerde Havayolu Tıkanıklığı Belirti ve Bulgular</vt:lpstr>
      <vt:lpstr>Yetişkinlerde Havayolu Tıkanıklığı Kısmi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Yetişkinlerde Havayolu Tıkanıklığı Tam Havayolu Tıkanıklığında İlk Yardım</vt:lpstr>
      <vt:lpstr>Çocuklarda Havayolu Tıkanıklığı</vt:lpstr>
      <vt:lpstr>Çocuklarda Havayolu Tıkanıklığı</vt:lpstr>
      <vt:lpstr>Çocuklarda Havayolu Tıkanıklığı İlk Yardım</vt:lpstr>
      <vt:lpstr>Çocuklarda Havayolu Tıkanıklığı Tam Havayolu Tıkanıklığında</vt:lpstr>
      <vt:lpstr>Çocuklarda Havayolu Tıkanıklığı Tam Havayolu Tıkanıklığında</vt:lpstr>
      <vt:lpstr>Çocuklarda Havayolu Tıkanıklığı Tam Havayolu Tıkanıklığında</vt:lpstr>
      <vt:lpstr>Çocuklarda Havayolu Tıkanıklığı Tam Havayolu Tıkanıklığında</vt:lpstr>
      <vt:lpstr>PowerPoint Sunusu</vt:lpstr>
      <vt:lpstr>Bebeklerde Havayolu Tıkanıklığı</vt:lpstr>
      <vt:lpstr>Bebeklerde Havayolu Tıkanıklığı Belirti Ve Bulgular</vt:lpstr>
      <vt:lpstr>Bebeklerde Havayolu Tıkanıklığı Belirti Ve Bulgular</vt:lpstr>
      <vt:lpstr>Bebeklerde Havayolu Tıkanıklığı Kısmi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Bebeklerde Havayolu Tıkanıklığı Tam Havayolu Tıkanıklığında İlk Yardım</vt:lpstr>
      <vt:lpstr>Özet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Ayse ERCAN</cp:lastModifiedBy>
  <cp:revision>128</cp:revision>
  <dcterms:created xsi:type="dcterms:W3CDTF">2020-12-16T20:56:57Z</dcterms:created>
  <dcterms:modified xsi:type="dcterms:W3CDTF">2025-02-03T08:51:07Z</dcterms:modified>
</cp:coreProperties>
</file>