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79" r:id="rId5"/>
    <p:sldId id="259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9166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042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7234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415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408030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20.10.2023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5723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20.10.2023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582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20.10.2023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055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20.10.2023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1305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20.10.2023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5420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20.10.2023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6223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251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tisticshowto.datasciencecentral.com/arithmetic-mean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isticshowto.com/average/" TargetMode="External"/><Relationship Id="rId2" Type="http://schemas.openxmlformats.org/officeDocument/2006/relationships/hyperlink" Target="http://www.statisticshowto.com/simple-random-sampl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31640" y="1788454"/>
            <a:ext cx="6696744" cy="2098226"/>
          </a:xfrm>
        </p:spPr>
        <p:txBody>
          <a:bodyPr>
            <a:normAutofit/>
          </a:bodyPr>
          <a:lstStyle/>
          <a:p>
            <a:r>
              <a:rPr lang="tr-TR" sz="4000" dirty="0" err="1"/>
              <a:t>SamplIng</a:t>
            </a:r>
            <a:r>
              <a:rPr lang="tr-TR" sz="4000" dirty="0"/>
              <a:t> </a:t>
            </a:r>
            <a:r>
              <a:rPr lang="tr-TR" sz="4000" dirty="0" err="1"/>
              <a:t>for</a:t>
            </a:r>
            <a:r>
              <a:rPr lang="tr-TR" sz="4000" dirty="0"/>
              <a:t> </a:t>
            </a:r>
            <a:r>
              <a:rPr lang="tr-TR" sz="4000" dirty="0" err="1"/>
              <a:t>QualItatIve</a:t>
            </a:r>
            <a:r>
              <a:rPr lang="tr-TR" sz="4000" dirty="0"/>
              <a:t> </a:t>
            </a:r>
            <a:r>
              <a:rPr lang="tr-TR" sz="4000" dirty="0" err="1"/>
              <a:t>Research</a:t>
            </a:r>
            <a:endParaRPr lang="en-US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516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015008"/>
          </a:xfrm>
        </p:spPr>
        <p:txBody>
          <a:bodyPr/>
          <a:lstStyle/>
          <a:p>
            <a:pPr algn="ctr"/>
            <a:r>
              <a:rPr lang="en-US" sz="3200" dirty="0"/>
              <a:t>Different </a:t>
            </a:r>
            <a:r>
              <a:rPr lang="tr-TR" sz="3200" dirty="0"/>
              <a:t>S</a:t>
            </a:r>
            <a:r>
              <a:rPr lang="en-US" sz="3200" dirty="0" err="1"/>
              <a:t>trategies</a:t>
            </a:r>
            <a:r>
              <a:rPr lang="en-US" sz="3200" dirty="0"/>
              <a:t> in </a:t>
            </a:r>
            <a:r>
              <a:rPr lang="tr-TR" sz="3200" dirty="0"/>
              <a:t>P</a:t>
            </a:r>
            <a:r>
              <a:rPr lang="en-US" sz="3200" dirty="0" err="1"/>
              <a:t>urposive</a:t>
            </a:r>
            <a:r>
              <a:rPr lang="en-US" sz="3200" dirty="0"/>
              <a:t> </a:t>
            </a:r>
            <a:r>
              <a:rPr lang="tr-TR" sz="3200" dirty="0"/>
              <a:t>S</a:t>
            </a:r>
            <a:r>
              <a:rPr lang="en-US" sz="3200" dirty="0" err="1"/>
              <a:t>ampling</a:t>
            </a:r>
            <a:endParaRPr lang="en-US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8700" y="1772816"/>
            <a:ext cx="7503740" cy="4320480"/>
          </a:xfrm>
        </p:spPr>
        <p:txBody>
          <a:bodyPr>
            <a:normAutofit lnSpcReduction="1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Extreme </a:t>
            </a:r>
            <a:r>
              <a:rPr lang="tr-TR" dirty="0" err="1">
                <a:solidFill>
                  <a:srgbClr val="FF0000"/>
                </a:solidFill>
              </a:rPr>
              <a:t>or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deviant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case</a:t>
            </a:r>
            <a:r>
              <a:rPr lang="tr-TR" dirty="0">
                <a:solidFill>
                  <a:srgbClr val="FF0000"/>
                </a:solidFill>
              </a:rPr>
              <a:t> sampling (</a:t>
            </a:r>
            <a:r>
              <a:rPr lang="tr-TR" dirty="0" err="1">
                <a:solidFill>
                  <a:srgbClr val="FF0000"/>
                </a:solidFill>
              </a:rPr>
              <a:t>outliers</a:t>
            </a:r>
            <a:r>
              <a:rPr lang="tr-TR" dirty="0">
                <a:solidFill>
                  <a:srgbClr val="FF0000"/>
                </a:solidFill>
              </a:rPr>
              <a:t>): </a:t>
            </a:r>
            <a:r>
              <a:rPr lang="en-US" dirty="0"/>
              <a:t>Sampling cases that are unusual or that are unusually at the far end(s) of</a:t>
            </a:r>
            <a:r>
              <a:rPr lang="tr-TR" dirty="0"/>
              <a:t> a </a:t>
            </a:r>
            <a:r>
              <a:rPr lang="tr-TR" dirty="0" err="1"/>
              <a:t>particular</a:t>
            </a:r>
            <a:r>
              <a:rPr lang="tr-TR" dirty="0"/>
              <a:t> </a:t>
            </a:r>
            <a:r>
              <a:rPr lang="tr-TR" dirty="0" err="1"/>
              <a:t>dimension</a:t>
            </a:r>
            <a:r>
              <a:rPr lang="tr-TR" dirty="0"/>
              <a:t> of </a:t>
            </a:r>
            <a:r>
              <a:rPr lang="tr-TR" dirty="0" err="1"/>
              <a:t>interest</a:t>
            </a:r>
            <a:r>
              <a:rPr lang="tr-TR" dirty="0"/>
              <a:t>.</a:t>
            </a:r>
          </a:p>
          <a:p>
            <a:pPr lvl="1"/>
            <a:r>
              <a:rPr lang="tr-TR" dirty="0"/>
              <a:t>Generally </a:t>
            </a:r>
            <a:r>
              <a:rPr lang="tr-TR" dirty="0" err="1"/>
              <a:t>used</a:t>
            </a:r>
            <a:r>
              <a:rPr lang="tr-TR" dirty="0"/>
              <a:t> t</a:t>
            </a:r>
            <a:r>
              <a:rPr lang="en-US" dirty="0"/>
              <a:t>o</a:t>
            </a:r>
            <a:r>
              <a:rPr lang="tr-TR" dirty="0"/>
              <a:t> </a:t>
            </a:r>
            <a:r>
              <a:rPr lang="en-US" dirty="0"/>
              <a:t>develop a richer, more in-depth understanding of a phenomenon and to lend credibility to one's research account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showing</a:t>
            </a:r>
            <a:r>
              <a:rPr lang="tr-TR" dirty="0"/>
              <a:t> </a:t>
            </a:r>
            <a:r>
              <a:rPr lang="tr-TR" dirty="0" err="1"/>
              <a:t>extreme</a:t>
            </a:r>
            <a:r>
              <a:rPr lang="tr-TR" dirty="0"/>
              <a:t> </a:t>
            </a:r>
            <a:r>
              <a:rPr lang="tr-TR" dirty="0" err="1"/>
              <a:t>cases</a:t>
            </a:r>
            <a:endParaRPr lang="tr-TR" dirty="0"/>
          </a:p>
          <a:p>
            <a:pPr lvl="1"/>
            <a:endParaRPr lang="tr-TR" dirty="0">
              <a:solidFill>
                <a:srgbClr val="FF0000"/>
              </a:solidFill>
            </a:endParaRPr>
          </a:p>
          <a:p>
            <a:r>
              <a:rPr lang="tr-TR" dirty="0" err="1">
                <a:solidFill>
                  <a:srgbClr val="FF0000"/>
                </a:solidFill>
              </a:rPr>
              <a:t>Typical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case</a:t>
            </a:r>
            <a:r>
              <a:rPr lang="tr-TR" dirty="0">
                <a:solidFill>
                  <a:srgbClr val="FF0000"/>
                </a:solidFill>
              </a:rPr>
              <a:t> sampling:</a:t>
            </a:r>
            <a:r>
              <a:rPr lang="en-US" dirty="0"/>
              <a:t> Sampling a case because it exemplifies a dimension of interest.</a:t>
            </a:r>
            <a:endParaRPr lang="tr-TR" dirty="0"/>
          </a:p>
          <a:p>
            <a:r>
              <a:rPr lang="tr-TR" dirty="0"/>
              <a:t>Select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ones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en-US" dirty="0"/>
              <a:t>are “</a:t>
            </a:r>
            <a:r>
              <a:rPr lang="en-US" b="1" dirty="0">
                <a:hlinkClick r:id="rId2"/>
              </a:rPr>
              <a:t>average</a:t>
            </a:r>
            <a:r>
              <a:rPr lang="en-US" dirty="0"/>
              <a:t>” (meeting your selected criteria)</a:t>
            </a:r>
            <a:r>
              <a:rPr lang="tr-TR" dirty="0"/>
              <a:t>; not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ones</a:t>
            </a:r>
            <a:r>
              <a:rPr lang="tr-TR" dirty="0"/>
              <a:t> </a:t>
            </a:r>
            <a:r>
              <a:rPr lang="tr-TR" dirty="0" err="1"/>
              <a:t>above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below</a:t>
            </a:r>
            <a:r>
              <a:rPr lang="tr-TR" dirty="0"/>
              <a:t> </a:t>
            </a:r>
            <a:r>
              <a:rPr lang="tr-TR" dirty="0" err="1"/>
              <a:t>average</a:t>
            </a:r>
            <a:endParaRPr lang="tr-TR" dirty="0">
              <a:solidFill>
                <a:srgbClr val="FF0000"/>
              </a:solidFill>
            </a:endParaRPr>
          </a:p>
          <a:p>
            <a:pPr lvl="1"/>
            <a:r>
              <a:rPr lang="tr-TR" dirty="0"/>
              <a:t>Generally </a:t>
            </a:r>
            <a:r>
              <a:rPr lang="tr-TR" dirty="0" err="1"/>
              <a:t>used</a:t>
            </a:r>
            <a:r>
              <a:rPr lang="tr-TR" dirty="0"/>
              <a:t> t</a:t>
            </a:r>
            <a:r>
              <a:rPr lang="en-US" dirty="0"/>
              <a:t>o</a:t>
            </a:r>
            <a:r>
              <a:rPr lang="tr-TR" dirty="0"/>
              <a:t> </a:t>
            </a:r>
            <a:r>
              <a:rPr lang="en-US" dirty="0"/>
              <a:t>develop a profile about what is normal or average for a particular phenomenon.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7351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548680"/>
            <a:ext cx="7704856" cy="5809856"/>
          </a:xfrm>
        </p:spPr>
        <p:txBody>
          <a:bodyPr>
            <a:normAutofit fontScale="85000" lnSpcReduction="1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Critical </a:t>
            </a:r>
            <a:r>
              <a:rPr lang="tr-TR" dirty="0" err="1">
                <a:solidFill>
                  <a:srgbClr val="FF0000"/>
                </a:solidFill>
              </a:rPr>
              <a:t>case</a:t>
            </a:r>
            <a:r>
              <a:rPr lang="tr-TR" dirty="0">
                <a:solidFill>
                  <a:srgbClr val="FF0000"/>
                </a:solidFill>
              </a:rPr>
              <a:t> sampling:</a:t>
            </a:r>
            <a:r>
              <a:rPr lang="tr-TR" dirty="0">
                <a:solidFill>
                  <a:srgbClr val="00B0F0"/>
                </a:solidFill>
              </a:rPr>
              <a:t> </a:t>
            </a:r>
            <a:r>
              <a:rPr lang="en-US" dirty="0"/>
              <a:t>careful</a:t>
            </a:r>
            <a:r>
              <a:rPr lang="tr-TR" dirty="0"/>
              <a:t> </a:t>
            </a:r>
            <a:r>
              <a:rPr lang="tr-TR" dirty="0" err="1"/>
              <a:t>selection</a:t>
            </a:r>
            <a:r>
              <a:rPr lang="tr-TR" dirty="0"/>
              <a:t> of </a:t>
            </a:r>
            <a:r>
              <a:rPr lang="en-US" dirty="0"/>
              <a:t>cases to maximize the information you can get from a handful of samples</a:t>
            </a:r>
            <a:r>
              <a:rPr lang="tr-TR" dirty="0"/>
              <a:t>--</a:t>
            </a:r>
            <a:r>
              <a:rPr lang="en-US" dirty="0"/>
              <a:t>They are </a:t>
            </a:r>
            <a:r>
              <a:rPr lang="en-US" b="1" dirty="0"/>
              <a:t>particularly important cases or ones that highlight vital information.</a:t>
            </a:r>
            <a:endParaRPr lang="tr-TR" dirty="0"/>
          </a:p>
          <a:p>
            <a:pPr lvl="1"/>
            <a:r>
              <a:rPr lang="tr-TR" dirty="0"/>
              <a:t>F</a:t>
            </a:r>
            <a:r>
              <a:rPr lang="en-US" dirty="0"/>
              <a:t>or example, a case might be chosen precisely because it is anticipated that it might allow a theory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tested</a:t>
            </a:r>
            <a:r>
              <a:rPr lang="tr-TR" dirty="0"/>
              <a:t>.</a:t>
            </a:r>
            <a:endParaRPr lang="tr-TR" dirty="0">
              <a:solidFill>
                <a:srgbClr val="00B0F0"/>
              </a:solidFill>
            </a:endParaRPr>
          </a:p>
          <a:p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Maximum </a:t>
            </a:r>
            <a:r>
              <a:rPr lang="tr-TR" dirty="0" err="1">
                <a:solidFill>
                  <a:srgbClr val="FF0000"/>
                </a:solidFill>
              </a:rPr>
              <a:t>variation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sample</a:t>
            </a:r>
            <a:r>
              <a:rPr lang="tr-TR" dirty="0">
                <a:solidFill>
                  <a:srgbClr val="FF0000"/>
                </a:solidFill>
              </a:rPr>
              <a:t>:</a:t>
            </a:r>
            <a:r>
              <a:rPr lang="tr-TR" dirty="0">
                <a:solidFill>
                  <a:srgbClr val="00B0F0"/>
                </a:solidFill>
              </a:rPr>
              <a:t> </a:t>
            </a:r>
            <a:r>
              <a:rPr lang="en-US" dirty="0"/>
              <a:t>access</a:t>
            </a:r>
            <a:r>
              <a:rPr lang="tr-TR" dirty="0" err="1"/>
              <a:t>ing</a:t>
            </a:r>
            <a:r>
              <a:rPr lang="en-US" dirty="0"/>
              <a:t> a range of participants who will represent wide variations of the phenomena under study.</a:t>
            </a:r>
            <a:endParaRPr lang="tr-TR" dirty="0"/>
          </a:p>
          <a:p>
            <a:r>
              <a:rPr lang="en-US" dirty="0"/>
              <a:t>when you want to include extremes</a:t>
            </a:r>
            <a:endParaRPr lang="tr-TR" dirty="0"/>
          </a:p>
          <a:p>
            <a:r>
              <a:rPr lang="en-US" dirty="0"/>
              <a:t>to ensure as wide a </a:t>
            </a:r>
            <a:r>
              <a:rPr lang="en-US" b="1" dirty="0"/>
              <a:t>variation</a:t>
            </a:r>
            <a:r>
              <a:rPr lang="en-US" dirty="0"/>
              <a:t> as possible in terms of the dimension of</a:t>
            </a:r>
            <a:r>
              <a:rPr lang="tr-TR" dirty="0"/>
              <a:t> </a:t>
            </a:r>
            <a:r>
              <a:rPr lang="tr-TR" dirty="0" err="1"/>
              <a:t>interest</a:t>
            </a:r>
            <a:r>
              <a:rPr lang="tr-TR" dirty="0"/>
              <a:t>.</a:t>
            </a:r>
            <a:r>
              <a:rPr lang="tr-TR" dirty="0">
                <a:solidFill>
                  <a:srgbClr val="00B0F0"/>
                </a:solidFill>
              </a:rPr>
              <a:t>  </a:t>
            </a:r>
          </a:p>
          <a:p>
            <a:pPr lvl="1"/>
            <a:endParaRPr lang="tr-TR" dirty="0"/>
          </a:p>
          <a:p>
            <a:pPr lvl="1"/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when</a:t>
            </a:r>
            <a:endParaRPr lang="tr-TR" dirty="0"/>
          </a:p>
          <a:p>
            <a:pPr lvl="2"/>
            <a:r>
              <a:rPr lang="tr-TR" dirty="0"/>
              <a:t>y</a:t>
            </a:r>
            <a:r>
              <a:rPr lang="en-US" dirty="0" err="1"/>
              <a:t>ou</a:t>
            </a:r>
            <a:r>
              <a:rPr lang="en-US" dirty="0"/>
              <a:t> want to understand how different groups of people view a specific topic.</a:t>
            </a:r>
          </a:p>
          <a:p>
            <a:pPr lvl="2"/>
            <a:r>
              <a:rPr lang="en-US" dirty="0"/>
              <a:t>You know little about the population (and so find it difficult or impossible to get a </a:t>
            </a:r>
            <a:r>
              <a:rPr lang="en-US" dirty="0">
                <a:hlinkClick r:id="rId2"/>
              </a:rPr>
              <a:t>random sample</a:t>
            </a:r>
            <a:r>
              <a:rPr lang="en-US" dirty="0"/>
              <a:t>).</a:t>
            </a:r>
          </a:p>
          <a:p>
            <a:pPr lvl="2"/>
            <a:r>
              <a:rPr lang="en-US" dirty="0"/>
              <a:t>Random sampling is otherwise not practical (because of logistics or a small population).</a:t>
            </a:r>
          </a:p>
          <a:p>
            <a:pPr lvl="2"/>
            <a:r>
              <a:rPr lang="en-US" dirty="0"/>
              <a:t>You want your sample to be as representative as possible; by sampling the extremes, together they may represent an “</a:t>
            </a:r>
            <a:r>
              <a:rPr lang="en-US" dirty="0">
                <a:hlinkClick r:id="rId3"/>
              </a:rPr>
              <a:t>average</a:t>
            </a:r>
            <a:r>
              <a:rPr lang="en-US" dirty="0"/>
              <a:t>” respondent.</a:t>
            </a:r>
          </a:p>
          <a:p>
            <a:pPr lvl="1"/>
            <a:endParaRPr lang="tr-TR" dirty="0"/>
          </a:p>
          <a:p>
            <a:endParaRPr lang="tr-TR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1926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D640D5-D129-4226-AFD5-CB7F49B5A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268760"/>
            <a:ext cx="7503740" cy="4680520"/>
          </a:xfrm>
        </p:spPr>
        <p:txBody>
          <a:bodyPr>
            <a:normAutofit fontScale="92500" lnSpcReduction="2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Criterion sampling:</a:t>
            </a:r>
            <a:r>
              <a:rPr lang="tr-TR" dirty="0"/>
              <a:t> Selecting</a:t>
            </a:r>
            <a:r>
              <a:rPr lang="en-US" dirty="0"/>
              <a:t> cases that meet some predetermined criterion of importance </a:t>
            </a:r>
            <a:endParaRPr lang="tr-TR" dirty="0"/>
          </a:p>
          <a:p>
            <a:pPr lvl="1"/>
            <a:r>
              <a:rPr lang="tr-TR" dirty="0"/>
              <a:t>Can be </a:t>
            </a:r>
            <a:r>
              <a:rPr lang="tr-TR" dirty="0" err="1"/>
              <a:t>used</a:t>
            </a:r>
            <a:endParaRPr lang="tr-TR" dirty="0"/>
          </a:p>
          <a:p>
            <a:pPr lvl="2"/>
            <a:r>
              <a:rPr lang="en-US" dirty="0"/>
              <a:t>for identifying and understanding cases that are information rich. </a:t>
            </a:r>
          </a:p>
          <a:p>
            <a:pPr lvl="2"/>
            <a:r>
              <a:rPr lang="tr-TR" dirty="0" err="1"/>
              <a:t>to</a:t>
            </a:r>
            <a:r>
              <a:rPr lang="en-US" dirty="0"/>
              <a:t> provide an important </a:t>
            </a:r>
            <a:r>
              <a:rPr lang="en-US" dirty="0" err="1"/>
              <a:t>quali</a:t>
            </a:r>
            <a:r>
              <a:rPr lang="tr-TR" dirty="0"/>
              <a:t>t</a:t>
            </a:r>
            <a:r>
              <a:rPr lang="en-US" dirty="0" err="1"/>
              <a:t>ative</a:t>
            </a:r>
            <a:r>
              <a:rPr lang="en-US" dirty="0"/>
              <a:t> component to quantitative data.</a:t>
            </a:r>
          </a:p>
          <a:p>
            <a:pPr lvl="2"/>
            <a:r>
              <a:rPr lang="en-US" dirty="0"/>
              <a:t>for identifying cases from a standardized questionnaire that might be useful for follow-up.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 err="1">
                <a:solidFill>
                  <a:srgbClr val="FF0000"/>
                </a:solidFill>
              </a:rPr>
              <a:t>Snowball</a:t>
            </a:r>
            <a:r>
              <a:rPr lang="tr-TR" dirty="0">
                <a:solidFill>
                  <a:srgbClr val="FF0000"/>
                </a:solidFill>
              </a:rPr>
              <a:t> sampling:</a:t>
            </a:r>
            <a:r>
              <a:rPr lang="tr-TR" dirty="0"/>
              <a:t> </a:t>
            </a:r>
            <a:r>
              <a:rPr lang="tr-TR" dirty="0" err="1"/>
              <a:t>Asking</a:t>
            </a:r>
            <a:r>
              <a:rPr lang="tr-TR" dirty="0"/>
              <a:t> </a:t>
            </a:r>
            <a:r>
              <a:rPr lang="tr-TR" dirty="0" err="1"/>
              <a:t>participants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find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participants</a:t>
            </a:r>
            <a:endParaRPr lang="tr-TR" dirty="0"/>
          </a:p>
          <a:p>
            <a:pPr lvl="1"/>
            <a:r>
              <a:rPr lang="en-US" dirty="0"/>
              <a:t>Researchers begin by identifying several participants who fit the study’s criteria</a:t>
            </a:r>
            <a:r>
              <a:rPr lang="tr-TR" dirty="0"/>
              <a:t> </a:t>
            </a:r>
          </a:p>
          <a:p>
            <a:pPr lvl="1"/>
            <a:r>
              <a:rPr lang="en-US" dirty="0"/>
              <a:t>Then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en-US" dirty="0"/>
              <a:t> ask these people to suggest a colleague, a friend, or a family member.</a:t>
            </a:r>
            <a:endParaRPr lang="tr-TR" dirty="0"/>
          </a:p>
          <a:p>
            <a:r>
              <a:rPr lang="en-US" dirty="0"/>
              <a:t>It is used where potential participants are hard to find. 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79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63BC2C-0951-4031-9311-807B8F083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268760"/>
            <a:ext cx="7200900" cy="4598640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Stratified </a:t>
            </a:r>
            <a:r>
              <a:rPr lang="tr-TR" dirty="0" err="1">
                <a:solidFill>
                  <a:srgbClr val="FF0000"/>
                </a:solidFill>
              </a:rPr>
              <a:t>purposive</a:t>
            </a:r>
            <a:r>
              <a:rPr lang="tr-TR" dirty="0">
                <a:solidFill>
                  <a:srgbClr val="FF0000"/>
                </a:solidFill>
              </a:rPr>
              <a:t> (</a:t>
            </a:r>
            <a:r>
              <a:rPr lang="tr-TR" dirty="0" err="1">
                <a:solidFill>
                  <a:srgbClr val="FF0000"/>
                </a:solidFill>
              </a:rPr>
              <a:t>quota</a:t>
            </a:r>
            <a:r>
              <a:rPr lang="tr-TR" dirty="0">
                <a:solidFill>
                  <a:srgbClr val="FF0000"/>
                </a:solidFill>
              </a:rPr>
              <a:t>) sampling:</a:t>
            </a:r>
            <a:r>
              <a:rPr lang="tr-TR" dirty="0"/>
              <a:t> </a:t>
            </a:r>
            <a:r>
              <a:rPr lang="en-US" dirty="0"/>
              <a:t>Sampling of usually typical cases or individuals within </a:t>
            </a:r>
            <a:r>
              <a:rPr lang="en-US" u="sng" dirty="0"/>
              <a:t>subgroups</a:t>
            </a:r>
            <a:r>
              <a:rPr lang="en-US" dirty="0"/>
              <a:t> of interest</a:t>
            </a:r>
            <a:r>
              <a:rPr lang="tr-TR" dirty="0"/>
              <a:t>—sampling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subgroup</a:t>
            </a:r>
            <a:r>
              <a:rPr lang="tr-TR" dirty="0"/>
              <a:t> </a:t>
            </a:r>
            <a:r>
              <a:rPr lang="tr-TR" dirty="0" err="1"/>
              <a:t>independently</a:t>
            </a:r>
            <a:endParaRPr lang="tr-TR" dirty="0"/>
          </a:p>
          <a:p>
            <a:pPr lvl="1"/>
            <a:r>
              <a:rPr lang="tr-TR" dirty="0"/>
              <a:t>Generally </a:t>
            </a:r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mixed</a:t>
            </a:r>
            <a:r>
              <a:rPr lang="tr-TR" dirty="0"/>
              <a:t> </a:t>
            </a:r>
            <a:r>
              <a:rPr lang="tr-TR" dirty="0" err="1"/>
              <a:t>methods</a:t>
            </a:r>
            <a:endParaRPr lang="tr-TR" dirty="0"/>
          </a:p>
          <a:p>
            <a:pPr lvl="1"/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Key </a:t>
            </a:r>
            <a:r>
              <a:rPr lang="tr-TR" dirty="0" err="1">
                <a:solidFill>
                  <a:srgbClr val="FF0000"/>
                </a:solidFill>
              </a:rPr>
              <a:t>informant</a:t>
            </a:r>
            <a:r>
              <a:rPr lang="tr-TR" dirty="0">
                <a:solidFill>
                  <a:srgbClr val="FF0000"/>
                </a:solidFill>
              </a:rPr>
              <a:t> sampling</a:t>
            </a:r>
            <a:r>
              <a:rPr lang="tr-TR" dirty="0"/>
              <a:t>: Selecting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know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a </a:t>
            </a:r>
            <a:r>
              <a:rPr lang="tr-TR" dirty="0" err="1"/>
              <a:t>population</a:t>
            </a:r>
            <a:r>
              <a:rPr lang="tr-TR" dirty="0"/>
              <a:t> of </a:t>
            </a:r>
            <a:r>
              <a:rPr lang="tr-TR" dirty="0" err="1"/>
              <a:t>interest</a:t>
            </a:r>
            <a:r>
              <a:rPr lang="tr-TR" dirty="0"/>
              <a:t> (</a:t>
            </a:r>
            <a:r>
              <a:rPr lang="en-US" dirty="0"/>
              <a:t>as a result of their personal skills, or position within a society</a:t>
            </a:r>
            <a:r>
              <a:rPr lang="tr-TR" dirty="0"/>
              <a:t>).</a:t>
            </a:r>
          </a:p>
          <a:p>
            <a:pPr lvl="1"/>
            <a:r>
              <a:rPr lang="tr-TR" dirty="0" err="1"/>
              <a:t>To</a:t>
            </a:r>
            <a:r>
              <a:rPr lang="tr-TR" dirty="0"/>
              <a:t> get </a:t>
            </a:r>
            <a:r>
              <a:rPr lang="en-US" dirty="0"/>
              <a:t>more information and a deeper insight into what is going on around them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2133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8700" y="980728"/>
            <a:ext cx="7503740" cy="5040560"/>
          </a:xfrm>
        </p:spPr>
        <p:txBody>
          <a:bodyPr>
            <a:normAutofit/>
          </a:bodyPr>
          <a:lstStyle/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 err="1">
                <a:solidFill>
                  <a:srgbClr val="FF0000"/>
                </a:solidFill>
              </a:rPr>
              <a:t>Confirming</a:t>
            </a:r>
            <a:r>
              <a:rPr lang="tr-TR" dirty="0">
                <a:solidFill>
                  <a:srgbClr val="FF0000"/>
                </a:solidFill>
              </a:rPr>
              <a:t>/</a:t>
            </a:r>
            <a:r>
              <a:rPr lang="tr-TR" dirty="0" err="1">
                <a:solidFill>
                  <a:srgbClr val="FF0000"/>
                </a:solidFill>
              </a:rPr>
              <a:t>Disconfirming</a:t>
            </a:r>
            <a:r>
              <a:rPr lang="tr-TR" dirty="0">
                <a:solidFill>
                  <a:srgbClr val="FF0000"/>
                </a:solidFill>
              </a:rPr>
              <a:t> sampling</a:t>
            </a:r>
            <a:r>
              <a:rPr lang="tr-TR" dirty="0"/>
              <a:t>: </a:t>
            </a:r>
            <a:r>
              <a:rPr lang="en-US" dirty="0" err="1"/>
              <a:t>Identif</a:t>
            </a:r>
            <a:r>
              <a:rPr lang="tr-TR" dirty="0" err="1"/>
              <a:t>ying</a:t>
            </a:r>
            <a:r>
              <a:rPr lang="en-US" dirty="0"/>
              <a:t> confirming and disconfirming case</a:t>
            </a:r>
            <a:r>
              <a:rPr lang="tr-TR" dirty="0"/>
              <a:t>s</a:t>
            </a:r>
            <a:r>
              <a:rPr lang="en-US" dirty="0"/>
              <a:t> after some portion of data collection and analysis. </a:t>
            </a:r>
            <a:endParaRPr lang="tr-TR" dirty="0"/>
          </a:p>
          <a:p>
            <a:r>
              <a:rPr lang="tr-TR" dirty="0"/>
              <a:t>sampling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verify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accuracy</a:t>
            </a:r>
            <a:r>
              <a:rPr lang="tr-TR" dirty="0"/>
              <a:t> of </a:t>
            </a:r>
            <a:r>
              <a:rPr lang="tr-TR" dirty="0" err="1"/>
              <a:t>preliminary</a:t>
            </a:r>
            <a:r>
              <a:rPr lang="tr-TR" dirty="0"/>
              <a:t> </a:t>
            </a:r>
            <a:r>
              <a:rPr lang="tr-TR" dirty="0" err="1"/>
              <a:t>findings</a:t>
            </a:r>
            <a:r>
              <a:rPr lang="tr-TR" dirty="0"/>
              <a:t>. </a:t>
            </a:r>
          </a:p>
          <a:p>
            <a:pPr lvl="1"/>
            <a:r>
              <a:rPr lang="tr-TR" dirty="0" err="1"/>
              <a:t>To</a:t>
            </a:r>
            <a:r>
              <a:rPr lang="tr-TR" dirty="0"/>
              <a:t> get </a:t>
            </a:r>
            <a:r>
              <a:rPr lang="en-US" dirty="0"/>
              <a:t>additional examples that lend further support, richness and depth to patterns emerging from data analysis</a:t>
            </a:r>
            <a:r>
              <a:rPr lang="en-US" i="1" dirty="0"/>
              <a:t> (confirming cases) </a:t>
            </a:r>
          </a:p>
          <a:p>
            <a:pPr lvl="1"/>
            <a:r>
              <a:rPr lang="tr-TR" dirty="0" err="1"/>
              <a:t>To</a:t>
            </a:r>
            <a:r>
              <a:rPr lang="tr-TR" dirty="0"/>
              <a:t> get</a:t>
            </a:r>
            <a:r>
              <a:rPr lang="en-US" dirty="0"/>
              <a:t> examples that do not fit emergent patterns and allow the research team to evaluate rival explanations </a:t>
            </a:r>
            <a:r>
              <a:rPr lang="en-US" i="1" dirty="0"/>
              <a:t>(disconfirming cases).  </a:t>
            </a:r>
            <a:r>
              <a:rPr lang="en-US" dirty="0"/>
              <a:t>This can help the research team understand and define the limitations of research findings</a:t>
            </a:r>
          </a:p>
        </p:txBody>
      </p:sp>
    </p:spTree>
    <p:extLst>
      <p:ext uri="{BB962C8B-B14F-4D97-AF65-F5344CB8AC3E}">
        <p14:creationId xmlns:p14="http://schemas.microsoft.com/office/powerpoint/2010/main" val="232899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Sampling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8700" y="1844824"/>
            <a:ext cx="7200900" cy="4022576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en-US" b="1" i="1" dirty="0"/>
              <a:t>A sampling plan</a:t>
            </a:r>
            <a:r>
              <a:rPr lang="tr-TR" b="1" i="1" dirty="0"/>
              <a:t>:</a:t>
            </a:r>
            <a:r>
              <a:rPr lang="en-US" b="1" i="1" dirty="0"/>
              <a:t> </a:t>
            </a:r>
            <a:r>
              <a:rPr lang="en-US" dirty="0"/>
              <a:t>the design for how to specifically choose sources for your data.</a:t>
            </a:r>
          </a:p>
          <a:p>
            <a:r>
              <a:rPr lang="en-US" b="1" i="1" dirty="0"/>
              <a:t>Sampling</a:t>
            </a:r>
            <a:r>
              <a:rPr lang="tr-TR" b="1" i="1" dirty="0"/>
              <a:t>:</a:t>
            </a:r>
            <a:r>
              <a:rPr lang="en-US" dirty="0"/>
              <a:t> choosing people to </a:t>
            </a:r>
            <a:r>
              <a:rPr lang="tr-TR" dirty="0" err="1"/>
              <a:t>collect</a:t>
            </a:r>
            <a:r>
              <a:rPr lang="tr-TR" dirty="0"/>
              <a:t> data </a:t>
            </a:r>
            <a:r>
              <a:rPr lang="en-US" dirty="0"/>
              <a:t>and also choosing specific locations,</a:t>
            </a:r>
            <a:r>
              <a:rPr lang="tr-TR" dirty="0"/>
              <a:t> </a:t>
            </a:r>
            <a:r>
              <a:rPr lang="en-US" dirty="0"/>
              <a:t>times of days, various events, and activities to observe in fieldwork.</a:t>
            </a:r>
            <a:endParaRPr lang="tr-TR" dirty="0"/>
          </a:p>
          <a:p>
            <a:r>
              <a:rPr lang="en-US" dirty="0"/>
              <a:t>Good qualitative researchers</a:t>
            </a:r>
            <a:r>
              <a:rPr lang="tr-TR" dirty="0"/>
              <a:t> </a:t>
            </a:r>
            <a:r>
              <a:rPr lang="tr-TR" dirty="0" err="1"/>
              <a:t>prefer</a:t>
            </a:r>
            <a:r>
              <a:rPr lang="tr-TR" dirty="0"/>
              <a:t> </a:t>
            </a:r>
            <a:r>
              <a:rPr lang="en-US" dirty="0"/>
              <a:t>purposeful sampling</a:t>
            </a:r>
            <a:r>
              <a:rPr lang="tr-TR" dirty="0"/>
              <a:t> (</a:t>
            </a:r>
            <a:r>
              <a:rPr lang="en-US" dirty="0"/>
              <a:t>they purposefully choose data that fit the parameters of the project’s</a:t>
            </a:r>
            <a:r>
              <a:rPr lang="tr-TR" dirty="0"/>
              <a:t> </a:t>
            </a:r>
            <a:r>
              <a:rPr lang="en-US" dirty="0"/>
              <a:t>research questions, goals, and purposes</a:t>
            </a:r>
            <a:r>
              <a:rPr lang="tr-TR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14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Sample</a:t>
            </a:r>
            <a:r>
              <a:rPr lang="tr-TR" dirty="0"/>
              <a:t> Size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What</a:t>
            </a:r>
            <a:r>
              <a:rPr lang="tr-TR" dirty="0"/>
              <a:t> is an </a:t>
            </a:r>
            <a:r>
              <a:rPr lang="tr-TR" dirty="0" err="1"/>
              <a:t>appropriate</a:t>
            </a:r>
            <a:r>
              <a:rPr lang="tr-TR" dirty="0"/>
              <a:t> </a:t>
            </a:r>
            <a:r>
              <a:rPr lang="tr-TR" dirty="0" err="1"/>
              <a:t>sample</a:t>
            </a:r>
            <a:r>
              <a:rPr lang="tr-TR" dirty="0"/>
              <a:t> size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qualitative</a:t>
            </a:r>
            <a:r>
              <a:rPr lang="tr-TR" dirty="0"/>
              <a:t> </a:t>
            </a:r>
            <a:r>
              <a:rPr lang="tr-TR" dirty="0" err="1"/>
              <a:t>research</a:t>
            </a:r>
            <a:r>
              <a:rPr lang="tr-TR" dirty="0"/>
              <a:t>?</a:t>
            </a:r>
          </a:p>
          <a:p>
            <a:endParaRPr lang="tr-TR" dirty="0"/>
          </a:p>
          <a:p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depends</a:t>
            </a:r>
            <a:r>
              <a:rPr lang="tr-TR" dirty="0"/>
              <a:t>: </a:t>
            </a:r>
            <a:r>
              <a:rPr lang="tr-TR" dirty="0" err="1"/>
              <a:t>the</a:t>
            </a:r>
            <a:r>
              <a:rPr lang="tr-TR" dirty="0"/>
              <a:t> size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adequately</a:t>
            </a:r>
            <a:r>
              <a:rPr lang="tr-TR" dirty="0"/>
              <a:t> </a:t>
            </a:r>
            <a:r>
              <a:rPr lang="tr-TR" dirty="0" err="1"/>
              <a:t>answers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question</a:t>
            </a:r>
            <a:endParaRPr lang="tr-TR" dirty="0"/>
          </a:p>
          <a:p>
            <a:endParaRPr lang="tr-TR" dirty="0"/>
          </a:p>
          <a:p>
            <a:pPr lvl="1"/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single</a:t>
            </a:r>
            <a:r>
              <a:rPr lang="tr-TR" dirty="0"/>
              <a:t> </a:t>
            </a:r>
            <a:r>
              <a:rPr lang="tr-TR" dirty="0" err="1"/>
              <a:t>questions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detailed</a:t>
            </a:r>
            <a:r>
              <a:rPr lang="tr-TR" dirty="0"/>
              <a:t> </a:t>
            </a:r>
            <a:r>
              <a:rPr lang="tr-TR" dirty="0" err="1"/>
              <a:t>studies</a:t>
            </a:r>
            <a:r>
              <a:rPr lang="tr-TR" dirty="0"/>
              <a:t>: </a:t>
            </a:r>
            <a:r>
              <a:rPr lang="tr-TR" dirty="0" err="1"/>
              <a:t>single</a:t>
            </a:r>
            <a:r>
              <a:rPr lang="tr-TR" dirty="0"/>
              <a:t> </a:t>
            </a:r>
            <a:r>
              <a:rPr lang="tr-TR" dirty="0" err="1"/>
              <a:t>sample</a:t>
            </a:r>
            <a:endParaRPr lang="tr-TR" dirty="0"/>
          </a:p>
          <a:p>
            <a:pPr lvl="1"/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complex</a:t>
            </a:r>
            <a:r>
              <a:rPr lang="tr-TR" dirty="0"/>
              <a:t> </a:t>
            </a:r>
            <a:r>
              <a:rPr lang="tr-TR" dirty="0" err="1"/>
              <a:t>questions</a:t>
            </a:r>
            <a:r>
              <a:rPr lang="tr-TR" dirty="0"/>
              <a:t>: </a:t>
            </a:r>
            <a:r>
              <a:rPr lang="tr-TR" dirty="0" err="1"/>
              <a:t>larger</a:t>
            </a:r>
            <a:r>
              <a:rPr lang="tr-TR" dirty="0"/>
              <a:t> </a:t>
            </a:r>
            <a:r>
              <a:rPr lang="tr-TR" dirty="0" err="1"/>
              <a:t>samples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21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A50984E6-2200-4796-B30C-C379A804E1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Samplıng</a:t>
            </a:r>
            <a:r>
              <a:rPr lang="tr-TR" dirty="0"/>
              <a:t> </a:t>
            </a:r>
            <a:r>
              <a:rPr lang="tr-TR" dirty="0" err="1"/>
              <a:t>strategıes</a:t>
            </a:r>
            <a:endParaRPr lang="tr-TR" dirty="0"/>
          </a:p>
        </p:txBody>
      </p:sp>
      <p:sp>
        <p:nvSpPr>
          <p:cNvPr id="5" name="Alt Başlık 4">
            <a:extLst>
              <a:ext uri="{FF2B5EF4-FFF2-40B4-BE49-F238E27FC236}">
                <a16:creationId xmlns:a16="http://schemas.microsoft.com/office/drawing/2014/main" id="{85F1AD42-A985-4C51-B4BB-7592C12100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For</a:t>
            </a:r>
            <a:r>
              <a:rPr lang="tr-TR" sz="2800" dirty="0"/>
              <a:t> </a:t>
            </a:r>
            <a:r>
              <a:rPr lang="tr-TR" sz="2800" dirty="0" err="1"/>
              <a:t>Qualitative</a:t>
            </a:r>
            <a:r>
              <a:rPr lang="tr-TR" sz="2800" dirty="0"/>
              <a:t> </a:t>
            </a:r>
            <a:r>
              <a:rPr lang="tr-TR" sz="2800" dirty="0" err="1"/>
              <a:t>Research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64440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Sample</a:t>
            </a:r>
            <a:r>
              <a:rPr lang="tr-TR" dirty="0"/>
              <a:t> </a:t>
            </a:r>
            <a:r>
              <a:rPr lang="tr-TR" dirty="0" err="1"/>
              <a:t>Strategies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qualitative</a:t>
            </a:r>
            <a:r>
              <a:rPr lang="tr-TR" dirty="0"/>
              <a:t> </a:t>
            </a:r>
            <a:r>
              <a:rPr lang="tr-TR" dirty="0" err="1"/>
              <a:t>research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Three </a:t>
            </a:r>
            <a:r>
              <a:rPr lang="tr-TR" dirty="0" err="1"/>
              <a:t>broad</a:t>
            </a:r>
            <a:r>
              <a:rPr lang="tr-TR" dirty="0"/>
              <a:t> </a:t>
            </a:r>
            <a:r>
              <a:rPr lang="tr-TR" dirty="0" err="1"/>
              <a:t>approaches</a:t>
            </a:r>
            <a:r>
              <a:rPr lang="tr-TR" dirty="0"/>
              <a:t>:</a:t>
            </a:r>
          </a:p>
          <a:p>
            <a:endParaRPr lang="tr-TR" dirty="0"/>
          </a:p>
          <a:p>
            <a:pPr lvl="1"/>
            <a:r>
              <a:rPr lang="tr-TR" dirty="0" err="1"/>
              <a:t>Theoretical</a:t>
            </a:r>
            <a:r>
              <a:rPr lang="tr-TR" dirty="0"/>
              <a:t> sampling</a:t>
            </a:r>
          </a:p>
          <a:p>
            <a:pPr lvl="1"/>
            <a:endParaRPr lang="tr-TR" dirty="0"/>
          </a:p>
          <a:p>
            <a:pPr lvl="1"/>
            <a:r>
              <a:rPr lang="tr-TR" dirty="0" err="1"/>
              <a:t>Convenience</a:t>
            </a:r>
            <a:r>
              <a:rPr lang="tr-TR" dirty="0"/>
              <a:t>/</a:t>
            </a:r>
            <a:r>
              <a:rPr lang="tr-TR" dirty="0" err="1"/>
              <a:t>Oppoorunistic</a:t>
            </a:r>
            <a:r>
              <a:rPr lang="tr-TR" dirty="0"/>
              <a:t> sampling</a:t>
            </a:r>
          </a:p>
          <a:p>
            <a:pPr lvl="1"/>
            <a:endParaRPr lang="tr-TR" dirty="0"/>
          </a:p>
          <a:p>
            <a:pPr lvl="1"/>
            <a:r>
              <a:rPr lang="tr-TR" dirty="0" err="1"/>
              <a:t>Purposive</a:t>
            </a:r>
            <a:r>
              <a:rPr lang="tr-TR" dirty="0"/>
              <a:t> sampling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346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31B8D8-0E17-45F8-AC43-AC423E2FF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Theoretical</a:t>
            </a:r>
            <a:r>
              <a:rPr lang="tr-TR" dirty="0"/>
              <a:t> Sampling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BABD24-9E7F-4807-AC71-40EA85365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</a:t>
            </a:r>
            <a:r>
              <a:rPr lang="en-US" dirty="0"/>
              <a:t>he process of data collection for generating</a:t>
            </a:r>
            <a:r>
              <a:rPr lang="tr-TR" dirty="0"/>
              <a:t> </a:t>
            </a:r>
            <a:r>
              <a:rPr lang="en-US" dirty="0"/>
              <a:t>theory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researcher</a:t>
            </a:r>
            <a:r>
              <a:rPr lang="en-US" dirty="0"/>
              <a:t> jointly collects, codes, and analyzes data and decides what data to collect next</a:t>
            </a:r>
            <a:r>
              <a:rPr lang="tr-TR" dirty="0"/>
              <a:t> </a:t>
            </a:r>
            <a:r>
              <a:rPr lang="en-US" dirty="0"/>
              <a:t>and where to find them, in order to develop his</a:t>
            </a:r>
            <a:r>
              <a:rPr lang="tr-TR" dirty="0"/>
              <a:t>/her</a:t>
            </a:r>
            <a:r>
              <a:rPr lang="en-US" dirty="0"/>
              <a:t> theory as it emerges. 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i.e</a:t>
            </a:r>
            <a:r>
              <a:rPr lang="tr-TR" dirty="0"/>
              <a:t>., </a:t>
            </a:r>
            <a:r>
              <a:rPr lang="en-US" dirty="0"/>
              <a:t>it is an ongoing process rather than a distinct and single stage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9911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825AD05B-C90B-4FB4-A4A8-95A9E28A4D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764704"/>
            <a:ext cx="5256584" cy="5112568"/>
          </a:xfrm>
        </p:spPr>
      </p:pic>
    </p:spTree>
    <p:extLst>
      <p:ext uri="{BB962C8B-B14F-4D97-AF65-F5344CB8AC3E}">
        <p14:creationId xmlns:p14="http://schemas.microsoft.com/office/powerpoint/2010/main" val="725061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err="1"/>
              <a:t>Convenience</a:t>
            </a:r>
            <a:r>
              <a:rPr lang="tr-TR" sz="3600" dirty="0"/>
              <a:t>/</a:t>
            </a:r>
            <a:r>
              <a:rPr lang="tr-TR" sz="3600" dirty="0" err="1"/>
              <a:t>Opportunistic</a:t>
            </a:r>
            <a:r>
              <a:rPr lang="tr-TR" sz="3600" dirty="0"/>
              <a:t> Sampling</a:t>
            </a:r>
            <a:endParaRPr lang="en-US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8700" y="1844824"/>
            <a:ext cx="7200900" cy="3581400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r>
              <a:rPr lang="tr-TR" dirty="0"/>
              <a:t>Selecting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accessible</a:t>
            </a:r>
            <a:r>
              <a:rPr lang="tr-TR" dirty="0"/>
              <a:t> </a:t>
            </a:r>
            <a:r>
              <a:rPr lang="tr-TR" dirty="0" err="1"/>
              <a:t>subjects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least</a:t>
            </a:r>
            <a:r>
              <a:rPr lang="tr-TR" dirty="0"/>
              <a:t> </a:t>
            </a:r>
            <a:r>
              <a:rPr lang="tr-TR" dirty="0" err="1"/>
              <a:t>costy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researcher</a:t>
            </a:r>
            <a:endParaRPr lang="tr-TR" dirty="0"/>
          </a:p>
          <a:p>
            <a:endParaRPr lang="tr-TR" dirty="0"/>
          </a:p>
          <a:p>
            <a:r>
              <a:rPr lang="tr-TR" dirty="0"/>
              <a:t>May </a:t>
            </a:r>
            <a:r>
              <a:rPr lang="tr-TR" dirty="0" err="1"/>
              <a:t>result</a:t>
            </a:r>
            <a:r>
              <a:rPr lang="tr-TR" dirty="0"/>
              <a:t> in </a:t>
            </a:r>
            <a:r>
              <a:rPr lang="tr-TR" dirty="0" err="1"/>
              <a:t>poor</a:t>
            </a:r>
            <a:r>
              <a:rPr lang="tr-TR" dirty="0"/>
              <a:t> </a:t>
            </a:r>
            <a:r>
              <a:rPr lang="tr-TR" dirty="0" err="1"/>
              <a:t>quality</a:t>
            </a:r>
            <a:r>
              <a:rPr lang="tr-TR" dirty="0"/>
              <a:t> data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lacks</a:t>
            </a:r>
            <a:r>
              <a:rPr lang="tr-TR" dirty="0"/>
              <a:t> </a:t>
            </a:r>
            <a:r>
              <a:rPr lang="tr-TR" dirty="0" err="1"/>
              <a:t>intellectual</a:t>
            </a:r>
            <a:r>
              <a:rPr lang="tr-TR" dirty="0"/>
              <a:t> </a:t>
            </a:r>
            <a:r>
              <a:rPr lang="tr-TR" dirty="0" err="1"/>
              <a:t>credibility</a:t>
            </a:r>
            <a:endParaRPr lang="tr-TR" dirty="0"/>
          </a:p>
          <a:p>
            <a:endParaRPr lang="tr-TR" dirty="0"/>
          </a:p>
          <a:p>
            <a:r>
              <a:rPr lang="tr-TR" i="1" dirty="0" err="1"/>
              <a:t>Try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avoid</a:t>
            </a:r>
            <a:r>
              <a:rPr lang="tr-TR" i="1" dirty="0"/>
              <a:t>;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least</a:t>
            </a:r>
            <a:r>
              <a:rPr lang="tr-TR" i="1" dirty="0"/>
              <a:t> </a:t>
            </a:r>
            <a:r>
              <a:rPr lang="tr-TR" i="1" dirty="0" err="1"/>
              <a:t>desirable</a:t>
            </a:r>
            <a:r>
              <a:rPr lang="tr-TR" i="1" dirty="0"/>
              <a:t> </a:t>
            </a:r>
            <a:r>
              <a:rPr lang="tr-TR" i="1" dirty="0" err="1"/>
              <a:t>method</a:t>
            </a:r>
            <a:r>
              <a:rPr lang="tr-TR" i="1" dirty="0"/>
              <a:t>. </a:t>
            </a:r>
            <a:r>
              <a:rPr lang="tr-TR" i="1" dirty="0" err="1"/>
              <a:t>If</a:t>
            </a:r>
            <a:r>
              <a:rPr lang="tr-TR" i="1" dirty="0"/>
              <a:t> </a:t>
            </a:r>
            <a:r>
              <a:rPr lang="tr-TR" i="1" dirty="0" err="1"/>
              <a:t>you</a:t>
            </a:r>
            <a:r>
              <a:rPr lang="tr-TR" i="1" dirty="0"/>
              <a:t> </a:t>
            </a:r>
            <a:r>
              <a:rPr lang="tr-TR" i="1" dirty="0" err="1"/>
              <a:t>have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, </a:t>
            </a:r>
            <a:r>
              <a:rPr lang="tr-TR" i="1" dirty="0" err="1"/>
              <a:t>give</a:t>
            </a:r>
            <a:r>
              <a:rPr lang="tr-TR" i="1" dirty="0"/>
              <a:t> </a:t>
            </a:r>
            <a:r>
              <a:rPr lang="tr-TR" i="1" dirty="0" err="1"/>
              <a:t>explicit</a:t>
            </a:r>
            <a:r>
              <a:rPr lang="tr-TR" i="1" dirty="0"/>
              <a:t> </a:t>
            </a:r>
            <a:r>
              <a:rPr lang="tr-TR" i="1" dirty="0" err="1"/>
              <a:t>reasons</a:t>
            </a:r>
            <a:r>
              <a:rPr lang="tr-TR" i="1" dirty="0"/>
              <a:t> </a:t>
            </a:r>
            <a:r>
              <a:rPr lang="tr-TR" i="1" dirty="0" err="1"/>
              <a:t>why</a:t>
            </a:r>
            <a:r>
              <a:rPr lang="tr-TR" i="1" dirty="0"/>
              <a:t> </a:t>
            </a:r>
            <a:r>
              <a:rPr lang="tr-TR" i="1" dirty="0" err="1"/>
              <a:t>you</a:t>
            </a:r>
            <a:r>
              <a:rPr lang="tr-TR" i="1" dirty="0"/>
              <a:t> </a:t>
            </a:r>
            <a:r>
              <a:rPr lang="tr-TR" i="1" dirty="0" err="1"/>
              <a:t>are</a:t>
            </a:r>
            <a:r>
              <a:rPr lang="tr-TR" i="1" dirty="0"/>
              <a:t> </a:t>
            </a:r>
            <a:r>
              <a:rPr lang="tr-TR" i="1" dirty="0" err="1"/>
              <a:t>using</a:t>
            </a:r>
            <a:r>
              <a:rPr lang="tr-TR" i="1" dirty="0"/>
              <a:t> </a:t>
            </a:r>
            <a:r>
              <a:rPr lang="tr-TR" i="1" dirty="0" err="1"/>
              <a:t>this</a:t>
            </a:r>
            <a:r>
              <a:rPr lang="tr-TR" i="1" dirty="0"/>
              <a:t> sampling </a:t>
            </a:r>
            <a:r>
              <a:rPr lang="tr-TR" i="1" dirty="0" err="1"/>
              <a:t>method</a:t>
            </a:r>
            <a:endParaRPr lang="tr-TR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548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Purposive</a:t>
            </a:r>
            <a:r>
              <a:rPr lang="tr-TR" dirty="0"/>
              <a:t> Sampling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common</a:t>
            </a:r>
            <a:r>
              <a:rPr lang="tr-TR" dirty="0"/>
              <a:t> in </a:t>
            </a:r>
            <a:r>
              <a:rPr lang="tr-TR" dirty="0" err="1"/>
              <a:t>qualitative</a:t>
            </a:r>
            <a:r>
              <a:rPr lang="tr-TR" dirty="0"/>
              <a:t> </a:t>
            </a:r>
            <a:r>
              <a:rPr lang="tr-TR" dirty="0" err="1"/>
              <a:t>studies</a:t>
            </a:r>
            <a:endParaRPr lang="tr-TR" dirty="0"/>
          </a:p>
          <a:p>
            <a:endParaRPr lang="en-US" dirty="0"/>
          </a:p>
          <a:p>
            <a:r>
              <a:rPr lang="tr-TR" dirty="0"/>
              <a:t>S</a:t>
            </a:r>
            <a:r>
              <a:rPr lang="en-US" dirty="0"/>
              <a:t>election of units (people, organizations, documents, departments, </a:t>
            </a:r>
            <a:r>
              <a:rPr lang="tr-TR" dirty="0" err="1"/>
              <a:t>etc</a:t>
            </a:r>
            <a:r>
              <a:rPr lang="en-US" dirty="0"/>
              <a:t>)</a:t>
            </a:r>
            <a:r>
              <a:rPr lang="tr-TR" dirty="0"/>
              <a:t> is done</a:t>
            </a:r>
            <a:r>
              <a:rPr lang="en-US" dirty="0"/>
              <a:t> with direct reference to the research questions</a:t>
            </a:r>
            <a:r>
              <a:rPr lang="tr-TR" dirty="0"/>
              <a:t>.</a:t>
            </a:r>
          </a:p>
          <a:p>
            <a:r>
              <a:rPr lang="en-US" dirty="0"/>
              <a:t>Research</a:t>
            </a:r>
            <a:r>
              <a:rPr lang="tr-TR" dirty="0"/>
              <a:t> </a:t>
            </a:r>
            <a:r>
              <a:rPr lang="en-US" dirty="0"/>
              <a:t>questions provide guidelines as to what categories</a:t>
            </a:r>
            <a:r>
              <a:rPr lang="tr-TR" dirty="0"/>
              <a:t> </a:t>
            </a:r>
            <a:r>
              <a:rPr lang="en-US" dirty="0"/>
              <a:t>of people (or whatever the unit of analysis is)</a:t>
            </a:r>
            <a:r>
              <a:rPr lang="tr-TR" dirty="0"/>
              <a:t> </a:t>
            </a:r>
            <a:r>
              <a:rPr lang="en-US" dirty="0"/>
              <a:t>need to be the focus of attention and therefore sampled.</a:t>
            </a:r>
            <a:endParaRPr lang="tr-TR" dirty="0"/>
          </a:p>
          <a:p>
            <a:r>
              <a:rPr lang="tr-TR" dirty="0" err="1"/>
              <a:t>Researcher</a:t>
            </a:r>
            <a:r>
              <a:rPr lang="tr-TR" dirty="0"/>
              <a:t> </a:t>
            </a:r>
            <a:r>
              <a:rPr lang="tr-TR" dirty="0" err="1"/>
              <a:t>selects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productive</a:t>
            </a:r>
            <a:r>
              <a:rPr lang="tr-TR" dirty="0"/>
              <a:t> </a:t>
            </a:r>
            <a:r>
              <a:rPr lang="tr-TR" dirty="0" err="1"/>
              <a:t>sample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answer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question</a:t>
            </a:r>
            <a:endParaRPr lang="tr-TR" dirty="0"/>
          </a:p>
          <a:p>
            <a:endParaRPr lang="tr-TR" dirty="0"/>
          </a:p>
          <a:p>
            <a:r>
              <a:rPr lang="tr-TR" dirty="0"/>
              <a:t>Sampling of </a:t>
            </a:r>
            <a:r>
              <a:rPr lang="tr-TR" dirty="0" err="1"/>
              <a:t>context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sampling of </a:t>
            </a:r>
            <a:r>
              <a:rPr lang="tr-TR" dirty="0" err="1"/>
              <a:t>participants</a:t>
            </a:r>
            <a:r>
              <a:rPr lang="tr-TR" dirty="0"/>
              <a:t>/</a:t>
            </a:r>
            <a:r>
              <a:rPr lang="tr-TR" dirty="0" err="1"/>
              <a:t>cases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considered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00871"/>
      </p:ext>
    </p:extLst>
  </p:cSld>
  <p:clrMapOvr>
    <a:masterClrMapping/>
  </p:clrMapOvr>
</p:sld>
</file>

<file path=ppt/theme/theme1.xml><?xml version="1.0" encoding="utf-8"?>
<a:theme xmlns:a="http://schemas.openxmlformats.org/drawingml/2006/main" name="Kırpma">
  <a:themeElements>
    <a:clrScheme name="Kırpma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ırpm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532</TotalTime>
  <Words>893</Words>
  <Application>Microsoft Office PowerPoint</Application>
  <PresentationFormat>Ekran Gösterisi (4:3)</PresentationFormat>
  <Paragraphs>92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Franklin Gothic Book</vt:lpstr>
      <vt:lpstr>Kırpma</vt:lpstr>
      <vt:lpstr>SamplIng for QualItatIve Research</vt:lpstr>
      <vt:lpstr>Sampling</vt:lpstr>
      <vt:lpstr>Sample Size</vt:lpstr>
      <vt:lpstr>Samplıng strategıes</vt:lpstr>
      <vt:lpstr>Sample Strategies to be used in qualitative research</vt:lpstr>
      <vt:lpstr>Theoretical Sampling</vt:lpstr>
      <vt:lpstr>PowerPoint Sunusu</vt:lpstr>
      <vt:lpstr>Convenience/Opportunistic Sampling</vt:lpstr>
      <vt:lpstr>Purposive Sampling</vt:lpstr>
      <vt:lpstr>Different Strategies in Purposive Sampling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Sampling for Qualitative Research</dc:title>
  <dc:creator>Sony</dc:creator>
  <cp:lastModifiedBy>Sehnaz Sahinkarakas</cp:lastModifiedBy>
  <cp:revision>67</cp:revision>
  <dcterms:created xsi:type="dcterms:W3CDTF">2013-09-19T11:51:10Z</dcterms:created>
  <dcterms:modified xsi:type="dcterms:W3CDTF">2023-10-20T10:35:53Z</dcterms:modified>
</cp:coreProperties>
</file>