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7" r:id="rId2"/>
    <p:sldId id="278" r:id="rId3"/>
    <p:sldId id="279" r:id="rId4"/>
    <p:sldId id="280" r:id="rId5"/>
    <p:sldId id="281" r:id="rId6"/>
    <p:sldId id="282" r:id="rId7"/>
    <p:sldId id="283" r:id="rId8"/>
    <p:sldId id="284" r:id="rId9"/>
    <p:sldId id="256"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Lst>
  <p:sldSz cx="9144000" cy="6858000" type="screen4x3"/>
  <p:notesSz cx="9144000" cy="6858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2" d="100"/>
          <a:sy n="72" d="100"/>
        </p:scale>
        <p:origin x="738" y="72"/>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4231CC5-0629-4346-A8C5-125E251947EB}"/>
              </a:ext>
            </a:extLst>
          </p:cNvPr>
          <p:cNvSpPr/>
          <p:nvPr/>
        </p:nvSpPr>
        <p:spPr>
          <a:xfrm>
            <a:off x="876300" y="685800"/>
            <a:ext cx="7391400" cy="830997"/>
          </a:xfrm>
          <a:prstGeom prst="rect">
            <a:avLst/>
          </a:prstGeom>
        </p:spPr>
        <p:txBody>
          <a:bodyPr wrap="square">
            <a:spAutoFit/>
          </a:bodyPr>
          <a:lstStyle/>
          <a:p>
            <a:r>
              <a:rPr lang="tr-TR" sz="4800" dirty="0"/>
              <a:t>PROPERTIES OF LANGUAGES</a:t>
            </a:r>
          </a:p>
        </p:txBody>
      </p:sp>
    </p:spTree>
    <p:extLst>
      <p:ext uri="{BB962C8B-B14F-4D97-AF65-F5344CB8AC3E}">
        <p14:creationId xmlns:p14="http://schemas.microsoft.com/office/powerpoint/2010/main" val="30738733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Imag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pic>
        <p:nvPicPr>
          <p:cNvPr id="12" name="Imag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 y="-1525"/>
            <a:ext cx="9147048" cy="6861048"/>
          </a:xfrm>
          <a:prstGeom prst="rect">
            <a:avLst/>
          </a:prstGeom>
        </p:spPr>
      </p:pic>
      <p:sp>
        <p:nvSpPr>
          <p:cNvPr id="2" name="object 2"/>
          <p:cNvSpPr/>
          <p:nvPr/>
        </p:nvSpPr>
        <p:spPr>
          <a:xfrm>
            <a:off x="1714500" y="1700784"/>
            <a:ext cx="7159752" cy="4320540"/>
          </a:xfrm>
          <a:custGeom>
            <a:avLst/>
            <a:gdLst/>
            <a:ahLst/>
            <a:cxnLst/>
            <a:rect l="l" t="t" r="r" b="b"/>
            <a:pathLst>
              <a:path w="7159752" h="4320540">
                <a:moveTo>
                  <a:pt x="0" y="4320540"/>
                </a:moveTo>
                <a:lnTo>
                  <a:pt x="0" y="0"/>
                </a:lnTo>
                <a:lnTo>
                  <a:pt x="7159752" y="0"/>
                </a:lnTo>
                <a:lnTo>
                  <a:pt x="7159752" y="4320540"/>
                </a:lnTo>
                <a:lnTo>
                  <a:pt x="0" y="4320540"/>
                </a:lnTo>
                <a:close/>
              </a:path>
            </a:pathLst>
          </a:custGeom>
          <a:solidFill>
            <a:srgbClr val="FFFFFF"/>
          </a:solidFill>
        </p:spPr>
        <p:txBody>
          <a:bodyPr wrap="square" lIns="0" tIns="0" rIns="0" bIns="0" rtlCol="0">
            <a:noAutofit/>
          </a:bodyPr>
          <a:lstStyle/>
          <a:p>
            <a:endParaRPr/>
          </a:p>
        </p:txBody>
      </p:sp>
      <p:sp>
        <p:nvSpPr>
          <p:cNvPr id="3" name="text 1"/>
          <p:cNvSpPr txBox="1"/>
          <p:nvPr/>
        </p:nvSpPr>
        <p:spPr>
          <a:xfrm>
            <a:off x="1806194" y="2436266"/>
            <a:ext cx="6749535" cy="895070"/>
          </a:xfrm>
          <a:prstGeom prst="rect">
            <a:avLst/>
          </a:prstGeom>
        </p:spPr>
        <p:txBody>
          <a:bodyPr vert="horz" wrap="none" lIns="0" tIns="0" rIns="0" bIns="0" rtlCol="0">
            <a:spAutoFit/>
          </a:bodyPr>
          <a:lstStyle/>
          <a:p>
            <a:pPr marL="0">
              <a:lnSpc>
                <a:spcPct val="100000"/>
              </a:lnSpc>
            </a:pPr>
            <a:r>
              <a:rPr sz="3110" spc="10" dirty="0">
                <a:solidFill>
                  <a:srgbClr val="D99694"/>
                </a:solidFill>
                <a:latin typeface="Calibri Light"/>
                <a:cs typeface="Calibri Light"/>
              </a:rPr>
              <a:t>» </a:t>
            </a:r>
            <a:r>
              <a:rPr sz="3110" spc="10" dirty="0">
                <a:latin typeface="Calibri Light"/>
                <a:cs typeface="Calibri Light"/>
              </a:rPr>
              <a:t>Morphology is the branch of linguistics</a:t>
            </a:r>
            <a:endParaRPr sz="3100">
              <a:latin typeface="Calibri Light"/>
              <a:cs typeface="Calibri Light"/>
            </a:endParaRPr>
          </a:p>
          <a:p>
            <a:pPr marL="342900">
              <a:lnSpc>
                <a:spcPct val="100000"/>
              </a:lnSpc>
            </a:pPr>
            <a:r>
              <a:rPr sz="3200" spc="10" dirty="0">
                <a:latin typeface="Calibri Light"/>
                <a:cs typeface="Calibri Light"/>
              </a:rPr>
              <a:t>that studies </a:t>
            </a:r>
            <a:r>
              <a:rPr sz="3200" i="1" spc="10" dirty="0">
                <a:latin typeface="Calibri Light"/>
                <a:cs typeface="Calibri Light"/>
              </a:rPr>
              <a:t>the </a:t>
            </a:r>
            <a:r>
              <a:rPr sz="3200" i="1" spc="10" dirty="0">
                <a:solidFill>
                  <a:srgbClr val="CC0000"/>
                </a:solidFill>
                <a:latin typeface="Calibri Light"/>
                <a:cs typeface="Calibri Light"/>
              </a:rPr>
              <a:t>structure of words</a:t>
            </a:r>
            <a:r>
              <a:rPr sz="3200" spc="10" dirty="0">
                <a:latin typeface="Calibri Light"/>
                <a:cs typeface="Calibri Light"/>
              </a:rPr>
              <a:t>.</a:t>
            </a:r>
            <a:endParaRPr sz="3200">
              <a:latin typeface="Calibri Light"/>
              <a:cs typeface="Calibri Light"/>
            </a:endParaRPr>
          </a:p>
        </p:txBody>
      </p:sp>
      <p:sp>
        <p:nvSpPr>
          <p:cNvPr id="4" name="text 1"/>
          <p:cNvSpPr txBox="1"/>
          <p:nvPr/>
        </p:nvSpPr>
        <p:spPr>
          <a:xfrm>
            <a:off x="1806194" y="3538372"/>
            <a:ext cx="6881096" cy="1870633"/>
          </a:xfrm>
          <a:prstGeom prst="rect">
            <a:avLst/>
          </a:prstGeom>
        </p:spPr>
        <p:txBody>
          <a:bodyPr vert="horz" wrap="none" lIns="0" tIns="0" rIns="0" bIns="0" rtlCol="0">
            <a:spAutoFit/>
          </a:bodyPr>
          <a:lstStyle/>
          <a:p>
            <a:pPr marL="0">
              <a:lnSpc>
                <a:spcPct val="100000"/>
              </a:lnSpc>
            </a:pPr>
            <a:r>
              <a:rPr sz="3200" spc="10" dirty="0">
                <a:solidFill>
                  <a:srgbClr val="D99694"/>
                </a:solidFill>
                <a:latin typeface="Calibri Light"/>
                <a:cs typeface="Calibri Light"/>
              </a:rPr>
              <a:t>» </a:t>
            </a:r>
            <a:r>
              <a:rPr sz="3200" spc="10" dirty="0">
                <a:latin typeface="Calibri Light"/>
                <a:cs typeface="Calibri Light"/>
              </a:rPr>
              <a:t>Morphology deals with the syntax of</a:t>
            </a:r>
            <a:endParaRPr sz="3200">
              <a:latin typeface="Calibri Light"/>
              <a:cs typeface="Calibri Light"/>
            </a:endParaRPr>
          </a:p>
          <a:p>
            <a:pPr marL="342900">
              <a:lnSpc>
                <a:spcPct val="100000"/>
              </a:lnSpc>
            </a:pPr>
            <a:r>
              <a:rPr sz="3200" spc="10" dirty="0">
                <a:latin typeface="Calibri Light"/>
                <a:cs typeface="Calibri Light"/>
              </a:rPr>
              <a:t>complex words and parts of words, also</a:t>
            </a:r>
            <a:endParaRPr sz="3200">
              <a:latin typeface="Calibri Light"/>
              <a:cs typeface="Calibri Light"/>
            </a:endParaRPr>
          </a:p>
          <a:p>
            <a:pPr marL="342900">
              <a:lnSpc>
                <a:spcPct val="100000"/>
              </a:lnSpc>
            </a:pPr>
            <a:r>
              <a:rPr sz="3200" spc="10" dirty="0">
                <a:latin typeface="Calibri Light"/>
                <a:cs typeface="Calibri Light"/>
              </a:rPr>
              <a:t>called </a:t>
            </a:r>
            <a:r>
              <a:rPr sz="3200" spc="10" dirty="0">
                <a:solidFill>
                  <a:srgbClr val="CC0000"/>
                </a:solidFill>
                <a:latin typeface="Calibri Light"/>
                <a:cs typeface="Calibri Light"/>
              </a:rPr>
              <a:t>morphemes</a:t>
            </a:r>
            <a:r>
              <a:rPr sz="3200" spc="10" dirty="0">
                <a:latin typeface="Calibri Light"/>
                <a:cs typeface="Calibri Light"/>
              </a:rPr>
              <a:t>, as well as with the</a:t>
            </a:r>
            <a:endParaRPr sz="3200">
              <a:latin typeface="Calibri Light"/>
              <a:cs typeface="Calibri Light"/>
            </a:endParaRPr>
          </a:p>
          <a:p>
            <a:pPr marL="342900">
              <a:lnSpc>
                <a:spcPct val="100000"/>
              </a:lnSpc>
            </a:pPr>
            <a:r>
              <a:rPr sz="3200" spc="10" dirty="0">
                <a:latin typeface="Calibri Light"/>
                <a:cs typeface="Calibri Light"/>
              </a:rPr>
              <a:t>semantics of their lexical meanings.</a:t>
            </a:r>
            <a:endParaRPr sz="3200">
              <a:latin typeface="Calibri Light"/>
              <a:cs typeface="Calibri Light"/>
            </a:endParaRPr>
          </a:p>
        </p:txBody>
      </p:sp>
      <p:sp>
        <p:nvSpPr>
          <p:cNvPr id="5" name="text 1"/>
          <p:cNvSpPr txBox="1"/>
          <p:nvPr/>
        </p:nvSpPr>
        <p:spPr>
          <a:xfrm>
            <a:off x="2049145" y="1002030"/>
            <a:ext cx="6087821" cy="685800"/>
          </a:xfrm>
          <a:prstGeom prst="rect">
            <a:avLst/>
          </a:prstGeom>
        </p:spPr>
        <p:txBody>
          <a:bodyPr vert="horz" wrap="none" lIns="0" tIns="0" rIns="0" bIns="0" rtlCol="0">
            <a:spAutoFit/>
          </a:bodyPr>
          <a:lstStyle/>
          <a:p>
            <a:pPr marL="0">
              <a:lnSpc>
                <a:spcPct val="100000"/>
              </a:lnSpc>
            </a:pPr>
            <a:r>
              <a:rPr sz="5400" spc="10" dirty="0">
                <a:latin typeface="Calibri"/>
                <a:cs typeface="Calibri"/>
              </a:rPr>
              <a:t>W</a:t>
            </a:r>
            <a:r>
              <a:rPr sz="4300" spc="10" dirty="0">
                <a:latin typeface="Calibri"/>
                <a:cs typeface="Calibri"/>
              </a:rPr>
              <a:t>HAT IS </a:t>
            </a:r>
            <a:r>
              <a:rPr sz="5400" spc="10" dirty="0">
                <a:latin typeface="Calibri"/>
                <a:cs typeface="Calibri"/>
              </a:rPr>
              <a:t>M</a:t>
            </a:r>
            <a:r>
              <a:rPr sz="4300" spc="10" dirty="0">
                <a:latin typeface="Calibri"/>
                <a:cs typeface="Calibri"/>
              </a:rPr>
              <a:t>ORPHOLOGY</a:t>
            </a:r>
            <a:r>
              <a:rPr sz="5400" spc="10" dirty="0">
                <a:latin typeface="Calibri"/>
                <a:cs typeface="Calibri"/>
              </a:rPr>
              <a:t>?</a:t>
            </a:r>
            <a:endParaRPr sz="5400">
              <a:latin typeface="Calibri"/>
              <a:cs typeface="Calibri"/>
            </a:endParaRPr>
          </a:p>
        </p:txBody>
      </p:sp>
      <p:sp>
        <p:nvSpPr>
          <p:cNvPr id="6" name="text 1"/>
          <p:cNvSpPr txBox="1"/>
          <p:nvPr/>
        </p:nvSpPr>
        <p:spPr>
          <a:xfrm>
            <a:off x="8704453" y="6477686"/>
            <a:ext cx="111933" cy="152704"/>
          </a:xfrm>
          <a:prstGeom prst="rect">
            <a:avLst/>
          </a:prstGeom>
        </p:spPr>
        <p:txBody>
          <a:bodyPr vert="horz" wrap="none" lIns="0" tIns="0" rIns="0" bIns="0" rtlCol="0">
            <a:spAutoFit/>
          </a:bodyPr>
          <a:lstStyle/>
          <a:p>
            <a:pPr marL="0">
              <a:lnSpc>
                <a:spcPct val="100000"/>
              </a:lnSpc>
            </a:pPr>
            <a:r>
              <a:rPr sz="1200" spc="10" dirty="0">
                <a:solidFill>
                  <a:srgbClr val="DD523B"/>
                </a:solidFill>
                <a:latin typeface="Calibri"/>
                <a:cs typeface="Calibri"/>
              </a:rPr>
              <a:t>3</a:t>
            </a:r>
            <a:endParaRPr sz="1200">
              <a:latin typeface="Calibri"/>
              <a:cs typeface="Calibri"/>
            </a:endParaRPr>
          </a:p>
        </p:txBody>
      </p:sp>
      <p:sp>
        <p:nvSpPr>
          <p:cNvPr id="7" name="text 1"/>
          <p:cNvSpPr txBox="1"/>
          <p:nvPr/>
        </p:nvSpPr>
        <p:spPr>
          <a:xfrm>
            <a:off x="4544822" y="6477686"/>
            <a:ext cx="953031" cy="152704"/>
          </a:xfrm>
          <a:prstGeom prst="rect">
            <a:avLst/>
          </a:prstGeom>
        </p:spPr>
        <p:txBody>
          <a:bodyPr vert="horz" wrap="none" lIns="0" tIns="0" rIns="0" bIns="0" rtlCol="0">
            <a:spAutoFit/>
          </a:bodyPr>
          <a:lstStyle/>
          <a:p>
            <a:pPr marL="0">
              <a:lnSpc>
                <a:spcPct val="100000"/>
              </a:lnSpc>
            </a:pPr>
            <a:r>
              <a:rPr sz="1200" spc="10" dirty="0">
                <a:solidFill>
                  <a:srgbClr val="DD523B"/>
                </a:solidFill>
                <a:latin typeface="Calibri"/>
                <a:cs typeface="Calibri"/>
              </a:rPr>
              <a:t>MORPHOLOGY</a:t>
            </a:r>
            <a:endParaRPr sz="1200">
              <a:latin typeface="Calibri"/>
              <a:cs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Imag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pic>
        <p:nvPicPr>
          <p:cNvPr id="16" name="Imag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 y="-1525"/>
            <a:ext cx="9147048" cy="6861048"/>
          </a:xfrm>
          <a:prstGeom prst="rect">
            <a:avLst/>
          </a:prstGeom>
        </p:spPr>
      </p:pic>
      <p:sp>
        <p:nvSpPr>
          <p:cNvPr id="3" name="object 3"/>
          <p:cNvSpPr/>
          <p:nvPr/>
        </p:nvSpPr>
        <p:spPr>
          <a:xfrm>
            <a:off x="1714500" y="1700784"/>
            <a:ext cx="6601968" cy="4320540"/>
          </a:xfrm>
          <a:custGeom>
            <a:avLst/>
            <a:gdLst/>
            <a:ahLst/>
            <a:cxnLst/>
            <a:rect l="l" t="t" r="r" b="b"/>
            <a:pathLst>
              <a:path w="6601968" h="4320540">
                <a:moveTo>
                  <a:pt x="0" y="4320540"/>
                </a:moveTo>
                <a:lnTo>
                  <a:pt x="0" y="0"/>
                </a:lnTo>
                <a:lnTo>
                  <a:pt x="6601968" y="0"/>
                </a:lnTo>
                <a:lnTo>
                  <a:pt x="6601968" y="4320540"/>
                </a:lnTo>
                <a:lnTo>
                  <a:pt x="0" y="4320540"/>
                </a:lnTo>
                <a:close/>
              </a:path>
            </a:pathLst>
          </a:custGeom>
          <a:solidFill>
            <a:srgbClr val="FFFFFF"/>
          </a:solidFill>
        </p:spPr>
        <p:txBody>
          <a:bodyPr wrap="square" lIns="0" tIns="0" rIns="0" bIns="0" rtlCol="0">
            <a:noAutofit/>
          </a:bodyPr>
          <a:lstStyle/>
          <a:p>
            <a:endParaRPr/>
          </a:p>
        </p:txBody>
      </p:sp>
      <p:sp>
        <p:nvSpPr>
          <p:cNvPr id="2" name="text 1"/>
          <p:cNvSpPr txBox="1"/>
          <p:nvPr/>
        </p:nvSpPr>
        <p:spPr>
          <a:xfrm>
            <a:off x="1806194" y="2436266"/>
            <a:ext cx="6512565" cy="1382750"/>
          </a:xfrm>
          <a:prstGeom prst="rect">
            <a:avLst/>
          </a:prstGeom>
        </p:spPr>
        <p:txBody>
          <a:bodyPr vert="horz" wrap="none" lIns="0" tIns="0" rIns="0" bIns="0" rtlCol="0">
            <a:spAutoFit/>
          </a:bodyPr>
          <a:lstStyle/>
          <a:p>
            <a:pPr marL="0">
              <a:lnSpc>
                <a:spcPct val="100000"/>
              </a:lnSpc>
            </a:pPr>
            <a:r>
              <a:rPr sz="3200" spc="10" dirty="0">
                <a:solidFill>
                  <a:srgbClr val="D99694"/>
                </a:solidFill>
                <a:latin typeface="Calibri Light"/>
                <a:cs typeface="Calibri Light"/>
              </a:rPr>
              <a:t>» </a:t>
            </a:r>
            <a:r>
              <a:rPr sz="3200" spc="10" dirty="0">
                <a:latin typeface="Calibri Light"/>
                <a:cs typeface="Calibri Light"/>
              </a:rPr>
              <a:t>Morphemes are </a:t>
            </a:r>
            <a:r>
              <a:rPr sz="3200" i="1" spc="10" dirty="0">
                <a:latin typeface="Calibri Light"/>
                <a:cs typeface="Calibri Light"/>
              </a:rPr>
              <a:t>the </a:t>
            </a:r>
            <a:r>
              <a:rPr sz="3200" i="1" spc="10" dirty="0">
                <a:solidFill>
                  <a:srgbClr val="CC0000"/>
                </a:solidFill>
                <a:latin typeface="Calibri Light"/>
                <a:cs typeface="Calibri Light"/>
              </a:rPr>
              <a:t>minimal unit </a:t>
            </a:r>
            <a:r>
              <a:rPr sz="3200" i="1" spc="10" dirty="0">
                <a:latin typeface="Calibri Light"/>
                <a:cs typeface="Calibri Light"/>
              </a:rPr>
              <a:t>of</a:t>
            </a:r>
            <a:endParaRPr sz="3200">
              <a:latin typeface="Calibri Light"/>
              <a:cs typeface="Calibri Light"/>
            </a:endParaRPr>
          </a:p>
          <a:p>
            <a:pPr marL="342900">
              <a:lnSpc>
                <a:spcPct val="100000"/>
              </a:lnSpc>
            </a:pPr>
            <a:r>
              <a:rPr sz="3200" i="1" spc="10" dirty="0">
                <a:latin typeface="Calibri Light"/>
                <a:cs typeface="Calibri Light"/>
              </a:rPr>
              <a:t>world building in a language</a:t>
            </a:r>
            <a:r>
              <a:rPr sz="3200" spc="10" dirty="0">
                <a:latin typeface="Calibri Light"/>
                <a:cs typeface="Calibri Light"/>
              </a:rPr>
              <a:t>; they</a:t>
            </a:r>
            <a:endParaRPr sz="3200">
              <a:latin typeface="Calibri Light"/>
              <a:cs typeface="Calibri Light"/>
            </a:endParaRPr>
          </a:p>
          <a:p>
            <a:pPr marL="342900">
              <a:lnSpc>
                <a:spcPct val="100000"/>
              </a:lnSpc>
            </a:pPr>
            <a:r>
              <a:rPr sz="3200" spc="10" dirty="0">
                <a:latin typeface="Calibri Light"/>
                <a:cs typeface="Calibri Light"/>
              </a:rPr>
              <a:t>cannot be broken down any further</a:t>
            </a:r>
            <a:endParaRPr sz="3200">
              <a:latin typeface="Calibri Light"/>
              <a:cs typeface="Calibri Light"/>
            </a:endParaRPr>
          </a:p>
        </p:txBody>
      </p:sp>
      <p:sp>
        <p:nvSpPr>
          <p:cNvPr id="4" name="text 1"/>
          <p:cNvSpPr txBox="1"/>
          <p:nvPr/>
        </p:nvSpPr>
        <p:spPr>
          <a:xfrm>
            <a:off x="2149094" y="3900170"/>
            <a:ext cx="1027186" cy="894588"/>
          </a:xfrm>
          <a:prstGeom prst="rect">
            <a:avLst/>
          </a:prstGeom>
        </p:spPr>
        <p:txBody>
          <a:bodyPr vert="horz" wrap="none" lIns="0" tIns="0" rIns="0" bIns="0" rtlCol="0">
            <a:spAutoFit/>
          </a:bodyPr>
          <a:lstStyle/>
          <a:p>
            <a:pPr marL="0">
              <a:lnSpc>
                <a:spcPct val="100000"/>
              </a:lnSpc>
            </a:pPr>
            <a:r>
              <a:rPr sz="3200" spc="10" dirty="0">
                <a:latin typeface="Calibri Light"/>
                <a:cs typeface="Calibri Light"/>
              </a:rPr>
              <a:t>into</a:t>
            </a:r>
            <a:endParaRPr sz="3200">
              <a:latin typeface="Calibri Light"/>
              <a:cs typeface="Calibri Light"/>
            </a:endParaRPr>
          </a:p>
          <a:p>
            <a:pPr marL="0">
              <a:lnSpc>
                <a:spcPct val="100000"/>
              </a:lnSpc>
            </a:pPr>
            <a:r>
              <a:rPr sz="3200" spc="10" dirty="0">
                <a:latin typeface="Calibri Light"/>
                <a:cs typeface="Calibri Light"/>
              </a:rPr>
              <a:t>parts.</a:t>
            </a:r>
            <a:endParaRPr sz="3200">
              <a:latin typeface="Calibri Light"/>
              <a:cs typeface="Calibri Light"/>
            </a:endParaRPr>
          </a:p>
        </p:txBody>
      </p:sp>
      <p:sp>
        <p:nvSpPr>
          <p:cNvPr id="5" name="text 1"/>
          <p:cNvSpPr txBox="1"/>
          <p:nvPr/>
        </p:nvSpPr>
        <p:spPr>
          <a:xfrm>
            <a:off x="3182747" y="3900170"/>
            <a:ext cx="2147253" cy="406908"/>
          </a:xfrm>
          <a:prstGeom prst="rect">
            <a:avLst/>
          </a:prstGeom>
        </p:spPr>
        <p:txBody>
          <a:bodyPr vert="horz" wrap="none" lIns="0" tIns="0" rIns="0" bIns="0" rtlCol="0">
            <a:spAutoFit/>
          </a:bodyPr>
          <a:lstStyle/>
          <a:p>
            <a:pPr marL="0">
              <a:lnSpc>
                <a:spcPct val="100000"/>
              </a:lnSpc>
            </a:pPr>
            <a:r>
              <a:rPr sz="3200" spc="10" dirty="0">
                <a:latin typeface="Calibri Light"/>
                <a:cs typeface="Calibri Light"/>
              </a:rPr>
              <a:t>recognizable</a:t>
            </a:r>
            <a:endParaRPr sz="3200">
              <a:latin typeface="Calibri Light"/>
              <a:cs typeface="Calibri Light"/>
            </a:endParaRPr>
          </a:p>
        </p:txBody>
      </p:sp>
      <p:sp>
        <p:nvSpPr>
          <p:cNvPr id="6" name="text 1"/>
          <p:cNvSpPr txBox="1"/>
          <p:nvPr/>
        </p:nvSpPr>
        <p:spPr>
          <a:xfrm>
            <a:off x="5633593" y="3900170"/>
            <a:ext cx="443856" cy="406908"/>
          </a:xfrm>
          <a:prstGeom prst="rect">
            <a:avLst/>
          </a:prstGeom>
        </p:spPr>
        <p:txBody>
          <a:bodyPr vert="horz" wrap="none" lIns="0" tIns="0" rIns="0" bIns="0" rtlCol="0">
            <a:spAutoFit/>
          </a:bodyPr>
          <a:lstStyle/>
          <a:p>
            <a:pPr marL="0">
              <a:lnSpc>
                <a:spcPct val="100000"/>
              </a:lnSpc>
            </a:pPr>
            <a:r>
              <a:rPr sz="3200" spc="10" dirty="0">
                <a:latin typeface="Calibri Light"/>
                <a:cs typeface="Calibri Light"/>
              </a:rPr>
              <a:t>or</a:t>
            </a:r>
            <a:endParaRPr sz="3200">
              <a:latin typeface="Calibri Light"/>
              <a:cs typeface="Calibri Light"/>
            </a:endParaRPr>
          </a:p>
        </p:txBody>
      </p:sp>
      <p:sp>
        <p:nvSpPr>
          <p:cNvPr id="7" name="text 1"/>
          <p:cNvSpPr txBox="1"/>
          <p:nvPr/>
        </p:nvSpPr>
        <p:spPr>
          <a:xfrm>
            <a:off x="6380353" y="3900170"/>
            <a:ext cx="1936882" cy="406908"/>
          </a:xfrm>
          <a:prstGeom prst="rect">
            <a:avLst/>
          </a:prstGeom>
        </p:spPr>
        <p:txBody>
          <a:bodyPr vert="horz" wrap="none" lIns="0" tIns="0" rIns="0" bIns="0" rtlCol="0">
            <a:spAutoFit/>
          </a:bodyPr>
          <a:lstStyle/>
          <a:p>
            <a:pPr marL="0">
              <a:lnSpc>
                <a:spcPct val="100000"/>
              </a:lnSpc>
            </a:pPr>
            <a:r>
              <a:rPr sz="3200" spc="10" dirty="0">
                <a:latin typeface="Calibri Light"/>
                <a:cs typeface="Calibri Light"/>
              </a:rPr>
              <a:t>meaningful</a:t>
            </a:r>
            <a:endParaRPr sz="3200">
              <a:latin typeface="Calibri Light"/>
              <a:cs typeface="Calibri Light"/>
            </a:endParaRPr>
          </a:p>
        </p:txBody>
      </p:sp>
      <p:sp>
        <p:nvSpPr>
          <p:cNvPr id="8" name="text 1"/>
          <p:cNvSpPr txBox="1"/>
          <p:nvPr/>
        </p:nvSpPr>
        <p:spPr>
          <a:xfrm>
            <a:off x="2320417" y="1002030"/>
            <a:ext cx="5545277" cy="685800"/>
          </a:xfrm>
          <a:prstGeom prst="rect">
            <a:avLst/>
          </a:prstGeom>
        </p:spPr>
        <p:txBody>
          <a:bodyPr vert="horz" wrap="none" lIns="0" tIns="0" rIns="0" bIns="0" rtlCol="0">
            <a:spAutoFit/>
          </a:bodyPr>
          <a:lstStyle/>
          <a:p>
            <a:pPr marL="0">
              <a:lnSpc>
                <a:spcPct val="100000"/>
              </a:lnSpc>
            </a:pPr>
            <a:r>
              <a:rPr sz="5400" spc="10" dirty="0">
                <a:latin typeface="Calibri"/>
                <a:cs typeface="Calibri"/>
              </a:rPr>
              <a:t>W</a:t>
            </a:r>
            <a:r>
              <a:rPr sz="4300" spc="10" dirty="0">
                <a:latin typeface="Calibri"/>
                <a:cs typeface="Calibri"/>
              </a:rPr>
              <a:t>HAT IS </a:t>
            </a:r>
            <a:r>
              <a:rPr sz="5400" spc="10" dirty="0">
                <a:latin typeface="Calibri"/>
                <a:cs typeface="Calibri"/>
              </a:rPr>
              <a:t>M</a:t>
            </a:r>
            <a:r>
              <a:rPr sz="4300" spc="10" dirty="0">
                <a:latin typeface="Calibri"/>
                <a:cs typeface="Calibri"/>
              </a:rPr>
              <a:t>ORPHEME</a:t>
            </a:r>
            <a:r>
              <a:rPr sz="5400" spc="10" dirty="0">
                <a:latin typeface="Calibri"/>
                <a:cs typeface="Calibri"/>
              </a:rPr>
              <a:t>?</a:t>
            </a:r>
            <a:endParaRPr sz="5400">
              <a:latin typeface="Calibri"/>
              <a:cs typeface="Calibri"/>
            </a:endParaRPr>
          </a:p>
        </p:txBody>
      </p:sp>
      <p:sp>
        <p:nvSpPr>
          <p:cNvPr id="9" name="text 1"/>
          <p:cNvSpPr txBox="1"/>
          <p:nvPr/>
        </p:nvSpPr>
        <p:spPr>
          <a:xfrm>
            <a:off x="8704453" y="6477686"/>
            <a:ext cx="111933" cy="152704"/>
          </a:xfrm>
          <a:prstGeom prst="rect">
            <a:avLst/>
          </a:prstGeom>
        </p:spPr>
        <p:txBody>
          <a:bodyPr vert="horz" wrap="none" lIns="0" tIns="0" rIns="0" bIns="0" rtlCol="0">
            <a:spAutoFit/>
          </a:bodyPr>
          <a:lstStyle/>
          <a:p>
            <a:pPr marL="0">
              <a:lnSpc>
                <a:spcPct val="100000"/>
              </a:lnSpc>
            </a:pPr>
            <a:r>
              <a:rPr sz="1200" spc="10" dirty="0">
                <a:solidFill>
                  <a:srgbClr val="DD523B"/>
                </a:solidFill>
                <a:latin typeface="Calibri"/>
                <a:cs typeface="Calibri"/>
              </a:rPr>
              <a:t>4</a:t>
            </a:r>
            <a:endParaRPr sz="1200">
              <a:latin typeface="Calibri"/>
              <a:cs typeface="Calibri"/>
            </a:endParaRPr>
          </a:p>
        </p:txBody>
      </p:sp>
      <p:sp>
        <p:nvSpPr>
          <p:cNvPr id="10" name="text 1"/>
          <p:cNvSpPr txBox="1"/>
          <p:nvPr/>
        </p:nvSpPr>
        <p:spPr>
          <a:xfrm>
            <a:off x="4544822" y="6477686"/>
            <a:ext cx="953031" cy="152704"/>
          </a:xfrm>
          <a:prstGeom prst="rect">
            <a:avLst/>
          </a:prstGeom>
        </p:spPr>
        <p:txBody>
          <a:bodyPr vert="horz" wrap="none" lIns="0" tIns="0" rIns="0" bIns="0" rtlCol="0">
            <a:spAutoFit/>
          </a:bodyPr>
          <a:lstStyle/>
          <a:p>
            <a:pPr marL="0">
              <a:lnSpc>
                <a:spcPct val="100000"/>
              </a:lnSpc>
            </a:pPr>
            <a:r>
              <a:rPr sz="1200" spc="10" dirty="0">
                <a:solidFill>
                  <a:srgbClr val="DD523B"/>
                </a:solidFill>
                <a:latin typeface="Calibri"/>
                <a:cs typeface="Calibri"/>
              </a:rPr>
              <a:t>MORPHOLOGY</a:t>
            </a:r>
            <a:endParaRPr sz="1200">
              <a:latin typeface="Calibri"/>
              <a:cs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 name="Imag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pic>
        <p:nvPicPr>
          <p:cNvPr id="20" name="Imag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 y="-1525"/>
            <a:ext cx="9147048" cy="6861048"/>
          </a:xfrm>
          <a:prstGeom prst="rect">
            <a:avLst/>
          </a:prstGeom>
        </p:spPr>
      </p:pic>
      <p:sp>
        <p:nvSpPr>
          <p:cNvPr id="4" name="object 4"/>
          <p:cNvSpPr/>
          <p:nvPr/>
        </p:nvSpPr>
        <p:spPr>
          <a:xfrm>
            <a:off x="1714500" y="1700784"/>
            <a:ext cx="6601968" cy="4320540"/>
          </a:xfrm>
          <a:custGeom>
            <a:avLst/>
            <a:gdLst/>
            <a:ahLst/>
            <a:cxnLst/>
            <a:rect l="l" t="t" r="r" b="b"/>
            <a:pathLst>
              <a:path w="6601968" h="4320540">
                <a:moveTo>
                  <a:pt x="0" y="4320540"/>
                </a:moveTo>
                <a:lnTo>
                  <a:pt x="0" y="0"/>
                </a:lnTo>
                <a:lnTo>
                  <a:pt x="6601968" y="0"/>
                </a:lnTo>
                <a:lnTo>
                  <a:pt x="6601968" y="4320540"/>
                </a:lnTo>
                <a:lnTo>
                  <a:pt x="0" y="4320540"/>
                </a:lnTo>
                <a:close/>
              </a:path>
            </a:pathLst>
          </a:custGeom>
          <a:solidFill>
            <a:srgbClr val="FFFFFF"/>
          </a:solidFill>
        </p:spPr>
        <p:txBody>
          <a:bodyPr wrap="square" lIns="0" tIns="0" rIns="0" bIns="0" rtlCol="0">
            <a:noAutofit/>
          </a:bodyPr>
          <a:lstStyle/>
          <a:p>
            <a:endParaRPr/>
          </a:p>
        </p:txBody>
      </p:sp>
      <p:sp>
        <p:nvSpPr>
          <p:cNvPr id="2" name="text 1"/>
          <p:cNvSpPr txBox="1"/>
          <p:nvPr/>
        </p:nvSpPr>
        <p:spPr>
          <a:xfrm>
            <a:off x="1806194" y="2153793"/>
            <a:ext cx="6501266" cy="355092"/>
          </a:xfrm>
          <a:prstGeom prst="rect">
            <a:avLst/>
          </a:prstGeom>
        </p:spPr>
        <p:txBody>
          <a:bodyPr vert="horz" wrap="none" lIns="0" tIns="0" rIns="0" bIns="0" rtlCol="0">
            <a:spAutoFit/>
          </a:bodyPr>
          <a:lstStyle/>
          <a:p>
            <a:pPr marL="0">
              <a:lnSpc>
                <a:spcPct val="100000"/>
              </a:lnSpc>
            </a:pPr>
            <a:r>
              <a:rPr sz="2800" spc="10" dirty="0">
                <a:latin typeface="Calibri Light"/>
                <a:cs typeface="Calibri Light"/>
              </a:rPr>
              <a:t>A single Word may be composed of one or</a:t>
            </a:r>
            <a:endParaRPr sz="2800">
              <a:latin typeface="Calibri Light"/>
              <a:cs typeface="Calibri Light"/>
            </a:endParaRPr>
          </a:p>
        </p:txBody>
      </p:sp>
      <p:sp>
        <p:nvSpPr>
          <p:cNvPr id="3" name="text 1"/>
          <p:cNvSpPr txBox="1"/>
          <p:nvPr/>
        </p:nvSpPr>
        <p:spPr>
          <a:xfrm>
            <a:off x="1806194" y="2580284"/>
            <a:ext cx="2740586" cy="355396"/>
          </a:xfrm>
          <a:prstGeom prst="rect">
            <a:avLst/>
          </a:prstGeom>
        </p:spPr>
        <p:txBody>
          <a:bodyPr vert="horz" wrap="none" lIns="0" tIns="0" rIns="0" bIns="0" rtlCol="0">
            <a:spAutoFit/>
          </a:bodyPr>
          <a:lstStyle/>
          <a:p>
            <a:pPr marL="0">
              <a:lnSpc>
                <a:spcPct val="100000"/>
              </a:lnSpc>
            </a:pPr>
            <a:r>
              <a:rPr sz="2800" spc="10" dirty="0">
                <a:latin typeface="Calibri Light"/>
                <a:cs typeface="Calibri Light"/>
              </a:rPr>
              <a:t>more morphemes:</a:t>
            </a:r>
            <a:endParaRPr sz="2800">
              <a:latin typeface="Calibri Light"/>
              <a:cs typeface="Calibri Light"/>
            </a:endParaRPr>
          </a:p>
        </p:txBody>
      </p:sp>
      <p:sp>
        <p:nvSpPr>
          <p:cNvPr id="5" name="text 1"/>
          <p:cNvSpPr txBox="1"/>
          <p:nvPr/>
        </p:nvSpPr>
        <p:spPr>
          <a:xfrm>
            <a:off x="1806194" y="3412871"/>
            <a:ext cx="947385" cy="355092"/>
          </a:xfrm>
          <a:prstGeom prst="rect">
            <a:avLst/>
          </a:prstGeom>
        </p:spPr>
        <p:txBody>
          <a:bodyPr vert="horz" wrap="none" lIns="0" tIns="0" rIns="0" bIns="0" rtlCol="0">
            <a:spAutoFit/>
          </a:bodyPr>
          <a:lstStyle/>
          <a:p>
            <a:pPr marL="0">
              <a:lnSpc>
                <a:spcPct val="100000"/>
              </a:lnSpc>
            </a:pPr>
            <a:r>
              <a:rPr sz="2800" spc="10" dirty="0">
                <a:latin typeface="Calibri Light"/>
                <a:cs typeface="Calibri Light"/>
              </a:rPr>
              <a:t>desire</a:t>
            </a:r>
            <a:endParaRPr sz="2800">
              <a:latin typeface="Calibri Light"/>
              <a:cs typeface="Calibri Light"/>
            </a:endParaRPr>
          </a:p>
        </p:txBody>
      </p:sp>
      <p:sp>
        <p:nvSpPr>
          <p:cNvPr id="6" name="text 1"/>
          <p:cNvSpPr txBox="1"/>
          <p:nvPr/>
        </p:nvSpPr>
        <p:spPr>
          <a:xfrm>
            <a:off x="5464429" y="3412871"/>
            <a:ext cx="1930706" cy="355092"/>
          </a:xfrm>
          <a:prstGeom prst="rect">
            <a:avLst/>
          </a:prstGeom>
        </p:spPr>
        <p:txBody>
          <a:bodyPr vert="horz" wrap="none" lIns="0" tIns="0" rIns="0" bIns="0" rtlCol="0">
            <a:spAutoFit/>
          </a:bodyPr>
          <a:lstStyle/>
          <a:p>
            <a:pPr marL="0">
              <a:lnSpc>
                <a:spcPct val="100000"/>
              </a:lnSpc>
            </a:pPr>
            <a:r>
              <a:rPr sz="2800" spc="10" dirty="0">
                <a:solidFill>
                  <a:srgbClr val="C0504D"/>
                </a:solidFill>
                <a:latin typeface="Calibri Light"/>
                <a:cs typeface="Calibri Light"/>
              </a:rPr>
              <a:t>1 morpheme</a:t>
            </a:r>
            <a:endParaRPr sz="2800">
              <a:latin typeface="Calibri Light"/>
              <a:cs typeface="Calibri Light"/>
            </a:endParaRPr>
          </a:p>
        </p:txBody>
      </p:sp>
      <p:sp>
        <p:nvSpPr>
          <p:cNvPr id="7" name="text 1"/>
          <p:cNvSpPr txBox="1"/>
          <p:nvPr/>
        </p:nvSpPr>
        <p:spPr>
          <a:xfrm>
            <a:off x="1806194" y="3967988"/>
            <a:ext cx="1728834" cy="355092"/>
          </a:xfrm>
          <a:prstGeom prst="rect">
            <a:avLst/>
          </a:prstGeom>
        </p:spPr>
        <p:txBody>
          <a:bodyPr vert="horz" wrap="none" lIns="0" tIns="0" rIns="0" bIns="0" rtlCol="0">
            <a:spAutoFit/>
          </a:bodyPr>
          <a:lstStyle/>
          <a:p>
            <a:pPr marL="0">
              <a:lnSpc>
                <a:spcPct val="100000"/>
              </a:lnSpc>
            </a:pPr>
            <a:r>
              <a:rPr sz="2800" spc="10" dirty="0">
                <a:latin typeface="Calibri Light"/>
                <a:cs typeface="Calibri Light"/>
              </a:rPr>
              <a:t>desire</a:t>
            </a:r>
            <a:r>
              <a:rPr sz="2800" spc="10" dirty="0">
                <a:solidFill>
                  <a:srgbClr val="CC0000"/>
                </a:solidFill>
                <a:latin typeface="Calibri Light"/>
                <a:cs typeface="Calibri Light"/>
              </a:rPr>
              <a:t>+</a:t>
            </a:r>
            <a:r>
              <a:rPr sz="2800" spc="10" dirty="0">
                <a:latin typeface="Calibri Light"/>
                <a:cs typeface="Calibri Light"/>
              </a:rPr>
              <a:t>able</a:t>
            </a:r>
            <a:endParaRPr sz="2800">
              <a:latin typeface="Calibri Light"/>
              <a:cs typeface="Calibri Light"/>
            </a:endParaRPr>
          </a:p>
        </p:txBody>
      </p:sp>
      <p:sp>
        <p:nvSpPr>
          <p:cNvPr id="8" name="text 1"/>
          <p:cNvSpPr txBox="1"/>
          <p:nvPr/>
        </p:nvSpPr>
        <p:spPr>
          <a:xfrm>
            <a:off x="5464429" y="3967988"/>
            <a:ext cx="2068126" cy="355092"/>
          </a:xfrm>
          <a:prstGeom prst="rect">
            <a:avLst/>
          </a:prstGeom>
        </p:spPr>
        <p:txBody>
          <a:bodyPr vert="horz" wrap="none" lIns="0" tIns="0" rIns="0" bIns="0" rtlCol="0">
            <a:spAutoFit/>
          </a:bodyPr>
          <a:lstStyle/>
          <a:p>
            <a:pPr marL="0">
              <a:lnSpc>
                <a:spcPct val="100000"/>
              </a:lnSpc>
            </a:pPr>
            <a:r>
              <a:rPr sz="2800" spc="10" dirty="0">
                <a:solidFill>
                  <a:srgbClr val="C0504D"/>
                </a:solidFill>
                <a:latin typeface="Calibri Light"/>
                <a:cs typeface="Calibri Light"/>
              </a:rPr>
              <a:t>2 morphemes</a:t>
            </a:r>
            <a:endParaRPr sz="2800">
              <a:latin typeface="Calibri Light"/>
              <a:cs typeface="Calibri Light"/>
            </a:endParaRPr>
          </a:p>
        </p:txBody>
      </p:sp>
      <p:sp>
        <p:nvSpPr>
          <p:cNvPr id="9" name="text 1"/>
          <p:cNvSpPr txBox="1"/>
          <p:nvPr/>
        </p:nvSpPr>
        <p:spPr>
          <a:xfrm>
            <a:off x="1806194" y="4521200"/>
            <a:ext cx="2255232" cy="355092"/>
          </a:xfrm>
          <a:prstGeom prst="rect">
            <a:avLst/>
          </a:prstGeom>
        </p:spPr>
        <p:txBody>
          <a:bodyPr vert="horz" wrap="none" lIns="0" tIns="0" rIns="0" bIns="0" rtlCol="0">
            <a:spAutoFit/>
          </a:bodyPr>
          <a:lstStyle/>
          <a:p>
            <a:pPr marL="0">
              <a:lnSpc>
                <a:spcPct val="100000"/>
              </a:lnSpc>
            </a:pPr>
            <a:r>
              <a:rPr sz="2800" spc="10" dirty="0">
                <a:latin typeface="Calibri Light"/>
                <a:cs typeface="Calibri Light"/>
              </a:rPr>
              <a:t>desire</a:t>
            </a:r>
            <a:r>
              <a:rPr sz="2800" spc="10" dirty="0">
                <a:solidFill>
                  <a:srgbClr val="CC0000"/>
                </a:solidFill>
                <a:latin typeface="Calibri Light"/>
                <a:cs typeface="Calibri Light"/>
              </a:rPr>
              <a:t>+</a:t>
            </a:r>
            <a:r>
              <a:rPr sz="2800" spc="10" dirty="0">
                <a:latin typeface="Calibri Light"/>
                <a:cs typeface="Calibri Light"/>
              </a:rPr>
              <a:t>able</a:t>
            </a:r>
            <a:r>
              <a:rPr sz="2800" spc="10" dirty="0">
                <a:solidFill>
                  <a:srgbClr val="CC0000"/>
                </a:solidFill>
                <a:latin typeface="Calibri Light"/>
                <a:cs typeface="Calibri Light"/>
              </a:rPr>
              <a:t>+</a:t>
            </a:r>
            <a:r>
              <a:rPr sz="2800" spc="10" dirty="0">
                <a:latin typeface="Calibri Light"/>
                <a:cs typeface="Calibri Light"/>
              </a:rPr>
              <a:t>ity</a:t>
            </a:r>
            <a:endParaRPr sz="2800">
              <a:latin typeface="Calibri Light"/>
              <a:cs typeface="Calibri Light"/>
            </a:endParaRPr>
          </a:p>
        </p:txBody>
      </p:sp>
      <p:sp>
        <p:nvSpPr>
          <p:cNvPr id="10" name="text 1"/>
          <p:cNvSpPr txBox="1"/>
          <p:nvPr/>
        </p:nvSpPr>
        <p:spPr>
          <a:xfrm>
            <a:off x="5464429" y="4521200"/>
            <a:ext cx="2068126" cy="355092"/>
          </a:xfrm>
          <a:prstGeom prst="rect">
            <a:avLst/>
          </a:prstGeom>
        </p:spPr>
        <p:txBody>
          <a:bodyPr vert="horz" wrap="none" lIns="0" tIns="0" rIns="0" bIns="0" rtlCol="0">
            <a:spAutoFit/>
          </a:bodyPr>
          <a:lstStyle/>
          <a:p>
            <a:pPr marL="0">
              <a:lnSpc>
                <a:spcPct val="100000"/>
              </a:lnSpc>
            </a:pPr>
            <a:r>
              <a:rPr sz="2800" spc="10" dirty="0">
                <a:solidFill>
                  <a:srgbClr val="C0504D"/>
                </a:solidFill>
                <a:latin typeface="Calibri Light"/>
                <a:cs typeface="Calibri Light"/>
              </a:rPr>
              <a:t>3 morphemes</a:t>
            </a:r>
            <a:endParaRPr sz="2800">
              <a:latin typeface="Calibri Light"/>
              <a:cs typeface="Calibri Light"/>
            </a:endParaRPr>
          </a:p>
        </p:txBody>
      </p:sp>
      <p:sp>
        <p:nvSpPr>
          <p:cNvPr id="11" name="text 1"/>
          <p:cNvSpPr txBox="1"/>
          <p:nvPr/>
        </p:nvSpPr>
        <p:spPr>
          <a:xfrm>
            <a:off x="1806194" y="5074183"/>
            <a:ext cx="2799670" cy="355397"/>
          </a:xfrm>
          <a:prstGeom prst="rect">
            <a:avLst/>
          </a:prstGeom>
        </p:spPr>
        <p:txBody>
          <a:bodyPr vert="horz" wrap="none" lIns="0" tIns="0" rIns="0" bIns="0" rtlCol="0">
            <a:spAutoFit/>
          </a:bodyPr>
          <a:lstStyle/>
          <a:p>
            <a:pPr marL="0">
              <a:lnSpc>
                <a:spcPct val="100000"/>
              </a:lnSpc>
            </a:pPr>
            <a:r>
              <a:rPr sz="2800" spc="10" dirty="0">
                <a:latin typeface="Calibri Light"/>
                <a:cs typeface="Calibri Light"/>
              </a:rPr>
              <a:t>un</a:t>
            </a:r>
            <a:r>
              <a:rPr sz="2800" spc="10" dirty="0">
                <a:solidFill>
                  <a:srgbClr val="CC0000"/>
                </a:solidFill>
                <a:latin typeface="Calibri Light"/>
                <a:cs typeface="Calibri Light"/>
              </a:rPr>
              <a:t>+</a:t>
            </a:r>
            <a:r>
              <a:rPr sz="2800" spc="10" dirty="0">
                <a:latin typeface="Calibri Light"/>
                <a:cs typeface="Calibri Light"/>
              </a:rPr>
              <a:t>desire</a:t>
            </a:r>
            <a:r>
              <a:rPr sz="2800" spc="10" dirty="0">
                <a:solidFill>
                  <a:srgbClr val="CC0000"/>
                </a:solidFill>
                <a:latin typeface="Calibri Light"/>
                <a:cs typeface="Calibri Light"/>
              </a:rPr>
              <a:t>+</a:t>
            </a:r>
            <a:r>
              <a:rPr sz="2800" spc="10" dirty="0">
                <a:latin typeface="Calibri Light"/>
                <a:cs typeface="Calibri Light"/>
              </a:rPr>
              <a:t>able</a:t>
            </a:r>
            <a:r>
              <a:rPr sz="2800" spc="10" dirty="0">
                <a:solidFill>
                  <a:srgbClr val="CC0000"/>
                </a:solidFill>
                <a:latin typeface="Calibri Light"/>
                <a:cs typeface="Calibri Light"/>
              </a:rPr>
              <a:t>+</a:t>
            </a:r>
            <a:r>
              <a:rPr sz="2800" spc="10" dirty="0">
                <a:latin typeface="Calibri Light"/>
                <a:cs typeface="Calibri Light"/>
              </a:rPr>
              <a:t>ity</a:t>
            </a:r>
            <a:endParaRPr sz="2800">
              <a:latin typeface="Calibri Light"/>
              <a:cs typeface="Calibri Light"/>
            </a:endParaRPr>
          </a:p>
        </p:txBody>
      </p:sp>
      <p:sp>
        <p:nvSpPr>
          <p:cNvPr id="12" name="text 1"/>
          <p:cNvSpPr txBox="1"/>
          <p:nvPr/>
        </p:nvSpPr>
        <p:spPr>
          <a:xfrm>
            <a:off x="5464429" y="5074183"/>
            <a:ext cx="2067899" cy="355397"/>
          </a:xfrm>
          <a:prstGeom prst="rect">
            <a:avLst/>
          </a:prstGeom>
        </p:spPr>
        <p:txBody>
          <a:bodyPr vert="horz" wrap="none" lIns="0" tIns="0" rIns="0" bIns="0" rtlCol="0">
            <a:spAutoFit/>
          </a:bodyPr>
          <a:lstStyle/>
          <a:p>
            <a:pPr marL="0">
              <a:lnSpc>
                <a:spcPct val="100000"/>
              </a:lnSpc>
            </a:pPr>
            <a:r>
              <a:rPr sz="2800" spc="10" dirty="0">
                <a:solidFill>
                  <a:srgbClr val="C0504D"/>
                </a:solidFill>
                <a:latin typeface="Calibri Light"/>
                <a:cs typeface="Calibri Light"/>
              </a:rPr>
              <a:t>4 morphemes</a:t>
            </a:r>
            <a:endParaRPr sz="2800">
              <a:latin typeface="Calibri Light"/>
              <a:cs typeface="Calibri Light"/>
            </a:endParaRPr>
          </a:p>
        </p:txBody>
      </p:sp>
      <p:sp>
        <p:nvSpPr>
          <p:cNvPr id="13" name="text 1"/>
          <p:cNvSpPr txBox="1"/>
          <p:nvPr/>
        </p:nvSpPr>
        <p:spPr>
          <a:xfrm>
            <a:off x="3453130" y="1002030"/>
            <a:ext cx="3249839" cy="685800"/>
          </a:xfrm>
          <a:prstGeom prst="rect">
            <a:avLst/>
          </a:prstGeom>
        </p:spPr>
        <p:txBody>
          <a:bodyPr vert="horz" wrap="none" lIns="0" tIns="0" rIns="0" bIns="0" rtlCol="0">
            <a:spAutoFit/>
          </a:bodyPr>
          <a:lstStyle/>
          <a:p>
            <a:pPr marL="0">
              <a:lnSpc>
                <a:spcPct val="100000"/>
              </a:lnSpc>
            </a:pPr>
            <a:r>
              <a:rPr sz="5400" spc="10" dirty="0">
                <a:latin typeface="Calibri"/>
                <a:cs typeface="Calibri"/>
              </a:rPr>
              <a:t>M</a:t>
            </a:r>
            <a:r>
              <a:rPr sz="4300" spc="10" dirty="0">
                <a:latin typeface="Calibri"/>
                <a:cs typeface="Calibri"/>
              </a:rPr>
              <a:t>ORPHEMES</a:t>
            </a:r>
            <a:endParaRPr sz="4300">
              <a:latin typeface="Calibri"/>
              <a:cs typeface="Calibri"/>
            </a:endParaRPr>
          </a:p>
        </p:txBody>
      </p:sp>
      <p:sp>
        <p:nvSpPr>
          <p:cNvPr id="14" name="text 1"/>
          <p:cNvSpPr txBox="1"/>
          <p:nvPr/>
        </p:nvSpPr>
        <p:spPr>
          <a:xfrm>
            <a:off x="8704453" y="6477686"/>
            <a:ext cx="111933" cy="152704"/>
          </a:xfrm>
          <a:prstGeom prst="rect">
            <a:avLst/>
          </a:prstGeom>
        </p:spPr>
        <p:txBody>
          <a:bodyPr vert="horz" wrap="none" lIns="0" tIns="0" rIns="0" bIns="0" rtlCol="0">
            <a:spAutoFit/>
          </a:bodyPr>
          <a:lstStyle/>
          <a:p>
            <a:pPr marL="0">
              <a:lnSpc>
                <a:spcPct val="100000"/>
              </a:lnSpc>
            </a:pPr>
            <a:r>
              <a:rPr sz="1200" spc="10" dirty="0">
                <a:solidFill>
                  <a:srgbClr val="DD523B"/>
                </a:solidFill>
                <a:latin typeface="Calibri"/>
                <a:cs typeface="Calibri"/>
              </a:rPr>
              <a:t>5</a:t>
            </a:r>
            <a:endParaRPr sz="1200">
              <a:latin typeface="Calibri"/>
              <a:cs typeface="Calibri"/>
            </a:endParaRPr>
          </a:p>
        </p:txBody>
      </p:sp>
      <p:sp>
        <p:nvSpPr>
          <p:cNvPr id="15" name="text 1"/>
          <p:cNvSpPr txBox="1"/>
          <p:nvPr/>
        </p:nvSpPr>
        <p:spPr>
          <a:xfrm>
            <a:off x="4544822" y="6477686"/>
            <a:ext cx="953031" cy="152704"/>
          </a:xfrm>
          <a:prstGeom prst="rect">
            <a:avLst/>
          </a:prstGeom>
        </p:spPr>
        <p:txBody>
          <a:bodyPr vert="horz" wrap="none" lIns="0" tIns="0" rIns="0" bIns="0" rtlCol="0">
            <a:spAutoFit/>
          </a:bodyPr>
          <a:lstStyle/>
          <a:p>
            <a:pPr marL="0">
              <a:lnSpc>
                <a:spcPct val="100000"/>
              </a:lnSpc>
            </a:pPr>
            <a:r>
              <a:rPr sz="1200" spc="10" dirty="0">
                <a:solidFill>
                  <a:srgbClr val="DD523B"/>
                </a:solidFill>
                <a:latin typeface="Calibri"/>
                <a:cs typeface="Calibri"/>
              </a:rPr>
              <a:t>MORPHOLOGY</a:t>
            </a:r>
            <a:endParaRPr sz="1200">
              <a:latin typeface="Calibri"/>
              <a:cs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 name="Imag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pic>
        <p:nvPicPr>
          <p:cNvPr id="24" name="Imag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 y="-1525"/>
            <a:ext cx="9147048" cy="6861048"/>
          </a:xfrm>
          <a:prstGeom prst="rect">
            <a:avLst/>
          </a:prstGeom>
        </p:spPr>
      </p:pic>
      <p:sp>
        <p:nvSpPr>
          <p:cNvPr id="5" name="object 5"/>
          <p:cNvSpPr/>
          <p:nvPr/>
        </p:nvSpPr>
        <p:spPr>
          <a:xfrm>
            <a:off x="1714500" y="1700784"/>
            <a:ext cx="6601968" cy="4320540"/>
          </a:xfrm>
          <a:custGeom>
            <a:avLst/>
            <a:gdLst/>
            <a:ahLst/>
            <a:cxnLst/>
            <a:rect l="l" t="t" r="r" b="b"/>
            <a:pathLst>
              <a:path w="6601968" h="4320540">
                <a:moveTo>
                  <a:pt x="0" y="4320540"/>
                </a:moveTo>
                <a:lnTo>
                  <a:pt x="0" y="0"/>
                </a:lnTo>
                <a:lnTo>
                  <a:pt x="6601968" y="0"/>
                </a:lnTo>
                <a:lnTo>
                  <a:pt x="6601968" y="4320540"/>
                </a:lnTo>
                <a:lnTo>
                  <a:pt x="0" y="4320540"/>
                </a:lnTo>
                <a:close/>
              </a:path>
            </a:pathLst>
          </a:custGeom>
          <a:solidFill>
            <a:srgbClr val="FFFFFF"/>
          </a:solidFill>
        </p:spPr>
        <p:txBody>
          <a:bodyPr wrap="square" lIns="0" tIns="0" rIns="0" bIns="0" rtlCol="0">
            <a:noAutofit/>
          </a:bodyPr>
          <a:lstStyle/>
          <a:p>
            <a:endParaRPr/>
          </a:p>
        </p:txBody>
      </p:sp>
      <p:sp>
        <p:nvSpPr>
          <p:cNvPr id="2" name="text 1"/>
          <p:cNvSpPr txBox="1"/>
          <p:nvPr/>
        </p:nvSpPr>
        <p:spPr>
          <a:xfrm>
            <a:off x="1806194" y="2101215"/>
            <a:ext cx="6511521" cy="894664"/>
          </a:xfrm>
          <a:prstGeom prst="rect">
            <a:avLst/>
          </a:prstGeom>
        </p:spPr>
        <p:txBody>
          <a:bodyPr vert="horz" wrap="none" lIns="0" tIns="0" rIns="0" bIns="0" rtlCol="0">
            <a:spAutoFit/>
          </a:bodyPr>
          <a:lstStyle/>
          <a:p>
            <a:pPr marL="0">
              <a:lnSpc>
                <a:spcPct val="100000"/>
              </a:lnSpc>
            </a:pPr>
            <a:r>
              <a:rPr sz="3200" spc="10" dirty="0">
                <a:latin typeface="Calibri Light"/>
                <a:cs typeface="Calibri Light"/>
              </a:rPr>
              <a:t>A word that consists of one morpheme</a:t>
            </a:r>
            <a:endParaRPr sz="3200">
              <a:latin typeface="Calibri Light"/>
              <a:cs typeface="Calibri Light"/>
            </a:endParaRPr>
          </a:p>
          <a:p>
            <a:pPr marL="0">
              <a:lnSpc>
                <a:spcPct val="100000"/>
              </a:lnSpc>
            </a:pPr>
            <a:r>
              <a:rPr sz="3200" spc="10" dirty="0">
                <a:latin typeface="Calibri Light"/>
                <a:cs typeface="Calibri Light"/>
              </a:rPr>
              <a:t>is called «monomorphemic word.»</a:t>
            </a:r>
            <a:endParaRPr sz="3200">
              <a:latin typeface="Calibri Light"/>
              <a:cs typeface="Calibri Light"/>
            </a:endParaRPr>
          </a:p>
        </p:txBody>
      </p:sp>
      <p:sp>
        <p:nvSpPr>
          <p:cNvPr id="3" name="text 1"/>
          <p:cNvSpPr txBox="1"/>
          <p:nvPr/>
        </p:nvSpPr>
        <p:spPr>
          <a:xfrm>
            <a:off x="1806194" y="3483508"/>
            <a:ext cx="582314" cy="407213"/>
          </a:xfrm>
          <a:prstGeom prst="rect">
            <a:avLst/>
          </a:prstGeom>
        </p:spPr>
        <p:txBody>
          <a:bodyPr vert="horz" wrap="none" lIns="0" tIns="0" rIns="0" bIns="0" rtlCol="0">
            <a:spAutoFit/>
          </a:bodyPr>
          <a:lstStyle/>
          <a:p>
            <a:pPr marL="0">
              <a:lnSpc>
                <a:spcPct val="100000"/>
              </a:lnSpc>
            </a:pPr>
            <a:r>
              <a:rPr sz="3200" spc="10" dirty="0">
                <a:latin typeface="Calibri Light"/>
                <a:cs typeface="Calibri Light"/>
              </a:rPr>
              <a:t>cat</a:t>
            </a:r>
            <a:endParaRPr sz="3200">
              <a:latin typeface="Calibri Light"/>
              <a:cs typeface="Calibri Light"/>
            </a:endParaRPr>
          </a:p>
        </p:txBody>
      </p:sp>
      <p:sp>
        <p:nvSpPr>
          <p:cNvPr id="4" name="text 1"/>
          <p:cNvSpPr txBox="1"/>
          <p:nvPr/>
        </p:nvSpPr>
        <p:spPr>
          <a:xfrm>
            <a:off x="4549775" y="3483508"/>
            <a:ext cx="706921" cy="407213"/>
          </a:xfrm>
          <a:prstGeom prst="rect">
            <a:avLst/>
          </a:prstGeom>
        </p:spPr>
        <p:txBody>
          <a:bodyPr vert="horz" wrap="none" lIns="0" tIns="0" rIns="0" bIns="0" rtlCol="0">
            <a:spAutoFit/>
          </a:bodyPr>
          <a:lstStyle/>
          <a:p>
            <a:pPr marL="0">
              <a:lnSpc>
                <a:spcPct val="100000"/>
              </a:lnSpc>
            </a:pPr>
            <a:r>
              <a:rPr sz="3200" spc="10" dirty="0">
                <a:latin typeface="Calibri Light"/>
                <a:cs typeface="Calibri Light"/>
              </a:rPr>
              <a:t>dog</a:t>
            </a:r>
            <a:endParaRPr sz="3200">
              <a:latin typeface="Calibri Light"/>
              <a:cs typeface="Calibri Light"/>
            </a:endParaRPr>
          </a:p>
        </p:txBody>
      </p:sp>
      <p:sp>
        <p:nvSpPr>
          <p:cNvPr id="6" name="text 1"/>
          <p:cNvSpPr txBox="1"/>
          <p:nvPr/>
        </p:nvSpPr>
        <p:spPr>
          <a:xfrm>
            <a:off x="7013193" y="3483508"/>
            <a:ext cx="1233607" cy="407213"/>
          </a:xfrm>
          <a:prstGeom prst="rect">
            <a:avLst/>
          </a:prstGeom>
        </p:spPr>
        <p:txBody>
          <a:bodyPr vert="horz" wrap="none" lIns="0" tIns="0" rIns="0" bIns="0" rtlCol="0">
            <a:spAutoFit/>
          </a:bodyPr>
          <a:lstStyle/>
          <a:p>
            <a:pPr marL="0">
              <a:lnSpc>
                <a:spcPct val="100000"/>
              </a:lnSpc>
            </a:pPr>
            <a:r>
              <a:rPr sz="3200" spc="10" dirty="0">
                <a:solidFill>
                  <a:srgbClr val="CC0000"/>
                </a:solidFill>
                <a:latin typeface="Calibri Light"/>
                <a:cs typeface="Calibri Light"/>
              </a:rPr>
              <a:t>finger*</a:t>
            </a:r>
            <a:endParaRPr sz="3200">
              <a:latin typeface="Calibri Light"/>
              <a:cs typeface="Calibri Light"/>
            </a:endParaRPr>
          </a:p>
        </p:txBody>
      </p:sp>
      <p:sp>
        <p:nvSpPr>
          <p:cNvPr id="7" name="text 1"/>
          <p:cNvSpPr txBox="1"/>
          <p:nvPr/>
        </p:nvSpPr>
        <p:spPr>
          <a:xfrm>
            <a:off x="1806194" y="4918354"/>
            <a:ext cx="6489199" cy="305105"/>
          </a:xfrm>
          <a:prstGeom prst="rect">
            <a:avLst/>
          </a:prstGeom>
        </p:spPr>
        <p:txBody>
          <a:bodyPr vert="horz" wrap="none" lIns="0" tIns="0" rIns="0" bIns="0" rtlCol="0">
            <a:spAutoFit/>
          </a:bodyPr>
          <a:lstStyle/>
          <a:p>
            <a:pPr marL="0">
              <a:lnSpc>
                <a:spcPct val="100000"/>
              </a:lnSpc>
            </a:pPr>
            <a:r>
              <a:rPr sz="2400" spc="10" dirty="0">
                <a:latin typeface="Calibri Light"/>
                <a:cs typeface="Calibri Light"/>
              </a:rPr>
              <a:t>*The final -er syllable in finger is not a separate</a:t>
            </a:r>
            <a:endParaRPr sz="2400">
              <a:latin typeface="Calibri Light"/>
              <a:cs typeface="Calibri Light"/>
            </a:endParaRPr>
          </a:p>
        </p:txBody>
      </p:sp>
      <p:sp>
        <p:nvSpPr>
          <p:cNvPr id="8" name="text 1"/>
          <p:cNvSpPr txBox="1"/>
          <p:nvPr/>
        </p:nvSpPr>
        <p:spPr>
          <a:xfrm>
            <a:off x="1806194" y="5284597"/>
            <a:ext cx="6488684" cy="304800"/>
          </a:xfrm>
          <a:prstGeom prst="rect">
            <a:avLst/>
          </a:prstGeom>
        </p:spPr>
        <p:txBody>
          <a:bodyPr vert="horz" wrap="none" lIns="0" tIns="0" rIns="0" bIns="0" rtlCol="0">
            <a:spAutoFit/>
          </a:bodyPr>
          <a:lstStyle/>
          <a:p>
            <a:pPr marL="0">
              <a:lnSpc>
                <a:spcPct val="100000"/>
              </a:lnSpc>
            </a:pPr>
            <a:r>
              <a:rPr sz="2400" spc="10" dirty="0">
                <a:latin typeface="Calibri Light"/>
                <a:cs typeface="Calibri Light"/>
              </a:rPr>
              <a:t>morpheme because a finger is not “something that</a:t>
            </a:r>
            <a:endParaRPr sz="2400">
              <a:latin typeface="Calibri Light"/>
              <a:cs typeface="Calibri Light"/>
            </a:endParaRPr>
          </a:p>
        </p:txBody>
      </p:sp>
      <p:sp>
        <p:nvSpPr>
          <p:cNvPr id="9" name="text 1"/>
          <p:cNvSpPr txBox="1"/>
          <p:nvPr/>
        </p:nvSpPr>
        <p:spPr>
          <a:xfrm>
            <a:off x="1806194" y="5650382"/>
            <a:ext cx="5216448" cy="304800"/>
          </a:xfrm>
          <a:prstGeom prst="rect">
            <a:avLst/>
          </a:prstGeom>
        </p:spPr>
        <p:txBody>
          <a:bodyPr vert="horz" wrap="none" lIns="0" tIns="0" rIns="0" bIns="0" rtlCol="0">
            <a:spAutoFit/>
          </a:bodyPr>
          <a:lstStyle/>
          <a:p>
            <a:pPr marL="0">
              <a:lnSpc>
                <a:spcPct val="100000"/>
              </a:lnSpc>
            </a:pPr>
            <a:r>
              <a:rPr sz="2400" spc="10" dirty="0">
                <a:latin typeface="Calibri Light"/>
                <a:cs typeface="Calibri Light"/>
              </a:rPr>
              <a:t>fings.” Thus, it is a monomorphemic word.</a:t>
            </a:r>
            <a:endParaRPr sz="2400">
              <a:latin typeface="Calibri Light"/>
              <a:cs typeface="Calibri Light"/>
            </a:endParaRPr>
          </a:p>
        </p:txBody>
      </p:sp>
      <p:sp>
        <p:nvSpPr>
          <p:cNvPr id="10" name="text 1"/>
          <p:cNvSpPr txBox="1"/>
          <p:nvPr/>
        </p:nvSpPr>
        <p:spPr>
          <a:xfrm>
            <a:off x="1843404" y="1002030"/>
            <a:ext cx="6471122" cy="685800"/>
          </a:xfrm>
          <a:prstGeom prst="rect">
            <a:avLst/>
          </a:prstGeom>
        </p:spPr>
        <p:txBody>
          <a:bodyPr vert="horz" wrap="none" lIns="0" tIns="0" rIns="0" bIns="0" rtlCol="0">
            <a:spAutoFit/>
          </a:bodyPr>
          <a:lstStyle/>
          <a:p>
            <a:pPr marL="0">
              <a:lnSpc>
                <a:spcPct val="100000"/>
              </a:lnSpc>
            </a:pPr>
            <a:r>
              <a:rPr sz="5400" spc="10" dirty="0">
                <a:latin typeface="Calibri"/>
                <a:cs typeface="Calibri"/>
              </a:rPr>
              <a:t>M</a:t>
            </a:r>
            <a:r>
              <a:rPr sz="4300" spc="10" dirty="0">
                <a:latin typeface="Calibri"/>
                <a:cs typeface="Calibri"/>
              </a:rPr>
              <a:t>ONOMORPHEMIC </a:t>
            </a:r>
            <a:r>
              <a:rPr sz="5400" spc="10" dirty="0">
                <a:latin typeface="Calibri"/>
                <a:cs typeface="Calibri"/>
              </a:rPr>
              <a:t>W</a:t>
            </a:r>
            <a:r>
              <a:rPr sz="4300" spc="10" dirty="0">
                <a:latin typeface="Calibri"/>
                <a:cs typeface="Calibri"/>
              </a:rPr>
              <a:t>ORD</a:t>
            </a:r>
            <a:endParaRPr sz="4300">
              <a:latin typeface="Calibri"/>
              <a:cs typeface="Calibri"/>
            </a:endParaRPr>
          </a:p>
        </p:txBody>
      </p:sp>
      <p:sp>
        <p:nvSpPr>
          <p:cNvPr id="11" name="text 1"/>
          <p:cNvSpPr txBox="1"/>
          <p:nvPr/>
        </p:nvSpPr>
        <p:spPr>
          <a:xfrm>
            <a:off x="8704453" y="6477686"/>
            <a:ext cx="111933" cy="152704"/>
          </a:xfrm>
          <a:prstGeom prst="rect">
            <a:avLst/>
          </a:prstGeom>
        </p:spPr>
        <p:txBody>
          <a:bodyPr vert="horz" wrap="none" lIns="0" tIns="0" rIns="0" bIns="0" rtlCol="0">
            <a:spAutoFit/>
          </a:bodyPr>
          <a:lstStyle/>
          <a:p>
            <a:pPr marL="0">
              <a:lnSpc>
                <a:spcPct val="100000"/>
              </a:lnSpc>
            </a:pPr>
            <a:r>
              <a:rPr sz="1200" spc="10" dirty="0">
                <a:solidFill>
                  <a:srgbClr val="DD523B"/>
                </a:solidFill>
                <a:latin typeface="Calibri"/>
                <a:cs typeface="Calibri"/>
              </a:rPr>
              <a:t>6</a:t>
            </a:r>
            <a:endParaRPr sz="1200">
              <a:latin typeface="Calibri"/>
              <a:cs typeface="Calibri"/>
            </a:endParaRPr>
          </a:p>
        </p:txBody>
      </p:sp>
      <p:sp>
        <p:nvSpPr>
          <p:cNvPr id="12" name="text 1"/>
          <p:cNvSpPr txBox="1"/>
          <p:nvPr/>
        </p:nvSpPr>
        <p:spPr>
          <a:xfrm>
            <a:off x="4544822" y="6477686"/>
            <a:ext cx="953031" cy="152704"/>
          </a:xfrm>
          <a:prstGeom prst="rect">
            <a:avLst/>
          </a:prstGeom>
        </p:spPr>
        <p:txBody>
          <a:bodyPr vert="horz" wrap="none" lIns="0" tIns="0" rIns="0" bIns="0" rtlCol="0">
            <a:spAutoFit/>
          </a:bodyPr>
          <a:lstStyle/>
          <a:p>
            <a:pPr marL="0">
              <a:lnSpc>
                <a:spcPct val="100000"/>
              </a:lnSpc>
            </a:pPr>
            <a:r>
              <a:rPr sz="1200" spc="10" dirty="0">
                <a:solidFill>
                  <a:srgbClr val="DD523B"/>
                </a:solidFill>
                <a:latin typeface="Calibri"/>
                <a:cs typeface="Calibri"/>
              </a:rPr>
              <a:t>MORPHOLOGY</a:t>
            </a:r>
            <a:endParaRPr sz="1200">
              <a:latin typeface="Calibri"/>
              <a:cs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 name="Imag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pic>
        <p:nvPicPr>
          <p:cNvPr id="28" name="Imag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 y="-1525"/>
            <a:ext cx="9147048" cy="6861048"/>
          </a:xfrm>
          <a:prstGeom prst="rect">
            <a:avLst/>
          </a:prstGeom>
        </p:spPr>
      </p:pic>
      <p:sp>
        <p:nvSpPr>
          <p:cNvPr id="6" name="object 6"/>
          <p:cNvSpPr/>
          <p:nvPr/>
        </p:nvSpPr>
        <p:spPr>
          <a:xfrm>
            <a:off x="1714500" y="1700784"/>
            <a:ext cx="6601968" cy="4320540"/>
          </a:xfrm>
          <a:custGeom>
            <a:avLst/>
            <a:gdLst/>
            <a:ahLst/>
            <a:cxnLst/>
            <a:rect l="l" t="t" r="r" b="b"/>
            <a:pathLst>
              <a:path w="6601968" h="4320540">
                <a:moveTo>
                  <a:pt x="0" y="4320540"/>
                </a:moveTo>
                <a:lnTo>
                  <a:pt x="0" y="0"/>
                </a:lnTo>
                <a:lnTo>
                  <a:pt x="6601968" y="0"/>
                </a:lnTo>
                <a:lnTo>
                  <a:pt x="6601968" y="4320540"/>
                </a:lnTo>
                <a:lnTo>
                  <a:pt x="0" y="4320540"/>
                </a:lnTo>
                <a:close/>
              </a:path>
            </a:pathLst>
          </a:custGeom>
          <a:solidFill>
            <a:srgbClr val="FFFFFF"/>
          </a:solidFill>
        </p:spPr>
        <p:txBody>
          <a:bodyPr wrap="square" lIns="0" tIns="0" rIns="0" bIns="0" rtlCol="0">
            <a:noAutofit/>
          </a:bodyPr>
          <a:lstStyle/>
          <a:p>
            <a:endParaRPr/>
          </a:p>
        </p:txBody>
      </p:sp>
      <p:sp>
        <p:nvSpPr>
          <p:cNvPr id="2" name="text 1"/>
          <p:cNvSpPr txBox="1"/>
          <p:nvPr/>
        </p:nvSpPr>
        <p:spPr>
          <a:xfrm>
            <a:off x="3073019" y="2110511"/>
            <a:ext cx="3988486" cy="457505"/>
          </a:xfrm>
          <a:prstGeom prst="rect">
            <a:avLst/>
          </a:prstGeom>
        </p:spPr>
        <p:txBody>
          <a:bodyPr vert="horz" wrap="none" lIns="0" tIns="0" rIns="0" bIns="0" rtlCol="0">
            <a:spAutoFit/>
          </a:bodyPr>
          <a:lstStyle/>
          <a:p>
            <a:pPr marL="0">
              <a:lnSpc>
                <a:spcPct val="100000"/>
              </a:lnSpc>
            </a:pPr>
            <a:r>
              <a:rPr sz="3600" spc="10" dirty="0">
                <a:latin typeface="Calibri Light"/>
                <a:cs typeface="Calibri Light"/>
              </a:rPr>
              <a:t>Morpheme </a:t>
            </a:r>
            <a:r>
              <a:rPr sz="3600" spc="10" dirty="0">
                <a:solidFill>
                  <a:srgbClr val="CC0000"/>
                </a:solidFill>
                <a:latin typeface="Calibri Light"/>
                <a:cs typeface="Calibri Light"/>
              </a:rPr>
              <a:t>≠ </a:t>
            </a:r>
            <a:r>
              <a:rPr sz="3600" spc="10" dirty="0">
                <a:latin typeface="Calibri Light"/>
                <a:cs typeface="Calibri Light"/>
              </a:rPr>
              <a:t>Syllable</a:t>
            </a:r>
            <a:endParaRPr sz="3600" dirty="0">
              <a:latin typeface="Calibri Light"/>
              <a:cs typeface="Calibri Light"/>
            </a:endParaRPr>
          </a:p>
        </p:txBody>
      </p:sp>
      <p:sp>
        <p:nvSpPr>
          <p:cNvPr id="3" name="text 1"/>
          <p:cNvSpPr txBox="1"/>
          <p:nvPr/>
        </p:nvSpPr>
        <p:spPr>
          <a:xfrm>
            <a:off x="1806194" y="3047111"/>
            <a:ext cx="5537612" cy="355091"/>
          </a:xfrm>
          <a:prstGeom prst="rect">
            <a:avLst/>
          </a:prstGeom>
        </p:spPr>
        <p:txBody>
          <a:bodyPr vert="horz" wrap="none" lIns="0" tIns="0" rIns="0" bIns="0" rtlCol="0">
            <a:spAutoFit/>
          </a:bodyPr>
          <a:lstStyle/>
          <a:p>
            <a:pPr marL="0">
              <a:lnSpc>
                <a:spcPct val="100000"/>
              </a:lnSpc>
            </a:pPr>
            <a:r>
              <a:rPr sz="2800" spc="10" dirty="0">
                <a:latin typeface="Calibri Light"/>
                <a:cs typeface="Calibri Light"/>
              </a:rPr>
              <a:t>A morpheme is not equal to a syllable:</a:t>
            </a:r>
            <a:endParaRPr sz="2800">
              <a:latin typeface="Calibri Light"/>
              <a:cs typeface="Calibri Light"/>
            </a:endParaRPr>
          </a:p>
        </p:txBody>
      </p:sp>
      <p:sp>
        <p:nvSpPr>
          <p:cNvPr id="4" name="text 1"/>
          <p:cNvSpPr txBox="1"/>
          <p:nvPr/>
        </p:nvSpPr>
        <p:spPr>
          <a:xfrm>
            <a:off x="1806194" y="3601618"/>
            <a:ext cx="4633496" cy="355396"/>
          </a:xfrm>
          <a:prstGeom prst="rect">
            <a:avLst/>
          </a:prstGeom>
        </p:spPr>
        <p:txBody>
          <a:bodyPr vert="horz" wrap="none" lIns="0" tIns="0" rIns="0" bIns="0" rtlCol="0">
            <a:spAutoFit/>
          </a:bodyPr>
          <a:lstStyle/>
          <a:p>
            <a:pPr marL="0">
              <a:lnSpc>
                <a:spcPct val="100000"/>
              </a:lnSpc>
            </a:pPr>
            <a:r>
              <a:rPr sz="2800" spc="10" dirty="0">
                <a:solidFill>
                  <a:srgbClr val="D99694"/>
                </a:solidFill>
                <a:latin typeface="Calibri Light"/>
                <a:cs typeface="Calibri Light"/>
              </a:rPr>
              <a:t>» </a:t>
            </a:r>
            <a:r>
              <a:rPr sz="2800" spc="10" dirty="0">
                <a:latin typeface="Calibri Light"/>
                <a:cs typeface="Calibri Light"/>
              </a:rPr>
              <a:t>«coat</a:t>
            </a:r>
            <a:r>
              <a:rPr sz="2800" spc="10" dirty="0">
                <a:solidFill>
                  <a:srgbClr val="CC0000"/>
                </a:solidFill>
                <a:latin typeface="Calibri Light"/>
                <a:cs typeface="Calibri Light"/>
              </a:rPr>
              <a:t>+</a:t>
            </a:r>
            <a:r>
              <a:rPr sz="2800" spc="10" dirty="0">
                <a:latin typeface="Calibri Light"/>
                <a:cs typeface="Calibri Light"/>
              </a:rPr>
              <a:t>s» has </a:t>
            </a:r>
            <a:r>
              <a:rPr sz="2800" spc="10" dirty="0">
                <a:solidFill>
                  <a:srgbClr val="CC0000"/>
                </a:solidFill>
                <a:latin typeface="Calibri Light"/>
                <a:cs typeface="Calibri Light"/>
              </a:rPr>
              <a:t>1 </a:t>
            </a:r>
            <a:r>
              <a:rPr sz="2800" spc="10" dirty="0">
                <a:latin typeface="Calibri Light"/>
                <a:cs typeface="Calibri Light"/>
              </a:rPr>
              <a:t>syllable, but </a:t>
            </a:r>
            <a:r>
              <a:rPr sz="2800" spc="10" dirty="0">
                <a:solidFill>
                  <a:srgbClr val="CC0000"/>
                </a:solidFill>
                <a:latin typeface="Calibri Light"/>
                <a:cs typeface="Calibri Light"/>
              </a:rPr>
              <a:t>2</a:t>
            </a:r>
            <a:endParaRPr sz="2800" dirty="0">
              <a:latin typeface="Calibri Light"/>
              <a:cs typeface="Calibri Light"/>
            </a:endParaRPr>
          </a:p>
        </p:txBody>
      </p:sp>
      <p:sp>
        <p:nvSpPr>
          <p:cNvPr id="5" name="text 1"/>
          <p:cNvSpPr txBox="1"/>
          <p:nvPr/>
        </p:nvSpPr>
        <p:spPr>
          <a:xfrm>
            <a:off x="2149094" y="4028948"/>
            <a:ext cx="1892995" cy="355092"/>
          </a:xfrm>
          <a:prstGeom prst="rect">
            <a:avLst/>
          </a:prstGeom>
        </p:spPr>
        <p:txBody>
          <a:bodyPr vert="horz" wrap="none" lIns="0" tIns="0" rIns="0" bIns="0" rtlCol="0">
            <a:spAutoFit/>
          </a:bodyPr>
          <a:lstStyle/>
          <a:p>
            <a:pPr marL="0">
              <a:lnSpc>
                <a:spcPct val="100000"/>
              </a:lnSpc>
            </a:pPr>
            <a:r>
              <a:rPr sz="2800" spc="10" dirty="0">
                <a:latin typeface="Calibri Light"/>
                <a:cs typeface="Calibri Light"/>
              </a:rPr>
              <a:t>morphemes.</a:t>
            </a:r>
            <a:endParaRPr sz="2800">
              <a:latin typeface="Calibri Light"/>
              <a:cs typeface="Calibri Light"/>
            </a:endParaRPr>
          </a:p>
        </p:txBody>
      </p:sp>
      <p:sp>
        <p:nvSpPr>
          <p:cNvPr id="7" name="text 1"/>
          <p:cNvSpPr txBox="1"/>
          <p:nvPr/>
        </p:nvSpPr>
        <p:spPr>
          <a:xfrm>
            <a:off x="1806194" y="4582160"/>
            <a:ext cx="5709598" cy="355092"/>
          </a:xfrm>
          <a:prstGeom prst="rect">
            <a:avLst/>
          </a:prstGeom>
        </p:spPr>
        <p:txBody>
          <a:bodyPr vert="horz" wrap="none" lIns="0" tIns="0" rIns="0" bIns="0" rtlCol="0">
            <a:spAutoFit/>
          </a:bodyPr>
          <a:lstStyle/>
          <a:p>
            <a:pPr marL="0">
              <a:lnSpc>
                <a:spcPct val="100000"/>
              </a:lnSpc>
            </a:pPr>
            <a:r>
              <a:rPr sz="2800" spc="10" dirty="0">
                <a:solidFill>
                  <a:srgbClr val="D99694"/>
                </a:solidFill>
                <a:latin typeface="Calibri Light"/>
                <a:cs typeface="Calibri Light"/>
              </a:rPr>
              <a:t>» </a:t>
            </a:r>
            <a:r>
              <a:rPr sz="2800" spc="10" dirty="0">
                <a:latin typeface="Calibri Light"/>
                <a:cs typeface="Calibri Light"/>
              </a:rPr>
              <a:t>«syl</a:t>
            </a:r>
            <a:r>
              <a:rPr sz="2800" spc="10" dirty="0">
                <a:solidFill>
                  <a:srgbClr val="CC0000"/>
                </a:solidFill>
                <a:latin typeface="Calibri Light"/>
                <a:cs typeface="Calibri Light"/>
              </a:rPr>
              <a:t>-</a:t>
            </a:r>
            <a:r>
              <a:rPr sz="2800" spc="10" dirty="0">
                <a:latin typeface="Calibri Light"/>
                <a:cs typeface="Calibri Light"/>
              </a:rPr>
              <a:t>la</a:t>
            </a:r>
            <a:r>
              <a:rPr sz="2800" spc="10" dirty="0">
                <a:solidFill>
                  <a:srgbClr val="CC0000"/>
                </a:solidFill>
                <a:latin typeface="Calibri Light"/>
                <a:cs typeface="Calibri Light"/>
              </a:rPr>
              <a:t>-</a:t>
            </a:r>
            <a:r>
              <a:rPr sz="2800" spc="10" dirty="0">
                <a:latin typeface="Calibri Light"/>
                <a:cs typeface="Calibri Light"/>
              </a:rPr>
              <a:t>ble» has </a:t>
            </a:r>
            <a:r>
              <a:rPr sz="2800" spc="10" dirty="0">
                <a:solidFill>
                  <a:srgbClr val="CC0000"/>
                </a:solidFill>
                <a:latin typeface="Calibri Light"/>
                <a:cs typeface="Calibri Light"/>
              </a:rPr>
              <a:t>3 </a:t>
            </a:r>
            <a:r>
              <a:rPr sz="2800" spc="10" dirty="0">
                <a:latin typeface="Calibri Light"/>
                <a:cs typeface="Calibri Light"/>
              </a:rPr>
              <a:t>syllables, but only </a:t>
            </a:r>
            <a:r>
              <a:rPr sz="2800" spc="10" dirty="0">
                <a:solidFill>
                  <a:srgbClr val="CC0000"/>
                </a:solidFill>
                <a:latin typeface="Calibri Light"/>
                <a:cs typeface="Calibri Light"/>
              </a:rPr>
              <a:t>1</a:t>
            </a:r>
            <a:endParaRPr sz="2800">
              <a:latin typeface="Calibri Light"/>
              <a:cs typeface="Calibri Light"/>
            </a:endParaRPr>
          </a:p>
        </p:txBody>
      </p:sp>
      <p:sp>
        <p:nvSpPr>
          <p:cNvPr id="8" name="text 1"/>
          <p:cNvSpPr txBox="1"/>
          <p:nvPr/>
        </p:nvSpPr>
        <p:spPr>
          <a:xfrm>
            <a:off x="2149094" y="5008651"/>
            <a:ext cx="1669654" cy="355396"/>
          </a:xfrm>
          <a:prstGeom prst="rect">
            <a:avLst/>
          </a:prstGeom>
        </p:spPr>
        <p:txBody>
          <a:bodyPr vert="horz" wrap="none" lIns="0" tIns="0" rIns="0" bIns="0" rtlCol="0">
            <a:spAutoFit/>
          </a:bodyPr>
          <a:lstStyle/>
          <a:p>
            <a:pPr marL="0">
              <a:lnSpc>
                <a:spcPct val="100000"/>
              </a:lnSpc>
            </a:pPr>
            <a:r>
              <a:rPr sz="2800" spc="10" dirty="0">
                <a:latin typeface="Calibri Light"/>
                <a:cs typeface="Calibri Light"/>
              </a:rPr>
              <a:t>morpheme</a:t>
            </a:r>
            <a:endParaRPr sz="2800">
              <a:latin typeface="Calibri Light"/>
              <a:cs typeface="Calibri Light"/>
            </a:endParaRPr>
          </a:p>
        </p:txBody>
      </p:sp>
      <p:sp>
        <p:nvSpPr>
          <p:cNvPr id="9" name="text 1"/>
          <p:cNvSpPr txBox="1"/>
          <p:nvPr/>
        </p:nvSpPr>
        <p:spPr>
          <a:xfrm>
            <a:off x="2085721" y="1002030"/>
            <a:ext cx="552069" cy="685800"/>
          </a:xfrm>
          <a:prstGeom prst="rect">
            <a:avLst/>
          </a:prstGeom>
        </p:spPr>
        <p:txBody>
          <a:bodyPr vert="horz" wrap="none" lIns="0" tIns="0" rIns="0" bIns="0" rtlCol="0">
            <a:spAutoFit/>
          </a:bodyPr>
          <a:lstStyle/>
          <a:p>
            <a:pPr marL="0">
              <a:lnSpc>
                <a:spcPct val="100000"/>
              </a:lnSpc>
            </a:pPr>
            <a:r>
              <a:rPr sz="5400" spc="10" dirty="0">
                <a:latin typeface="Calibri"/>
                <a:cs typeface="Calibri"/>
              </a:rPr>
              <a:t>A</a:t>
            </a:r>
            <a:endParaRPr sz="5400">
              <a:latin typeface="Calibri"/>
              <a:cs typeface="Calibri"/>
            </a:endParaRPr>
          </a:p>
        </p:txBody>
      </p:sp>
      <p:sp>
        <p:nvSpPr>
          <p:cNvPr id="10" name="text 1"/>
          <p:cNvSpPr txBox="1"/>
          <p:nvPr/>
        </p:nvSpPr>
        <p:spPr>
          <a:xfrm>
            <a:off x="2428621" y="1002030"/>
            <a:ext cx="3218180" cy="685800"/>
          </a:xfrm>
          <a:prstGeom prst="rect">
            <a:avLst/>
          </a:prstGeom>
        </p:spPr>
        <p:txBody>
          <a:bodyPr vert="horz" wrap="none" lIns="0" tIns="0" rIns="0" bIns="0" rtlCol="0">
            <a:spAutoFit/>
          </a:bodyPr>
          <a:lstStyle/>
          <a:p>
            <a:pPr marL="0">
              <a:lnSpc>
                <a:spcPct val="100000"/>
              </a:lnSpc>
            </a:pPr>
            <a:r>
              <a:rPr sz="4300" spc="10" dirty="0">
                <a:latin typeface="Calibri"/>
                <a:cs typeface="Calibri"/>
              </a:rPr>
              <a:t>TTENTION</a:t>
            </a:r>
            <a:r>
              <a:rPr sz="5400" spc="10" dirty="0">
                <a:latin typeface="Calibri"/>
                <a:cs typeface="Calibri"/>
              </a:rPr>
              <a:t>! A</a:t>
            </a:r>
            <a:endParaRPr sz="5400">
              <a:latin typeface="Calibri"/>
              <a:cs typeface="Calibri"/>
            </a:endParaRPr>
          </a:p>
        </p:txBody>
      </p:sp>
      <p:sp>
        <p:nvSpPr>
          <p:cNvPr id="11" name="text 1"/>
          <p:cNvSpPr txBox="1"/>
          <p:nvPr/>
        </p:nvSpPr>
        <p:spPr>
          <a:xfrm>
            <a:off x="5437632" y="1002030"/>
            <a:ext cx="2663291" cy="685800"/>
          </a:xfrm>
          <a:prstGeom prst="rect">
            <a:avLst/>
          </a:prstGeom>
        </p:spPr>
        <p:txBody>
          <a:bodyPr vert="horz" wrap="none" lIns="0" tIns="0" rIns="0" bIns="0" rtlCol="0">
            <a:spAutoFit/>
          </a:bodyPr>
          <a:lstStyle/>
          <a:p>
            <a:pPr marL="0">
              <a:lnSpc>
                <a:spcPct val="100000"/>
              </a:lnSpc>
            </a:pPr>
            <a:r>
              <a:rPr sz="4300" spc="10" dirty="0">
                <a:latin typeface="Calibri"/>
                <a:cs typeface="Calibri"/>
              </a:rPr>
              <a:t>TTENTION</a:t>
            </a:r>
            <a:r>
              <a:rPr sz="5400" spc="10" dirty="0">
                <a:latin typeface="Calibri"/>
                <a:cs typeface="Calibri"/>
              </a:rPr>
              <a:t>!</a:t>
            </a:r>
            <a:endParaRPr sz="5400">
              <a:latin typeface="Calibri"/>
              <a:cs typeface="Calibri"/>
            </a:endParaRPr>
          </a:p>
        </p:txBody>
      </p:sp>
      <p:sp>
        <p:nvSpPr>
          <p:cNvPr id="12" name="text 1"/>
          <p:cNvSpPr txBox="1"/>
          <p:nvPr/>
        </p:nvSpPr>
        <p:spPr>
          <a:xfrm>
            <a:off x="8704453" y="6477686"/>
            <a:ext cx="111933" cy="152704"/>
          </a:xfrm>
          <a:prstGeom prst="rect">
            <a:avLst/>
          </a:prstGeom>
        </p:spPr>
        <p:txBody>
          <a:bodyPr vert="horz" wrap="none" lIns="0" tIns="0" rIns="0" bIns="0" rtlCol="0">
            <a:spAutoFit/>
          </a:bodyPr>
          <a:lstStyle/>
          <a:p>
            <a:pPr marL="0">
              <a:lnSpc>
                <a:spcPct val="100000"/>
              </a:lnSpc>
            </a:pPr>
            <a:r>
              <a:rPr sz="1200" spc="10" dirty="0">
                <a:solidFill>
                  <a:srgbClr val="DD523B"/>
                </a:solidFill>
                <a:latin typeface="Calibri"/>
                <a:cs typeface="Calibri"/>
              </a:rPr>
              <a:t>7</a:t>
            </a:r>
            <a:endParaRPr sz="1200">
              <a:latin typeface="Calibri"/>
              <a:cs typeface="Calibri"/>
            </a:endParaRPr>
          </a:p>
        </p:txBody>
      </p:sp>
      <p:sp>
        <p:nvSpPr>
          <p:cNvPr id="13" name="text 1"/>
          <p:cNvSpPr txBox="1"/>
          <p:nvPr/>
        </p:nvSpPr>
        <p:spPr>
          <a:xfrm>
            <a:off x="4544822" y="6477686"/>
            <a:ext cx="953031" cy="152704"/>
          </a:xfrm>
          <a:prstGeom prst="rect">
            <a:avLst/>
          </a:prstGeom>
        </p:spPr>
        <p:txBody>
          <a:bodyPr vert="horz" wrap="none" lIns="0" tIns="0" rIns="0" bIns="0" rtlCol="0">
            <a:spAutoFit/>
          </a:bodyPr>
          <a:lstStyle/>
          <a:p>
            <a:pPr marL="0">
              <a:lnSpc>
                <a:spcPct val="100000"/>
              </a:lnSpc>
            </a:pPr>
            <a:r>
              <a:rPr sz="1200" spc="10" dirty="0">
                <a:solidFill>
                  <a:srgbClr val="DD523B"/>
                </a:solidFill>
                <a:latin typeface="Calibri"/>
                <a:cs typeface="Calibri"/>
              </a:rPr>
              <a:t>MORPHOLOGY</a:t>
            </a:r>
            <a:endParaRPr sz="1200">
              <a:latin typeface="Calibri"/>
              <a:cs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1" name="Imag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pic>
        <p:nvPicPr>
          <p:cNvPr id="32" name="Imag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 y="-1525"/>
            <a:ext cx="9147048" cy="6861048"/>
          </a:xfrm>
          <a:prstGeom prst="rect">
            <a:avLst/>
          </a:prstGeom>
        </p:spPr>
      </p:pic>
      <p:sp>
        <p:nvSpPr>
          <p:cNvPr id="7" name="object 7"/>
          <p:cNvSpPr/>
          <p:nvPr/>
        </p:nvSpPr>
        <p:spPr>
          <a:xfrm>
            <a:off x="4316730" y="549402"/>
            <a:ext cx="1161288" cy="774192"/>
          </a:xfrm>
          <a:custGeom>
            <a:avLst/>
            <a:gdLst/>
            <a:ahLst/>
            <a:cxnLst/>
            <a:rect l="l" t="t" r="r" b="b"/>
            <a:pathLst>
              <a:path w="1161288" h="774192">
                <a:moveTo>
                  <a:pt x="0" y="77470"/>
                </a:moveTo>
                <a:cubicBezTo>
                  <a:pt x="0" y="34671"/>
                  <a:pt x="34671" y="0"/>
                  <a:pt x="77470" y="0"/>
                </a:cubicBezTo>
                <a:lnTo>
                  <a:pt x="1083818" y="0"/>
                </a:lnTo>
                <a:cubicBezTo>
                  <a:pt x="1126617" y="0"/>
                  <a:pt x="1161288" y="34671"/>
                  <a:pt x="1161288" y="77470"/>
                </a:cubicBezTo>
                <a:lnTo>
                  <a:pt x="1161288" y="696722"/>
                </a:lnTo>
                <a:cubicBezTo>
                  <a:pt x="1161288" y="739521"/>
                  <a:pt x="1126617" y="774192"/>
                  <a:pt x="1083818" y="774192"/>
                </a:cubicBezTo>
                <a:lnTo>
                  <a:pt x="77470" y="774192"/>
                </a:lnTo>
                <a:cubicBezTo>
                  <a:pt x="34671" y="774192"/>
                  <a:pt x="0" y="739521"/>
                  <a:pt x="0" y="696722"/>
                </a:cubicBezTo>
                <a:close/>
              </a:path>
            </a:pathLst>
          </a:custGeom>
          <a:solidFill>
            <a:srgbClr val="632523"/>
          </a:solidFill>
        </p:spPr>
        <p:txBody>
          <a:bodyPr wrap="square" lIns="0" tIns="0" rIns="0" bIns="0" rtlCol="0">
            <a:noAutofit/>
          </a:bodyPr>
          <a:lstStyle/>
          <a:p>
            <a:endParaRPr/>
          </a:p>
        </p:txBody>
      </p:sp>
      <p:sp>
        <p:nvSpPr>
          <p:cNvPr id="8" name="object 8"/>
          <p:cNvSpPr/>
          <p:nvPr/>
        </p:nvSpPr>
        <p:spPr>
          <a:xfrm>
            <a:off x="4303776" y="536448"/>
            <a:ext cx="1187196" cy="800099"/>
          </a:xfrm>
          <a:custGeom>
            <a:avLst/>
            <a:gdLst/>
            <a:ahLst/>
            <a:cxnLst/>
            <a:rect l="l" t="t" r="r" b="b"/>
            <a:pathLst>
              <a:path w="1187196" h="800099">
                <a:moveTo>
                  <a:pt x="12954" y="90424"/>
                </a:moveTo>
                <a:cubicBezTo>
                  <a:pt x="12954" y="47625"/>
                  <a:pt x="47625" y="12954"/>
                  <a:pt x="90424" y="12954"/>
                </a:cubicBezTo>
                <a:lnTo>
                  <a:pt x="1096772" y="12954"/>
                </a:lnTo>
                <a:cubicBezTo>
                  <a:pt x="1139571" y="12954"/>
                  <a:pt x="1174242" y="47625"/>
                  <a:pt x="1174242" y="90424"/>
                </a:cubicBezTo>
                <a:lnTo>
                  <a:pt x="1174242" y="709676"/>
                </a:lnTo>
                <a:cubicBezTo>
                  <a:pt x="1174242" y="752475"/>
                  <a:pt x="1139571" y="787146"/>
                  <a:pt x="1096772" y="787146"/>
                </a:cubicBezTo>
                <a:lnTo>
                  <a:pt x="90424" y="787146"/>
                </a:lnTo>
                <a:cubicBezTo>
                  <a:pt x="47625" y="787146"/>
                  <a:pt x="12954" y="752475"/>
                  <a:pt x="12954" y="709676"/>
                </a:cubicBezTo>
                <a:close/>
              </a:path>
            </a:pathLst>
          </a:custGeom>
          <a:ln w="25908">
            <a:solidFill>
              <a:srgbClr val="FFFFFF"/>
            </a:solidFill>
          </a:ln>
        </p:spPr>
        <p:txBody>
          <a:bodyPr wrap="square" lIns="0" tIns="0" rIns="0" bIns="0" rtlCol="0">
            <a:noAutofit/>
          </a:bodyPr>
          <a:lstStyle/>
          <a:p>
            <a:endParaRPr/>
          </a:p>
        </p:txBody>
      </p:sp>
      <p:sp>
        <p:nvSpPr>
          <p:cNvPr id="2" name="text 1"/>
          <p:cNvSpPr txBox="1"/>
          <p:nvPr/>
        </p:nvSpPr>
        <p:spPr>
          <a:xfrm>
            <a:off x="4408932" y="852551"/>
            <a:ext cx="1016534" cy="178308"/>
          </a:xfrm>
          <a:prstGeom prst="rect">
            <a:avLst/>
          </a:prstGeom>
        </p:spPr>
        <p:txBody>
          <a:bodyPr vert="horz" wrap="none" lIns="0" tIns="0" rIns="0" bIns="0" rtlCol="0">
            <a:spAutoFit/>
          </a:bodyPr>
          <a:lstStyle/>
          <a:p>
            <a:pPr marL="0">
              <a:lnSpc>
                <a:spcPct val="100000"/>
              </a:lnSpc>
            </a:pPr>
            <a:r>
              <a:rPr sz="1400" spc="10" dirty="0">
                <a:solidFill>
                  <a:srgbClr val="FFFFFF"/>
                </a:solidFill>
                <a:latin typeface="Calibri"/>
                <a:cs typeface="Calibri"/>
              </a:rPr>
              <a:t>MORPHEMES</a:t>
            </a:r>
            <a:endParaRPr sz="1400">
              <a:latin typeface="Calibri"/>
              <a:cs typeface="Calibri"/>
            </a:endParaRPr>
          </a:p>
        </p:txBody>
      </p:sp>
      <p:sp>
        <p:nvSpPr>
          <p:cNvPr id="9" name="object 9"/>
          <p:cNvSpPr/>
          <p:nvPr/>
        </p:nvSpPr>
        <p:spPr>
          <a:xfrm>
            <a:off x="2807208" y="1310640"/>
            <a:ext cx="2102739" cy="335788"/>
          </a:xfrm>
          <a:custGeom>
            <a:avLst/>
            <a:gdLst/>
            <a:ahLst/>
            <a:cxnLst/>
            <a:rect l="l" t="t" r="r" b="b"/>
            <a:pathLst>
              <a:path w="2102739" h="335788">
                <a:moveTo>
                  <a:pt x="2089785" y="12954"/>
                </a:moveTo>
                <a:lnTo>
                  <a:pt x="2089785" y="167894"/>
                </a:lnTo>
                <a:lnTo>
                  <a:pt x="12954" y="167894"/>
                </a:lnTo>
                <a:lnTo>
                  <a:pt x="12954" y="322834"/>
                </a:lnTo>
              </a:path>
            </a:pathLst>
          </a:custGeom>
          <a:ln w="25908">
            <a:solidFill>
              <a:srgbClr val="C0504D"/>
            </a:solidFill>
          </a:ln>
        </p:spPr>
        <p:txBody>
          <a:bodyPr wrap="square" lIns="0" tIns="0" rIns="0" bIns="0" rtlCol="0">
            <a:noAutofit/>
          </a:bodyPr>
          <a:lstStyle/>
          <a:p>
            <a:endParaRPr/>
          </a:p>
        </p:txBody>
      </p:sp>
      <p:sp>
        <p:nvSpPr>
          <p:cNvPr id="10" name="object 10"/>
          <p:cNvSpPr/>
          <p:nvPr/>
        </p:nvSpPr>
        <p:spPr>
          <a:xfrm>
            <a:off x="2239518" y="1634490"/>
            <a:ext cx="1161288" cy="774192"/>
          </a:xfrm>
          <a:custGeom>
            <a:avLst/>
            <a:gdLst/>
            <a:ahLst/>
            <a:cxnLst/>
            <a:rect l="l" t="t" r="r" b="b"/>
            <a:pathLst>
              <a:path w="1161288" h="774192">
                <a:moveTo>
                  <a:pt x="0" y="77470"/>
                </a:moveTo>
                <a:cubicBezTo>
                  <a:pt x="0" y="34671"/>
                  <a:pt x="34671" y="0"/>
                  <a:pt x="77470" y="0"/>
                </a:cubicBezTo>
                <a:lnTo>
                  <a:pt x="1083818" y="0"/>
                </a:lnTo>
                <a:cubicBezTo>
                  <a:pt x="1126616" y="0"/>
                  <a:pt x="1161288" y="34671"/>
                  <a:pt x="1161288" y="77470"/>
                </a:cubicBezTo>
                <a:lnTo>
                  <a:pt x="1161288" y="696722"/>
                </a:lnTo>
                <a:cubicBezTo>
                  <a:pt x="1161288" y="739521"/>
                  <a:pt x="1126616" y="774192"/>
                  <a:pt x="1083818" y="774192"/>
                </a:cubicBezTo>
                <a:lnTo>
                  <a:pt x="77470" y="774192"/>
                </a:lnTo>
                <a:cubicBezTo>
                  <a:pt x="34671" y="774192"/>
                  <a:pt x="0" y="739521"/>
                  <a:pt x="0" y="696722"/>
                </a:cubicBezTo>
                <a:close/>
              </a:path>
            </a:pathLst>
          </a:custGeom>
          <a:solidFill>
            <a:srgbClr val="C0504D"/>
          </a:solidFill>
        </p:spPr>
        <p:txBody>
          <a:bodyPr wrap="square" lIns="0" tIns="0" rIns="0" bIns="0" rtlCol="0">
            <a:noAutofit/>
          </a:bodyPr>
          <a:lstStyle/>
          <a:p>
            <a:endParaRPr/>
          </a:p>
        </p:txBody>
      </p:sp>
      <p:sp>
        <p:nvSpPr>
          <p:cNvPr id="11" name="object 11"/>
          <p:cNvSpPr/>
          <p:nvPr/>
        </p:nvSpPr>
        <p:spPr>
          <a:xfrm>
            <a:off x="2226564" y="1621536"/>
            <a:ext cx="1187195" cy="800099"/>
          </a:xfrm>
          <a:custGeom>
            <a:avLst/>
            <a:gdLst/>
            <a:ahLst/>
            <a:cxnLst/>
            <a:rect l="l" t="t" r="r" b="b"/>
            <a:pathLst>
              <a:path w="1187195" h="800099">
                <a:moveTo>
                  <a:pt x="12954" y="90424"/>
                </a:moveTo>
                <a:cubicBezTo>
                  <a:pt x="12954" y="47625"/>
                  <a:pt x="47625" y="12954"/>
                  <a:pt x="90424" y="12954"/>
                </a:cubicBezTo>
                <a:lnTo>
                  <a:pt x="1096772" y="12954"/>
                </a:lnTo>
                <a:cubicBezTo>
                  <a:pt x="1139570" y="12954"/>
                  <a:pt x="1174242" y="47625"/>
                  <a:pt x="1174242" y="90424"/>
                </a:cubicBezTo>
                <a:lnTo>
                  <a:pt x="1174242" y="709676"/>
                </a:lnTo>
                <a:cubicBezTo>
                  <a:pt x="1174242" y="752475"/>
                  <a:pt x="1139570" y="787146"/>
                  <a:pt x="1096772" y="787146"/>
                </a:cubicBezTo>
                <a:lnTo>
                  <a:pt x="90424" y="787146"/>
                </a:lnTo>
                <a:cubicBezTo>
                  <a:pt x="47625" y="787146"/>
                  <a:pt x="12954" y="752475"/>
                  <a:pt x="12954" y="709676"/>
                </a:cubicBezTo>
                <a:close/>
              </a:path>
            </a:pathLst>
          </a:custGeom>
          <a:ln w="25908">
            <a:solidFill>
              <a:srgbClr val="FFFFFF"/>
            </a:solidFill>
          </a:ln>
        </p:spPr>
        <p:txBody>
          <a:bodyPr wrap="square" lIns="0" tIns="0" rIns="0" bIns="0" rtlCol="0">
            <a:noAutofit/>
          </a:bodyPr>
          <a:lstStyle/>
          <a:p>
            <a:endParaRPr/>
          </a:p>
        </p:txBody>
      </p:sp>
      <p:sp>
        <p:nvSpPr>
          <p:cNvPr id="3" name="text 1"/>
          <p:cNvSpPr txBox="1"/>
          <p:nvPr/>
        </p:nvSpPr>
        <p:spPr>
          <a:xfrm>
            <a:off x="2661158" y="1937385"/>
            <a:ext cx="359647" cy="178308"/>
          </a:xfrm>
          <a:prstGeom prst="rect">
            <a:avLst/>
          </a:prstGeom>
        </p:spPr>
        <p:txBody>
          <a:bodyPr vert="horz" wrap="none" lIns="0" tIns="0" rIns="0" bIns="0" rtlCol="0">
            <a:spAutoFit/>
          </a:bodyPr>
          <a:lstStyle/>
          <a:p>
            <a:pPr marL="0">
              <a:lnSpc>
                <a:spcPct val="100000"/>
              </a:lnSpc>
            </a:pPr>
            <a:r>
              <a:rPr sz="1400" spc="10" dirty="0">
                <a:solidFill>
                  <a:srgbClr val="FFFFFF"/>
                </a:solidFill>
                <a:latin typeface="Calibri"/>
                <a:cs typeface="Calibri"/>
              </a:rPr>
              <a:t>Free</a:t>
            </a:r>
            <a:endParaRPr sz="1400">
              <a:latin typeface="Calibri"/>
              <a:cs typeface="Calibri"/>
            </a:endParaRPr>
          </a:p>
        </p:txBody>
      </p:sp>
      <p:sp>
        <p:nvSpPr>
          <p:cNvPr id="12" name="object 12"/>
          <p:cNvSpPr/>
          <p:nvPr/>
        </p:nvSpPr>
        <p:spPr>
          <a:xfrm>
            <a:off x="2052828" y="2395728"/>
            <a:ext cx="781177" cy="335787"/>
          </a:xfrm>
          <a:custGeom>
            <a:avLst/>
            <a:gdLst/>
            <a:ahLst/>
            <a:cxnLst/>
            <a:rect l="l" t="t" r="r" b="b"/>
            <a:pathLst>
              <a:path w="781177" h="335787">
                <a:moveTo>
                  <a:pt x="768223" y="12954"/>
                </a:moveTo>
                <a:lnTo>
                  <a:pt x="768223" y="167894"/>
                </a:lnTo>
                <a:lnTo>
                  <a:pt x="12954" y="167894"/>
                </a:lnTo>
                <a:lnTo>
                  <a:pt x="12954" y="322834"/>
                </a:lnTo>
              </a:path>
            </a:pathLst>
          </a:custGeom>
          <a:ln w="25908">
            <a:solidFill>
              <a:srgbClr val="9BBB59"/>
            </a:solidFill>
          </a:ln>
        </p:spPr>
        <p:txBody>
          <a:bodyPr wrap="square" lIns="0" tIns="0" rIns="0" bIns="0" rtlCol="0">
            <a:noAutofit/>
          </a:bodyPr>
          <a:lstStyle/>
          <a:p>
            <a:endParaRPr/>
          </a:p>
        </p:txBody>
      </p:sp>
      <p:sp>
        <p:nvSpPr>
          <p:cNvPr id="13" name="object 13"/>
          <p:cNvSpPr/>
          <p:nvPr/>
        </p:nvSpPr>
        <p:spPr>
          <a:xfrm>
            <a:off x="1482852" y="2717292"/>
            <a:ext cx="1162812" cy="774192"/>
          </a:xfrm>
          <a:custGeom>
            <a:avLst/>
            <a:gdLst/>
            <a:ahLst/>
            <a:cxnLst/>
            <a:rect l="l" t="t" r="r" b="b"/>
            <a:pathLst>
              <a:path w="1162812" h="774192">
                <a:moveTo>
                  <a:pt x="0" y="77470"/>
                </a:moveTo>
                <a:cubicBezTo>
                  <a:pt x="0" y="34671"/>
                  <a:pt x="34671" y="0"/>
                  <a:pt x="77470" y="0"/>
                </a:cubicBezTo>
                <a:lnTo>
                  <a:pt x="1085342" y="0"/>
                </a:lnTo>
                <a:cubicBezTo>
                  <a:pt x="1128141" y="0"/>
                  <a:pt x="1162812" y="34671"/>
                  <a:pt x="1162812" y="77470"/>
                </a:cubicBezTo>
                <a:lnTo>
                  <a:pt x="1162812" y="696722"/>
                </a:lnTo>
                <a:cubicBezTo>
                  <a:pt x="1162812" y="739521"/>
                  <a:pt x="1128141" y="774192"/>
                  <a:pt x="1085342" y="774192"/>
                </a:cubicBezTo>
                <a:lnTo>
                  <a:pt x="77470" y="774192"/>
                </a:lnTo>
                <a:cubicBezTo>
                  <a:pt x="34671" y="774192"/>
                  <a:pt x="0" y="739521"/>
                  <a:pt x="0" y="696722"/>
                </a:cubicBezTo>
                <a:close/>
              </a:path>
            </a:pathLst>
          </a:custGeom>
          <a:solidFill>
            <a:srgbClr val="9BBB59"/>
          </a:solidFill>
        </p:spPr>
        <p:txBody>
          <a:bodyPr wrap="square" lIns="0" tIns="0" rIns="0" bIns="0" rtlCol="0">
            <a:noAutofit/>
          </a:bodyPr>
          <a:lstStyle/>
          <a:p>
            <a:endParaRPr/>
          </a:p>
        </p:txBody>
      </p:sp>
      <p:sp>
        <p:nvSpPr>
          <p:cNvPr id="4" name="text 1"/>
          <p:cNvSpPr txBox="1"/>
          <p:nvPr/>
        </p:nvSpPr>
        <p:spPr>
          <a:xfrm>
            <a:off x="1667891" y="2728976"/>
            <a:ext cx="833946" cy="763600"/>
          </a:xfrm>
          <a:prstGeom prst="rect">
            <a:avLst/>
          </a:prstGeom>
        </p:spPr>
        <p:txBody>
          <a:bodyPr vert="horz" wrap="none" lIns="0" tIns="0" rIns="0" bIns="0" rtlCol="0">
            <a:spAutoFit/>
          </a:bodyPr>
          <a:lstStyle/>
          <a:p>
            <a:pPr marL="0">
              <a:lnSpc>
                <a:spcPct val="100000"/>
              </a:lnSpc>
            </a:pPr>
            <a:r>
              <a:rPr sz="1370" spc="10" dirty="0">
                <a:solidFill>
                  <a:srgbClr val="FFFFFF"/>
                </a:solidFill>
                <a:latin typeface="Calibri"/>
                <a:cs typeface="Calibri"/>
              </a:rPr>
              <a:t>Open Class</a:t>
            </a:r>
            <a:endParaRPr sz="1300" dirty="0">
              <a:latin typeface="Calibri"/>
              <a:cs typeface="Calibri"/>
            </a:endParaRPr>
          </a:p>
          <a:p>
            <a:pPr marL="25907">
              <a:lnSpc>
                <a:spcPct val="100000"/>
              </a:lnSpc>
            </a:pPr>
            <a:r>
              <a:rPr sz="1400" spc="10" dirty="0">
                <a:solidFill>
                  <a:srgbClr val="FFFFFF"/>
                </a:solidFill>
                <a:latin typeface="Calibri"/>
                <a:cs typeface="Calibri"/>
              </a:rPr>
              <a:t>(Content /</a:t>
            </a:r>
            <a:endParaRPr sz="1400" dirty="0">
              <a:latin typeface="Calibri"/>
              <a:cs typeface="Calibri"/>
            </a:endParaRPr>
          </a:p>
          <a:p>
            <a:pPr marL="99059">
              <a:lnSpc>
                <a:spcPct val="100000"/>
              </a:lnSpc>
            </a:pPr>
            <a:r>
              <a:rPr sz="1400" spc="10" dirty="0">
                <a:solidFill>
                  <a:srgbClr val="FFFFFF"/>
                </a:solidFill>
                <a:latin typeface="Calibri"/>
                <a:cs typeface="Calibri"/>
              </a:rPr>
              <a:t>Lexical)</a:t>
            </a:r>
            <a:endParaRPr sz="1400" dirty="0">
              <a:latin typeface="Calibri"/>
              <a:cs typeface="Calibri"/>
            </a:endParaRPr>
          </a:p>
          <a:p>
            <a:pPr marL="131063">
              <a:lnSpc>
                <a:spcPct val="100000"/>
              </a:lnSpc>
            </a:pPr>
            <a:r>
              <a:rPr sz="1400" spc="10" dirty="0">
                <a:solidFill>
                  <a:srgbClr val="FFFFFF"/>
                </a:solidFill>
                <a:latin typeface="Calibri"/>
                <a:cs typeface="Calibri"/>
              </a:rPr>
              <a:t>Words</a:t>
            </a:r>
            <a:endParaRPr sz="1400" dirty="0">
              <a:latin typeface="Calibri"/>
              <a:cs typeface="Calibri"/>
            </a:endParaRPr>
          </a:p>
        </p:txBody>
      </p:sp>
      <p:sp>
        <p:nvSpPr>
          <p:cNvPr id="14" name="object 14"/>
          <p:cNvSpPr/>
          <p:nvPr/>
        </p:nvSpPr>
        <p:spPr>
          <a:xfrm>
            <a:off x="2807208" y="2395728"/>
            <a:ext cx="781176" cy="335787"/>
          </a:xfrm>
          <a:custGeom>
            <a:avLst/>
            <a:gdLst/>
            <a:ahLst/>
            <a:cxnLst/>
            <a:rect l="l" t="t" r="r" b="b"/>
            <a:pathLst>
              <a:path w="781176" h="335787">
                <a:moveTo>
                  <a:pt x="12954" y="12954"/>
                </a:moveTo>
                <a:lnTo>
                  <a:pt x="12954" y="167894"/>
                </a:lnTo>
                <a:lnTo>
                  <a:pt x="768223" y="167894"/>
                </a:lnTo>
                <a:lnTo>
                  <a:pt x="768223" y="322834"/>
                </a:lnTo>
              </a:path>
            </a:pathLst>
          </a:custGeom>
          <a:ln w="25908">
            <a:solidFill>
              <a:srgbClr val="9BBB59"/>
            </a:solidFill>
          </a:ln>
        </p:spPr>
        <p:txBody>
          <a:bodyPr wrap="square" lIns="0" tIns="0" rIns="0" bIns="0" rtlCol="0">
            <a:noAutofit/>
          </a:bodyPr>
          <a:lstStyle/>
          <a:p>
            <a:endParaRPr/>
          </a:p>
        </p:txBody>
      </p:sp>
      <p:sp>
        <p:nvSpPr>
          <p:cNvPr id="15" name="object 15"/>
          <p:cNvSpPr/>
          <p:nvPr/>
        </p:nvSpPr>
        <p:spPr>
          <a:xfrm>
            <a:off x="2993136" y="2717292"/>
            <a:ext cx="1162812" cy="774192"/>
          </a:xfrm>
          <a:custGeom>
            <a:avLst/>
            <a:gdLst/>
            <a:ahLst/>
            <a:cxnLst/>
            <a:rect l="l" t="t" r="r" b="b"/>
            <a:pathLst>
              <a:path w="1162812" h="774192">
                <a:moveTo>
                  <a:pt x="0" y="77470"/>
                </a:moveTo>
                <a:cubicBezTo>
                  <a:pt x="0" y="34671"/>
                  <a:pt x="34671" y="0"/>
                  <a:pt x="77470" y="0"/>
                </a:cubicBezTo>
                <a:lnTo>
                  <a:pt x="1085342" y="0"/>
                </a:lnTo>
                <a:cubicBezTo>
                  <a:pt x="1128141" y="0"/>
                  <a:pt x="1162812" y="34671"/>
                  <a:pt x="1162812" y="77470"/>
                </a:cubicBezTo>
                <a:lnTo>
                  <a:pt x="1162812" y="696722"/>
                </a:lnTo>
                <a:cubicBezTo>
                  <a:pt x="1162812" y="739521"/>
                  <a:pt x="1128141" y="774192"/>
                  <a:pt x="1085342" y="774192"/>
                </a:cubicBezTo>
                <a:lnTo>
                  <a:pt x="77470" y="774192"/>
                </a:lnTo>
                <a:cubicBezTo>
                  <a:pt x="34671" y="774192"/>
                  <a:pt x="0" y="739521"/>
                  <a:pt x="0" y="696722"/>
                </a:cubicBezTo>
                <a:close/>
              </a:path>
            </a:pathLst>
          </a:custGeom>
          <a:solidFill>
            <a:srgbClr val="9BBB59"/>
          </a:solidFill>
        </p:spPr>
        <p:txBody>
          <a:bodyPr wrap="square" lIns="0" tIns="0" rIns="0" bIns="0" rtlCol="0">
            <a:noAutofit/>
          </a:bodyPr>
          <a:lstStyle/>
          <a:p>
            <a:endParaRPr/>
          </a:p>
        </p:txBody>
      </p:sp>
      <p:sp>
        <p:nvSpPr>
          <p:cNvPr id="5" name="text 1"/>
          <p:cNvSpPr txBox="1"/>
          <p:nvPr/>
        </p:nvSpPr>
        <p:spPr>
          <a:xfrm>
            <a:off x="3085846" y="2728976"/>
            <a:ext cx="1018018" cy="763600"/>
          </a:xfrm>
          <a:prstGeom prst="rect">
            <a:avLst/>
          </a:prstGeom>
        </p:spPr>
        <p:txBody>
          <a:bodyPr vert="horz" wrap="none" lIns="0" tIns="0" rIns="0" bIns="0" rtlCol="0">
            <a:spAutoFit/>
          </a:bodyPr>
          <a:lstStyle/>
          <a:p>
            <a:pPr marL="4573">
              <a:lnSpc>
                <a:spcPct val="100000"/>
              </a:lnSpc>
            </a:pPr>
            <a:r>
              <a:rPr sz="1400" spc="10" dirty="0">
                <a:solidFill>
                  <a:srgbClr val="FFFFFF"/>
                </a:solidFill>
                <a:latin typeface="Calibri"/>
                <a:cs typeface="Calibri"/>
              </a:rPr>
              <a:t>Closed Class</a:t>
            </a:r>
            <a:endParaRPr sz="1400">
              <a:latin typeface="Calibri"/>
              <a:cs typeface="Calibri"/>
            </a:endParaRPr>
          </a:p>
          <a:p>
            <a:pPr marL="48768">
              <a:lnSpc>
                <a:spcPct val="100000"/>
              </a:lnSpc>
            </a:pPr>
            <a:r>
              <a:rPr sz="1400" spc="10" dirty="0">
                <a:solidFill>
                  <a:srgbClr val="FFFFFF"/>
                </a:solidFill>
                <a:latin typeface="Calibri"/>
                <a:cs typeface="Calibri"/>
              </a:rPr>
              <a:t>(Function /</a:t>
            </a:r>
            <a:endParaRPr sz="1400">
              <a:latin typeface="Calibri"/>
              <a:cs typeface="Calibri"/>
            </a:endParaRPr>
          </a:p>
          <a:p>
            <a:pPr marL="0">
              <a:lnSpc>
                <a:spcPct val="100000"/>
              </a:lnSpc>
            </a:pPr>
            <a:r>
              <a:rPr sz="1009" spc="10" dirty="0">
                <a:solidFill>
                  <a:srgbClr val="FFFFFF"/>
                </a:solidFill>
                <a:latin typeface="Calibri"/>
                <a:cs typeface="Calibri"/>
              </a:rPr>
              <a:t>Grammatical)</a:t>
            </a:r>
            <a:endParaRPr sz="1000">
              <a:latin typeface="Calibri"/>
              <a:cs typeface="Calibri"/>
            </a:endParaRPr>
          </a:p>
          <a:p>
            <a:pPr marL="256032">
              <a:lnSpc>
                <a:spcPct val="100000"/>
              </a:lnSpc>
            </a:pPr>
            <a:r>
              <a:rPr sz="1400" spc="10" dirty="0">
                <a:solidFill>
                  <a:srgbClr val="FFFFFF"/>
                </a:solidFill>
                <a:latin typeface="Calibri"/>
                <a:cs typeface="Calibri"/>
              </a:rPr>
              <a:t>Words</a:t>
            </a:r>
            <a:endParaRPr sz="1400">
              <a:latin typeface="Calibri"/>
              <a:cs typeface="Calibri"/>
            </a:endParaRPr>
          </a:p>
        </p:txBody>
      </p:sp>
      <p:sp>
        <p:nvSpPr>
          <p:cNvPr id="16" name="object 16"/>
          <p:cNvSpPr/>
          <p:nvPr/>
        </p:nvSpPr>
        <p:spPr>
          <a:xfrm>
            <a:off x="4884420" y="1310640"/>
            <a:ext cx="2102739" cy="335788"/>
          </a:xfrm>
          <a:custGeom>
            <a:avLst/>
            <a:gdLst/>
            <a:ahLst/>
            <a:cxnLst/>
            <a:rect l="l" t="t" r="r" b="b"/>
            <a:pathLst>
              <a:path w="2102739" h="335788">
                <a:moveTo>
                  <a:pt x="12954" y="12954"/>
                </a:moveTo>
                <a:lnTo>
                  <a:pt x="12954" y="167894"/>
                </a:lnTo>
                <a:lnTo>
                  <a:pt x="2089785" y="167894"/>
                </a:lnTo>
                <a:lnTo>
                  <a:pt x="2089785" y="322834"/>
                </a:lnTo>
              </a:path>
            </a:pathLst>
          </a:custGeom>
          <a:ln w="25908">
            <a:solidFill>
              <a:srgbClr val="C0504D"/>
            </a:solidFill>
          </a:ln>
        </p:spPr>
        <p:txBody>
          <a:bodyPr wrap="square" lIns="0" tIns="0" rIns="0" bIns="0" rtlCol="0">
            <a:noAutofit/>
          </a:bodyPr>
          <a:lstStyle/>
          <a:p>
            <a:endParaRPr/>
          </a:p>
        </p:txBody>
      </p:sp>
      <p:sp>
        <p:nvSpPr>
          <p:cNvPr id="17" name="object 17"/>
          <p:cNvSpPr/>
          <p:nvPr/>
        </p:nvSpPr>
        <p:spPr>
          <a:xfrm>
            <a:off x="6392418" y="1634490"/>
            <a:ext cx="1162812" cy="774192"/>
          </a:xfrm>
          <a:custGeom>
            <a:avLst/>
            <a:gdLst/>
            <a:ahLst/>
            <a:cxnLst/>
            <a:rect l="l" t="t" r="r" b="b"/>
            <a:pathLst>
              <a:path w="1162812" h="774192">
                <a:moveTo>
                  <a:pt x="0" y="77470"/>
                </a:moveTo>
                <a:cubicBezTo>
                  <a:pt x="0" y="34671"/>
                  <a:pt x="34671" y="0"/>
                  <a:pt x="77470" y="0"/>
                </a:cubicBezTo>
                <a:lnTo>
                  <a:pt x="1085342" y="0"/>
                </a:lnTo>
                <a:cubicBezTo>
                  <a:pt x="1128141" y="0"/>
                  <a:pt x="1162812" y="34671"/>
                  <a:pt x="1162812" y="77470"/>
                </a:cubicBezTo>
                <a:lnTo>
                  <a:pt x="1162812" y="696722"/>
                </a:lnTo>
                <a:cubicBezTo>
                  <a:pt x="1162812" y="739521"/>
                  <a:pt x="1128141" y="774192"/>
                  <a:pt x="1085342" y="774192"/>
                </a:cubicBezTo>
                <a:lnTo>
                  <a:pt x="77470" y="774192"/>
                </a:lnTo>
                <a:cubicBezTo>
                  <a:pt x="34671" y="774192"/>
                  <a:pt x="0" y="739521"/>
                  <a:pt x="0" y="696722"/>
                </a:cubicBezTo>
                <a:close/>
              </a:path>
            </a:pathLst>
          </a:custGeom>
          <a:solidFill>
            <a:srgbClr val="C0504D"/>
          </a:solidFill>
        </p:spPr>
        <p:txBody>
          <a:bodyPr wrap="square" lIns="0" tIns="0" rIns="0" bIns="0" rtlCol="0">
            <a:noAutofit/>
          </a:bodyPr>
          <a:lstStyle/>
          <a:p>
            <a:endParaRPr/>
          </a:p>
        </p:txBody>
      </p:sp>
      <p:sp>
        <p:nvSpPr>
          <p:cNvPr id="18" name="object 18"/>
          <p:cNvSpPr/>
          <p:nvPr/>
        </p:nvSpPr>
        <p:spPr>
          <a:xfrm>
            <a:off x="6379464" y="1621536"/>
            <a:ext cx="1188720" cy="800099"/>
          </a:xfrm>
          <a:custGeom>
            <a:avLst/>
            <a:gdLst/>
            <a:ahLst/>
            <a:cxnLst/>
            <a:rect l="l" t="t" r="r" b="b"/>
            <a:pathLst>
              <a:path w="1188720" h="800099">
                <a:moveTo>
                  <a:pt x="12954" y="90424"/>
                </a:moveTo>
                <a:cubicBezTo>
                  <a:pt x="12954" y="47625"/>
                  <a:pt x="47625" y="12954"/>
                  <a:pt x="90424" y="12954"/>
                </a:cubicBezTo>
                <a:lnTo>
                  <a:pt x="1098296" y="12954"/>
                </a:lnTo>
                <a:cubicBezTo>
                  <a:pt x="1141095" y="12954"/>
                  <a:pt x="1175766" y="47625"/>
                  <a:pt x="1175766" y="90424"/>
                </a:cubicBezTo>
                <a:lnTo>
                  <a:pt x="1175766" y="709676"/>
                </a:lnTo>
                <a:cubicBezTo>
                  <a:pt x="1175766" y="752475"/>
                  <a:pt x="1141095" y="787146"/>
                  <a:pt x="1098296" y="787146"/>
                </a:cubicBezTo>
                <a:lnTo>
                  <a:pt x="90424" y="787146"/>
                </a:lnTo>
                <a:cubicBezTo>
                  <a:pt x="47625" y="787146"/>
                  <a:pt x="12954" y="752475"/>
                  <a:pt x="12954" y="709676"/>
                </a:cubicBezTo>
                <a:close/>
              </a:path>
            </a:pathLst>
          </a:custGeom>
          <a:ln w="25908">
            <a:solidFill>
              <a:srgbClr val="FFFFFF"/>
            </a:solidFill>
          </a:ln>
        </p:spPr>
        <p:txBody>
          <a:bodyPr wrap="square" lIns="0" tIns="0" rIns="0" bIns="0" rtlCol="0">
            <a:noAutofit/>
          </a:bodyPr>
          <a:lstStyle/>
          <a:p>
            <a:endParaRPr/>
          </a:p>
        </p:txBody>
      </p:sp>
      <p:sp>
        <p:nvSpPr>
          <p:cNvPr id="6" name="text 1"/>
          <p:cNvSpPr txBox="1"/>
          <p:nvPr/>
        </p:nvSpPr>
        <p:spPr>
          <a:xfrm>
            <a:off x="6739128" y="1937385"/>
            <a:ext cx="511743" cy="178308"/>
          </a:xfrm>
          <a:prstGeom prst="rect">
            <a:avLst/>
          </a:prstGeom>
        </p:spPr>
        <p:txBody>
          <a:bodyPr vert="horz" wrap="none" lIns="0" tIns="0" rIns="0" bIns="0" rtlCol="0">
            <a:spAutoFit/>
          </a:bodyPr>
          <a:lstStyle/>
          <a:p>
            <a:pPr marL="0">
              <a:lnSpc>
                <a:spcPct val="100000"/>
              </a:lnSpc>
            </a:pPr>
            <a:r>
              <a:rPr sz="1400" spc="10" dirty="0">
                <a:solidFill>
                  <a:srgbClr val="FFFFFF"/>
                </a:solidFill>
                <a:latin typeface="Calibri"/>
                <a:cs typeface="Calibri"/>
              </a:rPr>
              <a:t>Bound</a:t>
            </a:r>
            <a:endParaRPr sz="1400">
              <a:latin typeface="Calibri"/>
              <a:cs typeface="Calibri"/>
            </a:endParaRPr>
          </a:p>
        </p:txBody>
      </p:sp>
      <p:sp>
        <p:nvSpPr>
          <p:cNvPr id="19" name="object 19"/>
          <p:cNvSpPr/>
          <p:nvPr/>
        </p:nvSpPr>
        <p:spPr>
          <a:xfrm>
            <a:off x="6205728" y="2395728"/>
            <a:ext cx="781177" cy="335787"/>
          </a:xfrm>
          <a:custGeom>
            <a:avLst/>
            <a:gdLst/>
            <a:ahLst/>
            <a:cxnLst/>
            <a:rect l="l" t="t" r="r" b="b"/>
            <a:pathLst>
              <a:path w="781177" h="335787">
                <a:moveTo>
                  <a:pt x="768223" y="12954"/>
                </a:moveTo>
                <a:lnTo>
                  <a:pt x="768223" y="167894"/>
                </a:lnTo>
                <a:lnTo>
                  <a:pt x="12954" y="167894"/>
                </a:lnTo>
                <a:lnTo>
                  <a:pt x="12954" y="322834"/>
                </a:lnTo>
              </a:path>
            </a:pathLst>
          </a:custGeom>
          <a:ln w="25908">
            <a:solidFill>
              <a:srgbClr val="9BBB59"/>
            </a:solidFill>
          </a:ln>
        </p:spPr>
        <p:txBody>
          <a:bodyPr wrap="square" lIns="0" tIns="0" rIns="0" bIns="0" rtlCol="0">
            <a:noAutofit/>
          </a:bodyPr>
          <a:lstStyle/>
          <a:p>
            <a:endParaRPr/>
          </a:p>
        </p:txBody>
      </p:sp>
      <p:sp>
        <p:nvSpPr>
          <p:cNvPr id="20" name="object 20"/>
          <p:cNvSpPr/>
          <p:nvPr/>
        </p:nvSpPr>
        <p:spPr>
          <a:xfrm>
            <a:off x="5637276" y="2717292"/>
            <a:ext cx="1161288" cy="774192"/>
          </a:xfrm>
          <a:custGeom>
            <a:avLst/>
            <a:gdLst/>
            <a:ahLst/>
            <a:cxnLst/>
            <a:rect l="l" t="t" r="r" b="b"/>
            <a:pathLst>
              <a:path w="1161288" h="774192">
                <a:moveTo>
                  <a:pt x="0" y="77470"/>
                </a:moveTo>
                <a:cubicBezTo>
                  <a:pt x="0" y="34671"/>
                  <a:pt x="34671" y="0"/>
                  <a:pt x="77470" y="0"/>
                </a:cubicBezTo>
                <a:lnTo>
                  <a:pt x="1083817" y="0"/>
                </a:lnTo>
                <a:cubicBezTo>
                  <a:pt x="1126617" y="0"/>
                  <a:pt x="1161288" y="34671"/>
                  <a:pt x="1161288" y="77470"/>
                </a:cubicBezTo>
                <a:lnTo>
                  <a:pt x="1161288" y="696722"/>
                </a:lnTo>
                <a:cubicBezTo>
                  <a:pt x="1161288" y="739521"/>
                  <a:pt x="1126617" y="774192"/>
                  <a:pt x="1083817" y="774192"/>
                </a:cubicBezTo>
                <a:lnTo>
                  <a:pt x="77470" y="774192"/>
                </a:lnTo>
                <a:cubicBezTo>
                  <a:pt x="34671" y="774192"/>
                  <a:pt x="0" y="739521"/>
                  <a:pt x="0" y="696722"/>
                </a:cubicBezTo>
                <a:close/>
              </a:path>
            </a:pathLst>
          </a:custGeom>
          <a:solidFill>
            <a:srgbClr val="9BBB59"/>
          </a:solidFill>
        </p:spPr>
        <p:txBody>
          <a:bodyPr wrap="square" lIns="0" tIns="0" rIns="0" bIns="0" rtlCol="0">
            <a:noAutofit/>
          </a:bodyPr>
          <a:lstStyle/>
          <a:p>
            <a:endParaRPr/>
          </a:p>
        </p:txBody>
      </p:sp>
      <p:sp>
        <p:nvSpPr>
          <p:cNvPr id="35" name="text 1"/>
          <p:cNvSpPr txBox="1"/>
          <p:nvPr/>
        </p:nvSpPr>
        <p:spPr>
          <a:xfrm>
            <a:off x="6053963" y="3022219"/>
            <a:ext cx="370167" cy="178308"/>
          </a:xfrm>
          <a:prstGeom prst="rect">
            <a:avLst/>
          </a:prstGeom>
        </p:spPr>
        <p:txBody>
          <a:bodyPr vert="horz" wrap="none" lIns="0" tIns="0" rIns="0" bIns="0" rtlCol="0">
            <a:spAutoFit/>
          </a:bodyPr>
          <a:lstStyle/>
          <a:p>
            <a:pPr marL="0">
              <a:lnSpc>
                <a:spcPct val="100000"/>
              </a:lnSpc>
            </a:pPr>
            <a:r>
              <a:rPr sz="1400" spc="10" dirty="0">
                <a:solidFill>
                  <a:srgbClr val="FFFFFF"/>
                </a:solidFill>
                <a:latin typeface="Calibri"/>
                <a:cs typeface="Calibri"/>
              </a:rPr>
              <a:t>Affix</a:t>
            </a:r>
            <a:endParaRPr sz="1400">
              <a:latin typeface="Calibri"/>
              <a:cs typeface="Calibri"/>
            </a:endParaRPr>
          </a:p>
        </p:txBody>
      </p:sp>
      <p:sp>
        <p:nvSpPr>
          <p:cNvPr id="21" name="object 21"/>
          <p:cNvSpPr/>
          <p:nvPr/>
        </p:nvSpPr>
        <p:spPr>
          <a:xfrm>
            <a:off x="5073396" y="3479292"/>
            <a:ext cx="1158748" cy="335787"/>
          </a:xfrm>
          <a:custGeom>
            <a:avLst/>
            <a:gdLst/>
            <a:ahLst/>
            <a:cxnLst/>
            <a:rect l="l" t="t" r="r" b="b"/>
            <a:pathLst>
              <a:path w="1158748" h="335787">
                <a:moveTo>
                  <a:pt x="1145794" y="12954"/>
                </a:moveTo>
                <a:lnTo>
                  <a:pt x="1145794" y="167894"/>
                </a:lnTo>
                <a:lnTo>
                  <a:pt x="12954" y="167894"/>
                </a:lnTo>
                <a:lnTo>
                  <a:pt x="12954" y="322834"/>
                </a:lnTo>
              </a:path>
            </a:pathLst>
          </a:custGeom>
          <a:ln w="25908">
            <a:solidFill>
              <a:srgbClr val="8064A2"/>
            </a:solidFill>
          </a:ln>
        </p:spPr>
        <p:txBody>
          <a:bodyPr wrap="square" lIns="0" tIns="0" rIns="0" bIns="0" rtlCol="0">
            <a:noAutofit/>
          </a:bodyPr>
          <a:lstStyle/>
          <a:p>
            <a:endParaRPr/>
          </a:p>
        </p:txBody>
      </p:sp>
      <p:sp>
        <p:nvSpPr>
          <p:cNvPr id="22" name="object 22"/>
          <p:cNvSpPr/>
          <p:nvPr/>
        </p:nvSpPr>
        <p:spPr>
          <a:xfrm>
            <a:off x="4504944" y="3802380"/>
            <a:ext cx="1161288" cy="774192"/>
          </a:xfrm>
          <a:custGeom>
            <a:avLst/>
            <a:gdLst/>
            <a:ahLst/>
            <a:cxnLst/>
            <a:rect l="l" t="t" r="r" b="b"/>
            <a:pathLst>
              <a:path w="1161288" h="774192">
                <a:moveTo>
                  <a:pt x="0" y="77470"/>
                </a:moveTo>
                <a:cubicBezTo>
                  <a:pt x="0" y="34671"/>
                  <a:pt x="34671" y="0"/>
                  <a:pt x="77470" y="0"/>
                </a:cubicBezTo>
                <a:lnTo>
                  <a:pt x="1083818" y="0"/>
                </a:lnTo>
                <a:cubicBezTo>
                  <a:pt x="1126617" y="0"/>
                  <a:pt x="1161288" y="34671"/>
                  <a:pt x="1161288" y="77470"/>
                </a:cubicBezTo>
                <a:lnTo>
                  <a:pt x="1161288" y="696722"/>
                </a:lnTo>
                <a:cubicBezTo>
                  <a:pt x="1161288" y="739521"/>
                  <a:pt x="1126617" y="774192"/>
                  <a:pt x="1083818" y="774192"/>
                </a:cubicBezTo>
                <a:lnTo>
                  <a:pt x="77470" y="774192"/>
                </a:lnTo>
                <a:cubicBezTo>
                  <a:pt x="34671" y="774192"/>
                  <a:pt x="0" y="739521"/>
                  <a:pt x="0" y="696722"/>
                </a:cubicBezTo>
                <a:close/>
              </a:path>
            </a:pathLst>
          </a:custGeom>
          <a:solidFill>
            <a:srgbClr val="8064A2"/>
          </a:solidFill>
        </p:spPr>
        <p:txBody>
          <a:bodyPr wrap="square" lIns="0" tIns="0" rIns="0" bIns="0" rtlCol="0">
            <a:noAutofit/>
          </a:bodyPr>
          <a:lstStyle/>
          <a:p>
            <a:endParaRPr/>
          </a:p>
        </p:txBody>
      </p:sp>
      <p:sp>
        <p:nvSpPr>
          <p:cNvPr id="36" name="text 1"/>
          <p:cNvSpPr txBox="1"/>
          <p:nvPr/>
        </p:nvSpPr>
        <p:spPr>
          <a:xfrm>
            <a:off x="4681728" y="4106672"/>
            <a:ext cx="849638" cy="178308"/>
          </a:xfrm>
          <a:prstGeom prst="rect">
            <a:avLst/>
          </a:prstGeom>
        </p:spPr>
        <p:txBody>
          <a:bodyPr vert="horz" wrap="none" lIns="0" tIns="0" rIns="0" bIns="0" rtlCol="0">
            <a:spAutoFit/>
          </a:bodyPr>
          <a:lstStyle/>
          <a:p>
            <a:pPr marL="0">
              <a:lnSpc>
                <a:spcPct val="100000"/>
              </a:lnSpc>
            </a:pPr>
            <a:r>
              <a:rPr sz="1400" spc="10" dirty="0">
                <a:solidFill>
                  <a:srgbClr val="FFFFFF"/>
                </a:solidFill>
                <a:latin typeface="Calibri"/>
                <a:cs typeface="Calibri"/>
              </a:rPr>
              <a:t>Inflectional</a:t>
            </a:r>
            <a:endParaRPr sz="1400">
              <a:latin typeface="Calibri"/>
              <a:cs typeface="Calibri"/>
            </a:endParaRPr>
          </a:p>
        </p:txBody>
      </p:sp>
      <p:sp>
        <p:nvSpPr>
          <p:cNvPr id="23" name="object 23"/>
          <p:cNvSpPr/>
          <p:nvPr/>
        </p:nvSpPr>
        <p:spPr>
          <a:xfrm>
            <a:off x="4942332" y="4564380"/>
            <a:ext cx="155829" cy="336042"/>
          </a:xfrm>
          <a:custGeom>
            <a:avLst/>
            <a:gdLst/>
            <a:ahLst/>
            <a:cxnLst/>
            <a:rect l="l" t="t" r="r" b="b"/>
            <a:pathLst>
              <a:path w="155829" h="336042">
                <a:moveTo>
                  <a:pt x="142875" y="12954"/>
                </a:moveTo>
                <a:lnTo>
                  <a:pt x="142875" y="168021"/>
                </a:lnTo>
                <a:lnTo>
                  <a:pt x="12954" y="168021"/>
                </a:lnTo>
                <a:lnTo>
                  <a:pt x="12954" y="323088"/>
                </a:lnTo>
              </a:path>
            </a:pathLst>
          </a:custGeom>
          <a:ln w="25908">
            <a:solidFill>
              <a:srgbClr val="4F81BD"/>
            </a:solidFill>
          </a:ln>
        </p:spPr>
        <p:txBody>
          <a:bodyPr wrap="square" lIns="0" tIns="0" rIns="0" bIns="0" rtlCol="0">
            <a:noAutofit/>
          </a:bodyPr>
          <a:lstStyle/>
          <a:p>
            <a:endParaRPr/>
          </a:p>
        </p:txBody>
      </p:sp>
      <p:sp>
        <p:nvSpPr>
          <p:cNvPr id="24" name="object 24"/>
          <p:cNvSpPr/>
          <p:nvPr/>
        </p:nvSpPr>
        <p:spPr>
          <a:xfrm>
            <a:off x="4373880" y="4885944"/>
            <a:ext cx="1162812" cy="775716"/>
          </a:xfrm>
          <a:custGeom>
            <a:avLst/>
            <a:gdLst/>
            <a:ahLst/>
            <a:cxnLst/>
            <a:rect l="l" t="t" r="r" b="b"/>
            <a:pathLst>
              <a:path w="1162812" h="775716">
                <a:moveTo>
                  <a:pt x="0" y="77597"/>
                </a:moveTo>
                <a:cubicBezTo>
                  <a:pt x="0" y="34671"/>
                  <a:pt x="34671" y="0"/>
                  <a:pt x="77597" y="0"/>
                </a:cubicBezTo>
                <a:lnTo>
                  <a:pt x="1085215" y="0"/>
                </a:lnTo>
                <a:cubicBezTo>
                  <a:pt x="1128141" y="0"/>
                  <a:pt x="1162812" y="34671"/>
                  <a:pt x="1162812" y="77597"/>
                </a:cubicBezTo>
                <a:lnTo>
                  <a:pt x="1162812" y="698119"/>
                </a:lnTo>
                <a:cubicBezTo>
                  <a:pt x="1162812" y="740981"/>
                  <a:pt x="1128141" y="775716"/>
                  <a:pt x="1085215" y="775716"/>
                </a:cubicBezTo>
                <a:lnTo>
                  <a:pt x="77597" y="775716"/>
                </a:lnTo>
                <a:cubicBezTo>
                  <a:pt x="34671" y="775716"/>
                  <a:pt x="0" y="740981"/>
                  <a:pt x="0" y="698119"/>
                </a:cubicBezTo>
                <a:close/>
              </a:path>
            </a:pathLst>
          </a:custGeom>
          <a:solidFill>
            <a:srgbClr val="4F81BD"/>
          </a:solidFill>
        </p:spPr>
        <p:txBody>
          <a:bodyPr wrap="square" lIns="0" tIns="0" rIns="0" bIns="0" rtlCol="0">
            <a:noAutofit/>
          </a:bodyPr>
          <a:lstStyle/>
          <a:p>
            <a:endParaRPr/>
          </a:p>
        </p:txBody>
      </p:sp>
      <p:sp>
        <p:nvSpPr>
          <p:cNvPr id="37" name="text 1"/>
          <p:cNvSpPr txBox="1"/>
          <p:nvPr/>
        </p:nvSpPr>
        <p:spPr>
          <a:xfrm>
            <a:off x="4754626" y="5191760"/>
            <a:ext cx="441847" cy="178308"/>
          </a:xfrm>
          <a:prstGeom prst="rect">
            <a:avLst/>
          </a:prstGeom>
        </p:spPr>
        <p:txBody>
          <a:bodyPr vert="horz" wrap="none" lIns="0" tIns="0" rIns="0" bIns="0" rtlCol="0">
            <a:spAutoFit/>
          </a:bodyPr>
          <a:lstStyle/>
          <a:p>
            <a:pPr marL="0">
              <a:lnSpc>
                <a:spcPct val="100000"/>
              </a:lnSpc>
            </a:pPr>
            <a:r>
              <a:rPr sz="1400" spc="10" dirty="0">
                <a:solidFill>
                  <a:srgbClr val="FFFFFF"/>
                </a:solidFill>
                <a:latin typeface="Calibri"/>
                <a:cs typeface="Calibri"/>
              </a:rPr>
              <a:t>Suffix</a:t>
            </a:r>
            <a:endParaRPr sz="1400">
              <a:latin typeface="Calibri"/>
              <a:cs typeface="Calibri"/>
            </a:endParaRPr>
          </a:p>
        </p:txBody>
      </p:sp>
      <p:sp>
        <p:nvSpPr>
          <p:cNvPr id="25" name="object 25"/>
          <p:cNvSpPr/>
          <p:nvPr/>
        </p:nvSpPr>
        <p:spPr>
          <a:xfrm>
            <a:off x="6205728" y="3479292"/>
            <a:ext cx="1158748" cy="335787"/>
          </a:xfrm>
          <a:custGeom>
            <a:avLst/>
            <a:gdLst/>
            <a:ahLst/>
            <a:cxnLst/>
            <a:rect l="l" t="t" r="r" b="b"/>
            <a:pathLst>
              <a:path w="1158748" h="335787">
                <a:moveTo>
                  <a:pt x="12954" y="12954"/>
                </a:moveTo>
                <a:lnTo>
                  <a:pt x="12954" y="167894"/>
                </a:lnTo>
                <a:lnTo>
                  <a:pt x="1145794" y="167894"/>
                </a:lnTo>
                <a:lnTo>
                  <a:pt x="1145794" y="322834"/>
                </a:lnTo>
              </a:path>
            </a:pathLst>
          </a:custGeom>
          <a:ln w="25908">
            <a:solidFill>
              <a:srgbClr val="8064A2"/>
            </a:solidFill>
          </a:ln>
        </p:spPr>
        <p:txBody>
          <a:bodyPr wrap="square" lIns="0" tIns="0" rIns="0" bIns="0" rtlCol="0">
            <a:noAutofit/>
          </a:bodyPr>
          <a:lstStyle/>
          <a:p>
            <a:endParaRPr/>
          </a:p>
        </p:txBody>
      </p:sp>
      <p:sp>
        <p:nvSpPr>
          <p:cNvPr id="26" name="object 26"/>
          <p:cNvSpPr/>
          <p:nvPr/>
        </p:nvSpPr>
        <p:spPr>
          <a:xfrm>
            <a:off x="6769607" y="3802380"/>
            <a:ext cx="1162812" cy="774192"/>
          </a:xfrm>
          <a:custGeom>
            <a:avLst/>
            <a:gdLst/>
            <a:ahLst/>
            <a:cxnLst/>
            <a:rect l="l" t="t" r="r" b="b"/>
            <a:pathLst>
              <a:path w="1162812" h="774192">
                <a:moveTo>
                  <a:pt x="0" y="77470"/>
                </a:moveTo>
                <a:cubicBezTo>
                  <a:pt x="0" y="34671"/>
                  <a:pt x="34672" y="0"/>
                  <a:pt x="77471" y="0"/>
                </a:cubicBezTo>
                <a:lnTo>
                  <a:pt x="1085343" y="0"/>
                </a:lnTo>
                <a:cubicBezTo>
                  <a:pt x="1128142" y="0"/>
                  <a:pt x="1162812" y="34671"/>
                  <a:pt x="1162812" y="77470"/>
                </a:cubicBezTo>
                <a:lnTo>
                  <a:pt x="1162812" y="696722"/>
                </a:lnTo>
                <a:cubicBezTo>
                  <a:pt x="1162812" y="739521"/>
                  <a:pt x="1128142" y="774192"/>
                  <a:pt x="1085343" y="774192"/>
                </a:cubicBezTo>
                <a:lnTo>
                  <a:pt x="77471" y="774192"/>
                </a:lnTo>
                <a:cubicBezTo>
                  <a:pt x="34672" y="774192"/>
                  <a:pt x="0" y="739521"/>
                  <a:pt x="0" y="696722"/>
                </a:cubicBezTo>
                <a:close/>
              </a:path>
            </a:pathLst>
          </a:custGeom>
          <a:solidFill>
            <a:srgbClr val="8064A2"/>
          </a:solidFill>
        </p:spPr>
        <p:txBody>
          <a:bodyPr wrap="square" lIns="0" tIns="0" rIns="0" bIns="0" rtlCol="0">
            <a:noAutofit/>
          </a:bodyPr>
          <a:lstStyle/>
          <a:p>
            <a:endParaRPr/>
          </a:p>
        </p:txBody>
      </p:sp>
      <p:sp>
        <p:nvSpPr>
          <p:cNvPr id="38" name="text 1"/>
          <p:cNvSpPr txBox="1"/>
          <p:nvPr/>
        </p:nvSpPr>
        <p:spPr>
          <a:xfrm>
            <a:off x="6912610" y="4106672"/>
            <a:ext cx="918285" cy="178308"/>
          </a:xfrm>
          <a:prstGeom prst="rect">
            <a:avLst/>
          </a:prstGeom>
        </p:spPr>
        <p:txBody>
          <a:bodyPr vert="horz" wrap="none" lIns="0" tIns="0" rIns="0" bIns="0" rtlCol="0">
            <a:spAutoFit/>
          </a:bodyPr>
          <a:lstStyle/>
          <a:p>
            <a:pPr marL="0">
              <a:lnSpc>
                <a:spcPct val="100000"/>
              </a:lnSpc>
            </a:pPr>
            <a:r>
              <a:rPr sz="1400" spc="10" dirty="0">
                <a:solidFill>
                  <a:srgbClr val="FFFFFF"/>
                </a:solidFill>
                <a:latin typeface="Calibri"/>
                <a:cs typeface="Calibri"/>
              </a:rPr>
              <a:t>Derivational</a:t>
            </a:r>
            <a:endParaRPr sz="1400">
              <a:latin typeface="Calibri"/>
              <a:cs typeface="Calibri"/>
            </a:endParaRPr>
          </a:p>
        </p:txBody>
      </p:sp>
      <p:sp>
        <p:nvSpPr>
          <p:cNvPr id="27" name="object 27"/>
          <p:cNvSpPr/>
          <p:nvPr/>
        </p:nvSpPr>
        <p:spPr>
          <a:xfrm>
            <a:off x="6583679" y="4564380"/>
            <a:ext cx="781178" cy="335788"/>
          </a:xfrm>
          <a:custGeom>
            <a:avLst/>
            <a:gdLst/>
            <a:ahLst/>
            <a:cxnLst/>
            <a:rect l="l" t="t" r="r" b="b"/>
            <a:pathLst>
              <a:path w="781178" h="335788">
                <a:moveTo>
                  <a:pt x="768224" y="12954"/>
                </a:moveTo>
                <a:lnTo>
                  <a:pt x="768224" y="167894"/>
                </a:lnTo>
                <a:lnTo>
                  <a:pt x="12955" y="167894"/>
                </a:lnTo>
                <a:lnTo>
                  <a:pt x="12955" y="322834"/>
                </a:lnTo>
              </a:path>
            </a:pathLst>
          </a:custGeom>
          <a:ln w="25908">
            <a:solidFill>
              <a:srgbClr val="4F81BD"/>
            </a:solidFill>
          </a:ln>
        </p:spPr>
        <p:txBody>
          <a:bodyPr wrap="square" lIns="0" tIns="0" rIns="0" bIns="0" rtlCol="0">
            <a:noAutofit/>
          </a:bodyPr>
          <a:lstStyle/>
          <a:p>
            <a:endParaRPr/>
          </a:p>
        </p:txBody>
      </p:sp>
      <p:sp>
        <p:nvSpPr>
          <p:cNvPr id="28" name="object 28"/>
          <p:cNvSpPr/>
          <p:nvPr/>
        </p:nvSpPr>
        <p:spPr>
          <a:xfrm>
            <a:off x="6015228" y="4885944"/>
            <a:ext cx="1161288" cy="775716"/>
          </a:xfrm>
          <a:custGeom>
            <a:avLst/>
            <a:gdLst/>
            <a:ahLst/>
            <a:cxnLst/>
            <a:rect l="l" t="t" r="r" b="b"/>
            <a:pathLst>
              <a:path w="1161288" h="775716">
                <a:moveTo>
                  <a:pt x="0" y="77597"/>
                </a:moveTo>
                <a:cubicBezTo>
                  <a:pt x="0" y="34671"/>
                  <a:pt x="34671" y="0"/>
                  <a:pt x="77597" y="0"/>
                </a:cubicBezTo>
                <a:lnTo>
                  <a:pt x="1083690" y="0"/>
                </a:lnTo>
                <a:cubicBezTo>
                  <a:pt x="1126616" y="0"/>
                  <a:pt x="1161288" y="34671"/>
                  <a:pt x="1161288" y="77597"/>
                </a:cubicBezTo>
                <a:lnTo>
                  <a:pt x="1161288" y="698119"/>
                </a:lnTo>
                <a:cubicBezTo>
                  <a:pt x="1161288" y="740981"/>
                  <a:pt x="1126616" y="775716"/>
                  <a:pt x="1083690" y="775716"/>
                </a:cubicBezTo>
                <a:lnTo>
                  <a:pt x="77597" y="775716"/>
                </a:lnTo>
                <a:cubicBezTo>
                  <a:pt x="34671" y="775716"/>
                  <a:pt x="0" y="740981"/>
                  <a:pt x="0" y="698119"/>
                </a:cubicBezTo>
                <a:close/>
              </a:path>
            </a:pathLst>
          </a:custGeom>
          <a:solidFill>
            <a:srgbClr val="4F81BD"/>
          </a:solidFill>
        </p:spPr>
        <p:txBody>
          <a:bodyPr wrap="square" lIns="0" tIns="0" rIns="0" bIns="0" rtlCol="0">
            <a:noAutofit/>
          </a:bodyPr>
          <a:lstStyle/>
          <a:p>
            <a:endParaRPr/>
          </a:p>
        </p:txBody>
      </p:sp>
      <p:sp>
        <p:nvSpPr>
          <p:cNvPr id="39" name="text 1"/>
          <p:cNvSpPr txBox="1"/>
          <p:nvPr/>
        </p:nvSpPr>
        <p:spPr>
          <a:xfrm>
            <a:off x="6390386" y="5191379"/>
            <a:ext cx="450941" cy="178308"/>
          </a:xfrm>
          <a:prstGeom prst="rect">
            <a:avLst/>
          </a:prstGeom>
        </p:spPr>
        <p:txBody>
          <a:bodyPr vert="horz" wrap="none" lIns="0" tIns="0" rIns="0" bIns="0" rtlCol="0">
            <a:spAutoFit/>
          </a:bodyPr>
          <a:lstStyle/>
          <a:p>
            <a:pPr marL="0">
              <a:lnSpc>
                <a:spcPct val="100000"/>
              </a:lnSpc>
            </a:pPr>
            <a:r>
              <a:rPr sz="1400" spc="10" dirty="0">
                <a:solidFill>
                  <a:srgbClr val="FFFFFF"/>
                </a:solidFill>
                <a:latin typeface="Calibri"/>
                <a:cs typeface="Calibri"/>
              </a:rPr>
              <a:t>Prefix</a:t>
            </a:r>
            <a:endParaRPr sz="1400">
              <a:latin typeface="Calibri"/>
              <a:cs typeface="Calibri"/>
            </a:endParaRPr>
          </a:p>
        </p:txBody>
      </p:sp>
      <p:sp>
        <p:nvSpPr>
          <p:cNvPr id="29" name="object 29"/>
          <p:cNvSpPr/>
          <p:nvPr/>
        </p:nvSpPr>
        <p:spPr>
          <a:xfrm>
            <a:off x="7338060" y="4564380"/>
            <a:ext cx="781177" cy="335788"/>
          </a:xfrm>
          <a:custGeom>
            <a:avLst/>
            <a:gdLst/>
            <a:ahLst/>
            <a:cxnLst/>
            <a:rect l="l" t="t" r="r" b="b"/>
            <a:pathLst>
              <a:path w="781177" h="335788">
                <a:moveTo>
                  <a:pt x="12954" y="12954"/>
                </a:moveTo>
                <a:lnTo>
                  <a:pt x="12954" y="167894"/>
                </a:lnTo>
                <a:lnTo>
                  <a:pt x="768222" y="167894"/>
                </a:lnTo>
                <a:lnTo>
                  <a:pt x="768222" y="322834"/>
                </a:lnTo>
              </a:path>
            </a:pathLst>
          </a:custGeom>
          <a:ln w="25908">
            <a:solidFill>
              <a:srgbClr val="4F81BD"/>
            </a:solidFill>
          </a:ln>
        </p:spPr>
        <p:txBody>
          <a:bodyPr wrap="square" lIns="0" tIns="0" rIns="0" bIns="0" rtlCol="0">
            <a:noAutofit/>
          </a:bodyPr>
          <a:lstStyle/>
          <a:p>
            <a:endParaRPr/>
          </a:p>
        </p:txBody>
      </p:sp>
      <p:sp>
        <p:nvSpPr>
          <p:cNvPr id="30" name="object 30"/>
          <p:cNvSpPr/>
          <p:nvPr/>
        </p:nvSpPr>
        <p:spPr>
          <a:xfrm>
            <a:off x="7525512" y="4885944"/>
            <a:ext cx="1161288" cy="775716"/>
          </a:xfrm>
          <a:custGeom>
            <a:avLst/>
            <a:gdLst/>
            <a:ahLst/>
            <a:cxnLst/>
            <a:rect l="l" t="t" r="r" b="b"/>
            <a:pathLst>
              <a:path w="1161288" h="775716">
                <a:moveTo>
                  <a:pt x="0" y="77597"/>
                </a:moveTo>
                <a:cubicBezTo>
                  <a:pt x="0" y="34671"/>
                  <a:pt x="34670" y="0"/>
                  <a:pt x="77597" y="0"/>
                </a:cubicBezTo>
                <a:lnTo>
                  <a:pt x="1083691" y="0"/>
                </a:lnTo>
                <a:cubicBezTo>
                  <a:pt x="1126617" y="0"/>
                  <a:pt x="1161288" y="34671"/>
                  <a:pt x="1161288" y="77597"/>
                </a:cubicBezTo>
                <a:lnTo>
                  <a:pt x="1161288" y="698119"/>
                </a:lnTo>
                <a:cubicBezTo>
                  <a:pt x="1161288" y="740981"/>
                  <a:pt x="1126617" y="775716"/>
                  <a:pt x="1083691" y="775716"/>
                </a:cubicBezTo>
                <a:lnTo>
                  <a:pt x="77597" y="775716"/>
                </a:lnTo>
                <a:cubicBezTo>
                  <a:pt x="34670" y="775716"/>
                  <a:pt x="0" y="740981"/>
                  <a:pt x="0" y="698119"/>
                </a:cubicBezTo>
                <a:close/>
              </a:path>
            </a:pathLst>
          </a:custGeom>
          <a:solidFill>
            <a:srgbClr val="4F81BD"/>
          </a:solidFill>
        </p:spPr>
        <p:txBody>
          <a:bodyPr wrap="square" lIns="0" tIns="0" rIns="0" bIns="0" rtlCol="0">
            <a:noAutofit/>
          </a:bodyPr>
          <a:lstStyle/>
          <a:p>
            <a:endParaRPr/>
          </a:p>
        </p:txBody>
      </p:sp>
      <p:sp>
        <p:nvSpPr>
          <p:cNvPr id="40" name="text 1"/>
          <p:cNvSpPr txBox="1"/>
          <p:nvPr/>
        </p:nvSpPr>
        <p:spPr>
          <a:xfrm>
            <a:off x="7905877" y="5191379"/>
            <a:ext cx="441847" cy="178308"/>
          </a:xfrm>
          <a:prstGeom prst="rect">
            <a:avLst/>
          </a:prstGeom>
        </p:spPr>
        <p:txBody>
          <a:bodyPr vert="horz" wrap="none" lIns="0" tIns="0" rIns="0" bIns="0" rtlCol="0">
            <a:spAutoFit/>
          </a:bodyPr>
          <a:lstStyle/>
          <a:p>
            <a:pPr marL="0">
              <a:lnSpc>
                <a:spcPct val="100000"/>
              </a:lnSpc>
            </a:pPr>
            <a:r>
              <a:rPr sz="1400" spc="10" dirty="0">
                <a:solidFill>
                  <a:srgbClr val="FFFFFF"/>
                </a:solidFill>
                <a:latin typeface="Calibri"/>
                <a:cs typeface="Calibri"/>
              </a:rPr>
              <a:t>Suffix</a:t>
            </a:r>
            <a:endParaRPr sz="1400">
              <a:latin typeface="Calibri"/>
              <a:cs typeface="Calibri"/>
            </a:endParaRPr>
          </a:p>
        </p:txBody>
      </p:sp>
      <p:sp>
        <p:nvSpPr>
          <p:cNvPr id="41" name="object 31"/>
          <p:cNvSpPr/>
          <p:nvPr/>
        </p:nvSpPr>
        <p:spPr>
          <a:xfrm>
            <a:off x="6961631" y="2395728"/>
            <a:ext cx="781178" cy="335787"/>
          </a:xfrm>
          <a:custGeom>
            <a:avLst/>
            <a:gdLst/>
            <a:ahLst/>
            <a:cxnLst/>
            <a:rect l="l" t="t" r="r" b="b"/>
            <a:pathLst>
              <a:path w="781178" h="335787">
                <a:moveTo>
                  <a:pt x="12955" y="12954"/>
                </a:moveTo>
                <a:lnTo>
                  <a:pt x="12955" y="167894"/>
                </a:lnTo>
                <a:lnTo>
                  <a:pt x="768224" y="167894"/>
                </a:lnTo>
                <a:lnTo>
                  <a:pt x="768224" y="322834"/>
                </a:lnTo>
              </a:path>
            </a:pathLst>
          </a:custGeom>
          <a:ln w="25908">
            <a:solidFill>
              <a:srgbClr val="9BBB59"/>
            </a:solidFill>
          </a:ln>
        </p:spPr>
        <p:txBody>
          <a:bodyPr wrap="square" lIns="0" tIns="0" rIns="0" bIns="0" rtlCol="0">
            <a:noAutofit/>
          </a:bodyPr>
          <a:lstStyle/>
          <a:p>
            <a:endParaRPr/>
          </a:p>
        </p:txBody>
      </p:sp>
      <p:sp>
        <p:nvSpPr>
          <p:cNvPr id="42" name="object 32"/>
          <p:cNvSpPr/>
          <p:nvPr/>
        </p:nvSpPr>
        <p:spPr>
          <a:xfrm>
            <a:off x="7147560" y="2717292"/>
            <a:ext cx="1161288" cy="774192"/>
          </a:xfrm>
          <a:custGeom>
            <a:avLst/>
            <a:gdLst/>
            <a:ahLst/>
            <a:cxnLst/>
            <a:rect l="l" t="t" r="r" b="b"/>
            <a:pathLst>
              <a:path w="1161288" h="774192">
                <a:moveTo>
                  <a:pt x="0" y="77470"/>
                </a:moveTo>
                <a:cubicBezTo>
                  <a:pt x="0" y="34671"/>
                  <a:pt x="34671" y="0"/>
                  <a:pt x="77470" y="0"/>
                </a:cubicBezTo>
                <a:lnTo>
                  <a:pt x="1083818" y="0"/>
                </a:lnTo>
                <a:cubicBezTo>
                  <a:pt x="1126617" y="0"/>
                  <a:pt x="1161288" y="34671"/>
                  <a:pt x="1161288" y="77470"/>
                </a:cubicBezTo>
                <a:lnTo>
                  <a:pt x="1161288" y="696722"/>
                </a:lnTo>
                <a:cubicBezTo>
                  <a:pt x="1161288" y="739521"/>
                  <a:pt x="1126617" y="774192"/>
                  <a:pt x="1083818" y="774192"/>
                </a:cubicBezTo>
                <a:lnTo>
                  <a:pt x="77470" y="774192"/>
                </a:lnTo>
                <a:cubicBezTo>
                  <a:pt x="34671" y="774192"/>
                  <a:pt x="0" y="739521"/>
                  <a:pt x="0" y="696722"/>
                </a:cubicBezTo>
                <a:close/>
              </a:path>
            </a:pathLst>
          </a:custGeom>
          <a:solidFill>
            <a:srgbClr val="9BBB59"/>
          </a:solidFill>
        </p:spPr>
        <p:txBody>
          <a:bodyPr wrap="square" lIns="0" tIns="0" rIns="0" bIns="0" rtlCol="0">
            <a:noAutofit/>
          </a:bodyPr>
          <a:lstStyle/>
          <a:p>
            <a:endParaRPr/>
          </a:p>
        </p:txBody>
      </p:sp>
      <p:sp>
        <p:nvSpPr>
          <p:cNvPr id="43" name="text 1"/>
          <p:cNvSpPr txBox="1"/>
          <p:nvPr/>
        </p:nvSpPr>
        <p:spPr>
          <a:xfrm>
            <a:off x="7558786" y="3022219"/>
            <a:ext cx="383363" cy="178308"/>
          </a:xfrm>
          <a:prstGeom prst="rect">
            <a:avLst/>
          </a:prstGeom>
        </p:spPr>
        <p:txBody>
          <a:bodyPr vert="horz" wrap="none" lIns="0" tIns="0" rIns="0" bIns="0" rtlCol="0">
            <a:spAutoFit/>
          </a:bodyPr>
          <a:lstStyle/>
          <a:p>
            <a:pPr marL="0">
              <a:lnSpc>
                <a:spcPct val="100000"/>
              </a:lnSpc>
            </a:pPr>
            <a:r>
              <a:rPr sz="1400" spc="10" dirty="0">
                <a:solidFill>
                  <a:srgbClr val="FFFFFF"/>
                </a:solidFill>
                <a:latin typeface="Calibri"/>
                <a:cs typeface="Calibri"/>
              </a:rPr>
              <a:t>Root</a:t>
            </a:r>
            <a:endParaRPr sz="1400">
              <a:latin typeface="Calibri"/>
              <a:cs typeface="Calibri"/>
            </a:endParaRPr>
          </a:p>
        </p:txBody>
      </p:sp>
      <p:sp>
        <p:nvSpPr>
          <p:cNvPr id="44" name="text 1"/>
          <p:cNvSpPr txBox="1"/>
          <p:nvPr/>
        </p:nvSpPr>
        <p:spPr>
          <a:xfrm>
            <a:off x="8704453" y="6477686"/>
            <a:ext cx="111933" cy="152704"/>
          </a:xfrm>
          <a:prstGeom prst="rect">
            <a:avLst/>
          </a:prstGeom>
        </p:spPr>
        <p:txBody>
          <a:bodyPr vert="horz" wrap="none" lIns="0" tIns="0" rIns="0" bIns="0" rtlCol="0">
            <a:spAutoFit/>
          </a:bodyPr>
          <a:lstStyle/>
          <a:p>
            <a:pPr marL="0">
              <a:lnSpc>
                <a:spcPct val="100000"/>
              </a:lnSpc>
            </a:pPr>
            <a:r>
              <a:rPr sz="1200" spc="10" dirty="0">
                <a:solidFill>
                  <a:srgbClr val="DD523B"/>
                </a:solidFill>
                <a:latin typeface="Calibri"/>
                <a:cs typeface="Calibri"/>
              </a:rPr>
              <a:t>8</a:t>
            </a:r>
            <a:endParaRPr sz="1200">
              <a:latin typeface="Calibri"/>
              <a:cs typeface="Calibri"/>
            </a:endParaRPr>
          </a:p>
        </p:txBody>
      </p:sp>
      <p:sp>
        <p:nvSpPr>
          <p:cNvPr id="45" name="text 1"/>
          <p:cNvSpPr txBox="1"/>
          <p:nvPr/>
        </p:nvSpPr>
        <p:spPr>
          <a:xfrm>
            <a:off x="4544822" y="6477686"/>
            <a:ext cx="953031" cy="152704"/>
          </a:xfrm>
          <a:prstGeom prst="rect">
            <a:avLst/>
          </a:prstGeom>
        </p:spPr>
        <p:txBody>
          <a:bodyPr vert="horz" wrap="none" lIns="0" tIns="0" rIns="0" bIns="0" rtlCol="0">
            <a:spAutoFit/>
          </a:bodyPr>
          <a:lstStyle/>
          <a:p>
            <a:pPr marL="0">
              <a:lnSpc>
                <a:spcPct val="100000"/>
              </a:lnSpc>
            </a:pPr>
            <a:r>
              <a:rPr sz="1200" spc="10" dirty="0">
                <a:solidFill>
                  <a:srgbClr val="DD523B"/>
                </a:solidFill>
                <a:latin typeface="Calibri"/>
                <a:cs typeface="Calibri"/>
              </a:rPr>
              <a:t>MORPHOLOGY</a:t>
            </a:r>
            <a:endParaRPr sz="1200">
              <a:latin typeface="Calibri"/>
              <a:cs typeface="Calibri"/>
            </a:endParaRPr>
          </a:p>
        </p:txBody>
      </p:sp>
      <p:sp>
        <p:nvSpPr>
          <p:cNvPr id="47" name="text 1"/>
          <p:cNvSpPr txBox="1"/>
          <p:nvPr/>
        </p:nvSpPr>
        <p:spPr>
          <a:xfrm>
            <a:off x="1585849" y="3574186"/>
            <a:ext cx="631298" cy="164896"/>
          </a:xfrm>
          <a:prstGeom prst="rect">
            <a:avLst/>
          </a:prstGeom>
        </p:spPr>
        <p:txBody>
          <a:bodyPr vert="horz" wrap="none" lIns="0" tIns="0" rIns="0" bIns="0" rtlCol="0">
            <a:spAutoFit/>
          </a:bodyPr>
          <a:lstStyle/>
          <a:p>
            <a:pPr marL="0">
              <a:lnSpc>
                <a:spcPct val="100000"/>
              </a:lnSpc>
            </a:pPr>
            <a:r>
              <a:rPr sz="1300" spc="10" dirty="0">
                <a:latin typeface="Calibri"/>
                <a:cs typeface="Calibri"/>
              </a:rPr>
              <a:t>n.    (girl)</a:t>
            </a:r>
            <a:endParaRPr sz="1300">
              <a:latin typeface="Calibri"/>
              <a:cs typeface="Calibri"/>
            </a:endParaRPr>
          </a:p>
        </p:txBody>
      </p:sp>
      <p:sp>
        <p:nvSpPr>
          <p:cNvPr id="48" name="text 1"/>
          <p:cNvSpPr txBox="1"/>
          <p:nvPr/>
        </p:nvSpPr>
        <p:spPr>
          <a:xfrm>
            <a:off x="1585849" y="3772789"/>
            <a:ext cx="827733" cy="164592"/>
          </a:xfrm>
          <a:prstGeom prst="rect">
            <a:avLst/>
          </a:prstGeom>
        </p:spPr>
        <p:txBody>
          <a:bodyPr vert="horz" wrap="none" lIns="0" tIns="0" rIns="0" bIns="0" rtlCol="0">
            <a:spAutoFit/>
          </a:bodyPr>
          <a:lstStyle/>
          <a:p>
            <a:pPr marL="0">
              <a:lnSpc>
                <a:spcPct val="100000"/>
              </a:lnSpc>
            </a:pPr>
            <a:r>
              <a:rPr sz="1300" spc="10" dirty="0">
                <a:latin typeface="Calibri"/>
                <a:cs typeface="Calibri"/>
              </a:rPr>
              <a:t>adj. (pretty)</a:t>
            </a:r>
            <a:endParaRPr sz="1300">
              <a:latin typeface="Calibri"/>
              <a:cs typeface="Calibri"/>
            </a:endParaRPr>
          </a:p>
        </p:txBody>
      </p:sp>
      <p:sp>
        <p:nvSpPr>
          <p:cNvPr id="49" name="text 1"/>
          <p:cNvSpPr txBox="1"/>
          <p:nvPr/>
        </p:nvSpPr>
        <p:spPr>
          <a:xfrm>
            <a:off x="1585849" y="3970909"/>
            <a:ext cx="710385" cy="164592"/>
          </a:xfrm>
          <a:prstGeom prst="rect">
            <a:avLst/>
          </a:prstGeom>
        </p:spPr>
        <p:txBody>
          <a:bodyPr vert="horz" wrap="none" lIns="0" tIns="0" rIns="0" bIns="0" rtlCol="0">
            <a:spAutoFit/>
          </a:bodyPr>
          <a:lstStyle/>
          <a:p>
            <a:pPr marL="0">
              <a:lnSpc>
                <a:spcPct val="100000"/>
              </a:lnSpc>
            </a:pPr>
            <a:r>
              <a:rPr sz="1300" spc="10" dirty="0">
                <a:latin typeface="Calibri"/>
                <a:cs typeface="Calibri"/>
              </a:rPr>
              <a:t>v.     (love)</a:t>
            </a:r>
            <a:endParaRPr sz="1300">
              <a:latin typeface="Calibri"/>
              <a:cs typeface="Calibri"/>
            </a:endParaRPr>
          </a:p>
        </p:txBody>
      </p:sp>
      <p:sp>
        <p:nvSpPr>
          <p:cNvPr id="50" name="text 1"/>
          <p:cNvSpPr txBox="1"/>
          <p:nvPr/>
        </p:nvSpPr>
        <p:spPr>
          <a:xfrm>
            <a:off x="1585849" y="4169029"/>
            <a:ext cx="789633" cy="164592"/>
          </a:xfrm>
          <a:prstGeom prst="rect">
            <a:avLst/>
          </a:prstGeom>
        </p:spPr>
        <p:txBody>
          <a:bodyPr vert="horz" wrap="none" lIns="0" tIns="0" rIns="0" bIns="0" rtlCol="0">
            <a:spAutoFit/>
          </a:bodyPr>
          <a:lstStyle/>
          <a:p>
            <a:pPr marL="0">
              <a:lnSpc>
                <a:spcPct val="100000"/>
              </a:lnSpc>
            </a:pPr>
            <a:r>
              <a:rPr sz="1300" spc="10" dirty="0">
                <a:latin typeface="Calibri"/>
                <a:cs typeface="Calibri"/>
              </a:rPr>
              <a:t>adv. (away)</a:t>
            </a:r>
            <a:endParaRPr sz="1300">
              <a:latin typeface="Calibri"/>
              <a:cs typeface="Calibri"/>
            </a:endParaRPr>
          </a:p>
        </p:txBody>
      </p:sp>
      <p:sp>
        <p:nvSpPr>
          <p:cNvPr id="51" name="text 1"/>
          <p:cNvSpPr txBox="1"/>
          <p:nvPr/>
        </p:nvSpPr>
        <p:spPr>
          <a:xfrm>
            <a:off x="3026029" y="3574186"/>
            <a:ext cx="791699" cy="164896"/>
          </a:xfrm>
          <a:prstGeom prst="rect">
            <a:avLst/>
          </a:prstGeom>
        </p:spPr>
        <p:txBody>
          <a:bodyPr vert="horz" wrap="none" lIns="0" tIns="0" rIns="0" bIns="0" rtlCol="0">
            <a:spAutoFit/>
          </a:bodyPr>
          <a:lstStyle/>
          <a:p>
            <a:pPr marL="0">
              <a:lnSpc>
                <a:spcPct val="100000"/>
              </a:lnSpc>
            </a:pPr>
            <a:r>
              <a:rPr sz="1300" spc="10" dirty="0">
                <a:latin typeface="Calibri"/>
                <a:cs typeface="Calibri"/>
              </a:rPr>
              <a:t>conj.  (and)</a:t>
            </a:r>
            <a:endParaRPr sz="1300">
              <a:latin typeface="Calibri"/>
              <a:cs typeface="Calibri"/>
            </a:endParaRPr>
          </a:p>
        </p:txBody>
      </p:sp>
      <p:sp>
        <p:nvSpPr>
          <p:cNvPr id="52" name="text 1"/>
          <p:cNvSpPr txBox="1"/>
          <p:nvPr/>
        </p:nvSpPr>
        <p:spPr>
          <a:xfrm>
            <a:off x="3026029" y="3772789"/>
            <a:ext cx="653125" cy="164592"/>
          </a:xfrm>
          <a:prstGeom prst="rect">
            <a:avLst/>
          </a:prstGeom>
        </p:spPr>
        <p:txBody>
          <a:bodyPr vert="horz" wrap="none" lIns="0" tIns="0" rIns="0" bIns="0" rtlCol="0">
            <a:spAutoFit/>
          </a:bodyPr>
          <a:lstStyle/>
          <a:p>
            <a:pPr marL="0">
              <a:lnSpc>
                <a:spcPct val="100000"/>
              </a:lnSpc>
            </a:pPr>
            <a:r>
              <a:rPr sz="1300" spc="10" dirty="0">
                <a:latin typeface="Calibri"/>
                <a:cs typeface="Calibri"/>
              </a:rPr>
              <a:t>prep. (in)</a:t>
            </a:r>
            <a:endParaRPr sz="1300">
              <a:latin typeface="Calibri"/>
              <a:cs typeface="Calibri"/>
            </a:endParaRPr>
          </a:p>
        </p:txBody>
      </p:sp>
      <p:sp>
        <p:nvSpPr>
          <p:cNvPr id="53" name="text 1"/>
          <p:cNvSpPr txBox="1"/>
          <p:nvPr/>
        </p:nvSpPr>
        <p:spPr>
          <a:xfrm>
            <a:off x="3026029" y="3970909"/>
            <a:ext cx="741246" cy="164592"/>
          </a:xfrm>
          <a:prstGeom prst="rect">
            <a:avLst/>
          </a:prstGeom>
        </p:spPr>
        <p:txBody>
          <a:bodyPr vert="horz" wrap="none" lIns="0" tIns="0" rIns="0" bIns="0" rtlCol="0">
            <a:spAutoFit/>
          </a:bodyPr>
          <a:lstStyle/>
          <a:p>
            <a:pPr marL="0">
              <a:lnSpc>
                <a:spcPct val="100000"/>
              </a:lnSpc>
            </a:pPr>
            <a:r>
              <a:rPr sz="1300" spc="10" dirty="0">
                <a:latin typeface="Calibri"/>
                <a:cs typeface="Calibri"/>
              </a:rPr>
              <a:t>artic. (the)</a:t>
            </a:r>
            <a:endParaRPr sz="1300">
              <a:latin typeface="Calibri"/>
              <a:cs typeface="Calibri"/>
            </a:endParaRPr>
          </a:p>
        </p:txBody>
      </p:sp>
      <p:sp>
        <p:nvSpPr>
          <p:cNvPr id="54" name="text 1"/>
          <p:cNvSpPr txBox="1"/>
          <p:nvPr/>
        </p:nvSpPr>
        <p:spPr>
          <a:xfrm>
            <a:off x="3026029" y="4169029"/>
            <a:ext cx="767154" cy="164592"/>
          </a:xfrm>
          <a:prstGeom prst="rect">
            <a:avLst/>
          </a:prstGeom>
        </p:spPr>
        <p:txBody>
          <a:bodyPr vert="horz" wrap="none" lIns="0" tIns="0" rIns="0" bIns="0" rtlCol="0">
            <a:spAutoFit/>
          </a:bodyPr>
          <a:lstStyle/>
          <a:p>
            <a:pPr marL="0">
              <a:lnSpc>
                <a:spcPct val="100000"/>
              </a:lnSpc>
            </a:pPr>
            <a:r>
              <a:rPr sz="1300" spc="10" dirty="0">
                <a:latin typeface="Calibri"/>
                <a:cs typeface="Calibri"/>
              </a:rPr>
              <a:t>pron. (she)</a:t>
            </a:r>
            <a:endParaRPr sz="1300">
              <a:latin typeface="Calibri"/>
              <a:cs typeface="Calibri"/>
            </a:endParaRPr>
          </a:p>
        </p:txBody>
      </p:sp>
      <p:sp>
        <p:nvSpPr>
          <p:cNvPr id="55" name="text 1"/>
          <p:cNvSpPr txBox="1"/>
          <p:nvPr/>
        </p:nvSpPr>
        <p:spPr>
          <a:xfrm>
            <a:off x="3026029" y="4367149"/>
            <a:ext cx="632106" cy="164592"/>
          </a:xfrm>
          <a:prstGeom prst="rect">
            <a:avLst/>
          </a:prstGeom>
        </p:spPr>
        <p:txBody>
          <a:bodyPr vert="horz" wrap="none" lIns="0" tIns="0" rIns="0" bIns="0" rtlCol="0">
            <a:spAutoFit/>
          </a:bodyPr>
          <a:lstStyle/>
          <a:p>
            <a:pPr marL="0">
              <a:lnSpc>
                <a:spcPct val="100000"/>
              </a:lnSpc>
            </a:pPr>
            <a:r>
              <a:rPr sz="1300" spc="10" dirty="0">
                <a:latin typeface="Calibri"/>
                <a:cs typeface="Calibri"/>
              </a:rPr>
              <a:t>aux.   (is)</a:t>
            </a:r>
            <a:endParaRPr sz="1300">
              <a:latin typeface="Calibri"/>
              <a:cs typeface="Calibri"/>
            </a:endParaRPr>
          </a:p>
        </p:txBody>
      </p:sp>
      <p:sp>
        <p:nvSpPr>
          <p:cNvPr id="56" name="text 1"/>
          <p:cNvSpPr txBox="1"/>
          <p:nvPr/>
        </p:nvSpPr>
        <p:spPr>
          <a:xfrm>
            <a:off x="6111494" y="5690006"/>
            <a:ext cx="313115" cy="164592"/>
          </a:xfrm>
          <a:prstGeom prst="rect">
            <a:avLst/>
          </a:prstGeom>
        </p:spPr>
        <p:txBody>
          <a:bodyPr vert="horz" wrap="none" lIns="0" tIns="0" rIns="0" bIns="0" rtlCol="0">
            <a:spAutoFit/>
          </a:bodyPr>
          <a:lstStyle/>
          <a:p>
            <a:pPr marL="0">
              <a:lnSpc>
                <a:spcPct val="100000"/>
              </a:lnSpc>
            </a:pPr>
            <a:r>
              <a:rPr sz="1300" spc="10" dirty="0">
                <a:latin typeface="Calibri"/>
                <a:cs typeface="Calibri"/>
              </a:rPr>
              <a:t>pre-</a:t>
            </a:r>
            <a:endParaRPr sz="1300">
              <a:latin typeface="Calibri"/>
              <a:cs typeface="Calibri"/>
            </a:endParaRPr>
          </a:p>
        </p:txBody>
      </p:sp>
      <p:sp>
        <p:nvSpPr>
          <p:cNvPr id="57" name="text 1"/>
          <p:cNvSpPr txBox="1"/>
          <p:nvPr/>
        </p:nvSpPr>
        <p:spPr>
          <a:xfrm>
            <a:off x="6111494" y="5887898"/>
            <a:ext cx="211300" cy="164896"/>
          </a:xfrm>
          <a:prstGeom prst="rect">
            <a:avLst/>
          </a:prstGeom>
        </p:spPr>
        <p:txBody>
          <a:bodyPr vert="horz" wrap="none" lIns="0" tIns="0" rIns="0" bIns="0" rtlCol="0">
            <a:spAutoFit/>
          </a:bodyPr>
          <a:lstStyle/>
          <a:p>
            <a:pPr marL="0">
              <a:lnSpc>
                <a:spcPct val="100000"/>
              </a:lnSpc>
            </a:pPr>
            <a:r>
              <a:rPr sz="1300" spc="10" dirty="0">
                <a:latin typeface="Calibri"/>
                <a:cs typeface="Calibri"/>
              </a:rPr>
              <a:t>un</a:t>
            </a:r>
            <a:endParaRPr sz="1300">
              <a:latin typeface="Calibri"/>
              <a:cs typeface="Calibri"/>
            </a:endParaRPr>
          </a:p>
        </p:txBody>
      </p:sp>
      <p:sp>
        <p:nvSpPr>
          <p:cNvPr id="58" name="text 1"/>
          <p:cNvSpPr txBox="1"/>
          <p:nvPr/>
        </p:nvSpPr>
        <p:spPr>
          <a:xfrm>
            <a:off x="6285230" y="5887898"/>
            <a:ext cx="87725" cy="164896"/>
          </a:xfrm>
          <a:prstGeom prst="rect">
            <a:avLst/>
          </a:prstGeom>
        </p:spPr>
        <p:txBody>
          <a:bodyPr vert="horz" wrap="none" lIns="0" tIns="0" rIns="0" bIns="0" rtlCol="0">
            <a:spAutoFit/>
          </a:bodyPr>
          <a:lstStyle/>
          <a:p>
            <a:pPr marL="0">
              <a:lnSpc>
                <a:spcPct val="100000"/>
              </a:lnSpc>
            </a:pPr>
            <a:r>
              <a:rPr sz="1300" spc="10" dirty="0">
                <a:latin typeface="Calibri"/>
                <a:cs typeface="Calibri"/>
              </a:rPr>
              <a:t>-</a:t>
            </a:r>
            <a:endParaRPr sz="1300">
              <a:latin typeface="Calibri"/>
              <a:cs typeface="Calibri"/>
            </a:endParaRPr>
          </a:p>
        </p:txBody>
      </p:sp>
      <p:sp>
        <p:nvSpPr>
          <p:cNvPr id="59" name="text 1"/>
          <p:cNvSpPr txBox="1"/>
          <p:nvPr/>
        </p:nvSpPr>
        <p:spPr>
          <a:xfrm>
            <a:off x="6111494" y="6086551"/>
            <a:ext cx="329878" cy="164592"/>
          </a:xfrm>
          <a:prstGeom prst="rect">
            <a:avLst/>
          </a:prstGeom>
        </p:spPr>
        <p:txBody>
          <a:bodyPr vert="horz" wrap="none" lIns="0" tIns="0" rIns="0" bIns="0" rtlCol="0">
            <a:spAutoFit/>
          </a:bodyPr>
          <a:lstStyle/>
          <a:p>
            <a:pPr marL="0">
              <a:lnSpc>
                <a:spcPct val="100000"/>
              </a:lnSpc>
            </a:pPr>
            <a:r>
              <a:rPr sz="1300" spc="10" dirty="0">
                <a:latin typeface="Calibri"/>
                <a:cs typeface="Calibri"/>
              </a:rPr>
              <a:t>con-</a:t>
            </a:r>
            <a:endParaRPr sz="1300">
              <a:latin typeface="Calibri"/>
              <a:cs typeface="Calibri"/>
            </a:endParaRPr>
          </a:p>
        </p:txBody>
      </p:sp>
      <p:sp>
        <p:nvSpPr>
          <p:cNvPr id="60" name="text 1"/>
          <p:cNvSpPr txBox="1"/>
          <p:nvPr/>
        </p:nvSpPr>
        <p:spPr>
          <a:xfrm>
            <a:off x="7635875" y="5690006"/>
            <a:ext cx="200891" cy="164592"/>
          </a:xfrm>
          <a:prstGeom prst="rect">
            <a:avLst/>
          </a:prstGeom>
        </p:spPr>
        <p:txBody>
          <a:bodyPr vert="horz" wrap="none" lIns="0" tIns="0" rIns="0" bIns="0" rtlCol="0">
            <a:spAutoFit/>
          </a:bodyPr>
          <a:lstStyle/>
          <a:p>
            <a:pPr marL="0">
              <a:lnSpc>
                <a:spcPct val="100000"/>
              </a:lnSpc>
            </a:pPr>
            <a:r>
              <a:rPr sz="1300" spc="10" dirty="0">
                <a:latin typeface="Calibri"/>
                <a:cs typeface="Calibri"/>
              </a:rPr>
              <a:t>-ly</a:t>
            </a:r>
            <a:endParaRPr sz="1300">
              <a:latin typeface="Calibri"/>
              <a:cs typeface="Calibri"/>
            </a:endParaRPr>
          </a:p>
        </p:txBody>
      </p:sp>
      <p:sp>
        <p:nvSpPr>
          <p:cNvPr id="61" name="text 1"/>
          <p:cNvSpPr txBox="1"/>
          <p:nvPr/>
        </p:nvSpPr>
        <p:spPr>
          <a:xfrm>
            <a:off x="7635875" y="5888126"/>
            <a:ext cx="243448" cy="164592"/>
          </a:xfrm>
          <a:prstGeom prst="rect">
            <a:avLst/>
          </a:prstGeom>
        </p:spPr>
        <p:txBody>
          <a:bodyPr vert="horz" wrap="none" lIns="0" tIns="0" rIns="0" bIns="0" rtlCol="0">
            <a:spAutoFit/>
          </a:bodyPr>
          <a:lstStyle/>
          <a:p>
            <a:pPr marL="0">
              <a:lnSpc>
                <a:spcPct val="100000"/>
              </a:lnSpc>
            </a:pPr>
            <a:r>
              <a:rPr sz="1300" spc="10" dirty="0">
                <a:latin typeface="Calibri"/>
                <a:cs typeface="Calibri"/>
              </a:rPr>
              <a:t>-ist</a:t>
            </a:r>
            <a:endParaRPr sz="1300">
              <a:latin typeface="Calibri"/>
              <a:cs typeface="Calibri"/>
            </a:endParaRPr>
          </a:p>
        </p:txBody>
      </p:sp>
      <p:sp>
        <p:nvSpPr>
          <p:cNvPr id="62" name="text 1"/>
          <p:cNvSpPr txBox="1"/>
          <p:nvPr/>
        </p:nvSpPr>
        <p:spPr>
          <a:xfrm>
            <a:off x="7635875" y="6086551"/>
            <a:ext cx="441617" cy="164592"/>
          </a:xfrm>
          <a:prstGeom prst="rect">
            <a:avLst/>
          </a:prstGeom>
        </p:spPr>
        <p:txBody>
          <a:bodyPr vert="horz" wrap="none" lIns="0" tIns="0" rIns="0" bIns="0" rtlCol="0">
            <a:spAutoFit/>
          </a:bodyPr>
          <a:lstStyle/>
          <a:p>
            <a:pPr marL="0">
              <a:lnSpc>
                <a:spcPct val="100000"/>
              </a:lnSpc>
            </a:pPr>
            <a:r>
              <a:rPr sz="1300" spc="10" dirty="0">
                <a:latin typeface="Calibri"/>
                <a:cs typeface="Calibri"/>
              </a:rPr>
              <a:t>-ment</a:t>
            </a:r>
            <a:endParaRPr sz="1300">
              <a:latin typeface="Calibri"/>
              <a:cs typeface="Calibri"/>
            </a:endParaRPr>
          </a:p>
        </p:txBody>
      </p:sp>
      <p:sp>
        <p:nvSpPr>
          <p:cNvPr id="63" name="text 1"/>
          <p:cNvSpPr txBox="1"/>
          <p:nvPr/>
        </p:nvSpPr>
        <p:spPr>
          <a:xfrm>
            <a:off x="4457065" y="5690006"/>
            <a:ext cx="289773" cy="164592"/>
          </a:xfrm>
          <a:prstGeom prst="rect">
            <a:avLst/>
          </a:prstGeom>
        </p:spPr>
        <p:txBody>
          <a:bodyPr vert="horz" wrap="none" lIns="0" tIns="0" rIns="0" bIns="0" rtlCol="0">
            <a:spAutoFit/>
          </a:bodyPr>
          <a:lstStyle/>
          <a:p>
            <a:pPr marL="0">
              <a:lnSpc>
                <a:spcPct val="100000"/>
              </a:lnSpc>
            </a:pPr>
            <a:r>
              <a:rPr sz="1300" spc="10" dirty="0">
                <a:latin typeface="Calibri"/>
                <a:cs typeface="Calibri"/>
              </a:rPr>
              <a:t>-ing</a:t>
            </a:r>
            <a:endParaRPr sz="1300">
              <a:latin typeface="Calibri"/>
              <a:cs typeface="Calibri"/>
            </a:endParaRPr>
          </a:p>
        </p:txBody>
      </p:sp>
      <p:sp>
        <p:nvSpPr>
          <p:cNvPr id="64" name="text 1"/>
          <p:cNvSpPr txBox="1"/>
          <p:nvPr/>
        </p:nvSpPr>
        <p:spPr>
          <a:xfrm>
            <a:off x="4902073" y="5690006"/>
            <a:ext cx="256854" cy="164592"/>
          </a:xfrm>
          <a:prstGeom prst="rect">
            <a:avLst/>
          </a:prstGeom>
        </p:spPr>
        <p:txBody>
          <a:bodyPr vert="horz" wrap="none" lIns="0" tIns="0" rIns="0" bIns="0" rtlCol="0">
            <a:spAutoFit/>
          </a:bodyPr>
          <a:lstStyle/>
          <a:p>
            <a:pPr marL="0">
              <a:lnSpc>
                <a:spcPct val="100000"/>
              </a:lnSpc>
            </a:pPr>
            <a:r>
              <a:rPr sz="1300" spc="10" dirty="0">
                <a:latin typeface="Calibri"/>
                <a:cs typeface="Calibri"/>
              </a:rPr>
              <a:t>-ed</a:t>
            </a:r>
            <a:endParaRPr sz="1300">
              <a:latin typeface="Calibri"/>
              <a:cs typeface="Calibri"/>
            </a:endParaRPr>
          </a:p>
        </p:txBody>
      </p:sp>
      <p:sp>
        <p:nvSpPr>
          <p:cNvPr id="65" name="text 1"/>
          <p:cNvSpPr txBox="1"/>
          <p:nvPr/>
        </p:nvSpPr>
        <p:spPr>
          <a:xfrm>
            <a:off x="5388229" y="5690006"/>
            <a:ext cx="151845" cy="164592"/>
          </a:xfrm>
          <a:prstGeom prst="rect">
            <a:avLst/>
          </a:prstGeom>
        </p:spPr>
        <p:txBody>
          <a:bodyPr vert="horz" wrap="none" lIns="0" tIns="0" rIns="0" bIns="0" rtlCol="0">
            <a:spAutoFit/>
          </a:bodyPr>
          <a:lstStyle/>
          <a:p>
            <a:pPr marL="0">
              <a:lnSpc>
                <a:spcPct val="100000"/>
              </a:lnSpc>
            </a:pPr>
            <a:r>
              <a:rPr sz="1300" spc="10" dirty="0">
                <a:latin typeface="Calibri"/>
                <a:cs typeface="Calibri"/>
              </a:rPr>
              <a:t>-s</a:t>
            </a:r>
            <a:endParaRPr sz="1300">
              <a:latin typeface="Calibri"/>
              <a:cs typeface="Calibri"/>
            </a:endParaRPr>
          </a:p>
        </p:txBody>
      </p:sp>
      <p:sp>
        <p:nvSpPr>
          <p:cNvPr id="66" name="text 1"/>
          <p:cNvSpPr txBox="1"/>
          <p:nvPr/>
        </p:nvSpPr>
        <p:spPr>
          <a:xfrm>
            <a:off x="4457065" y="5888126"/>
            <a:ext cx="1129259" cy="164592"/>
          </a:xfrm>
          <a:prstGeom prst="rect">
            <a:avLst/>
          </a:prstGeom>
        </p:spPr>
        <p:txBody>
          <a:bodyPr vert="horz" wrap="none" lIns="0" tIns="0" rIns="0" bIns="0" rtlCol="0">
            <a:spAutoFit/>
          </a:bodyPr>
          <a:lstStyle/>
          <a:p>
            <a:pPr marL="0">
              <a:lnSpc>
                <a:spcPct val="100000"/>
              </a:lnSpc>
            </a:pPr>
            <a:r>
              <a:rPr sz="1300" spc="10" dirty="0">
                <a:latin typeface="Calibri"/>
                <a:cs typeface="Calibri"/>
              </a:rPr>
              <a:t>-es       -er       -’s</a:t>
            </a:r>
            <a:endParaRPr sz="1300">
              <a:latin typeface="Calibri"/>
              <a:cs typeface="Calibri"/>
            </a:endParaRPr>
          </a:p>
        </p:txBody>
      </p:sp>
      <p:sp>
        <p:nvSpPr>
          <p:cNvPr id="67" name="text 1"/>
          <p:cNvSpPr txBox="1"/>
          <p:nvPr/>
        </p:nvSpPr>
        <p:spPr>
          <a:xfrm>
            <a:off x="4457065" y="6086551"/>
            <a:ext cx="737049" cy="164592"/>
          </a:xfrm>
          <a:prstGeom prst="rect">
            <a:avLst/>
          </a:prstGeom>
        </p:spPr>
        <p:txBody>
          <a:bodyPr vert="horz" wrap="none" lIns="0" tIns="0" rIns="0" bIns="0" rtlCol="0">
            <a:spAutoFit/>
          </a:bodyPr>
          <a:lstStyle/>
          <a:p>
            <a:pPr marL="0">
              <a:lnSpc>
                <a:spcPct val="100000"/>
              </a:lnSpc>
            </a:pPr>
            <a:r>
              <a:rPr sz="1300" spc="10" dirty="0">
                <a:latin typeface="Calibri"/>
                <a:cs typeface="Calibri"/>
              </a:rPr>
              <a:t>-en      -est</a:t>
            </a:r>
            <a:endParaRPr sz="1300">
              <a:latin typeface="Calibri"/>
              <a:cs typeface="Calibri"/>
            </a:endParaRPr>
          </a:p>
        </p:txBody>
      </p:sp>
      <p:sp>
        <p:nvSpPr>
          <p:cNvPr id="68" name="text 1"/>
          <p:cNvSpPr txBox="1"/>
          <p:nvPr/>
        </p:nvSpPr>
        <p:spPr>
          <a:xfrm>
            <a:off x="8445119" y="2835300"/>
            <a:ext cx="433182" cy="164896"/>
          </a:xfrm>
          <a:prstGeom prst="rect">
            <a:avLst/>
          </a:prstGeom>
        </p:spPr>
        <p:txBody>
          <a:bodyPr vert="horz" wrap="none" lIns="0" tIns="0" rIns="0" bIns="0" rtlCol="0">
            <a:spAutoFit/>
          </a:bodyPr>
          <a:lstStyle/>
          <a:p>
            <a:pPr marL="0">
              <a:lnSpc>
                <a:spcPct val="100000"/>
              </a:lnSpc>
            </a:pPr>
            <a:r>
              <a:rPr sz="1300" spc="10" dirty="0">
                <a:latin typeface="Calibri"/>
                <a:cs typeface="Calibri"/>
              </a:rPr>
              <a:t>-ceive</a:t>
            </a:r>
            <a:endParaRPr sz="1300">
              <a:latin typeface="Calibri"/>
              <a:cs typeface="Calibri"/>
            </a:endParaRPr>
          </a:p>
        </p:txBody>
      </p:sp>
      <p:sp>
        <p:nvSpPr>
          <p:cNvPr id="69" name="text 1"/>
          <p:cNvSpPr txBox="1"/>
          <p:nvPr/>
        </p:nvSpPr>
        <p:spPr>
          <a:xfrm>
            <a:off x="8445119" y="3034030"/>
            <a:ext cx="311993" cy="164591"/>
          </a:xfrm>
          <a:prstGeom prst="rect">
            <a:avLst/>
          </a:prstGeom>
        </p:spPr>
        <p:txBody>
          <a:bodyPr vert="horz" wrap="none" lIns="0" tIns="0" rIns="0" bIns="0" rtlCol="0">
            <a:spAutoFit/>
          </a:bodyPr>
          <a:lstStyle/>
          <a:p>
            <a:pPr marL="0">
              <a:lnSpc>
                <a:spcPct val="100000"/>
              </a:lnSpc>
            </a:pPr>
            <a:r>
              <a:rPr sz="1300" spc="10" dirty="0">
                <a:latin typeface="Calibri"/>
                <a:cs typeface="Calibri"/>
              </a:rPr>
              <a:t>-mit</a:t>
            </a:r>
            <a:endParaRPr sz="1300">
              <a:latin typeface="Calibri"/>
              <a:cs typeface="Calibri"/>
            </a:endParaRPr>
          </a:p>
        </p:txBody>
      </p:sp>
      <p:sp>
        <p:nvSpPr>
          <p:cNvPr id="70" name="text 1"/>
          <p:cNvSpPr txBox="1"/>
          <p:nvPr/>
        </p:nvSpPr>
        <p:spPr>
          <a:xfrm>
            <a:off x="8445119" y="3232150"/>
            <a:ext cx="272656" cy="164592"/>
          </a:xfrm>
          <a:prstGeom prst="rect">
            <a:avLst/>
          </a:prstGeom>
        </p:spPr>
        <p:txBody>
          <a:bodyPr vert="horz" wrap="none" lIns="0" tIns="0" rIns="0" bIns="0" rtlCol="0">
            <a:spAutoFit/>
          </a:bodyPr>
          <a:lstStyle/>
          <a:p>
            <a:pPr marL="0">
              <a:lnSpc>
                <a:spcPct val="100000"/>
              </a:lnSpc>
            </a:pPr>
            <a:r>
              <a:rPr sz="1300" spc="10" dirty="0">
                <a:latin typeface="Calibri"/>
                <a:cs typeface="Calibri"/>
              </a:rPr>
              <a:t>-fer</a:t>
            </a:r>
            <a:endParaRPr sz="1300">
              <a:latin typeface="Calibri"/>
              <a:cs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5" name="Imag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pic>
        <p:nvPicPr>
          <p:cNvPr id="36" name="Imag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 y="-1525"/>
            <a:ext cx="9147048" cy="6861048"/>
          </a:xfrm>
          <a:prstGeom prst="rect">
            <a:avLst/>
          </a:prstGeom>
        </p:spPr>
      </p:pic>
      <p:sp>
        <p:nvSpPr>
          <p:cNvPr id="2" name="text 1"/>
          <p:cNvSpPr txBox="1"/>
          <p:nvPr/>
        </p:nvSpPr>
        <p:spPr>
          <a:xfrm>
            <a:off x="1901317" y="1033272"/>
            <a:ext cx="6338403" cy="609600"/>
          </a:xfrm>
          <a:prstGeom prst="rect">
            <a:avLst/>
          </a:prstGeom>
        </p:spPr>
        <p:txBody>
          <a:bodyPr vert="horz" wrap="none" lIns="0" tIns="0" rIns="0" bIns="0" rtlCol="0">
            <a:spAutoFit/>
          </a:bodyPr>
          <a:lstStyle/>
          <a:p>
            <a:pPr marL="0">
              <a:lnSpc>
                <a:spcPct val="100000"/>
              </a:lnSpc>
            </a:pPr>
            <a:r>
              <a:rPr sz="4800" spc="10" dirty="0">
                <a:solidFill>
                  <a:srgbClr val="376092"/>
                </a:solidFill>
                <a:latin typeface="Calibri"/>
                <a:cs typeface="Calibri"/>
              </a:rPr>
              <a:t>F</a:t>
            </a:r>
            <a:r>
              <a:rPr sz="3850" spc="10" dirty="0">
                <a:solidFill>
                  <a:srgbClr val="376092"/>
                </a:solidFill>
                <a:latin typeface="Calibri"/>
                <a:cs typeface="Calibri"/>
              </a:rPr>
              <a:t>REE </a:t>
            </a:r>
            <a:r>
              <a:rPr sz="2550" spc="10" dirty="0">
                <a:latin typeface="Calibri"/>
                <a:cs typeface="Calibri"/>
              </a:rPr>
              <a:t>VS</a:t>
            </a:r>
            <a:r>
              <a:rPr sz="3200" spc="10" dirty="0">
                <a:latin typeface="Calibri"/>
                <a:cs typeface="Calibri"/>
              </a:rPr>
              <a:t>. </a:t>
            </a:r>
            <a:r>
              <a:rPr sz="4800" spc="10" dirty="0">
                <a:solidFill>
                  <a:srgbClr val="CC0000"/>
                </a:solidFill>
                <a:latin typeface="Calibri"/>
                <a:cs typeface="Calibri"/>
              </a:rPr>
              <a:t>B</a:t>
            </a:r>
            <a:r>
              <a:rPr sz="3850" spc="10" dirty="0">
                <a:solidFill>
                  <a:srgbClr val="CC0000"/>
                </a:solidFill>
                <a:latin typeface="Calibri"/>
                <a:cs typeface="Calibri"/>
              </a:rPr>
              <a:t>OUND </a:t>
            </a:r>
            <a:r>
              <a:rPr sz="4800" spc="10" dirty="0">
                <a:latin typeface="Calibri"/>
                <a:cs typeface="Calibri"/>
              </a:rPr>
              <a:t>M</a:t>
            </a:r>
            <a:r>
              <a:rPr sz="3850" spc="10" dirty="0">
                <a:latin typeface="Calibri"/>
                <a:cs typeface="Calibri"/>
              </a:rPr>
              <a:t>ORPHEMES</a:t>
            </a:r>
            <a:endParaRPr sz="3800">
              <a:latin typeface="Calibri"/>
              <a:cs typeface="Calibri"/>
            </a:endParaRPr>
          </a:p>
        </p:txBody>
      </p:sp>
      <p:sp>
        <p:nvSpPr>
          <p:cNvPr id="3" name="text 1"/>
          <p:cNvSpPr txBox="1"/>
          <p:nvPr/>
        </p:nvSpPr>
        <p:spPr>
          <a:xfrm>
            <a:off x="8704453" y="6477686"/>
            <a:ext cx="111933" cy="152704"/>
          </a:xfrm>
          <a:prstGeom prst="rect">
            <a:avLst/>
          </a:prstGeom>
        </p:spPr>
        <p:txBody>
          <a:bodyPr vert="horz" wrap="none" lIns="0" tIns="0" rIns="0" bIns="0" rtlCol="0">
            <a:spAutoFit/>
          </a:bodyPr>
          <a:lstStyle/>
          <a:p>
            <a:pPr marL="0">
              <a:lnSpc>
                <a:spcPct val="100000"/>
              </a:lnSpc>
            </a:pPr>
            <a:r>
              <a:rPr sz="1200" spc="10" dirty="0">
                <a:solidFill>
                  <a:srgbClr val="DD523B"/>
                </a:solidFill>
                <a:latin typeface="Calibri"/>
                <a:cs typeface="Calibri"/>
              </a:rPr>
              <a:t>9</a:t>
            </a:r>
            <a:endParaRPr sz="1200">
              <a:latin typeface="Calibri"/>
              <a:cs typeface="Calibri"/>
            </a:endParaRPr>
          </a:p>
        </p:txBody>
      </p:sp>
      <p:sp>
        <p:nvSpPr>
          <p:cNvPr id="4" name="text 1"/>
          <p:cNvSpPr txBox="1"/>
          <p:nvPr/>
        </p:nvSpPr>
        <p:spPr>
          <a:xfrm>
            <a:off x="4544822" y="6477686"/>
            <a:ext cx="953031" cy="152704"/>
          </a:xfrm>
          <a:prstGeom prst="rect">
            <a:avLst/>
          </a:prstGeom>
        </p:spPr>
        <p:txBody>
          <a:bodyPr vert="horz" wrap="none" lIns="0" tIns="0" rIns="0" bIns="0" rtlCol="0">
            <a:spAutoFit/>
          </a:bodyPr>
          <a:lstStyle/>
          <a:p>
            <a:pPr marL="0">
              <a:lnSpc>
                <a:spcPct val="100000"/>
              </a:lnSpc>
            </a:pPr>
            <a:r>
              <a:rPr sz="1200" spc="10" dirty="0">
                <a:solidFill>
                  <a:srgbClr val="DD523B"/>
                </a:solidFill>
                <a:latin typeface="Calibri"/>
                <a:cs typeface="Calibri"/>
              </a:rPr>
              <a:t>MORPHOLOGY</a:t>
            </a:r>
            <a:endParaRPr sz="1200">
              <a:latin typeface="Calibri"/>
              <a:cs typeface="Calibri"/>
            </a:endParaRPr>
          </a:p>
        </p:txBody>
      </p:sp>
      <p:sp>
        <p:nvSpPr>
          <p:cNvPr id="33" name="object 33"/>
          <p:cNvSpPr/>
          <p:nvPr/>
        </p:nvSpPr>
        <p:spPr>
          <a:xfrm>
            <a:off x="1714500" y="1700784"/>
            <a:ext cx="6601968" cy="4320540"/>
          </a:xfrm>
          <a:custGeom>
            <a:avLst/>
            <a:gdLst/>
            <a:ahLst/>
            <a:cxnLst/>
            <a:rect l="l" t="t" r="r" b="b"/>
            <a:pathLst>
              <a:path w="6601968" h="4320540">
                <a:moveTo>
                  <a:pt x="0" y="4320540"/>
                </a:moveTo>
                <a:lnTo>
                  <a:pt x="0" y="0"/>
                </a:lnTo>
                <a:lnTo>
                  <a:pt x="6601968" y="0"/>
                </a:lnTo>
                <a:lnTo>
                  <a:pt x="6601968" y="4320540"/>
                </a:lnTo>
                <a:lnTo>
                  <a:pt x="0" y="4320540"/>
                </a:lnTo>
                <a:close/>
              </a:path>
            </a:pathLst>
          </a:custGeom>
          <a:solidFill>
            <a:srgbClr val="FFFFFF"/>
          </a:solidFill>
        </p:spPr>
        <p:txBody>
          <a:bodyPr wrap="square" lIns="0" tIns="0" rIns="0" bIns="0" rtlCol="0">
            <a:noAutofit/>
          </a:bodyPr>
          <a:lstStyle/>
          <a:p>
            <a:endParaRPr/>
          </a:p>
        </p:txBody>
      </p:sp>
      <p:sp>
        <p:nvSpPr>
          <p:cNvPr id="6" name="text 1"/>
          <p:cNvSpPr txBox="1"/>
          <p:nvPr/>
        </p:nvSpPr>
        <p:spPr>
          <a:xfrm>
            <a:off x="3287903" y="2573147"/>
            <a:ext cx="3571205" cy="507491"/>
          </a:xfrm>
          <a:prstGeom prst="rect">
            <a:avLst/>
          </a:prstGeom>
        </p:spPr>
        <p:txBody>
          <a:bodyPr vert="horz" wrap="none" lIns="0" tIns="0" rIns="0" bIns="0" rtlCol="0">
            <a:spAutoFit/>
          </a:bodyPr>
          <a:lstStyle/>
          <a:p>
            <a:pPr marL="0">
              <a:lnSpc>
                <a:spcPct val="100000"/>
              </a:lnSpc>
            </a:pPr>
            <a:r>
              <a:rPr sz="4000" spc="10" dirty="0">
                <a:solidFill>
                  <a:srgbClr val="376092"/>
                </a:solidFill>
                <a:latin typeface="Calibri Light"/>
                <a:cs typeface="Calibri Light"/>
              </a:rPr>
              <a:t>Free Morphemes</a:t>
            </a:r>
            <a:endParaRPr sz="4000">
              <a:latin typeface="Calibri Light"/>
              <a:cs typeface="Calibri Light"/>
            </a:endParaRPr>
          </a:p>
        </p:txBody>
      </p:sp>
      <p:sp>
        <p:nvSpPr>
          <p:cNvPr id="7" name="text 1"/>
          <p:cNvSpPr txBox="1"/>
          <p:nvPr/>
        </p:nvSpPr>
        <p:spPr>
          <a:xfrm>
            <a:off x="1806194" y="3750970"/>
            <a:ext cx="257307" cy="355397"/>
          </a:xfrm>
          <a:prstGeom prst="rect">
            <a:avLst/>
          </a:prstGeom>
        </p:spPr>
        <p:txBody>
          <a:bodyPr vert="horz" wrap="none" lIns="0" tIns="0" rIns="0" bIns="0" rtlCol="0">
            <a:spAutoFit/>
          </a:bodyPr>
          <a:lstStyle/>
          <a:p>
            <a:pPr marL="0">
              <a:lnSpc>
                <a:spcPct val="100000"/>
              </a:lnSpc>
            </a:pPr>
            <a:r>
              <a:rPr sz="2800" spc="10" dirty="0">
                <a:solidFill>
                  <a:srgbClr val="D99694"/>
                </a:solidFill>
                <a:latin typeface="Calibri Light"/>
                <a:cs typeface="Calibri Light"/>
              </a:rPr>
              <a:t>»</a:t>
            </a:r>
            <a:endParaRPr sz="2800">
              <a:latin typeface="Calibri Light"/>
              <a:cs typeface="Calibri Light"/>
            </a:endParaRPr>
          </a:p>
        </p:txBody>
      </p:sp>
      <p:sp>
        <p:nvSpPr>
          <p:cNvPr id="8" name="text 1"/>
          <p:cNvSpPr txBox="1"/>
          <p:nvPr/>
        </p:nvSpPr>
        <p:spPr>
          <a:xfrm>
            <a:off x="2149094" y="3750970"/>
            <a:ext cx="5909998" cy="355397"/>
          </a:xfrm>
          <a:prstGeom prst="rect">
            <a:avLst/>
          </a:prstGeom>
        </p:spPr>
        <p:txBody>
          <a:bodyPr vert="horz" wrap="none" lIns="0" tIns="0" rIns="0" bIns="0" rtlCol="0">
            <a:spAutoFit/>
          </a:bodyPr>
          <a:lstStyle/>
          <a:p>
            <a:pPr marL="0">
              <a:lnSpc>
                <a:spcPct val="100000"/>
              </a:lnSpc>
            </a:pPr>
            <a:r>
              <a:rPr sz="2800" spc="10" dirty="0">
                <a:latin typeface="Calibri Light"/>
                <a:cs typeface="Calibri Light"/>
              </a:rPr>
              <a:t>are those which can stand by themselves</a:t>
            </a:r>
            <a:endParaRPr sz="2800">
              <a:latin typeface="Calibri Light"/>
              <a:cs typeface="Calibri Light"/>
            </a:endParaRPr>
          </a:p>
        </p:txBody>
      </p:sp>
      <p:sp>
        <p:nvSpPr>
          <p:cNvPr id="9" name="text 1"/>
          <p:cNvSpPr txBox="1"/>
          <p:nvPr/>
        </p:nvSpPr>
        <p:spPr>
          <a:xfrm>
            <a:off x="2149094" y="4178300"/>
            <a:ext cx="4671592" cy="355092"/>
          </a:xfrm>
          <a:prstGeom prst="rect">
            <a:avLst/>
          </a:prstGeom>
        </p:spPr>
        <p:txBody>
          <a:bodyPr vert="horz" wrap="none" lIns="0" tIns="0" rIns="0" bIns="0" rtlCol="0">
            <a:spAutoFit/>
          </a:bodyPr>
          <a:lstStyle/>
          <a:p>
            <a:pPr marL="0">
              <a:lnSpc>
                <a:spcPct val="100000"/>
              </a:lnSpc>
            </a:pPr>
            <a:r>
              <a:rPr sz="2800" spc="10" dirty="0">
                <a:latin typeface="Calibri Light"/>
                <a:cs typeface="Calibri Light"/>
              </a:rPr>
              <a:t>or alone as words of a language.</a:t>
            </a:r>
            <a:endParaRPr sz="2800">
              <a:latin typeface="Calibri Light"/>
              <a:cs typeface="Calibri Light"/>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9" name="Imag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pic>
        <p:nvPicPr>
          <p:cNvPr id="40" name="Imag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 y="-1525"/>
            <a:ext cx="9147048" cy="6861048"/>
          </a:xfrm>
          <a:prstGeom prst="rect">
            <a:avLst/>
          </a:prstGeom>
        </p:spPr>
      </p:pic>
      <p:sp>
        <p:nvSpPr>
          <p:cNvPr id="34" name="object 34"/>
          <p:cNvSpPr/>
          <p:nvPr/>
        </p:nvSpPr>
        <p:spPr>
          <a:xfrm>
            <a:off x="1691640" y="1196340"/>
            <a:ext cx="7182612" cy="1447800"/>
          </a:xfrm>
          <a:custGeom>
            <a:avLst/>
            <a:gdLst/>
            <a:ahLst/>
            <a:cxnLst/>
            <a:rect l="l" t="t" r="r" b="b"/>
            <a:pathLst>
              <a:path w="7182612" h="1447800">
                <a:moveTo>
                  <a:pt x="0" y="1447800"/>
                </a:moveTo>
                <a:lnTo>
                  <a:pt x="0" y="0"/>
                </a:lnTo>
                <a:lnTo>
                  <a:pt x="7182612" y="0"/>
                </a:lnTo>
                <a:lnTo>
                  <a:pt x="7182612" y="1447800"/>
                </a:lnTo>
                <a:lnTo>
                  <a:pt x="0" y="1447800"/>
                </a:lnTo>
                <a:close/>
              </a:path>
            </a:pathLst>
          </a:custGeom>
          <a:solidFill>
            <a:srgbClr val="C0504D"/>
          </a:solidFill>
        </p:spPr>
        <p:txBody>
          <a:bodyPr wrap="square" lIns="0" tIns="0" rIns="0" bIns="0" rtlCol="0">
            <a:noAutofit/>
          </a:bodyPr>
          <a:lstStyle/>
          <a:p>
            <a:endParaRPr/>
          </a:p>
        </p:txBody>
      </p:sp>
      <p:sp>
        <p:nvSpPr>
          <p:cNvPr id="2" name="text 1"/>
          <p:cNvSpPr txBox="1"/>
          <p:nvPr/>
        </p:nvSpPr>
        <p:spPr>
          <a:xfrm>
            <a:off x="2890139" y="1599463"/>
            <a:ext cx="4942719" cy="686105"/>
          </a:xfrm>
          <a:prstGeom prst="rect">
            <a:avLst/>
          </a:prstGeom>
        </p:spPr>
        <p:txBody>
          <a:bodyPr vert="horz" wrap="none" lIns="0" tIns="0" rIns="0" bIns="0" rtlCol="0">
            <a:spAutoFit/>
          </a:bodyPr>
          <a:lstStyle/>
          <a:p>
            <a:pPr marL="0">
              <a:lnSpc>
                <a:spcPct val="100000"/>
              </a:lnSpc>
            </a:pPr>
            <a:r>
              <a:rPr sz="5400" spc="10" dirty="0">
                <a:solidFill>
                  <a:srgbClr val="FFFFFF"/>
                </a:solidFill>
                <a:latin typeface="Calibri"/>
                <a:cs typeface="Calibri"/>
              </a:rPr>
              <a:t>Free Morphemes</a:t>
            </a:r>
            <a:endParaRPr sz="5400">
              <a:latin typeface="Calibri"/>
              <a:cs typeface="Calibri"/>
            </a:endParaRPr>
          </a:p>
        </p:txBody>
      </p:sp>
      <p:sp>
        <p:nvSpPr>
          <p:cNvPr id="35" name="object 35"/>
          <p:cNvSpPr/>
          <p:nvPr/>
        </p:nvSpPr>
        <p:spPr>
          <a:xfrm>
            <a:off x="1691640" y="2644140"/>
            <a:ext cx="3590544" cy="3038856"/>
          </a:xfrm>
          <a:custGeom>
            <a:avLst/>
            <a:gdLst/>
            <a:ahLst/>
            <a:cxnLst/>
            <a:rect l="l" t="t" r="r" b="b"/>
            <a:pathLst>
              <a:path w="3590544" h="3038856">
                <a:moveTo>
                  <a:pt x="0" y="3038856"/>
                </a:moveTo>
                <a:lnTo>
                  <a:pt x="0" y="0"/>
                </a:lnTo>
                <a:lnTo>
                  <a:pt x="3590544" y="0"/>
                </a:lnTo>
                <a:lnTo>
                  <a:pt x="3590544" y="3038856"/>
                </a:lnTo>
                <a:lnTo>
                  <a:pt x="0" y="3038856"/>
                </a:lnTo>
                <a:close/>
              </a:path>
            </a:pathLst>
          </a:custGeom>
          <a:solidFill>
            <a:srgbClr val="9BBB59"/>
          </a:solidFill>
        </p:spPr>
        <p:txBody>
          <a:bodyPr wrap="square" lIns="0" tIns="0" rIns="0" bIns="0" rtlCol="0">
            <a:noAutofit/>
          </a:bodyPr>
          <a:lstStyle/>
          <a:p>
            <a:endParaRPr/>
          </a:p>
        </p:txBody>
      </p:sp>
      <p:sp>
        <p:nvSpPr>
          <p:cNvPr id="3" name="text 1"/>
          <p:cNvSpPr txBox="1"/>
          <p:nvPr/>
        </p:nvSpPr>
        <p:spPr>
          <a:xfrm>
            <a:off x="1772157" y="2745867"/>
            <a:ext cx="2630373" cy="266700"/>
          </a:xfrm>
          <a:prstGeom prst="rect">
            <a:avLst/>
          </a:prstGeom>
        </p:spPr>
        <p:txBody>
          <a:bodyPr vert="horz" wrap="none" lIns="0" tIns="0" rIns="0" bIns="0" rtlCol="0">
            <a:spAutoFit/>
          </a:bodyPr>
          <a:lstStyle/>
          <a:p>
            <a:pPr marL="0">
              <a:lnSpc>
                <a:spcPct val="100000"/>
              </a:lnSpc>
            </a:pPr>
            <a:r>
              <a:rPr sz="2100" spc="10" dirty="0">
                <a:solidFill>
                  <a:srgbClr val="632523"/>
                </a:solidFill>
                <a:latin typeface="Calibri"/>
                <a:cs typeface="Calibri"/>
              </a:rPr>
              <a:t>Content / Lexical Words</a:t>
            </a:r>
            <a:endParaRPr sz="2100" dirty="0">
              <a:latin typeface="Calibri"/>
              <a:cs typeface="Calibri"/>
            </a:endParaRPr>
          </a:p>
        </p:txBody>
      </p:sp>
      <p:sp>
        <p:nvSpPr>
          <p:cNvPr id="4" name="text 1"/>
          <p:cNvSpPr txBox="1"/>
          <p:nvPr/>
        </p:nvSpPr>
        <p:spPr>
          <a:xfrm>
            <a:off x="1772157" y="3148965"/>
            <a:ext cx="3329016" cy="871981"/>
          </a:xfrm>
          <a:prstGeom prst="rect">
            <a:avLst/>
          </a:prstGeom>
        </p:spPr>
        <p:txBody>
          <a:bodyPr vert="horz" wrap="none" lIns="0" tIns="0" rIns="0" bIns="0" rtlCol="0">
            <a:spAutoFit/>
          </a:bodyPr>
          <a:lstStyle/>
          <a:p>
            <a:pPr marL="0">
              <a:lnSpc>
                <a:spcPct val="100000"/>
              </a:lnSpc>
            </a:pPr>
            <a:r>
              <a:rPr sz="1600" spc="10" dirty="0">
                <a:solidFill>
                  <a:srgbClr val="FFFFFF"/>
                </a:solidFill>
                <a:latin typeface="Calibri"/>
                <a:cs typeface="Calibri"/>
              </a:rPr>
              <a:t>• Content words are sometimes called</a:t>
            </a:r>
            <a:endParaRPr sz="1600" dirty="0">
              <a:latin typeface="Calibri"/>
              <a:cs typeface="Calibri"/>
            </a:endParaRPr>
          </a:p>
          <a:p>
            <a:pPr marL="172212">
              <a:lnSpc>
                <a:spcPct val="100000"/>
              </a:lnSpc>
            </a:pPr>
            <a:r>
              <a:rPr sz="1600" spc="10" dirty="0">
                <a:solidFill>
                  <a:srgbClr val="FFFFFF"/>
                </a:solidFill>
                <a:latin typeface="Calibri"/>
                <a:cs typeface="Calibri"/>
              </a:rPr>
              <a:t>open class words because we can and</a:t>
            </a:r>
            <a:endParaRPr sz="1600" dirty="0">
              <a:latin typeface="Calibri"/>
              <a:cs typeface="Calibri"/>
            </a:endParaRPr>
          </a:p>
          <a:p>
            <a:pPr marL="172212">
              <a:lnSpc>
                <a:spcPct val="100000"/>
              </a:lnSpc>
            </a:pPr>
            <a:r>
              <a:rPr sz="1600" spc="10" dirty="0">
                <a:solidFill>
                  <a:srgbClr val="FFFFFF"/>
                </a:solidFill>
                <a:latin typeface="Calibri"/>
                <a:cs typeface="Calibri"/>
              </a:rPr>
              <a:t>regularly do add new words to these</a:t>
            </a:r>
            <a:endParaRPr sz="1600" dirty="0">
              <a:latin typeface="Calibri"/>
              <a:cs typeface="Calibri"/>
            </a:endParaRPr>
          </a:p>
          <a:p>
            <a:pPr marL="172212">
              <a:lnSpc>
                <a:spcPct val="100000"/>
              </a:lnSpc>
            </a:pPr>
            <a:r>
              <a:rPr sz="1600" spc="10" dirty="0">
                <a:solidFill>
                  <a:srgbClr val="FFFFFF"/>
                </a:solidFill>
                <a:latin typeface="Calibri"/>
                <a:cs typeface="Calibri"/>
              </a:rPr>
              <a:t>classes.</a:t>
            </a:r>
            <a:endParaRPr sz="1600" dirty="0">
              <a:latin typeface="Calibri"/>
              <a:cs typeface="Calibri"/>
            </a:endParaRPr>
          </a:p>
        </p:txBody>
      </p:sp>
      <p:sp>
        <p:nvSpPr>
          <p:cNvPr id="5" name="text 1"/>
          <p:cNvSpPr txBox="1"/>
          <p:nvPr/>
        </p:nvSpPr>
        <p:spPr>
          <a:xfrm>
            <a:off x="1772157" y="4339463"/>
            <a:ext cx="2949847" cy="425272"/>
          </a:xfrm>
          <a:prstGeom prst="rect">
            <a:avLst/>
          </a:prstGeom>
        </p:spPr>
        <p:txBody>
          <a:bodyPr vert="horz" wrap="none" lIns="0" tIns="0" rIns="0" bIns="0" rtlCol="0">
            <a:spAutoFit/>
          </a:bodyPr>
          <a:lstStyle/>
          <a:p>
            <a:pPr marL="0">
              <a:lnSpc>
                <a:spcPct val="100000"/>
              </a:lnSpc>
            </a:pPr>
            <a:r>
              <a:rPr sz="1449" spc="10" dirty="0">
                <a:solidFill>
                  <a:srgbClr val="FFFFFF"/>
                </a:solidFill>
                <a:latin typeface="Calibri"/>
                <a:cs typeface="Calibri"/>
              </a:rPr>
              <a:t>• This group includes nouns, verbs,</a:t>
            </a:r>
            <a:endParaRPr sz="1400">
              <a:latin typeface="Calibri"/>
              <a:cs typeface="Calibri"/>
            </a:endParaRPr>
          </a:p>
          <a:p>
            <a:pPr marL="172212">
              <a:lnSpc>
                <a:spcPct val="100000"/>
              </a:lnSpc>
            </a:pPr>
            <a:r>
              <a:rPr sz="1600" spc="10" dirty="0">
                <a:solidFill>
                  <a:srgbClr val="FFFFFF"/>
                </a:solidFill>
                <a:latin typeface="Calibri"/>
                <a:cs typeface="Calibri"/>
              </a:rPr>
              <a:t>adverbs and adjectives</a:t>
            </a:r>
            <a:endParaRPr sz="1600">
              <a:latin typeface="Calibri"/>
              <a:cs typeface="Calibri"/>
            </a:endParaRPr>
          </a:p>
        </p:txBody>
      </p:sp>
      <p:sp>
        <p:nvSpPr>
          <p:cNvPr id="6" name="text 1"/>
          <p:cNvSpPr txBox="1"/>
          <p:nvPr/>
        </p:nvSpPr>
        <p:spPr>
          <a:xfrm>
            <a:off x="1772157" y="4822952"/>
            <a:ext cx="3037726" cy="426720"/>
          </a:xfrm>
          <a:prstGeom prst="rect">
            <a:avLst/>
          </a:prstGeom>
        </p:spPr>
        <p:txBody>
          <a:bodyPr vert="horz" wrap="none" lIns="0" tIns="0" rIns="0" bIns="0" rtlCol="0">
            <a:spAutoFit/>
          </a:bodyPr>
          <a:lstStyle/>
          <a:p>
            <a:pPr marL="0">
              <a:lnSpc>
                <a:spcPct val="100000"/>
              </a:lnSpc>
            </a:pPr>
            <a:r>
              <a:rPr sz="1449" spc="10" dirty="0">
                <a:solidFill>
                  <a:srgbClr val="FFFFFF"/>
                </a:solidFill>
                <a:latin typeface="Calibri"/>
                <a:cs typeface="Calibri"/>
              </a:rPr>
              <a:t>• e.g. happy, run, man, pizza, pretty,</a:t>
            </a:r>
            <a:endParaRPr sz="1400">
              <a:latin typeface="Calibri"/>
              <a:cs typeface="Calibri"/>
            </a:endParaRPr>
          </a:p>
          <a:p>
            <a:pPr marL="172212">
              <a:lnSpc>
                <a:spcPct val="100000"/>
              </a:lnSpc>
            </a:pPr>
            <a:r>
              <a:rPr sz="1600" spc="10" dirty="0">
                <a:solidFill>
                  <a:srgbClr val="FFFFFF"/>
                </a:solidFill>
                <a:latin typeface="Calibri"/>
                <a:cs typeface="Calibri"/>
              </a:rPr>
              <a:t>easy, facebook, blog, online.</a:t>
            </a:r>
            <a:endParaRPr sz="1600">
              <a:latin typeface="Calibri"/>
              <a:cs typeface="Calibri"/>
            </a:endParaRPr>
          </a:p>
        </p:txBody>
      </p:sp>
      <p:sp>
        <p:nvSpPr>
          <p:cNvPr id="36" name="object 36"/>
          <p:cNvSpPr/>
          <p:nvPr/>
        </p:nvSpPr>
        <p:spPr>
          <a:xfrm>
            <a:off x="5282184" y="2644140"/>
            <a:ext cx="3592068" cy="3038856"/>
          </a:xfrm>
          <a:custGeom>
            <a:avLst/>
            <a:gdLst/>
            <a:ahLst/>
            <a:cxnLst/>
            <a:rect l="l" t="t" r="r" b="b"/>
            <a:pathLst>
              <a:path w="3592068" h="3038856">
                <a:moveTo>
                  <a:pt x="0" y="3038856"/>
                </a:moveTo>
                <a:lnTo>
                  <a:pt x="0" y="0"/>
                </a:lnTo>
                <a:lnTo>
                  <a:pt x="3592068" y="0"/>
                </a:lnTo>
                <a:lnTo>
                  <a:pt x="3592068" y="3038856"/>
                </a:lnTo>
                <a:lnTo>
                  <a:pt x="0" y="3038856"/>
                </a:lnTo>
                <a:close/>
              </a:path>
            </a:pathLst>
          </a:custGeom>
          <a:solidFill>
            <a:srgbClr val="4BACC6"/>
          </a:solidFill>
        </p:spPr>
        <p:txBody>
          <a:bodyPr wrap="square" lIns="0" tIns="0" rIns="0" bIns="0" rtlCol="0">
            <a:noAutofit/>
          </a:bodyPr>
          <a:lstStyle/>
          <a:p>
            <a:endParaRPr/>
          </a:p>
        </p:txBody>
      </p:sp>
      <p:sp>
        <p:nvSpPr>
          <p:cNvPr id="7" name="text 1"/>
          <p:cNvSpPr txBox="1"/>
          <p:nvPr/>
        </p:nvSpPr>
        <p:spPr>
          <a:xfrm>
            <a:off x="5363845" y="2745867"/>
            <a:ext cx="3378784" cy="266700"/>
          </a:xfrm>
          <a:prstGeom prst="rect">
            <a:avLst/>
          </a:prstGeom>
        </p:spPr>
        <p:txBody>
          <a:bodyPr vert="horz" wrap="none" lIns="0" tIns="0" rIns="0" bIns="0" rtlCol="0">
            <a:spAutoFit/>
          </a:bodyPr>
          <a:lstStyle/>
          <a:p>
            <a:pPr marL="0">
              <a:lnSpc>
                <a:spcPct val="100000"/>
              </a:lnSpc>
            </a:pPr>
            <a:r>
              <a:rPr sz="2100" spc="10" dirty="0">
                <a:solidFill>
                  <a:srgbClr val="632523"/>
                </a:solidFill>
                <a:latin typeface="Calibri"/>
                <a:cs typeface="Calibri"/>
              </a:rPr>
              <a:t>Function / Grammatical Words</a:t>
            </a:r>
            <a:endParaRPr sz="2100">
              <a:latin typeface="Calibri"/>
              <a:cs typeface="Calibri"/>
            </a:endParaRPr>
          </a:p>
        </p:txBody>
      </p:sp>
      <p:sp>
        <p:nvSpPr>
          <p:cNvPr id="8" name="text 1"/>
          <p:cNvSpPr txBox="1"/>
          <p:nvPr/>
        </p:nvSpPr>
        <p:spPr>
          <a:xfrm>
            <a:off x="5363845" y="3148965"/>
            <a:ext cx="3466670" cy="649478"/>
          </a:xfrm>
          <a:prstGeom prst="rect">
            <a:avLst/>
          </a:prstGeom>
        </p:spPr>
        <p:txBody>
          <a:bodyPr vert="horz" wrap="none" lIns="0" tIns="0" rIns="0" bIns="0" rtlCol="0">
            <a:spAutoFit/>
          </a:bodyPr>
          <a:lstStyle/>
          <a:p>
            <a:pPr marL="0">
              <a:lnSpc>
                <a:spcPct val="100000"/>
              </a:lnSpc>
            </a:pPr>
            <a:r>
              <a:rPr sz="1600" spc="10" dirty="0">
                <a:solidFill>
                  <a:srgbClr val="FFFFFF"/>
                </a:solidFill>
                <a:latin typeface="Calibri"/>
                <a:cs typeface="Calibri"/>
              </a:rPr>
              <a:t>• A free morpheme that is used as a</a:t>
            </a:r>
            <a:endParaRPr sz="1600" dirty="0">
              <a:latin typeface="Calibri"/>
              <a:cs typeface="Calibri"/>
            </a:endParaRPr>
          </a:p>
          <a:p>
            <a:pPr marL="172211">
              <a:lnSpc>
                <a:spcPct val="100000"/>
              </a:lnSpc>
            </a:pPr>
            <a:r>
              <a:rPr sz="1600" spc="10" dirty="0">
                <a:solidFill>
                  <a:srgbClr val="FFFFFF"/>
                </a:solidFill>
                <a:latin typeface="Calibri"/>
                <a:cs typeface="Calibri"/>
              </a:rPr>
              <a:t>function word, such as conjunction or a</a:t>
            </a:r>
            <a:endParaRPr sz="1600" dirty="0">
              <a:latin typeface="Calibri"/>
              <a:cs typeface="Calibri"/>
            </a:endParaRPr>
          </a:p>
          <a:p>
            <a:pPr marL="172211">
              <a:lnSpc>
                <a:spcPct val="100000"/>
              </a:lnSpc>
            </a:pPr>
            <a:r>
              <a:rPr sz="1600" spc="10" dirty="0">
                <a:solidFill>
                  <a:srgbClr val="FFFFFF"/>
                </a:solidFill>
                <a:latin typeface="Calibri"/>
                <a:cs typeface="Calibri"/>
              </a:rPr>
              <a:t>preposition.</a:t>
            </a:r>
            <a:endParaRPr sz="1600" dirty="0">
              <a:latin typeface="Calibri"/>
              <a:cs typeface="Calibri"/>
            </a:endParaRPr>
          </a:p>
        </p:txBody>
      </p:sp>
      <p:sp>
        <p:nvSpPr>
          <p:cNvPr id="9" name="text 1"/>
          <p:cNvSpPr txBox="1"/>
          <p:nvPr/>
        </p:nvSpPr>
        <p:spPr>
          <a:xfrm>
            <a:off x="5363845" y="3854831"/>
            <a:ext cx="3284394" cy="426720"/>
          </a:xfrm>
          <a:prstGeom prst="rect">
            <a:avLst/>
          </a:prstGeom>
        </p:spPr>
        <p:txBody>
          <a:bodyPr vert="horz" wrap="none" lIns="0" tIns="0" rIns="0" bIns="0" rtlCol="0">
            <a:spAutoFit/>
          </a:bodyPr>
          <a:lstStyle/>
          <a:p>
            <a:pPr marL="0">
              <a:lnSpc>
                <a:spcPct val="100000"/>
              </a:lnSpc>
            </a:pPr>
            <a:r>
              <a:rPr sz="1510" spc="10" dirty="0">
                <a:solidFill>
                  <a:srgbClr val="FFFFFF"/>
                </a:solidFill>
                <a:latin typeface="Calibri"/>
                <a:cs typeface="Calibri"/>
              </a:rPr>
              <a:t>• Function words are sometimes called</a:t>
            </a:r>
            <a:endParaRPr sz="1500">
              <a:latin typeface="Calibri"/>
              <a:cs typeface="Calibri"/>
            </a:endParaRPr>
          </a:p>
          <a:p>
            <a:pPr marL="172211">
              <a:lnSpc>
                <a:spcPct val="100000"/>
              </a:lnSpc>
            </a:pPr>
            <a:r>
              <a:rPr sz="1600" b="1" spc="10" dirty="0">
                <a:solidFill>
                  <a:srgbClr val="FFFFFF"/>
                </a:solidFill>
                <a:latin typeface="Calibri"/>
                <a:cs typeface="Calibri"/>
              </a:rPr>
              <a:t>«closed class» </a:t>
            </a:r>
            <a:r>
              <a:rPr sz="1600" spc="10" dirty="0">
                <a:solidFill>
                  <a:srgbClr val="FFFFFF"/>
                </a:solidFill>
                <a:latin typeface="Calibri"/>
                <a:cs typeface="Calibri"/>
              </a:rPr>
              <a:t>words.</a:t>
            </a:r>
            <a:endParaRPr sz="1600">
              <a:latin typeface="Calibri"/>
              <a:cs typeface="Calibri"/>
            </a:endParaRPr>
          </a:p>
        </p:txBody>
      </p:sp>
      <p:sp>
        <p:nvSpPr>
          <p:cNvPr id="10" name="text 1"/>
          <p:cNvSpPr txBox="1"/>
          <p:nvPr/>
        </p:nvSpPr>
        <p:spPr>
          <a:xfrm>
            <a:off x="5363845" y="4339463"/>
            <a:ext cx="3123583" cy="425272"/>
          </a:xfrm>
          <a:prstGeom prst="rect">
            <a:avLst/>
          </a:prstGeom>
        </p:spPr>
        <p:txBody>
          <a:bodyPr vert="horz" wrap="none" lIns="0" tIns="0" rIns="0" bIns="0" rtlCol="0">
            <a:spAutoFit/>
          </a:bodyPr>
          <a:lstStyle/>
          <a:p>
            <a:pPr marL="0">
              <a:lnSpc>
                <a:spcPct val="100000"/>
              </a:lnSpc>
            </a:pPr>
            <a:r>
              <a:rPr sz="1600" spc="10" dirty="0">
                <a:solidFill>
                  <a:srgbClr val="FFFFFF"/>
                </a:solidFill>
                <a:latin typeface="Calibri"/>
                <a:cs typeface="Calibri"/>
              </a:rPr>
              <a:t>• This group includes conjunctions,</a:t>
            </a:r>
            <a:endParaRPr sz="1600">
              <a:latin typeface="Calibri"/>
              <a:cs typeface="Calibri"/>
            </a:endParaRPr>
          </a:p>
          <a:p>
            <a:pPr marL="172211">
              <a:lnSpc>
                <a:spcPct val="100000"/>
              </a:lnSpc>
            </a:pPr>
            <a:r>
              <a:rPr sz="1600" spc="10" dirty="0">
                <a:solidFill>
                  <a:srgbClr val="FFFFFF"/>
                </a:solidFill>
                <a:latin typeface="Calibri"/>
                <a:cs typeface="Calibri"/>
              </a:rPr>
              <a:t>articles, pronouns and prepositions</a:t>
            </a:r>
            <a:endParaRPr sz="1600">
              <a:latin typeface="Calibri"/>
              <a:cs typeface="Calibri"/>
            </a:endParaRPr>
          </a:p>
        </p:txBody>
      </p:sp>
      <p:sp>
        <p:nvSpPr>
          <p:cNvPr id="11" name="text 1"/>
          <p:cNvSpPr txBox="1"/>
          <p:nvPr/>
        </p:nvSpPr>
        <p:spPr>
          <a:xfrm>
            <a:off x="5363845" y="4822952"/>
            <a:ext cx="2965770" cy="426720"/>
          </a:xfrm>
          <a:prstGeom prst="rect">
            <a:avLst/>
          </a:prstGeom>
        </p:spPr>
        <p:txBody>
          <a:bodyPr vert="horz" wrap="none" lIns="0" tIns="0" rIns="0" bIns="0" rtlCol="0">
            <a:spAutoFit/>
          </a:bodyPr>
          <a:lstStyle/>
          <a:p>
            <a:pPr marL="0">
              <a:lnSpc>
                <a:spcPct val="100000"/>
              </a:lnSpc>
            </a:pPr>
            <a:r>
              <a:rPr sz="1449" spc="10" dirty="0">
                <a:solidFill>
                  <a:srgbClr val="FFFFFF"/>
                </a:solidFill>
                <a:latin typeface="Calibri"/>
                <a:cs typeface="Calibri"/>
              </a:rPr>
              <a:t>• e.g. to, but, and, that, there, first,</a:t>
            </a:r>
            <a:endParaRPr sz="1400">
              <a:latin typeface="Calibri"/>
              <a:cs typeface="Calibri"/>
            </a:endParaRPr>
          </a:p>
          <a:p>
            <a:pPr marL="172211">
              <a:lnSpc>
                <a:spcPct val="100000"/>
              </a:lnSpc>
            </a:pPr>
            <a:r>
              <a:rPr sz="1600" spc="10" dirty="0">
                <a:solidFill>
                  <a:srgbClr val="FFFFFF"/>
                </a:solidFill>
                <a:latin typeface="Calibri"/>
                <a:cs typeface="Calibri"/>
              </a:rPr>
              <a:t>often, soon, none, all.</a:t>
            </a:r>
            <a:endParaRPr sz="1600">
              <a:latin typeface="Calibri"/>
              <a:cs typeface="Calibri"/>
            </a:endParaRPr>
          </a:p>
        </p:txBody>
      </p:sp>
      <p:sp>
        <p:nvSpPr>
          <p:cNvPr id="37" name="object 37"/>
          <p:cNvSpPr/>
          <p:nvPr/>
        </p:nvSpPr>
        <p:spPr>
          <a:xfrm>
            <a:off x="1691640" y="5682996"/>
            <a:ext cx="7182612" cy="338328"/>
          </a:xfrm>
          <a:custGeom>
            <a:avLst/>
            <a:gdLst/>
            <a:ahLst/>
            <a:cxnLst/>
            <a:rect l="l" t="t" r="r" b="b"/>
            <a:pathLst>
              <a:path w="7182612" h="338328">
                <a:moveTo>
                  <a:pt x="0" y="338328"/>
                </a:moveTo>
                <a:lnTo>
                  <a:pt x="0" y="0"/>
                </a:lnTo>
                <a:lnTo>
                  <a:pt x="7182612" y="0"/>
                </a:lnTo>
                <a:lnTo>
                  <a:pt x="7182612" y="338328"/>
                </a:lnTo>
                <a:lnTo>
                  <a:pt x="0" y="338328"/>
                </a:lnTo>
                <a:close/>
              </a:path>
            </a:pathLst>
          </a:custGeom>
          <a:solidFill>
            <a:srgbClr val="C0504D"/>
          </a:solidFill>
        </p:spPr>
        <p:txBody>
          <a:bodyPr wrap="square" lIns="0" tIns="0" rIns="0" bIns="0" rtlCol="0">
            <a:noAutofit/>
          </a:bodyPr>
          <a:lstStyle/>
          <a:p>
            <a:endParaRPr/>
          </a:p>
        </p:txBody>
      </p:sp>
      <p:sp>
        <p:nvSpPr>
          <p:cNvPr id="12" name="text 1"/>
          <p:cNvSpPr txBox="1"/>
          <p:nvPr/>
        </p:nvSpPr>
        <p:spPr>
          <a:xfrm>
            <a:off x="8626729" y="6477686"/>
            <a:ext cx="190261" cy="152704"/>
          </a:xfrm>
          <a:prstGeom prst="rect">
            <a:avLst/>
          </a:prstGeom>
        </p:spPr>
        <p:txBody>
          <a:bodyPr vert="horz" wrap="none" lIns="0" tIns="0" rIns="0" bIns="0" rtlCol="0">
            <a:spAutoFit/>
          </a:bodyPr>
          <a:lstStyle/>
          <a:p>
            <a:pPr marL="0">
              <a:lnSpc>
                <a:spcPct val="100000"/>
              </a:lnSpc>
            </a:pPr>
            <a:r>
              <a:rPr sz="1200" spc="10" dirty="0">
                <a:solidFill>
                  <a:srgbClr val="DD523B"/>
                </a:solidFill>
                <a:latin typeface="Calibri"/>
                <a:cs typeface="Calibri"/>
              </a:rPr>
              <a:t>10</a:t>
            </a:r>
            <a:endParaRPr sz="1200">
              <a:latin typeface="Calibri"/>
              <a:cs typeface="Calibri"/>
            </a:endParaRPr>
          </a:p>
        </p:txBody>
      </p:sp>
      <p:sp>
        <p:nvSpPr>
          <p:cNvPr id="13" name="text 1"/>
          <p:cNvSpPr txBox="1"/>
          <p:nvPr/>
        </p:nvSpPr>
        <p:spPr>
          <a:xfrm>
            <a:off x="4544822" y="6477686"/>
            <a:ext cx="953031" cy="152704"/>
          </a:xfrm>
          <a:prstGeom prst="rect">
            <a:avLst/>
          </a:prstGeom>
        </p:spPr>
        <p:txBody>
          <a:bodyPr vert="horz" wrap="none" lIns="0" tIns="0" rIns="0" bIns="0" rtlCol="0">
            <a:spAutoFit/>
          </a:bodyPr>
          <a:lstStyle/>
          <a:p>
            <a:pPr marL="0">
              <a:lnSpc>
                <a:spcPct val="100000"/>
              </a:lnSpc>
            </a:pPr>
            <a:r>
              <a:rPr sz="1200" spc="10" dirty="0">
                <a:solidFill>
                  <a:srgbClr val="DD523B"/>
                </a:solidFill>
                <a:latin typeface="Calibri"/>
                <a:cs typeface="Calibri"/>
              </a:rPr>
              <a:t>MORPHOLOGY</a:t>
            </a:r>
            <a:endParaRPr sz="1200">
              <a:latin typeface="Calibri"/>
              <a:cs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3" name="Imag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pic>
        <p:nvPicPr>
          <p:cNvPr id="44" name="Imag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 y="-1525"/>
            <a:ext cx="9147048" cy="6861048"/>
          </a:xfrm>
          <a:prstGeom prst="rect">
            <a:avLst/>
          </a:prstGeom>
        </p:spPr>
      </p:pic>
      <p:sp>
        <p:nvSpPr>
          <p:cNvPr id="38" name="object 38"/>
          <p:cNvSpPr/>
          <p:nvPr/>
        </p:nvSpPr>
        <p:spPr>
          <a:xfrm>
            <a:off x="1714500" y="1700784"/>
            <a:ext cx="6601968" cy="4320540"/>
          </a:xfrm>
          <a:custGeom>
            <a:avLst/>
            <a:gdLst/>
            <a:ahLst/>
            <a:cxnLst/>
            <a:rect l="l" t="t" r="r" b="b"/>
            <a:pathLst>
              <a:path w="6601968" h="4320540">
                <a:moveTo>
                  <a:pt x="0" y="4320540"/>
                </a:moveTo>
                <a:lnTo>
                  <a:pt x="0" y="0"/>
                </a:lnTo>
                <a:lnTo>
                  <a:pt x="6601968" y="0"/>
                </a:lnTo>
                <a:lnTo>
                  <a:pt x="6601968" y="4320540"/>
                </a:lnTo>
                <a:lnTo>
                  <a:pt x="0" y="4320540"/>
                </a:lnTo>
                <a:close/>
              </a:path>
            </a:pathLst>
          </a:custGeom>
          <a:solidFill>
            <a:srgbClr val="FFFFFF"/>
          </a:solidFill>
        </p:spPr>
        <p:txBody>
          <a:bodyPr wrap="square" lIns="0" tIns="0" rIns="0" bIns="0" rtlCol="0">
            <a:noAutofit/>
          </a:bodyPr>
          <a:lstStyle/>
          <a:p>
            <a:endParaRPr/>
          </a:p>
        </p:txBody>
      </p:sp>
      <p:sp>
        <p:nvSpPr>
          <p:cNvPr id="2" name="text 1"/>
          <p:cNvSpPr txBox="1"/>
          <p:nvPr/>
        </p:nvSpPr>
        <p:spPr>
          <a:xfrm>
            <a:off x="1806194" y="2371496"/>
            <a:ext cx="6497722" cy="355396"/>
          </a:xfrm>
          <a:prstGeom prst="rect">
            <a:avLst/>
          </a:prstGeom>
        </p:spPr>
        <p:txBody>
          <a:bodyPr vert="horz" wrap="none" lIns="0" tIns="0" rIns="0" bIns="0" rtlCol="0">
            <a:spAutoFit/>
          </a:bodyPr>
          <a:lstStyle/>
          <a:p>
            <a:pPr marL="0">
              <a:lnSpc>
                <a:spcPct val="100000"/>
              </a:lnSpc>
            </a:pPr>
            <a:r>
              <a:rPr sz="2800" spc="10" dirty="0">
                <a:solidFill>
                  <a:srgbClr val="D99694"/>
                </a:solidFill>
                <a:latin typeface="Calibri Light"/>
                <a:cs typeface="Calibri Light"/>
              </a:rPr>
              <a:t>» </a:t>
            </a:r>
            <a:r>
              <a:rPr sz="2800" spc="10" dirty="0">
                <a:latin typeface="Calibri Light"/>
                <a:cs typeface="Calibri Light"/>
              </a:rPr>
              <a:t>Never exist as words themselves, but are</a:t>
            </a:r>
            <a:endParaRPr sz="2800">
              <a:latin typeface="Calibri Light"/>
              <a:cs typeface="Calibri Light"/>
            </a:endParaRPr>
          </a:p>
        </p:txBody>
      </p:sp>
      <p:sp>
        <p:nvSpPr>
          <p:cNvPr id="3" name="text 1"/>
          <p:cNvSpPr txBox="1"/>
          <p:nvPr/>
        </p:nvSpPr>
        <p:spPr>
          <a:xfrm>
            <a:off x="2149094" y="2798699"/>
            <a:ext cx="1019468" cy="355091"/>
          </a:xfrm>
          <a:prstGeom prst="rect">
            <a:avLst/>
          </a:prstGeom>
        </p:spPr>
        <p:txBody>
          <a:bodyPr vert="horz" wrap="none" lIns="0" tIns="0" rIns="0" bIns="0" rtlCol="0">
            <a:spAutoFit/>
          </a:bodyPr>
          <a:lstStyle/>
          <a:p>
            <a:pPr marL="0">
              <a:lnSpc>
                <a:spcPct val="100000"/>
              </a:lnSpc>
            </a:pPr>
            <a:r>
              <a:rPr sz="2800" spc="10" dirty="0">
                <a:latin typeface="Calibri Light"/>
                <a:cs typeface="Calibri Light"/>
              </a:rPr>
              <a:t>always</a:t>
            </a:r>
            <a:endParaRPr sz="2800">
              <a:latin typeface="Calibri Light"/>
              <a:cs typeface="Calibri Light"/>
            </a:endParaRPr>
          </a:p>
        </p:txBody>
      </p:sp>
      <p:sp>
        <p:nvSpPr>
          <p:cNvPr id="4" name="text 1"/>
          <p:cNvSpPr txBox="1"/>
          <p:nvPr/>
        </p:nvSpPr>
        <p:spPr>
          <a:xfrm>
            <a:off x="3594227" y="2798699"/>
            <a:ext cx="1331951" cy="355091"/>
          </a:xfrm>
          <a:prstGeom prst="rect">
            <a:avLst/>
          </a:prstGeom>
        </p:spPr>
        <p:txBody>
          <a:bodyPr vert="horz" wrap="none" lIns="0" tIns="0" rIns="0" bIns="0" rtlCol="0">
            <a:spAutoFit/>
          </a:bodyPr>
          <a:lstStyle/>
          <a:p>
            <a:pPr marL="0">
              <a:lnSpc>
                <a:spcPct val="100000"/>
              </a:lnSpc>
            </a:pPr>
            <a:r>
              <a:rPr sz="2800" spc="10" dirty="0">
                <a:latin typeface="Calibri Light"/>
                <a:cs typeface="Calibri Light"/>
              </a:rPr>
              <a:t>attached</a:t>
            </a:r>
            <a:endParaRPr sz="2800">
              <a:latin typeface="Calibri Light"/>
              <a:cs typeface="Calibri Light"/>
            </a:endParaRPr>
          </a:p>
        </p:txBody>
      </p:sp>
      <p:sp>
        <p:nvSpPr>
          <p:cNvPr id="5" name="text 1"/>
          <p:cNvSpPr txBox="1"/>
          <p:nvPr/>
        </p:nvSpPr>
        <p:spPr>
          <a:xfrm>
            <a:off x="5348605" y="2798699"/>
            <a:ext cx="374497" cy="355091"/>
          </a:xfrm>
          <a:prstGeom prst="rect">
            <a:avLst/>
          </a:prstGeom>
        </p:spPr>
        <p:txBody>
          <a:bodyPr vert="horz" wrap="none" lIns="0" tIns="0" rIns="0" bIns="0" rtlCol="0">
            <a:spAutoFit/>
          </a:bodyPr>
          <a:lstStyle/>
          <a:p>
            <a:pPr marL="0">
              <a:lnSpc>
                <a:spcPct val="100000"/>
              </a:lnSpc>
            </a:pPr>
            <a:r>
              <a:rPr sz="2800" spc="10" dirty="0">
                <a:latin typeface="Calibri Light"/>
                <a:cs typeface="Calibri Light"/>
              </a:rPr>
              <a:t>to</a:t>
            </a:r>
            <a:endParaRPr sz="2800">
              <a:latin typeface="Calibri Light"/>
              <a:cs typeface="Calibri Light"/>
            </a:endParaRPr>
          </a:p>
        </p:txBody>
      </p:sp>
      <p:sp>
        <p:nvSpPr>
          <p:cNvPr id="6" name="text 1"/>
          <p:cNvSpPr txBox="1"/>
          <p:nvPr/>
        </p:nvSpPr>
        <p:spPr>
          <a:xfrm>
            <a:off x="6153277" y="2798699"/>
            <a:ext cx="860033" cy="355091"/>
          </a:xfrm>
          <a:prstGeom prst="rect">
            <a:avLst/>
          </a:prstGeom>
        </p:spPr>
        <p:txBody>
          <a:bodyPr vert="horz" wrap="none" lIns="0" tIns="0" rIns="0" bIns="0" rtlCol="0">
            <a:spAutoFit/>
          </a:bodyPr>
          <a:lstStyle/>
          <a:p>
            <a:pPr marL="0">
              <a:lnSpc>
                <a:spcPct val="100000"/>
              </a:lnSpc>
            </a:pPr>
            <a:r>
              <a:rPr sz="2800" spc="10" dirty="0">
                <a:latin typeface="Calibri Light"/>
                <a:cs typeface="Calibri Light"/>
              </a:rPr>
              <a:t>some</a:t>
            </a:r>
            <a:endParaRPr sz="2800">
              <a:latin typeface="Calibri Light"/>
              <a:cs typeface="Calibri Light"/>
            </a:endParaRPr>
          </a:p>
        </p:txBody>
      </p:sp>
      <p:sp>
        <p:nvSpPr>
          <p:cNvPr id="7" name="text 1"/>
          <p:cNvSpPr txBox="1"/>
          <p:nvPr/>
        </p:nvSpPr>
        <p:spPr>
          <a:xfrm>
            <a:off x="7438390" y="2798699"/>
            <a:ext cx="867135" cy="355091"/>
          </a:xfrm>
          <a:prstGeom prst="rect">
            <a:avLst/>
          </a:prstGeom>
        </p:spPr>
        <p:txBody>
          <a:bodyPr vert="horz" wrap="none" lIns="0" tIns="0" rIns="0" bIns="0" rtlCol="0">
            <a:spAutoFit/>
          </a:bodyPr>
          <a:lstStyle/>
          <a:p>
            <a:pPr marL="0">
              <a:lnSpc>
                <a:spcPct val="100000"/>
              </a:lnSpc>
            </a:pPr>
            <a:r>
              <a:rPr sz="2800" spc="10" dirty="0">
                <a:latin typeface="Calibri Light"/>
                <a:cs typeface="Calibri Light"/>
              </a:rPr>
              <a:t>other</a:t>
            </a:r>
            <a:endParaRPr sz="2800">
              <a:latin typeface="Calibri Light"/>
              <a:cs typeface="Calibri Light"/>
            </a:endParaRPr>
          </a:p>
        </p:txBody>
      </p:sp>
      <p:sp>
        <p:nvSpPr>
          <p:cNvPr id="8" name="text 1"/>
          <p:cNvSpPr txBox="1"/>
          <p:nvPr/>
        </p:nvSpPr>
        <p:spPr>
          <a:xfrm>
            <a:off x="2149094" y="3225419"/>
            <a:ext cx="3247809" cy="355092"/>
          </a:xfrm>
          <a:prstGeom prst="rect">
            <a:avLst/>
          </a:prstGeom>
        </p:spPr>
        <p:txBody>
          <a:bodyPr vert="horz" wrap="none" lIns="0" tIns="0" rIns="0" bIns="0" rtlCol="0">
            <a:spAutoFit/>
          </a:bodyPr>
          <a:lstStyle/>
          <a:p>
            <a:pPr marL="0">
              <a:lnSpc>
                <a:spcPct val="100000"/>
              </a:lnSpc>
            </a:pPr>
            <a:r>
              <a:rPr sz="2800" spc="10" dirty="0">
                <a:latin typeface="Calibri Light"/>
                <a:cs typeface="Calibri Light"/>
              </a:rPr>
              <a:t>morpheme. e.g. «un.»</a:t>
            </a:r>
            <a:endParaRPr sz="2800">
              <a:latin typeface="Calibri Light"/>
              <a:cs typeface="Calibri Light"/>
            </a:endParaRPr>
          </a:p>
        </p:txBody>
      </p:sp>
      <p:sp>
        <p:nvSpPr>
          <p:cNvPr id="9" name="text 1"/>
          <p:cNvSpPr txBox="1"/>
          <p:nvPr/>
        </p:nvSpPr>
        <p:spPr>
          <a:xfrm>
            <a:off x="1806194" y="3778402"/>
            <a:ext cx="6497799" cy="355397"/>
          </a:xfrm>
          <a:prstGeom prst="rect">
            <a:avLst/>
          </a:prstGeom>
        </p:spPr>
        <p:txBody>
          <a:bodyPr vert="horz" wrap="none" lIns="0" tIns="0" rIns="0" bIns="0" rtlCol="0">
            <a:spAutoFit/>
          </a:bodyPr>
          <a:lstStyle/>
          <a:p>
            <a:pPr marL="0">
              <a:lnSpc>
                <a:spcPct val="100000"/>
              </a:lnSpc>
            </a:pPr>
            <a:r>
              <a:rPr sz="2800" spc="10" dirty="0">
                <a:solidFill>
                  <a:srgbClr val="D99694"/>
                </a:solidFill>
                <a:latin typeface="Calibri Light"/>
                <a:cs typeface="Calibri Light"/>
              </a:rPr>
              <a:t>» </a:t>
            </a:r>
            <a:r>
              <a:rPr sz="2800" spc="10" dirty="0">
                <a:latin typeface="Calibri Light"/>
                <a:cs typeface="Calibri Light"/>
              </a:rPr>
              <a:t>When we identify the number and types</a:t>
            </a:r>
            <a:endParaRPr sz="2800">
              <a:latin typeface="Calibri Light"/>
              <a:cs typeface="Calibri Light"/>
            </a:endParaRPr>
          </a:p>
        </p:txBody>
      </p:sp>
      <p:sp>
        <p:nvSpPr>
          <p:cNvPr id="10" name="text 1"/>
          <p:cNvSpPr txBox="1"/>
          <p:nvPr/>
        </p:nvSpPr>
        <p:spPr>
          <a:xfrm>
            <a:off x="2149094" y="4205732"/>
            <a:ext cx="6155394" cy="355092"/>
          </a:xfrm>
          <a:prstGeom prst="rect">
            <a:avLst/>
          </a:prstGeom>
        </p:spPr>
        <p:txBody>
          <a:bodyPr vert="horz" wrap="none" lIns="0" tIns="0" rIns="0" bIns="0" rtlCol="0">
            <a:spAutoFit/>
          </a:bodyPr>
          <a:lstStyle/>
          <a:p>
            <a:pPr marL="0">
              <a:lnSpc>
                <a:spcPct val="100000"/>
              </a:lnSpc>
            </a:pPr>
            <a:r>
              <a:rPr sz="2800" spc="10" dirty="0">
                <a:latin typeface="Calibri Light"/>
                <a:cs typeface="Calibri Light"/>
              </a:rPr>
              <a:t>of morphemes that a given word consists</a:t>
            </a:r>
            <a:endParaRPr sz="2800">
              <a:latin typeface="Calibri Light"/>
              <a:cs typeface="Calibri Light"/>
            </a:endParaRPr>
          </a:p>
        </p:txBody>
      </p:sp>
      <p:sp>
        <p:nvSpPr>
          <p:cNvPr id="11" name="text 1"/>
          <p:cNvSpPr txBox="1"/>
          <p:nvPr/>
        </p:nvSpPr>
        <p:spPr>
          <a:xfrm>
            <a:off x="2149094" y="4632452"/>
            <a:ext cx="6160029" cy="355092"/>
          </a:xfrm>
          <a:prstGeom prst="rect">
            <a:avLst/>
          </a:prstGeom>
        </p:spPr>
        <p:txBody>
          <a:bodyPr vert="horz" wrap="none" lIns="0" tIns="0" rIns="0" bIns="0" rtlCol="0">
            <a:spAutoFit/>
          </a:bodyPr>
          <a:lstStyle/>
          <a:p>
            <a:pPr marL="0">
              <a:lnSpc>
                <a:spcPct val="100000"/>
              </a:lnSpc>
            </a:pPr>
            <a:r>
              <a:rPr sz="2800" spc="10" dirty="0">
                <a:latin typeface="Calibri Light"/>
                <a:cs typeface="Calibri Light"/>
              </a:rPr>
              <a:t>of, we are looking at what is referred to as</a:t>
            </a:r>
            <a:endParaRPr sz="2800">
              <a:latin typeface="Calibri Light"/>
              <a:cs typeface="Calibri Light"/>
            </a:endParaRPr>
          </a:p>
        </p:txBody>
      </p:sp>
      <p:sp>
        <p:nvSpPr>
          <p:cNvPr id="12" name="text 1"/>
          <p:cNvSpPr txBox="1"/>
          <p:nvPr/>
        </p:nvSpPr>
        <p:spPr>
          <a:xfrm>
            <a:off x="2149094" y="5058943"/>
            <a:ext cx="3464438" cy="355396"/>
          </a:xfrm>
          <a:prstGeom prst="rect">
            <a:avLst/>
          </a:prstGeom>
        </p:spPr>
        <p:txBody>
          <a:bodyPr vert="horz" wrap="none" lIns="0" tIns="0" rIns="0" bIns="0" rtlCol="0">
            <a:spAutoFit/>
          </a:bodyPr>
          <a:lstStyle/>
          <a:p>
            <a:pPr marL="0">
              <a:lnSpc>
                <a:spcPct val="100000"/>
              </a:lnSpc>
            </a:pPr>
            <a:r>
              <a:rPr sz="2800" spc="10" dirty="0">
                <a:latin typeface="Calibri Light"/>
                <a:cs typeface="Calibri Light"/>
              </a:rPr>
              <a:t>the structure of a word.</a:t>
            </a:r>
            <a:endParaRPr sz="2800">
              <a:latin typeface="Calibri Light"/>
              <a:cs typeface="Calibri Light"/>
            </a:endParaRPr>
          </a:p>
        </p:txBody>
      </p:sp>
      <p:sp>
        <p:nvSpPr>
          <p:cNvPr id="13" name="text 1"/>
          <p:cNvSpPr txBox="1"/>
          <p:nvPr/>
        </p:nvSpPr>
        <p:spPr>
          <a:xfrm>
            <a:off x="2485390" y="1002030"/>
            <a:ext cx="5185998" cy="685800"/>
          </a:xfrm>
          <a:prstGeom prst="rect">
            <a:avLst/>
          </a:prstGeom>
        </p:spPr>
        <p:txBody>
          <a:bodyPr vert="horz" wrap="none" lIns="0" tIns="0" rIns="0" bIns="0" rtlCol="0">
            <a:spAutoFit/>
          </a:bodyPr>
          <a:lstStyle/>
          <a:p>
            <a:pPr marL="0">
              <a:lnSpc>
                <a:spcPct val="100000"/>
              </a:lnSpc>
            </a:pPr>
            <a:r>
              <a:rPr sz="5400" spc="10" dirty="0">
                <a:latin typeface="Calibri"/>
                <a:cs typeface="Calibri"/>
              </a:rPr>
              <a:t>B</a:t>
            </a:r>
            <a:r>
              <a:rPr sz="4300" spc="10" dirty="0">
                <a:latin typeface="Calibri"/>
                <a:cs typeface="Calibri"/>
              </a:rPr>
              <a:t>OUND </a:t>
            </a:r>
            <a:r>
              <a:rPr sz="5400" spc="10" dirty="0">
                <a:latin typeface="Calibri"/>
                <a:cs typeface="Calibri"/>
              </a:rPr>
              <a:t>M</a:t>
            </a:r>
            <a:r>
              <a:rPr sz="4300" spc="10" dirty="0">
                <a:latin typeface="Calibri"/>
                <a:cs typeface="Calibri"/>
              </a:rPr>
              <a:t>ORPHEMES</a:t>
            </a:r>
            <a:endParaRPr sz="4300">
              <a:latin typeface="Calibri"/>
              <a:cs typeface="Calibri"/>
            </a:endParaRPr>
          </a:p>
        </p:txBody>
      </p:sp>
      <p:sp>
        <p:nvSpPr>
          <p:cNvPr id="14" name="text 1"/>
          <p:cNvSpPr txBox="1"/>
          <p:nvPr/>
        </p:nvSpPr>
        <p:spPr>
          <a:xfrm>
            <a:off x="8626729" y="6477686"/>
            <a:ext cx="190261" cy="152704"/>
          </a:xfrm>
          <a:prstGeom prst="rect">
            <a:avLst/>
          </a:prstGeom>
        </p:spPr>
        <p:txBody>
          <a:bodyPr vert="horz" wrap="none" lIns="0" tIns="0" rIns="0" bIns="0" rtlCol="0">
            <a:spAutoFit/>
          </a:bodyPr>
          <a:lstStyle/>
          <a:p>
            <a:pPr marL="0">
              <a:lnSpc>
                <a:spcPct val="100000"/>
              </a:lnSpc>
            </a:pPr>
            <a:r>
              <a:rPr sz="1200" spc="10" dirty="0">
                <a:solidFill>
                  <a:srgbClr val="DD523B"/>
                </a:solidFill>
                <a:latin typeface="Calibri"/>
                <a:cs typeface="Calibri"/>
              </a:rPr>
              <a:t>11</a:t>
            </a:r>
            <a:endParaRPr sz="1200">
              <a:latin typeface="Calibri"/>
              <a:cs typeface="Calibri"/>
            </a:endParaRPr>
          </a:p>
        </p:txBody>
      </p:sp>
      <p:sp>
        <p:nvSpPr>
          <p:cNvPr id="15" name="text 1"/>
          <p:cNvSpPr txBox="1"/>
          <p:nvPr/>
        </p:nvSpPr>
        <p:spPr>
          <a:xfrm>
            <a:off x="4544822" y="6477686"/>
            <a:ext cx="953031" cy="152704"/>
          </a:xfrm>
          <a:prstGeom prst="rect">
            <a:avLst/>
          </a:prstGeom>
        </p:spPr>
        <p:txBody>
          <a:bodyPr vert="horz" wrap="none" lIns="0" tIns="0" rIns="0" bIns="0" rtlCol="0">
            <a:spAutoFit/>
          </a:bodyPr>
          <a:lstStyle/>
          <a:p>
            <a:pPr marL="0">
              <a:lnSpc>
                <a:spcPct val="100000"/>
              </a:lnSpc>
            </a:pPr>
            <a:r>
              <a:rPr sz="1200" spc="10" dirty="0">
                <a:solidFill>
                  <a:srgbClr val="DD523B"/>
                </a:solidFill>
                <a:latin typeface="Calibri"/>
                <a:cs typeface="Calibri"/>
              </a:rPr>
              <a:t>MORPHOLOGY</a:t>
            </a:r>
            <a:endParaRPr sz="1200">
              <a:latin typeface="Calibri"/>
              <a:cs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7" name="Imag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pic>
        <p:nvPicPr>
          <p:cNvPr id="48" name="Imag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 y="-1525"/>
            <a:ext cx="9147048" cy="6861048"/>
          </a:xfrm>
          <a:prstGeom prst="rect">
            <a:avLst/>
          </a:prstGeom>
        </p:spPr>
      </p:pic>
      <p:sp>
        <p:nvSpPr>
          <p:cNvPr id="39" name="object 39"/>
          <p:cNvSpPr/>
          <p:nvPr/>
        </p:nvSpPr>
        <p:spPr>
          <a:xfrm>
            <a:off x="1714500" y="1700784"/>
            <a:ext cx="6601968" cy="4535424"/>
          </a:xfrm>
          <a:custGeom>
            <a:avLst/>
            <a:gdLst/>
            <a:ahLst/>
            <a:cxnLst/>
            <a:rect l="l" t="t" r="r" b="b"/>
            <a:pathLst>
              <a:path w="6601968" h="4535424">
                <a:moveTo>
                  <a:pt x="0" y="4535424"/>
                </a:moveTo>
                <a:lnTo>
                  <a:pt x="0" y="0"/>
                </a:lnTo>
                <a:lnTo>
                  <a:pt x="6601968" y="0"/>
                </a:lnTo>
                <a:lnTo>
                  <a:pt x="6601968" y="4535424"/>
                </a:lnTo>
                <a:lnTo>
                  <a:pt x="0" y="4535424"/>
                </a:lnTo>
                <a:close/>
              </a:path>
            </a:pathLst>
          </a:custGeom>
          <a:solidFill>
            <a:srgbClr val="FFFFFF"/>
          </a:solidFill>
        </p:spPr>
        <p:txBody>
          <a:bodyPr wrap="square" lIns="0" tIns="0" rIns="0" bIns="0" rtlCol="0">
            <a:noAutofit/>
          </a:bodyPr>
          <a:lstStyle/>
          <a:p>
            <a:endParaRPr/>
          </a:p>
        </p:txBody>
      </p:sp>
      <p:sp>
        <p:nvSpPr>
          <p:cNvPr id="2" name="text 1"/>
          <p:cNvSpPr txBox="1"/>
          <p:nvPr/>
        </p:nvSpPr>
        <p:spPr>
          <a:xfrm>
            <a:off x="1806194" y="2083308"/>
            <a:ext cx="6489294" cy="670636"/>
          </a:xfrm>
          <a:prstGeom prst="rect">
            <a:avLst/>
          </a:prstGeom>
        </p:spPr>
        <p:txBody>
          <a:bodyPr vert="horz" wrap="none" lIns="0" tIns="0" rIns="0" bIns="0" rtlCol="0">
            <a:spAutoFit/>
          </a:bodyPr>
          <a:lstStyle/>
          <a:p>
            <a:pPr marL="0">
              <a:lnSpc>
                <a:spcPct val="100000"/>
              </a:lnSpc>
            </a:pPr>
            <a:r>
              <a:rPr sz="2400" spc="10" dirty="0">
                <a:latin typeface="Calibri Light"/>
                <a:cs typeface="Calibri Light"/>
              </a:rPr>
              <a:t>We can further divide bound morphemes into four</a:t>
            </a:r>
            <a:endParaRPr sz="2400">
              <a:latin typeface="Calibri Light"/>
              <a:cs typeface="Calibri Light"/>
            </a:endParaRPr>
          </a:p>
          <a:p>
            <a:pPr marL="0">
              <a:lnSpc>
                <a:spcPct val="100000"/>
              </a:lnSpc>
            </a:pPr>
            <a:r>
              <a:rPr sz="2400" spc="10" dirty="0">
                <a:latin typeface="Calibri Light"/>
                <a:cs typeface="Calibri Light"/>
              </a:rPr>
              <a:t>categories:</a:t>
            </a:r>
            <a:endParaRPr sz="2400">
              <a:latin typeface="Calibri Light"/>
              <a:cs typeface="Calibri Light"/>
            </a:endParaRPr>
          </a:p>
        </p:txBody>
      </p:sp>
      <p:sp>
        <p:nvSpPr>
          <p:cNvPr id="3" name="text 1"/>
          <p:cNvSpPr txBox="1"/>
          <p:nvPr/>
        </p:nvSpPr>
        <p:spPr>
          <a:xfrm>
            <a:off x="1806194" y="2951099"/>
            <a:ext cx="1324641" cy="355091"/>
          </a:xfrm>
          <a:prstGeom prst="rect">
            <a:avLst/>
          </a:prstGeom>
        </p:spPr>
        <p:txBody>
          <a:bodyPr vert="horz" wrap="none" lIns="0" tIns="0" rIns="0" bIns="0" rtlCol="0">
            <a:spAutoFit/>
          </a:bodyPr>
          <a:lstStyle/>
          <a:p>
            <a:pPr marL="0">
              <a:lnSpc>
                <a:spcPct val="100000"/>
              </a:lnSpc>
            </a:pPr>
            <a:r>
              <a:rPr sz="2800" spc="10" dirty="0">
                <a:solidFill>
                  <a:srgbClr val="D99694"/>
                </a:solidFill>
                <a:latin typeface="Calibri Light"/>
                <a:cs typeface="Calibri Light"/>
              </a:rPr>
              <a:t>» </a:t>
            </a:r>
            <a:r>
              <a:rPr sz="2800" spc="10" dirty="0">
                <a:latin typeface="Calibri Light"/>
                <a:cs typeface="Calibri Light"/>
              </a:rPr>
              <a:t>prefix:</a:t>
            </a:r>
            <a:endParaRPr sz="2800">
              <a:latin typeface="Calibri Light"/>
              <a:cs typeface="Calibri Light"/>
            </a:endParaRPr>
          </a:p>
        </p:txBody>
      </p:sp>
      <p:sp>
        <p:nvSpPr>
          <p:cNvPr id="4" name="text 1"/>
          <p:cNvSpPr txBox="1"/>
          <p:nvPr/>
        </p:nvSpPr>
        <p:spPr>
          <a:xfrm>
            <a:off x="3778631" y="2951099"/>
            <a:ext cx="3419965" cy="355091"/>
          </a:xfrm>
          <a:prstGeom prst="rect">
            <a:avLst/>
          </a:prstGeom>
        </p:spPr>
        <p:txBody>
          <a:bodyPr vert="horz" wrap="none" lIns="0" tIns="0" rIns="0" bIns="0" rtlCol="0">
            <a:spAutoFit/>
          </a:bodyPr>
          <a:lstStyle/>
          <a:p>
            <a:pPr marL="0">
              <a:lnSpc>
                <a:spcPct val="100000"/>
              </a:lnSpc>
            </a:pPr>
            <a:r>
              <a:rPr sz="2800" spc="10" dirty="0">
                <a:solidFill>
                  <a:srgbClr val="C00000"/>
                </a:solidFill>
                <a:latin typeface="Calibri Light"/>
                <a:cs typeface="Calibri Light"/>
              </a:rPr>
              <a:t>un</a:t>
            </a:r>
            <a:r>
              <a:rPr sz="2800" spc="10" dirty="0">
                <a:solidFill>
                  <a:srgbClr val="CC0000"/>
                </a:solidFill>
                <a:latin typeface="Calibri Light"/>
                <a:cs typeface="Calibri Light"/>
              </a:rPr>
              <a:t>-</a:t>
            </a:r>
            <a:r>
              <a:rPr sz="2800" spc="10" dirty="0">
                <a:latin typeface="Calibri Light"/>
                <a:cs typeface="Calibri Light"/>
              </a:rPr>
              <a:t>happy, </a:t>
            </a:r>
            <a:r>
              <a:rPr sz="2800" spc="10" dirty="0">
                <a:solidFill>
                  <a:srgbClr val="C00000"/>
                </a:solidFill>
                <a:latin typeface="Calibri Light"/>
                <a:cs typeface="Calibri Light"/>
              </a:rPr>
              <a:t>pre</a:t>
            </a:r>
            <a:r>
              <a:rPr sz="2800" spc="10" dirty="0">
                <a:solidFill>
                  <a:srgbClr val="CC0000"/>
                </a:solidFill>
                <a:latin typeface="Calibri Light"/>
                <a:cs typeface="Calibri Light"/>
              </a:rPr>
              <a:t>-</a:t>
            </a:r>
            <a:r>
              <a:rPr sz="2800" spc="10" dirty="0">
                <a:latin typeface="Calibri Light"/>
                <a:cs typeface="Calibri Light"/>
              </a:rPr>
              <a:t>meditate</a:t>
            </a:r>
            <a:endParaRPr sz="2800">
              <a:latin typeface="Calibri Light"/>
              <a:cs typeface="Calibri Light"/>
            </a:endParaRPr>
          </a:p>
        </p:txBody>
      </p:sp>
      <p:sp>
        <p:nvSpPr>
          <p:cNvPr id="5" name="text 1"/>
          <p:cNvSpPr txBox="1"/>
          <p:nvPr/>
        </p:nvSpPr>
        <p:spPr>
          <a:xfrm>
            <a:off x="1806194" y="3504082"/>
            <a:ext cx="1111049" cy="355397"/>
          </a:xfrm>
          <a:prstGeom prst="rect">
            <a:avLst/>
          </a:prstGeom>
        </p:spPr>
        <p:txBody>
          <a:bodyPr vert="horz" wrap="none" lIns="0" tIns="0" rIns="0" bIns="0" rtlCol="0">
            <a:spAutoFit/>
          </a:bodyPr>
          <a:lstStyle/>
          <a:p>
            <a:pPr marL="0">
              <a:lnSpc>
                <a:spcPct val="100000"/>
              </a:lnSpc>
            </a:pPr>
            <a:r>
              <a:rPr sz="2800" spc="10" dirty="0">
                <a:solidFill>
                  <a:srgbClr val="D99694"/>
                </a:solidFill>
                <a:latin typeface="Calibri Light"/>
                <a:cs typeface="Calibri Light"/>
              </a:rPr>
              <a:t>» </a:t>
            </a:r>
            <a:r>
              <a:rPr sz="2800" spc="10" dirty="0">
                <a:latin typeface="Calibri Light"/>
                <a:cs typeface="Calibri Light"/>
              </a:rPr>
              <a:t>infix:</a:t>
            </a:r>
            <a:endParaRPr sz="2800">
              <a:latin typeface="Calibri Light"/>
              <a:cs typeface="Calibri Light"/>
            </a:endParaRPr>
          </a:p>
        </p:txBody>
      </p:sp>
      <p:sp>
        <p:nvSpPr>
          <p:cNvPr id="6" name="text 1"/>
          <p:cNvSpPr txBox="1"/>
          <p:nvPr/>
        </p:nvSpPr>
        <p:spPr>
          <a:xfrm>
            <a:off x="3807587" y="3504082"/>
            <a:ext cx="2176277" cy="355397"/>
          </a:xfrm>
          <a:prstGeom prst="rect">
            <a:avLst/>
          </a:prstGeom>
        </p:spPr>
        <p:txBody>
          <a:bodyPr vert="horz" wrap="none" lIns="0" tIns="0" rIns="0" bIns="0" rtlCol="0">
            <a:spAutoFit/>
          </a:bodyPr>
          <a:lstStyle/>
          <a:p>
            <a:pPr marL="0">
              <a:lnSpc>
                <a:spcPct val="100000"/>
              </a:lnSpc>
            </a:pPr>
            <a:r>
              <a:rPr sz="2800" spc="10" dirty="0">
                <a:latin typeface="Calibri Light"/>
                <a:cs typeface="Calibri Light"/>
              </a:rPr>
              <a:t>mother</a:t>
            </a:r>
            <a:r>
              <a:rPr sz="2800" spc="10" dirty="0">
                <a:solidFill>
                  <a:srgbClr val="CC0000"/>
                </a:solidFill>
                <a:latin typeface="Calibri Light"/>
                <a:cs typeface="Calibri Light"/>
              </a:rPr>
              <a:t>-</a:t>
            </a:r>
            <a:r>
              <a:rPr sz="2800" spc="10" dirty="0">
                <a:solidFill>
                  <a:srgbClr val="C00000"/>
                </a:solidFill>
                <a:latin typeface="Calibri Light"/>
                <a:cs typeface="Calibri Light"/>
              </a:rPr>
              <a:t>in</a:t>
            </a:r>
            <a:r>
              <a:rPr sz="2800" spc="10" dirty="0">
                <a:solidFill>
                  <a:srgbClr val="CC0000"/>
                </a:solidFill>
                <a:latin typeface="Calibri Light"/>
                <a:cs typeface="Calibri Light"/>
              </a:rPr>
              <a:t>-</a:t>
            </a:r>
            <a:r>
              <a:rPr sz="2800" spc="10" dirty="0">
                <a:latin typeface="Calibri Light"/>
                <a:cs typeface="Calibri Light"/>
              </a:rPr>
              <a:t>law,</a:t>
            </a:r>
            <a:endParaRPr sz="2800">
              <a:latin typeface="Calibri Light"/>
              <a:cs typeface="Calibri Light"/>
            </a:endParaRPr>
          </a:p>
        </p:txBody>
      </p:sp>
      <p:sp>
        <p:nvSpPr>
          <p:cNvPr id="8" name="text 1"/>
          <p:cNvSpPr txBox="1"/>
          <p:nvPr/>
        </p:nvSpPr>
        <p:spPr>
          <a:xfrm>
            <a:off x="1806194" y="4612640"/>
            <a:ext cx="1274349" cy="355092"/>
          </a:xfrm>
          <a:prstGeom prst="rect">
            <a:avLst/>
          </a:prstGeom>
        </p:spPr>
        <p:txBody>
          <a:bodyPr vert="horz" wrap="none" lIns="0" tIns="0" rIns="0" bIns="0" rtlCol="0">
            <a:spAutoFit/>
          </a:bodyPr>
          <a:lstStyle/>
          <a:p>
            <a:pPr marL="0">
              <a:lnSpc>
                <a:spcPct val="100000"/>
              </a:lnSpc>
            </a:pPr>
            <a:r>
              <a:rPr sz="2800" spc="10" dirty="0">
                <a:solidFill>
                  <a:srgbClr val="D99694"/>
                </a:solidFill>
                <a:latin typeface="Calibri Light"/>
                <a:cs typeface="Calibri Light"/>
              </a:rPr>
              <a:t>» </a:t>
            </a:r>
            <a:r>
              <a:rPr sz="2800" spc="10" dirty="0">
                <a:latin typeface="Calibri Light"/>
                <a:cs typeface="Calibri Light"/>
              </a:rPr>
              <a:t>suffix:</a:t>
            </a:r>
            <a:endParaRPr sz="2800">
              <a:latin typeface="Calibri Light"/>
              <a:cs typeface="Calibri Light"/>
            </a:endParaRPr>
          </a:p>
        </p:txBody>
      </p:sp>
      <p:sp>
        <p:nvSpPr>
          <p:cNvPr id="9" name="text 1"/>
          <p:cNvSpPr txBox="1"/>
          <p:nvPr/>
        </p:nvSpPr>
        <p:spPr>
          <a:xfrm>
            <a:off x="3809111" y="4612640"/>
            <a:ext cx="1602999" cy="355092"/>
          </a:xfrm>
          <a:prstGeom prst="rect">
            <a:avLst/>
          </a:prstGeom>
        </p:spPr>
        <p:txBody>
          <a:bodyPr vert="horz" wrap="none" lIns="0" tIns="0" rIns="0" bIns="0" rtlCol="0">
            <a:spAutoFit/>
          </a:bodyPr>
          <a:lstStyle/>
          <a:p>
            <a:pPr marL="0">
              <a:lnSpc>
                <a:spcPct val="100000"/>
              </a:lnSpc>
            </a:pPr>
            <a:r>
              <a:rPr sz="2800" spc="10" dirty="0">
                <a:latin typeface="Calibri Light"/>
                <a:cs typeface="Calibri Light"/>
              </a:rPr>
              <a:t>happi</a:t>
            </a:r>
            <a:r>
              <a:rPr sz="2800" spc="10" dirty="0">
                <a:solidFill>
                  <a:srgbClr val="CC0000"/>
                </a:solidFill>
                <a:latin typeface="Calibri Light"/>
                <a:cs typeface="Calibri Light"/>
              </a:rPr>
              <a:t>-</a:t>
            </a:r>
            <a:r>
              <a:rPr sz="2800" spc="10" dirty="0">
                <a:solidFill>
                  <a:srgbClr val="C00000"/>
                </a:solidFill>
                <a:latin typeface="Calibri Light"/>
                <a:cs typeface="Calibri Light"/>
              </a:rPr>
              <a:t>ness</a:t>
            </a:r>
            <a:endParaRPr sz="2800">
              <a:latin typeface="Calibri Light"/>
              <a:cs typeface="Calibri Light"/>
            </a:endParaRPr>
          </a:p>
        </p:txBody>
      </p:sp>
      <p:sp>
        <p:nvSpPr>
          <p:cNvPr id="10" name="text 1"/>
          <p:cNvSpPr txBox="1"/>
          <p:nvPr/>
        </p:nvSpPr>
        <p:spPr>
          <a:xfrm>
            <a:off x="1806194" y="5166106"/>
            <a:ext cx="4685906" cy="355092"/>
          </a:xfrm>
          <a:prstGeom prst="rect">
            <a:avLst/>
          </a:prstGeom>
        </p:spPr>
        <p:txBody>
          <a:bodyPr vert="horz" wrap="none" lIns="0" tIns="0" rIns="0" bIns="0" rtlCol="0">
            <a:spAutoFit/>
          </a:bodyPr>
          <a:lstStyle/>
          <a:p>
            <a:pPr marL="0">
              <a:lnSpc>
                <a:spcPct val="100000"/>
              </a:lnSpc>
            </a:pPr>
            <a:r>
              <a:rPr sz="2800" spc="10" dirty="0">
                <a:solidFill>
                  <a:srgbClr val="D99694"/>
                </a:solidFill>
                <a:latin typeface="Calibri Light"/>
                <a:cs typeface="Calibri Light"/>
              </a:rPr>
              <a:t>» </a:t>
            </a:r>
            <a:r>
              <a:rPr sz="2800" spc="10" dirty="0">
                <a:latin typeface="Calibri Light"/>
                <a:cs typeface="Calibri Light"/>
              </a:rPr>
              <a:t>circumfix</a:t>
            </a:r>
            <a:r>
              <a:rPr sz="2800" spc="10" dirty="0">
                <a:solidFill>
                  <a:srgbClr val="C00000"/>
                </a:solidFill>
                <a:latin typeface="Calibri Light"/>
                <a:cs typeface="Calibri Light"/>
              </a:rPr>
              <a:t>*</a:t>
            </a:r>
            <a:r>
              <a:rPr sz="2800" spc="10" dirty="0">
                <a:latin typeface="Calibri Light"/>
                <a:cs typeface="Calibri Light"/>
              </a:rPr>
              <a:t>: </a:t>
            </a:r>
            <a:r>
              <a:rPr sz="2800" spc="10" dirty="0">
                <a:solidFill>
                  <a:srgbClr val="C00000"/>
                </a:solidFill>
                <a:latin typeface="Calibri Light"/>
                <a:cs typeface="Calibri Light"/>
              </a:rPr>
              <a:t>ge</a:t>
            </a:r>
            <a:r>
              <a:rPr sz="2800" spc="10" dirty="0">
                <a:solidFill>
                  <a:srgbClr val="CC0000"/>
                </a:solidFill>
                <a:latin typeface="Calibri Light"/>
                <a:cs typeface="Calibri Light"/>
              </a:rPr>
              <a:t>-</a:t>
            </a:r>
            <a:r>
              <a:rPr sz="2800" spc="10" dirty="0">
                <a:latin typeface="Calibri Light"/>
                <a:cs typeface="Calibri Light"/>
              </a:rPr>
              <a:t>lieb</a:t>
            </a:r>
            <a:r>
              <a:rPr sz="2800" spc="10" dirty="0">
                <a:solidFill>
                  <a:srgbClr val="CC0000"/>
                </a:solidFill>
                <a:latin typeface="Calibri Light"/>
                <a:cs typeface="Calibri Light"/>
              </a:rPr>
              <a:t>-</a:t>
            </a:r>
            <a:r>
              <a:rPr sz="2800" spc="10" dirty="0">
                <a:solidFill>
                  <a:srgbClr val="C00000"/>
                </a:solidFill>
                <a:latin typeface="Calibri Light"/>
                <a:cs typeface="Calibri Light"/>
              </a:rPr>
              <a:t>t </a:t>
            </a:r>
            <a:r>
              <a:rPr sz="2800" spc="10" dirty="0">
                <a:latin typeface="Calibri Light"/>
                <a:cs typeface="Calibri Light"/>
              </a:rPr>
              <a:t>(German)</a:t>
            </a:r>
            <a:endParaRPr sz="2800">
              <a:latin typeface="Calibri Light"/>
              <a:cs typeface="Calibri Light"/>
            </a:endParaRPr>
          </a:p>
        </p:txBody>
      </p:sp>
      <p:sp>
        <p:nvSpPr>
          <p:cNvPr id="11" name="text 1"/>
          <p:cNvSpPr txBox="1"/>
          <p:nvPr/>
        </p:nvSpPr>
        <p:spPr>
          <a:xfrm>
            <a:off x="1806194" y="5691911"/>
            <a:ext cx="6465280" cy="202692"/>
          </a:xfrm>
          <a:prstGeom prst="rect">
            <a:avLst/>
          </a:prstGeom>
        </p:spPr>
        <p:txBody>
          <a:bodyPr vert="horz" wrap="none" lIns="0" tIns="0" rIns="0" bIns="0" rtlCol="0">
            <a:spAutoFit/>
          </a:bodyPr>
          <a:lstStyle/>
          <a:p>
            <a:pPr marL="0">
              <a:lnSpc>
                <a:spcPct val="100000"/>
              </a:lnSpc>
            </a:pPr>
            <a:r>
              <a:rPr sz="1600" spc="10" dirty="0">
                <a:latin typeface="Calibri Light"/>
                <a:cs typeface="Calibri Light"/>
              </a:rPr>
              <a:t>*Morphemes are attached to another morpheme both initially and finally.</a:t>
            </a:r>
            <a:endParaRPr sz="1600">
              <a:latin typeface="Calibri Light"/>
              <a:cs typeface="Calibri Light"/>
            </a:endParaRPr>
          </a:p>
        </p:txBody>
      </p:sp>
      <p:sp>
        <p:nvSpPr>
          <p:cNvPr id="12" name="text 1"/>
          <p:cNvSpPr txBox="1"/>
          <p:nvPr/>
        </p:nvSpPr>
        <p:spPr>
          <a:xfrm>
            <a:off x="1806194" y="5935751"/>
            <a:ext cx="3439320" cy="202692"/>
          </a:xfrm>
          <a:prstGeom prst="rect">
            <a:avLst/>
          </a:prstGeom>
        </p:spPr>
        <p:txBody>
          <a:bodyPr vert="horz" wrap="none" lIns="0" tIns="0" rIns="0" bIns="0" rtlCol="0">
            <a:spAutoFit/>
          </a:bodyPr>
          <a:lstStyle/>
          <a:p>
            <a:pPr marL="0">
              <a:lnSpc>
                <a:spcPct val="100000"/>
              </a:lnSpc>
            </a:pPr>
            <a:r>
              <a:rPr sz="1600" spc="10" dirty="0">
                <a:latin typeface="Calibri Light"/>
                <a:cs typeface="Calibri Light"/>
              </a:rPr>
              <a:t>Also known as: </a:t>
            </a:r>
            <a:r>
              <a:rPr sz="1600" spc="10" dirty="0">
                <a:solidFill>
                  <a:srgbClr val="C00000"/>
                </a:solidFill>
                <a:latin typeface="Calibri Light"/>
                <a:cs typeface="Calibri Light"/>
              </a:rPr>
              <a:t>discontinuous morphemes</a:t>
            </a:r>
            <a:endParaRPr sz="1600">
              <a:latin typeface="Calibri Light"/>
              <a:cs typeface="Calibri Light"/>
            </a:endParaRPr>
          </a:p>
        </p:txBody>
      </p:sp>
      <p:sp>
        <p:nvSpPr>
          <p:cNvPr id="13" name="text 1"/>
          <p:cNvSpPr txBox="1"/>
          <p:nvPr/>
        </p:nvSpPr>
        <p:spPr>
          <a:xfrm>
            <a:off x="2485390" y="1002030"/>
            <a:ext cx="5185998" cy="685800"/>
          </a:xfrm>
          <a:prstGeom prst="rect">
            <a:avLst/>
          </a:prstGeom>
        </p:spPr>
        <p:txBody>
          <a:bodyPr vert="horz" wrap="none" lIns="0" tIns="0" rIns="0" bIns="0" rtlCol="0">
            <a:spAutoFit/>
          </a:bodyPr>
          <a:lstStyle/>
          <a:p>
            <a:pPr marL="0">
              <a:lnSpc>
                <a:spcPct val="100000"/>
              </a:lnSpc>
            </a:pPr>
            <a:r>
              <a:rPr sz="5400" spc="10" dirty="0">
                <a:latin typeface="Calibri"/>
                <a:cs typeface="Calibri"/>
              </a:rPr>
              <a:t>B</a:t>
            </a:r>
            <a:r>
              <a:rPr sz="4300" spc="10" dirty="0">
                <a:latin typeface="Calibri"/>
                <a:cs typeface="Calibri"/>
              </a:rPr>
              <a:t>OUND </a:t>
            </a:r>
            <a:r>
              <a:rPr sz="5400" spc="10" dirty="0">
                <a:latin typeface="Calibri"/>
                <a:cs typeface="Calibri"/>
              </a:rPr>
              <a:t>M</a:t>
            </a:r>
            <a:r>
              <a:rPr sz="4300" spc="10" dirty="0">
                <a:latin typeface="Calibri"/>
                <a:cs typeface="Calibri"/>
              </a:rPr>
              <a:t>ORPHEMES</a:t>
            </a:r>
            <a:endParaRPr sz="4300" dirty="0">
              <a:latin typeface="Calibri"/>
              <a:cs typeface="Calibri"/>
            </a:endParaRPr>
          </a:p>
        </p:txBody>
      </p:sp>
      <p:sp>
        <p:nvSpPr>
          <p:cNvPr id="14" name="text 1"/>
          <p:cNvSpPr txBox="1"/>
          <p:nvPr/>
        </p:nvSpPr>
        <p:spPr>
          <a:xfrm>
            <a:off x="8626729" y="6477686"/>
            <a:ext cx="190261" cy="152704"/>
          </a:xfrm>
          <a:prstGeom prst="rect">
            <a:avLst/>
          </a:prstGeom>
        </p:spPr>
        <p:txBody>
          <a:bodyPr vert="horz" wrap="none" lIns="0" tIns="0" rIns="0" bIns="0" rtlCol="0">
            <a:spAutoFit/>
          </a:bodyPr>
          <a:lstStyle/>
          <a:p>
            <a:pPr marL="0">
              <a:lnSpc>
                <a:spcPct val="100000"/>
              </a:lnSpc>
            </a:pPr>
            <a:r>
              <a:rPr sz="1200" spc="10" dirty="0">
                <a:solidFill>
                  <a:srgbClr val="DD523B"/>
                </a:solidFill>
                <a:latin typeface="Calibri"/>
                <a:cs typeface="Calibri"/>
              </a:rPr>
              <a:t>12</a:t>
            </a:r>
            <a:endParaRPr sz="1200">
              <a:latin typeface="Calibri"/>
              <a:cs typeface="Calibri"/>
            </a:endParaRPr>
          </a:p>
        </p:txBody>
      </p:sp>
      <p:sp>
        <p:nvSpPr>
          <p:cNvPr id="15" name="text 1"/>
          <p:cNvSpPr txBox="1"/>
          <p:nvPr/>
        </p:nvSpPr>
        <p:spPr>
          <a:xfrm>
            <a:off x="4544822" y="6477686"/>
            <a:ext cx="953031" cy="152704"/>
          </a:xfrm>
          <a:prstGeom prst="rect">
            <a:avLst/>
          </a:prstGeom>
        </p:spPr>
        <p:txBody>
          <a:bodyPr vert="horz" wrap="none" lIns="0" tIns="0" rIns="0" bIns="0" rtlCol="0">
            <a:spAutoFit/>
          </a:bodyPr>
          <a:lstStyle/>
          <a:p>
            <a:pPr marL="0">
              <a:lnSpc>
                <a:spcPct val="100000"/>
              </a:lnSpc>
            </a:pPr>
            <a:r>
              <a:rPr sz="1200" spc="10" dirty="0">
                <a:solidFill>
                  <a:srgbClr val="DD523B"/>
                </a:solidFill>
                <a:latin typeface="Calibri"/>
                <a:cs typeface="Calibri"/>
              </a:rPr>
              <a:t>MORPHOLOGY</a:t>
            </a:r>
            <a:endParaRPr sz="1200">
              <a:latin typeface="Calibri"/>
              <a:cs typeface="Calibri"/>
            </a:endParaRPr>
          </a:p>
        </p:txBody>
      </p:sp>
      <p:sp>
        <p:nvSpPr>
          <p:cNvPr id="40" name="object 40"/>
          <p:cNvSpPr/>
          <p:nvPr/>
        </p:nvSpPr>
        <p:spPr>
          <a:xfrm>
            <a:off x="7040880" y="2919984"/>
            <a:ext cx="559307" cy="2673095"/>
          </a:xfrm>
          <a:custGeom>
            <a:avLst/>
            <a:gdLst/>
            <a:ahLst/>
            <a:cxnLst/>
            <a:rect l="l" t="t" r="r" b="b"/>
            <a:pathLst>
              <a:path w="559307" h="2673095">
                <a:moveTo>
                  <a:pt x="4572" y="4572"/>
                </a:moveTo>
                <a:cubicBezTo>
                  <a:pt x="156463" y="4572"/>
                  <a:pt x="279654" y="25146"/>
                  <a:pt x="279654" y="50419"/>
                </a:cubicBezTo>
                <a:lnTo>
                  <a:pt x="279654" y="1290701"/>
                </a:lnTo>
                <a:cubicBezTo>
                  <a:pt x="279654" y="1315974"/>
                  <a:pt x="402844" y="1336548"/>
                  <a:pt x="554736" y="1336548"/>
                </a:cubicBezTo>
                <a:cubicBezTo>
                  <a:pt x="402844" y="1336548"/>
                  <a:pt x="279654" y="1357122"/>
                  <a:pt x="279654" y="1382395"/>
                </a:cubicBezTo>
                <a:lnTo>
                  <a:pt x="279654" y="2622677"/>
                </a:lnTo>
                <a:cubicBezTo>
                  <a:pt x="279654" y="2647950"/>
                  <a:pt x="156463" y="2668524"/>
                  <a:pt x="4572" y="2668524"/>
                </a:cubicBezTo>
              </a:path>
            </a:pathLst>
          </a:custGeom>
          <a:ln w="9144">
            <a:solidFill>
              <a:srgbClr val="BE4B48"/>
            </a:solidFill>
          </a:ln>
        </p:spPr>
        <p:txBody>
          <a:bodyPr wrap="square" lIns="0" tIns="0" rIns="0" bIns="0" rtlCol="0">
            <a:noAutofit/>
          </a:bodyPr>
          <a:lstStyle/>
          <a:p>
            <a:endParaRPr/>
          </a:p>
        </p:txBody>
      </p:sp>
      <p:sp>
        <p:nvSpPr>
          <p:cNvPr id="17" name="text 1"/>
          <p:cNvSpPr txBox="1"/>
          <p:nvPr/>
        </p:nvSpPr>
        <p:spPr>
          <a:xfrm rot="5400000">
            <a:off x="7546013" y="4120206"/>
            <a:ext cx="715155" cy="355092"/>
          </a:xfrm>
          <a:prstGeom prst="rect">
            <a:avLst/>
          </a:prstGeom>
        </p:spPr>
        <p:txBody>
          <a:bodyPr vert="horz" wrap="none" lIns="0" tIns="0" rIns="0" bIns="0" rtlCol="0">
            <a:spAutoFit/>
          </a:bodyPr>
          <a:lstStyle/>
          <a:p>
            <a:pPr marL="0">
              <a:lnSpc>
                <a:spcPct val="100000"/>
              </a:lnSpc>
            </a:pPr>
            <a:r>
              <a:rPr sz="2800" spc="10" dirty="0">
                <a:latin typeface="Calibri Light"/>
                <a:cs typeface="Calibri Light"/>
              </a:rPr>
              <a:t>Affix</a:t>
            </a:r>
            <a:endParaRPr sz="2800">
              <a:latin typeface="Calibri Light"/>
              <a:cs typeface="Calibri Ligh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279E1C02-17F9-49FC-B721-5C7A88239E06}"/>
              </a:ext>
            </a:extLst>
          </p:cNvPr>
          <p:cNvSpPr txBox="1">
            <a:spLocks/>
          </p:cNvSpPr>
          <p:nvPr/>
        </p:nvSpPr>
        <p:spPr>
          <a:xfrm>
            <a:off x="0" y="838200"/>
            <a:ext cx="9067800" cy="4351338"/>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r>
              <a:rPr lang="tr-TR" b="1" dirty="0"/>
              <a:t>Reflexivity :</a:t>
            </a:r>
            <a:r>
              <a:rPr lang="tr-TR" dirty="0"/>
              <a:t> </a:t>
            </a:r>
            <a:r>
              <a:rPr lang="en-US" dirty="0"/>
              <a:t>The property of reflexivity accounts for the fact that we can use language to think and talk about </a:t>
            </a:r>
            <a:r>
              <a:rPr lang="en-US" dirty="0">
                <a:solidFill>
                  <a:srgbClr val="FF0000"/>
                </a:solidFill>
              </a:rPr>
              <a:t>language itself</a:t>
            </a:r>
            <a:r>
              <a:rPr lang="en-US" dirty="0"/>
              <a:t>, making it one of the distinguishing features of human language. Without this ability, we wouldn’t be able to reflect on or identify any of the other distinct properties of human language.</a:t>
            </a:r>
            <a:endParaRPr lang="tr-TR" dirty="0"/>
          </a:p>
        </p:txBody>
      </p:sp>
    </p:spTree>
    <p:extLst>
      <p:ext uri="{BB962C8B-B14F-4D97-AF65-F5344CB8AC3E}">
        <p14:creationId xmlns:p14="http://schemas.microsoft.com/office/powerpoint/2010/main" val="31373415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1" name="Imag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pic>
        <p:nvPicPr>
          <p:cNvPr id="52" name="Imag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 y="-1525"/>
            <a:ext cx="9147048" cy="6861048"/>
          </a:xfrm>
          <a:prstGeom prst="rect">
            <a:avLst/>
          </a:prstGeom>
        </p:spPr>
      </p:pic>
      <p:sp>
        <p:nvSpPr>
          <p:cNvPr id="41" name="object 41"/>
          <p:cNvSpPr/>
          <p:nvPr/>
        </p:nvSpPr>
        <p:spPr>
          <a:xfrm>
            <a:off x="1714500" y="1700784"/>
            <a:ext cx="6601968" cy="4320540"/>
          </a:xfrm>
          <a:custGeom>
            <a:avLst/>
            <a:gdLst/>
            <a:ahLst/>
            <a:cxnLst/>
            <a:rect l="l" t="t" r="r" b="b"/>
            <a:pathLst>
              <a:path w="6601968" h="4320540">
                <a:moveTo>
                  <a:pt x="0" y="4320540"/>
                </a:moveTo>
                <a:lnTo>
                  <a:pt x="0" y="0"/>
                </a:lnTo>
                <a:lnTo>
                  <a:pt x="6601968" y="0"/>
                </a:lnTo>
                <a:lnTo>
                  <a:pt x="6601968" y="4320540"/>
                </a:lnTo>
                <a:lnTo>
                  <a:pt x="0" y="4320540"/>
                </a:lnTo>
                <a:close/>
              </a:path>
            </a:pathLst>
          </a:custGeom>
          <a:solidFill>
            <a:srgbClr val="FFFFFF"/>
          </a:solidFill>
        </p:spPr>
        <p:txBody>
          <a:bodyPr wrap="square" lIns="0" tIns="0" rIns="0" bIns="0" rtlCol="0">
            <a:noAutofit/>
          </a:bodyPr>
          <a:lstStyle/>
          <a:p>
            <a:endParaRPr/>
          </a:p>
        </p:txBody>
      </p:sp>
      <p:sp>
        <p:nvSpPr>
          <p:cNvPr id="2" name="text 1"/>
          <p:cNvSpPr txBox="1"/>
          <p:nvPr/>
        </p:nvSpPr>
        <p:spPr>
          <a:xfrm>
            <a:off x="1806194" y="2083308"/>
            <a:ext cx="6487465" cy="670636"/>
          </a:xfrm>
          <a:prstGeom prst="rect">
            <a:avLst/>
          </a:prstGeom>
        </p:spPr>
        <p:txBody>
          <a:bodyPr vert="horz" wrap="none" lIns="0" tIns="0" rIns="0" bIns="0" rtlCol="0">
            <a:spAutoFit/>
          </a:bodyPr>
          <a:lstStyle/>
          <a:p>
            <a:pPr marL="0">
              <a:lnSpc>
                <a:spcPct val="100000"/>
              </a:lnSpc>
            </a:pPr>
            <a:r>
              <a:rPr sz="2400" spc="10" dirty="0">
                <a:latin typeface="Calibri Light"/>
                <a:cs typeface="Calibri Light"/>
              </a:rPr>
              <a:t>Every word has at least one free morpheme, which</a:t>
            </a:r>
            <a:endParaRPr sz="2400">
              <a:latin typeface="Calibri Light"/>
              <a:cs typeface="Calibri Light"/>
            </a:endParaRPr>
          </a:p>
          <a:p>
            <a:pPr marL="0">
              <a:lnSpc>
                <a:spcPct val="100000"/>
              </a:lnSpc>
            </a:pPr>
            <a:r>
              <a:rPr sz="2400" spc="10" dirty="0">
                <a:latin typeface="Calibri Light"/>
                <a:cs typeface="Calibri Light"/>
              </a:rPr>
              <a:t>is referred to as the </a:t>
            </a:r>
            <a:r>
              <a:rPr sz="2400" spc="10" dirty="0">
                <a:solidFill>
                  <a:srgbClr val="C00000"/>
                </a:solidFill>
                <a:latin typeface="Calibri Light"/>
                <a:cs typeface="Calibri Light"/>
              </a:rPr>
              <a:t>root</a:t>
            </a:r>
            <a:r>
              <a:rPr sz="2400" spc="10" dirty="0">
                <a:latin typeface="Calibri Light"/>
                <a:cs typeface="Calibri Light"/>
              </a:rPr>
              <a:t>, </a:t>
            </a:r>
            <a:r>
              <a:rPr sz="2400" spc="10" dirty="0">
                <a:solidFill>
                  <a:srgbClr val="C00000"/>
                </a:solidFill>
                <a:latin typeface="Calibri Light"/>
                <a:cs typeface="Calibri Light"/>
              </a:rPr>
              <a:t>stem </a:t>
            </a:r>
            <a:r>
              <a:rPr sz="2400" spc="10" dirty="0">
                <a:latin typeface="Calibri Light"/>
                <a:cs typeface="Calibri Light"/>
              </a:rPr>
              <a:t>or </a:t>
            </a:r>
            <a:r>
              <a:rPr sz="2400" spc="10" dirty="0">
                <a:solidFill>
                  <a:srgbClr val="C00000"/>
                </a:solidFill>
                <a:latin typeface="Calibri Light"/>
                <a:cs typeface="Calibri Light"/>
              </a:rPr>
              <a:t>base</a:t>
            </a:r>
            <a:r>
              <a:rPr sz="2400" spc="10" dirty="0">
                <a:latin typeface="Calibri Light"/>
                <a:cs typeface="Calibri Light"/>
              </a:rPr>
              <a:t>.</a:t>
            </a:r>
            <a:endParaRPr sz="2400">
              <a:latin typeface="Calibri Light"/>
              <a:cs typeface="Calibri Light"/>
            </a:endParaRPr>
          </a:p>
        </p:txBody>
      </p:sp>
      <p:sp>
        <p:nvSpPr>
          <p:cNvPr id="3" name="text 1"/>
          <p:cNvSpPr txBox="1"/>
          <p:nvPr/>
        </p:nvSpPr>
        <p:spPr>
          <a:xfrm>
            <a:off x="1806194" y="2951099"/>
            <a:ext cx="675739" cy="355091"/>
          </a:xfrm>
          <a:prstGeom prst="rect">
            <a:avLst/>
          </a:prstGeom>
        </p:spPr>
        <p:txBody>
          <a:bodyPr vert="horz" wrap="none" lIns="0" tIns="0" rIns="0" bIns="0" rtlCol="0">
            <a:spAutoFit/>
          </a:bodyPr>
          <a:lstStyle/>
          <a:p>
            <a:pPr marL="0">
              <a:lnSpc>
                <a:spcPct val="100000"/>
              </a:lnSpc>
            </a:pPr>
            <a:r>
              <a:rPr sz="2800" spc="10" dirty="0">
                <a:solidFill>
                  <a:srgbClr val="C00000"/>
                </a:solidFill>
                <a:latin typeface="Calibri Light"/>
                <a:cs typeface="Calibri Light"/>
              </a:rPr>
              <a:t>root</a:t>
            </a:r>
            <a:endParaRPr sz="2800">
              <a:latin typeface="Calibri Light"/>
              <a:cs typeface="Calibri Light"/>
            </a:endParaRPr>
          </a:p>
        </p:txBody>
      </p:sp>
      <p:sp>
        <p:nvSpPr>
          <p:cNvPr id="42" name="object 42"/>
          <p:cNvSpPr/>
          <p:nvPr/>
        </p:nvSpPr>
        <p:spPr>
          <a:xfrm>
            <a:off x="1805940" y="3241039"/>
            <a:ext cx="594360" cy="36576"/>
          </a:xfrm>
          <a:custGeom>
            <a:avLst/>
            <a:gdLst/>
            <a:ahLst/>
            <a:cxnLst/>
            <a:rect l="l" t="t" r="r" b="b"/>
            <a:pathLst>
              <a:path w="594360" h="36576">
                <a:moveTo>
                  <a:pt x="0" y="36576"/>
                </a:moveTo>
                <a:lnTo>
                  <a:pt x="0" y="0"/>
                </a:lnTo>
                <a:lnTo>
                  <a:pt x="594360" y="0"/>
                </a:lnTo>
                <a:lnTo>
                  <a:pt x="594360" y="36576"/>
                </a:lnTo>
                <a:lnTo>
                  <a:pt x="0" y="36576"/>
                </a:lnTo>
                <a:close/>
              </a:path>
            </a:pathLst>
          </a:custGeom>
          <a:solidFill>
            <a:srgbClr val="C00000"/>
          </a:solidFill>
        </p:spPr>
        <p:txBody>
          <a:bodyPr wrap="square" lIns="0" tIns="0" rIns="0" bIns="0" rtlCol="0">
            <a:noAutofit/>
          </a:bodyPr>
          <a:lstStyle/>
          <a:p>
            <a:endParaRPr/>
          </a:p>
        </p:txBody>
      </p:sp>
      <p:sp>
        <p:nvSpPr>
          <p:cNvPr id="4" name="text 1"/>
          <p:cNvSpPr txBox="1"/>
          <p:nvPr/>
        </p:nvSpPr>
        <p:spPr>
          <a:xfrm>
            <a:off x="2400554" y="2951099"/>
            <a:ext cx="5905581" cy="355091"/>
          </a:xfrm>
          <a:prstGeom prst="rect">
            <a:avLst/>
          </a:prstGeom>
        </p:spPr>
        <p:txBody>
          <a:bodyPr vert="horz" wrap="none" lIns="0" tIns="0" rIns="0" bIns="0" rtlCol="0">
            <a:spAutoFit/>
          </a:bodyPr>
          <a:lstStyle/>
          <a:p>
            <a:pPr marL="0">
              <a:lnSpc>
                <a:spcPct val="100000"/>
              </a:lnSpc>
            </a:pPr>
            <a:r>
              <a:rPr sz="2800" spc="10" dirty="0">
                <a:solidFill>
                  <a:srgbClr val="C00000"/>
                </a:solidFill>
                <a:latin typeface="Calibri Light"/>
                <a:cs typeface="Calibri Light"/>
              </a:rPr>
              <a:t>: </a:t>
            </a:r>
            <a:r>
              <a:rPr sz="2800" spc="10" dirty="0">
                <a:latin typeface="Calibri Light"/>
                <a:cs typeface="Calibri Light"/>
              </a:rPr>
              <a:t>The morpheme that remains when all</a:t>
            </a:r>
            <a:endParaRPr sz="2800">
              <a:latin typeface="Calibri Light"/>
              <a:cs typeface="Calibri Light"/>
            </a:endParaRPr>
          </a:p>
        </p:txBody>
      </p:sp>
      <p:sp>
        <p:nvSpPr>
          <p:cNvPr id="5" name="text 1"/>
          <p:cNvSpPr txBox="1"/>
          <p:nvPr/>
        </p:nvSpPr>
        <p:spPr>
          <a:xfrm>
            <a:off x="1806194" y="3377819"/>
            <a:ext cx="6499255" cy="355092"/>
          </a:xfrm>
          <a:prstGeom prst="rect">
            <a:avLst/>
          </a:prstGeom>
        </p:spPr>
        <p:txBody>
          <a:bodyPr vert="horz" wrap="none" lIns="0" tIns="0" rIns="0" bIns="0" rtlCol="0">
            <a:spAutoFit/>
          </a:bodyPr>
          <a:lstStyle/>
          <a:p>
            <a:pPr marL="0">
              <a:lnSpc>
                <a:spcPct val="100000"/>
              </a:lnSpc>
            </a:pPr>
            <a:r>
              <a:rPr sz="2800" spc="10" dirty="0">
                <a:latin typeface="Calibri Light"/>
                <a:cs typeface="Calibri Light"/>
              </a:rPr>
              <a:t>affixes are stripped from a complex word:</a:t>
            </a:r>
            <a:endParaRPr sz="2800">
              <a:latin typeface="Calibri Light"/>
              <a:cs typeface="Calibri Light"/>
            </a:endParaRPr>
          </a:p>
        </p:txBody>
      </p:sp>
      <p:sp>
        <p:nvSpPr>
          <p:cNvPr id="6" name="text 1"/>
          <p:cNvSpPr txBox="1"/>
          <p:nvPr/>
        </p:nvSpPr>
        <p:spPr>
          <a:xfrm>
            <a:off x="1806194" y="3804310"/>
            <a:ext cx="5457480" cy="355397"/>
          </a:xfrm>
          <a:prstGeom prst="rect">
            <a:avLst/>
          </a:prstGeom>
        </p:spPr>
        <p:txBody>
          <a:bodyPr vert="horz" wrap="none" lIns="0" tIns="0" rIns="0" bIns="0" rtlCol="0">
            <a:spAutoFit/>
          </a:bodyPr>
          <a:lstStyle/>
          <a:p>
            <a:pPr marL="0">
              <a:lnSpc>
                <a:spcPct val="100000"/>
              </a:lnSpc>
            </a:pPr>
            <a:r>
              <a:rPr sz="2800" spc="10" dirty="0">
                <a:latin typeface="Calibri Light"/>
                <a:cs typeface="Calibri Light"/>
              </a:rPr>
              <a:t>e.g., </a:t>
            </a:r>
            <a:r>
              <a:rPr sz="2800" spc="10" dirty="0">
                <a:solidFill>
                  <a:srgbClr val="C00000"/>
                </a:solidFill>
                <a:latin typeface="Calibri Light"/>
                <a:cs typeface="Calibri Light"/>
              </a:rPr>
              <a:t>system </a:t>
            </a:r>
            <a:r>
              <a:rPr sz="2800" spc="10" dirty="0">
                <a:latin typeface="Calibri Light"/>
                <a:cs typeface="Calibri Light"/>
              </a:rPr>
              <a:t>from un</a:t>
            </a:r>
            <a:r>
              <a:rPr sz="2800" spc="10" dirty="0">
                <a:solidFill>
                  <a:srgbClr val="C00000"/>
                </a:solidFill>
                <a:latin typeface="Calibri Light"/>
                <a:cs typeface="Calibri Light"/>
              </a:rPr>
              <a:t>+</a:t>
            </a:r>
            <a:r>
              <a:rPr sz="2800" spc="10" dirty="0">
                <a:latin typeface="Calibri Light"/>
                <a:cs typeface="Calibri Light"/>
              </a:rPr>
              <a:t>system</a:t>
            </a:r>
            <a:r>
              <a:rPr sz="2800" spc="10" dirty="0">
                <a:solidFill>
                  <a:srgbClr val="C00000"/>
                </a:solidFill>
                <a:latin typeface="Calibri Light"/>
                <a:cs typeface="Calibri Light"/>
              </a:rPr>
              <a:t>+</a:t>
            </a:r>
            <a:r>
              <a:rPr sz="2800" spc="10" dirty="0">
                <a:latin typeface="Calibri Light"/>
                <a:cs typeface="Calibri Light"/>
              </a:rPr>
              <a:t>atic</a:t>
            </a:r>
            <a:r>
              <a:rPr sz="2800" spc="10" dirty="0">
                <a:solidFill>
                  <a:srgbClr val="C00000"/>
                </a:solidFill>
                <a:latin typeface="Calibri Light"/>
                <a:cs typeface="Calibri Light"/>
              </a:rPr>
              <a:t>+</a:t>
            </a:r>
            <a:r>
              <a:rPr sz="2800" spc="10" dirty="0">
                <a:latin typeface="Calibri Light"/>
                <a:cs typeface="Calibri Light"/>
              </a:rPr>
              <a:t>ally</a:t>
            </a:r>
            <a:endParaRPr sz="2800">
              <a:latin typeface="Calibri Light"/>
              <a:cs typeface="Calibri Light"/>
            </a:endParaRPr>
          </a:p>
        </p:txBody>
      </p:sp>
      <p:sp>
        <p:nvSpPr>
          <p:cNvPr id="7" name="text 1"/>
          <p:cNvSpPr txBox="1"/>
          <p:nvPr/>
        </p:nvSpPr>
        <p:spPr>
          <a:xfrm>
            <a:off x="1806194" y="4501388"/>
            <a:ext cx="775521" cy="355092"/>
          </a:xfrm>
          <a:prstGeom prst="rect">
            <a:avLst/>
          </a:prstGeom>
        </p:spPr>
        <p:txBody>
          <a:bodyPr vert="horz" wrap="none" lIns="0" tIns="0" rIns="0" bIns="0" rtlCol="0">
            <a:spAutoFit/>
          </a:bodyPr>
          <a:lstStyle/>
          <a:p>
            <a:pPr marL="0">
              <a:lnSpc>
                <a:spcPct val="100000"/>
              </a:lnSpc>
            </a:pPr>
            <a:r>
              <a:rPr sz="2800" spc="10" dirty="0">
                <a:solidFill>
                  <a:srgbClr val="C00000"/>
                </a:solidFill>
                <a:latin typeface="Calibri Light"/>
                <a:cs typeface="Calibri Light"/>
              </a:rPr>
              <a:t>stem</a:t>
            </a:r>
            <a:endParaRPr sz="2800">
              <a:latin typeface="Calibri Light"/>
              <a:cs typeface="Calibri Light"/>
            </a:endParaRPr>
          </a:p>
        </p:txBody>
      </p:sp>
      <p:sp>
        <p:nvSpPr>
          <p:cNvPr id="43" name="object 43"/>
          <p:cNvSpPr/>
          <p:nvPr/>
        </p:nvSpPr>
        <p:spPr>
          <a:xfrm>
            <a:off x="1805940" y="4790948"/>
            <a:ext cx="691896" cy="36576"/>
          </a:xfrm>
          <a:custGeom>
            <a:avLst/>
            <a:gdLst/>
            <a:ahLst/>
            <a:cxnLst/>
            <a:rect l="l" t="t" r="r" b="b"/>
            <a:pathLst>
              <a:path w="691896" h="36576">
                <a:moveTo>
                  <a:pt x="0" y="36576"/>
                </a:moveTo>
                <a:lnTo>
                  <a:pt x="0" y="0"/>
                </a:lnTo>
                <a:lnTo>
                  <a:pt x="691896" y="0"/>
                </a:lnTo>
                <a:lnTo>
                  <a:pt x="691896" y="36576"/>
                </a:lnTo>
                <a:lnTo>
                  <a:pt x="0" y="36576"/>
                </a:lnTo>
                <a:close/>
              </a:path>
            </a:pathLst>
          </a:custGeom>
          <a:solidFill>
            <a:srgbClr val="C00000"/>
          </a:solidFill>
        </p:spPr>
        <p:txBody>
          <a:bodyPr wrap="square" lIns="0" tIns="0" rIns="0" bIns="0" rtlCol="0">
            <a:noAutofit/>
          </a:bodyPr>
          <a:lstStyle/>
          <a:p>
            <a:endParaRPr/>
          </a:p>
        </p:txBody>
      </p:sp>
      <p:sp>
        <p:nvSpPr>
          <p:cNvPr id="8" name="text 1"/>
          <p:cNvSpPr txBox="1"/>
          <p:nvPr/>
        </p:nvSpPr>
        <p:spPr>
          <a:xfrm>
            <a:off x="2498090" y="4501388"/>
            <a:ext cx="5806476" cy="355092"/>
          </a:xfrm>
          <a:prstGeom prst="rect">
            <a:avLst/>
          </a:prstGeom>
        </p:spPr>
        <p:txBody>
          <a:bodyPr vert="horz" wrap="none" lIns="0" tIns="0" rIns="0" bIns="0" rtlCol="0">
            <a:spAutoFit/>
          </a:bodyPr>
          <a:lstStyle/>
          <a:p>
            <a:pPr marL="0">
              <a:lnSpc>
                <a:spcPct val="100000"/>
              </a:lnSpc>
            </a:pPr>
            <a:r>
              <a:rPr sz="2800" spc="10" dirty="0">
                <a:solidFill>
                  <a:srgbClr val="C00000"/>
                </a:solidFill>
                <a:latin typeface="Calibri Light"/>
                <a:cs typeface="Calibri Light"/>
              </a:rPr>
              <a:t>: </a:t>
            </a:r>
            <a:r>
              <a:rPr sz="2800" spc="10" dirty="0">
                <a:latin typeface="Calibri Light"/>
                <a:cs typeface="Calibri Light"/>
              </a:rPr>
              <a:t>When a root morpheme is combined</a:t>
            </a:r>
            <a:endParaRPr sz="2800">
              <a:latin typeface="Calibri Light"/>
              <a:cs typeface="Calibri Light"/>
            </a:endParaRPr>
          </a:p>
        </p:txBody>
      </p:sp>
      <p:sp>
        <p:nvSpPr>
          <p:cNvPr id="9" name="text 1"/>
          <p:cNvSpPr txBox="1"/>
          <p:nvPr/>
        </p:nvSpPr>
        <p:spPr>
          <a:xfrm>
            <a:off x="1806194" y="4927879"/>
            <a:ext cx="709016" cy="355397"/>
          </a:xfrm>
          <a:prstGeom prst="rect">
            <a:avLst/>
          </a:prstGeom>
        </p:spPr>
        <p:txBody>
          <a:bodyPr vert="horz" wrap="none" lIns="0" tIns="0" rIns="0" bIns="0" rtlCol="0">
            <a:spAutoFit/>
          </a:bodyPr>
          <a:lstStyle/>
          <a:p>
            <a:pPr marL="0">
              <a:lnSpc>
                <a:spcPct val="100000"/>
              </a:lnSpc>
            </a:pPr>
            <a:r>
              <a:rPr sz="2800" spc="10" dirty="0">
                <a:latin typeface="Calibri Light"/>
                <a:cs typeface="Calibri Light"/>
              </a:rPr>
              <a:t>with</a:t>
            </a:r>
            <a:endParaRPr sz="2800">
              <a:latin typeface="Calibri Light"/>
              <a:cs typeface="Calibri Light"/>
            </a:endParaRPr>
          </a:p>
        </p:txBody>
      </p:sp>
      <p:sp>
        <p:nvSpPr>
          <p:cNvPr id="10" name="text 1"/>
          <p:cNvSpPr txBox="1"/>
          <p:nvPr/>
        </p:nvSpPr>
        <p:spPr>
          <a:xfrm>
            <a:off x="2894711" y="4927879"/>
            <a:ext cx="433260" cy="355397"/>
          </a:xfrm>
          <a:prstGeom prst="rect">
            <a:avLst/>
          </a:prstGeom>
        </p:spPr>
        <p:txBody>
          <a:bodyPr vert="horz" wrap="none" lIns="0" tIns="0" rIns="0" bIns="0" rtlCol="0">
            <a:spAutoFit/>
          </a:bodyPr>
          <a:lstStyle/>
          <a:p>
            <a:pPr marL="0">
              <a:lnSpc>
                <a:spcPct val="100000"/>
              </a:lnSpc>
            </a:pPr>
            <a:r>
              <a:rPr sz="2800" spc="10" dirty="0">
                <a:latin typeface="Calibri Light"/>
                <a:cs typeface="Calibri Light"/>
              </a:rPr>
              <a:t>an</a:t>
            </a:r>
            <a:endParaRPr sz="2800">
              <a:latin typeface="Calibri Light"/>
              <a:cs typeface="Calibri Light"/>
            </a:endParaRPr>
          </a:p>
        </p:txBody>
      </p:sp>
      <p:sp>
        <p:nvSpPr>
          <p:cNvPr id="11" name="text 1"/>
          <p:cNvSpPr txBox="1"/>
          <p:nvPr/>
        </p:nvSpPr>
        <p:spPr>
          <a:xfrm>
            <a:off x="3707003" y="4927879"/>
            <a:ext cx="768722" cy="355397"/>
          </a:xfrm>
          <a:prstGeom prst="rect">
            <a:avLst/>
          </a:prstGeom>
        </p:spPr>
        <p:txBody>
          <a:bodyPr vert="horz" wrap="none" lIns="0" tIns="0" rIns="0" bIns="0" rtlCol="0">
            <a:spAutoFit/>
          </a:bodyPr>
          <a:lstStyle/>
          <a:p>
            <a:pPr marL="0">
              <a:lnSpc>
                <a:spcPct val="100000"/>
              </a:lnSpc>
            </a:pPr>
            <a:r>
              <a:rPr sz="2800" spc="10" dirty="0">
                <a:latin typeface="Calibri Light"/>
                <a:cs typeface="Calibri Light"/>
              </a:rPr>
              <a:t>affix,</a:t>
            </a:r>
            <a:endParaRPr sz="2800">
              <a:latin typeface="Calibri Light"/>
              <a:cs typeface="Calibri Light"/>
            </a:endParaRPr>
          </a:p>
        </p:txBody>
      </p:sp>
      <p:sp>
        <p:nvSpPr>
          <p:cNvPr id="12" name="text 1"/>
          <p:cNvSpPr txBox="1"/>
          <p:nvPr/>
        </p:nvSpPr>
        <p:spPr>
          <a:xfrm>
            <a:off x="4854829" y="4927879"/>
            <a:ext cx="273330" cy="355397"/>
          </a:xfrm>
          <a:prstGeom prst="rect">
            <a:avLst/>
          </a:prstGeom>
        </p:spPr>
        <p:txBody>
          <a:bodyPr vert="horz" wrap="none" lIns="0" tIns="0" rIns="0" bIns="0" rtlCol="0">
            <a:spAutoFit/>
          </a:bodyPr>
          <a:lstStyle/>
          <a:p>
            <a:pPr marL="0">
              <a:lnSpc>
                <a:spcPct val="100000"/>
              </a:lnSpc>
            </a:pPr>
            <a:r>
              <a:rPr sz="2800" spc="10" dirty="0">
                <a:latin typeface="Calibri Light"/>
                <a:cs typeface="Calibri Light"/>
              </a:rPr>
              <a:t>it</a:t>
            </a:r>
            <a:endParaRPr sz="2800">
              <a:latin typeface="Calibri Light"/>
              <a:cs typeface="Calibri Light"/>
            </a:endParaRPr>
          </a:p>
        </p:txBody>
      </p:sp>
      <p:sp>
        <p:nvSpPr>
          <p:cNvPr id="13" name="text 1"/>
          <p:cNvSpPr txBox="1"/>
          <p:nvPr/>
        </p:nvSpPr>
        <p:spPr>
          <a:xfrm>
            <a:off x="5510149" y="4927879"/>
            <a:ext cx="905195" cy="355397"/>
          </a:xfrm>
          <a:prstGeom prst="rect">
            <a:avLst/>
          </a:prstGeom>
        </p:spPr>
        <p:txBody>
          <a:bodyPr vert="horz" wrap="none" lIns="0" tIns="0" rIns="0" bIns="0" rtlCol="0">
            <a:spAutoFit/>
          </a:bodyPr>
          <a:lstStyle/>
          <a:p>
            <a:pPr marL="0">
              <a:lnSpc>
                <a:spcPct val="100000"/>
              </a:lnSpc>
            </a:pPr>
            <a:r>
              <a:rPr sz="2800" spc="10" dirty="0">
                <a:latin typeface="Calibri Light"/>
                <a:cs typeface="Calibri Light"/>
              </a:rPr>
              <a:t>forms</a:t>
            </a:r>
            <a:endParaRPr sz="2800">
              <a:latin typeface="Calibri Light"/>
              <a:cs typeface="Calibri Light"/>
            </a:endParaRPr>
          </a:p>
        </p:txBody>
      </p:sp>
      <p:sp>
        <p:nvSpPr>
          <p:cNvPr id="14" name="text 1"/>
          <p:cNvSpPr txBox="1"/>
          <p:nvPr/>
        </p:nvSpPr>
        <p:spPr>
          <a:xfrm>
            <a:off x="6796786" y="4927879"/>
            <a:ext cx="247712" cy="355397"/>
          </a:xfrm>
          <a:prstGeom prst="rect">
            <a:avLst/>
          </a:prstGeom>
        </p:spPr>
        <p:txBody>
          <a:bodyPr vert="horz" wrap="none" lIns="0" tIns="0" rIns="0" bIns="0" rtlCol="0">
            <a:spAutoFit/>
          </a:bodyPr>
          <a:lstStyle/>
          <a:p>
            <a:pPr marL="0">
              <a:lnSpc>
                <a:spcPct val="100000"/>
              </a:lnSpc>
            </a:pPr>
            <a:r>
              <a:rPr sz="2800" spc="10" dirty="0">
                <a:latin typeface="Calibri Light"/>
                <a:cs typeface="Calibri Light"/>
              </a:rPr>
              <a:t>a</a:t>
            </a:r>
            <a:endParaRPr sz="2800">
              <a:latin typeface="Calibri Light"/>
              <a:cs typeface="Calibri Light"/>
            </a:endParaRPr>
          </a:p>
        </p:txBody>
      </p:sp>
      <p:sp>
        <p:nvSpPr>
          <p:cNvPr id="15" name="text 1"/>
          <p:cNvSpPr txBox="1"/>
          <p:nvPr/>
        </p:nvSpPr>
        <p:spPr>
          <a:xfrm>
            <a:off x="7424674" y="4927879"/>
            <a:ext cx="879401" cy="355397"/>
          </a:xfrm>
          <a:prstGeom prst="rect">
            <a:avLst/>
          </a:prstGeom>
        </p:spPr>
        <p:txBody>
          <a:bodyPr vert="horz" wrap="none" lIns="0" tIns="0" rIns="0" bIns="0" rtlCol="0">
            <a:spAutoFit/>
          </a:bodyPr>
          <a:lstStyle/>
          <a:p>
            <a:pPr marL="0">
              <a:lnSpc>
                <a:spcPct val="100000"/>
              </a:lnSpc>
            </a:pPr>
            <a:r>
              <a:rPr sz="2800" spc="10" dirty="0">
                <a:latin typeface="Calibri Light"/>
                <a:cs typeface="Calibri Light"/>
              </a:rPr>
              <a:t>stem:</a:t>
            </a:r>
            <a:endParaRPr sz="2800">
              <a:latin typeface="Calibri Light"/>
              <a:cs typeface="Calibri Light"/>
            </a:endParaRPr>
          </a:p>
        </p:txBody>
      </p:sp>
      <p:sp>
        <p:nvSpPr>
          <p:cNvPr id="16" name="text 1"/>
          <p:cNvSpPr txBox="1"/>
          <p:nvPr/>
        </p:nvSpPr>
        <p:spPr>
          <a:xfrm>
            <a:off x="1806194" y="5355107"/>
            <a:ext cx="5942063" cy="355092"/>
          </a:xfrm>
          <a:prstGeom prst="rect">
            <a:avLst/>
          </a:prstGeom>
        </p:spPr>
        <p:txBody>
          <a:bodyPr vert="horz" wrap="none" lIns="0" tIns="0" rIns="0" bIns="0" rtlCol="0">
            <a:spAutoFit/>
          </a:bodyPr>
          <a:lstStyle/>
          <a:p>
            <a:pPr marL="0">
              <a:lnSpc>
                <a:spcPct val="100000"/>
              </a:lnSpc>
            </a:pPr>
            <a:r>
              <a:rPr sz="2800" spc="10" dirty="0">
                <a:latin typeface="Calibri Light"/>
                <a:cs typeface="Calibri Light"/>
              </a:rPr>
              <a:t>e.g., believe (root) </a:t>
            </a:r>
            <a:r>
              <a:rPr sz="2800" spc="10" dirty="0">
                <a:solidFill>
                  <a:srgbClr val="D99694"/>
                </a:solidFill>
                <a:latin typeface="Calibri Light"/>
                <a:cs typeface="Calibri Light"/>
              </a:rPr>
              <a:t>→ </a:t>
            </a:r>
            <a:r>
              <a:rPr sz="2800" spc="10" dirty="0">
                <a:solidFill>
                  <a:srgbClr val="CC0000"/>
                </a:solidFill>
                <a:latin typeface="Calibri Light"/>
                <a:cs typeface="Calibri Light"/>
              </a:rPr>
              <a:t>believe</a:t>
            </a:r>
            <a:r>
              <a:rPr sz="2800" spc="10" dirty="0">
                <a:latin typeface="Calibri Light"/>
                <a:cs typeface="Calibri Light"/>
              </a:rPr>
              <a:t>+</a:t>
            </a:r>
            <a:r>
              <a:rPr sz="2800" spc="10" dirty="0">
                <a:solidFill>
                  <a:srgbClr val="CC0000"/>
                </a:solidFill>
                <a:latin typeface="Calibri Light"/>
                <a:cs typeface="Calibri Light"/>
              </a:rPr>
              <a:t>able </a:t>
            </a:r>
            <a:r>
              <a:rPr sz="2800" spc="10" dirty="0">
                <a:latin typeface="Calibri Light"/>
                <a:cs typeface="Calibri Light"/>
              </a:rPr>
              <a:t>(stem)</a:t>
            </a:r>
            <a:endParaRPr sz="2800">
              <a:latin typeface="Calibri Light"/>
              <a:cs typeface="Calibri Light"/>
            </a:endParaRPr>
          </a:p>
        </p:txBody>
      </p:sp>
      <p:sp>
        <p:nvSpPr>
          <p:cNvPr id="17" name="text 1"/>
          <p:cNvSpPr txBox="1"/>
          <p:nvPr/>
        </p:nvSpPr>
        <p:spPr>
          <a:xfrm>
            <a:off x="2774950" y="1002030"/>
            <a:ext cx="4606391" cy="685800"/>
          </a:xfrm>
          <a:prstGeom prst="rect">
            <a:avLst/>
          </a:prstGeom>
        </p:spPr>
        <p:txBody>
          <a:bodyPr vert="horz" wrap="none" lIns="0" tIns="0" rIns="0" bIns="0" rtlCol="0">
            <a:spAutoFit/>
          </a:bodyPr>
          <a:lstStyle/>
          <a:p>
            <a:pPr marL="0">
              <a:lnSpc>
                <a:spcPct val="100000"/>
              </a:lnSpc>
            </a:pPr>
            <a:r>
              <a:rPr sz="5400" spc="10" dirty="0">
                <a:latin typeface="Calibri"/>
                <a:cs typeface="Calibri"/>
              </a:rPr>
              <a:t>R</a:t>
            </a:r>
            <a:r>
              <a:rPr sz="4300" spc="10" dirty="0">
                <a:latin typeface="Calibri"/>
                <a:cs typeface="Calibri"/>
              </a:rPr>
              <a:t>OOTS AND </a:t>
            </a:r>
            <a:r>
              <a:rPr sz="5400" spc="10" dirty="0">
                <a:latin typeface="Calibri"/>
                <a:cs typeface="Calibri"/>
              </a:rPr>
              <a:t>S</a:t>
            </a:r>
            <a:r>
              <a:rPr sz="4300" spc="10" dirty="0">
                <a:latin typeface="Calibri"/>
                <a:cs typeface="Calibri"/>
              </a:rPr>
              <a:t>TEMS</a:t>
            </a:r>
            <a:endParaRPr sz="4300">
              <a:latin typeface="Calibri"/>
              <a:cs typeface="Calibri"/>
            </a:endParaRPr>
          </a:p>
        </p:txBody>
      </p:sp>
      <p:sp>
        <p:nvSpPr>
          <p:cNvPr id="18" name="text 1"/>
          <p:cNvSpPr txBox="1"/>
          <p:nvPr/>
        </p:nvSpPr>
        <p:spPr>
          <a:xfrm>
            <a:off x="8626729" y="6477686"/>
            <a:ext cx="190261" cy="152704"/>
          </a:xfrm>
          <a:prstGeom prst="rect">
            <a:avLst/>
          </a:prstGeom>
        </p:spPr>
        <p:txBody>
          <a:bodyPr vert="horz" wrap="none" lIns="0" tIns="0" rIns="0" bIns="0" rtlCol="0">
            <a:spAutoFit/>
          </a:bodyPr>
          <a:lstStyle/>
          <a:p>
            <a:pPr marL="0">
              <a:lnSpc>
                <a:spcPct val="100000"/>
              </a:lnSpc>
            </a:pPr>
            <a:r>
              <a:rPr sz="1200" spc="10" dirty="0">
                <a:solidFill>
                  <a:srgbClr val="DD523B"/>
                </a:solidFill>
                <a:latin typeface="Calibri"/>
                <a:cs typeface="Calibri"/>
              </a:rPr>
              <a:t>13</a:t>
            </a:r>
            <a:endParaRPr sz="1200">
              <a:latin typeface="Calibri"/>
              <a:cs typeface="Calibri"/>
            </a:endParaRPr>
          </a:p>
        </p:txBody>
      </p:sp>
      <p:sp>
        <p:nvSpPr>
          <p:cNvPr id="19" name="text 1"/>
          <p:cNvSpPr txBox="1"/>
          <p:nvPr/>
        </p:nvSpPr>
        <p:spPr>
          <a:xfrm>
            <a:off x="4544822" y="6477686"/>
            <a:ext cx="953031" cy="152704"/>
          </a:xfrm>
          <a:prstGeom prst="rect">
            <a:avLst/>
          </a:prstGeom>
        </p:spPr>
        <p:txBody>
          <a:bodyPr vert="horz" wrap="none" lIns="0" tIns="0" rIns="0" bIns="0" rtlCol="0">
            <a:spAutoFit/>
          </a:bodyPr>
          <a:lstStyle/>
          <a:p>
            <a:pPr marL="0">
              <a:lnSpc>
                <a:spcPct val="100000"/>
              </a:lnSpc>
            </a:pPr>
            <a:r>
              <a:rPr sz="1200" spc="10" dirty="0">
                <a:solidFill>
                  <a:srgbClr val="DD523B"/>
                </a:solidFill>
                <a:latin typeface="Calibri"/>
                <a:cs typeface="Calibri"/>
              </a:rPr>
              <a:t>MORPHOLOGY</a:t>
            </a:r>
            <a:endParaRPr sz="1200">
              <a:latin typeface="Calibri"/>
              <a:cs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5" name="Imag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pic>
        <p:nvPicPr>
          <p:cNvPr id="56" name="Imag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 y="-1525"/>
            <a:ext cx="9147048" cy="6861048"/>
          </a:xfrm>
          <a:prstGeom prst="rect">
            <a:avLst/>
          </a:prstGeom>
        </p:spPr>
      </p:pic>
      <p:sp>
        <p:nvSpPr>
          <p:cNvPr id="44" name="object 44"/>
          <p:cNvSpPr/>
          <p:nvPr/>
        </p:nvSpPr>
        <p:spPr>
          <a:xfrm>
            <a:off x="1714500" y="1700784"/>
            <a:ext cx="6601968" cy="4320540"/>
          </a:xfrm>
          <a:custGeom>
            <a:avLst/>
            <a:gdLst/>
            <a:ahLst/>
            <a:cxnLst/>
            <a:rect l="l" t="t" r="r" b="b"/>
            <a:pathLst>
              <a:path w="6601968" h="4320540">
                <a:moveTo>
                  <a:pt x="0" y="4320540"/>
                </a:moveTo>
                <a:lnTo>
                  <a:pt x="0" y="0"/>
                </a:lnTo>
                <a:lnTo>
                  <a:pt x="6601968" y="0"/>
                </a:lnTo>
                <a:lnTo>
                  <a:pt x="6601968" y="4320540"/>
                </a:lnTo>
                <a:lnTo>
                  <a:pt x="0" y="4320540"/>
                </a:lnTo>
                <a:close/>
              </a:path>
            </a:pathLst>
          </a:custGeom>
          <a:solidFill>
            <a:srgbClr val="FFFFFF"/>
          </a:solidFill>
        </p:spPr>
        <p:txBody>
          <a:bodyPr wrap="square" lIns="0" tIns="0" rIns="0" bIns="0" rtlCol="0">
            <a:noAutofit/>
          </a:bodyPr>
          <a:lstStyle/>
          <a:p>
            <a:endParaRPr/>
          </a:p>
        </p:txBody>
      </p:sp>
      <p:sp>
        <p:nvSpPr>
          <p:cNvPr id="2" name="text 1"/>
          <p:cNvSpPr txBox="1"/>
          <p:nvPr/>
        </p:nvSpPr>
        <p:spPr>
          <a:xfrm>
            <a:off x="1806194" y="3210178"/>
            <a:ext cx="737526" cy="355092"/>
          </a:xfrm>
          <a:prstGeom prst="rect">
            <a:avLst/>
          </a:prstGeom>
        </p:spPr>
        <p:txBody>
          <a:bodyPr vert="horz" wrap="none" lIns="0" tIns="0" rIns="0" bIns="0" rtlCol="0">
            <a:spAutoFit/>
          </a:bodyPr>
          <a:lstStyle/>
          <a:p>
            <a:pPr marL="0">
              <a:lnSpc>
                <a:spcPct val="100000"/>
              </a:lnSpc>
            </a:pPr>
            <a:r>
              <a:rPr sz="2800" spc="10" dirty="0">
                <a:solidFill>
                  <a:srgbClr val="C00000"/>
                </a:solidFill>
                <a:latin typeface="Calibri Light"/>
                <a:cs typeface="Calibri Light"/>
              </a:rPr>
              <a:t>base</a:t>
            </a:r>
            <a:endParaRPr sz="2800">
              <a:latin typeface="Calibri Light"/>
              <a:cs typeface="Calibri Light"/>
            </a:endParaRPr>
          </a:p>
        </p:txBody>
      </p:sp>
      <p:sp>
        <p:nvSpPr>
          <p:cNvPr id="45" name="object 45"/>
          <p:cNvSpPr/>
          <p:nvPr/>
        </p:nvSpPr>
        <p:spPr>
          <a:xfrm>
            <a:off x="1805940" y="3500120"/>
            <a:ext cx="653796" cy="36576"/>
          </a:xfrm>
          <a:custGeom>
            <a:avLst/>
            <a:gdLst/>
            <a:ahLst/>
            <a:cxnLst/>
            <a:rect l="l" t="t" r="r" b="b"/>
            <a:pathLst>
              <a:path w="653796" h="36576">
                <a:moveTo>
                  <a:pt x="0" y="36576"/>
                </a:moveTo>
                <a:lnTo>
                  <a:pt x="0" y="0"/>
                </a:lnTo>
                <a:lnTo>
                  <a:pt x="653796" y="0"/>
                </a:lnTo>
                <a:lnTo>
                  <a:pt x="653796" y="36576"/>
                </a:lnTo>
                <a:lnTo>
                  <a:pt x="0" y="36576"/>
                </a:lnTo>
                <a:close/>
              </a:path>
            </a:pathLst>
          </a:custGeom>
          <a:solidFill>
            <a:srgbClr val="C00000"/>
          </a:solidFill>
        </p:spPr>
        <p:txBody>
          <a:bodyPr wrap="square" lIns="0" tIns="0" rIns="0" bIns="0" rtlCol="0">
            <a:noAutofit/>
          </a:bodyPr>
          <a:lstStyle/>
          <a:p>
            <a:endParaRPr/>
          </a:p>
        </p:txBody>
      </p:sp>
      <p:sp>
        <p:nvSpPr>
          <p:cNvPr id="3" name="text 1"/>
          <p:cNvSpPr txBox="1"/>
          <p:nvPr/>
        </p:nvSpPr>
        <p:spPr>
          <a:xfrm>
            <a:off x="2459990" y="3210178"/>
            <a:ext cx="5843791" cy="355092"/>
          </a:xfrm>
          <a:prstGeom prst="rect">
            <a:avLst/>
          </a:prstGeom>
        </p:spPr>
        <p:txBody>
          <a:bodyPr vert="horz" wrap="none" lIns="0" tIns="0" rIns="0" bIns="0" rtlCol="0">
            <a:spAutoFit/>
          </a:bodyPr>
          <a:lstStyle/>
          <a:p>
            <a:pPr marL="0">
              <a:lnSpc>
                <a:spcPct val="100000"/>
              </a:lnSpc>
            </a:pPr>
            <a:r>
              <a:rPr sz="2800" spc="10" dirty="0">
                <a:solidFill>
                  <a:srgbClr val="C00000"/>
                </a:solidFill>
                <a:latin typeface="Calibri Light"/>
                <a:cs typeface="Calibri Light"/>
              </a:rPr>
              <a:t>: </a:t>
            </a:r>
            <a:r>
              <a:rPr sz="2800" spc="10" dirty="0">
                <a:latin typeface="Calibri Light"/>
                <a:cs typeface="Calibri Light"/>
              </a:rPr>
              <a:t>any root or stem to which an affix is</a:t>
            </a:r>
            <a:endParaRPr sz="2800">
              <a:latin typeface="Calibri Light"/>
              <a:cs typeface="Calibri Light"/>
            </a:endParaRPr>
          </a:p>
        </p:txBody>
      </p:sp>
      <p:sp>
        <p:nvSpPr>
          <p:cNvPr id="4" name="text 1"/>
          <p:cNvSpPr txBox="1"/>
          <p:nvPr/>
        </p:nvSpPr>
        <p:spPr>
          <a:xfrm>
            <a:off x="1806194" y="3636670"/>
            <a:ext cx="6500628" cy="355397"/>
          </a:xfrm>
          <a:prstGeom prst="rect">
            <a:avLst/>
          </a:prstGeom>
        </p:spPr>
        <p:txBody>
          <a:bodyPr vert="horz" wrap="none" lIns="0" tIns="0" rIns="0" bIns="0" rtlCol="0">
            <a:spAutoFit/>
          </a:bodyPr>
          <a:lstStyle/>
          <a:p>
            <a:pPr marL="0">
              <a:lnSpc>
                <a:spcPct val="100000"/>
              </a:lnSpc>
            </a:pPr>
            <a:r>
              <a:rPr sz="2800" spc="10" dirty="0">
                <a:latin typeface="Calibri Light"/>
                <a:cs typeface="Calibri Light"/>
              </a:rPr>
              <a:t>attached  is  called  a  «base:»  e.g.,  </a:t>
            </a:r>
            <a:r>
              <a:rPr sz="2800" spc="10" dirty="0">
                <a:solidFill>
                  <a:srgbClr val="CC0000"/>
                </a:solidFill>
                <a:latin typeface="Calibri Light"/>
                <a:cs typeface="Calibri Light"/>
              </a:rPr>
              <a:t>system</a:t>
            </a:r>
            <a:r>
              <a:rPr sz="2800" spc="10" dirty="0">
                <a:latin typeface="Calibri Light"/>
                <a:cs typeface="Calibri Light"/>
              </a:rPr>
              <a:t>,</a:t>
            </a:r>
            <a:endParaRPr sz="2800">
              <a:latin typeface="Calibri Light"/>
              <a:cs typeface="Calibri Light"/>
            </a:endParaRPr>
          </a:p>
        </p:txBody>
      </p:sp>
      <p:sp>
        <p:nvSpPr>
          <p:cNvPr id="5" name="text 1"/>
          <p:cNvSpPr txBox="1"/>
          <p:nvPr/>
        </p:nvSpPr>
        <p:spPr>
          <a:xfrm>
            <a:off x="1806194" y="4064000"/>
            <a:ext cx="5880216" cy="355092"/>
          </a:xfrm>
          <a:prstGeom prst="rect">
            <a:avLst/>
          </a:prstGeom>
        </p:spPr>
        <p:txBody>
          <a:bodyPr vert="horz" wrap="none" lIns="0" tIns="0" rIns="0" bIns="0" rtlCol="0">
            <a:spAutoFit/>
          </a:bodyPr>
          <a:lstStyle/>
          <a:p>
            <a:pPr marL="0">
              <a:lnSpc>
                <a:spcPct val="100000"/>
              </a:lnSpc>
            </a:pPr>
            <a:r>
              <a:rPr sz="2800" spc="10" dirty="0">
                <a:solidFill>
                  <a:srgbClr val="CC0000"/>
                </a:solidFill>
                <a:latin typeface="Calibri Light"/>
                <a:cs typeface="Calibri Light"/>
              </a:rPr>
              <a:t>systematic</a:t>
            </a:r>
            <a:r>
              <a:rPr sz="2800" spc="10" dirty="0">
                <a:latin typeface="Calibri Light"/>
                <a:cs typeface="Calibri Light"/>
              </a:rPr>
              <a:t>, </a:t>
            </a:r>
            <a:r>
              <a:rPr sz="2800" spc="10" dirty="0">
                <a:solidFill>
                  <a:srgbClr val="CC0000"/>
                </a:solidFill>
                <a:latin typeface="Calibri Light"/>
                <a:cs typeface="Calibri Light"/>
              </a:rPr>
              <a:t>unsystematic</a:t>
            </a:r>
            <a:r>
              <a:rPr sz="2800" spc="10" dirty="0">
                <a:latin typeface="Calibri Light"/>
                <a:cs typeface="Calibri Light"/>
              </a:rPr>
              <a:t>, </a:t>
            </a:r>
            <a:r>
              <a:rPr sz="2800" spc="10" dirty="0">
                <a:solidFill>
                  <a:srgbClr val="CC0000"/>
                </a:solidFill>
                <a:latin typeface="Calibri Light"/>
                <a:cs typeface="Calibri Light"/>
              </a:rPr>
              <a:t>unsystematical</a:t>
            </a:r>
            <a:r>
              <a:rPr sz="2800" spc="10" dirty="0">
                <a:latin typeface="Calibri Light"/>
                <a:cs typeface="Calibri Light"/>
              </a:rPr>
              <a:t>.</a:t>
            </a:r>
            <a:endParaRPr sz="2800">
              <a:latin typeface="Calibri Light"/>
              <a:cs typeface="Calibri Light"/>
            </a:endParaRPr>
          </a:p>
        </p:txBody>
      </p:sp>
      <p:sp>
        <p:nvSpPr>
          <p:cNvPr id="6" name="text 1"/>
          <p:cNvSpPr txBox="1"/>
          <p:nvPr/>
        </p:nvSpPr>
        <p:spPr>
          <a:xfrm>
            <a:off x="2774950" y="1002030"/>
            <a:ext cx="4606391" cy="685800"/>
          </a:xfrm>
          <a:prstGeom prst="rect">
            <a:avLst/>
          </a:prstGeom>
        </p:spPr>
        <p:txBody>
          <a:bodyPr vert="horz" wrap="none" lIns="0" tIns="0" rIns="0" bIns="0" rtlCol="0">
            <a:spAutoFit/>
          </a:bodyPr>
          <a:lstStyle/>
          <a:p>
            <a:pPr marL="0">
              <a:lnSpc>
                <a:spcPct val="100000"/>
              </a:lnSpc>
            </a:pPr>
            <a:r>
              <a:rPr sz="5400" spc="10" dirty="0">
                <a:latin typeface="Calibri"/>
                <a:cs typeface="Calibri"/>
              </a:rPr>
              <a:t>R</a:t>
            </a:r>
            <a:r>
              <a:rPr sz="4300" spc="10" dirty="0">
                <a:latin typeface="Calibri"/>
                <a:cs typeface="Calibri"/>
              </a:rPr>
              <a:t>OOTS AND </a:t>
            </a:r>
            <a:r>
              <a:rPr sz="5400" spc="10" dirty="0">
                <a:latin typeface="Calibri"/>
                <a:cs typeface="Calibri"/>
              </a:rPr>
              <a:t>S</a:t>
            </a:r>
            <a:r>
              <a:rPr sz="4300" spc="10" dirty="0">
                <a:latin typeface="Calibri"/>
                <a:cs typeface="Calibri"/>
              </a:rPr>
              <a:t>TEMS</a:t>
            </a:r>
            <a:endParaRPr sz="4300">
              <a:latin typeface="Calibri"/>
              <a:cs typeface="Calibri"/>
            </a:endParaRPr>
          </a:p>
        </p:txBody>
      </p:sp>
      <p:sp>
        <p:nvSpPr>
          <p:cNvPr id="7" name="text 1"/>
          <p:cNvSpPr txBox="1"/>
          <p:nvPr/>
        </p:nvSpPr>
        <p:spPr>
          <a:xfrm>
            <a:off x="8626729" y="6477686"/>
            <a:ext cx="190261" cy="152704"/>
          </a:xfrm>
          <a:prstGeom prst="rect">
            <a:avLst/>
          </a:prstGeom>
        </p:spPr>
        <p:txBody>
          <a:bodyPr vert="horz" wrap="none" lIns="0" tIns="0" rIns="0" bIns="0" rtlCol="0">
            <a:spAutoFit/>
          </a:bodyPr>
          <a:lstStyle/>
          <a:p>
            <a:pPr marL="0">
              <a:lnSpc>
                <a:spcPct val="100000"/>
              </a:lnSpc>
            </a:pPr>
            <a:r>
              <a:rPr sz="1200" spc="10" dirty="0">
                <a:solidFill>
                  <a:srgbClr val="DD523B"/>
                </a:solidFill>
                <a:latin typeface="Calibri"/>
                <a:cs typeface="Calibri"/>
              </a:rPr>
              <a:t>14</a:t>
            </a:r>
            <a:endParaRPr sz="1200">
              <a:latin typeface="Calibri"/>
              <a:cs typeface="Calibri"/>
            </a:endParaRPr>
          </a:p>
        </p:txBody>
      </p:sp>
      <p:sp>
        <p:nvSpPr>
          <p:cNvPr id="8" name="text 1"/>
          <p:cNvSpPr txBox="1"/>
          <p:nvPr/>
        </p:nvSpPr>
        <p:spPr>
          <a:xfrm>
            <a:off x="4544822" y="6477686"/>
            <a:ext cx="953031" cy="152704"/>
          </a:xfrm>
          <a:prstGeom prst="rect">
            <a:avLst/>
          </a:prstGeom>
        </p:spPr>
        <p:txBody>
          <a:bodyPr vert="horz" wrap="none" lIns="0" tIns="0" rIns="0" bIns="0" rtlCol="0">
            <a:spAutoFit/>
          </a:bodyPr>
          <a:lstStyle/>
          <a:p>
            <a:pPr marL="0">
              <a:lnSpc>
                <a:spcPct val="100000"/>
              </a:lnSpc>
            </a:pPr>
            <a:r>
              <a:rPr sz="1200" spc="10" dirty="0">
                <a:solidFill>
                  <a:srgbClr val="DD523B"/>
                </a:solidFill>
                <a:latin typeface="Calibri"/>
                <a:cs typeface="Calibri"/>
              </a:rPr>
              <a:t>MORPHOLOGY</a:t>
            </a:r>
            <a:endParaRPr sz="1200">
              <a:latin typeface="Calibri"/>
              <a:cs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9" name="Imag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pic>
        <p:nvPicPr>
          <p:cNvPr id="60" name="Imag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 y="-1525"/>
            <a:ext cx="9147048" cy="6861048"/>
          </a:xfrm>
          <a:prstGeom prst="rect">
            <a:avLst/>
          </a:prstGeom>
        </p:spPr>
      </p:pic>
      <p:sp>
        <p:nvSpPr>
          <p:cNvPr id="46" name="object 46"/>
          <p:cNvSpPr/>
          <p:nvPr/>
        </p:nvSpPr>
        <p:spPr>
          <a:xfrm>
            <a:off x="1714500" y="1700784"/>
            <a:ext cx="6601968" cy="4320540"/>
          </a:xfrm>
          <a:custGeom>
            <a:avLst/>
            <a:gdLst/>
            <a:ahLst/>
            <a:cxnLst/>
            <a:rect l="l" t="t" r="r" b="b"/>
            <a:pathLst>
              <a:path w="6601968" h="4320540">
                <a:moveTo>
                  <a:pt x="0" y="4320540"/>
                </a:moveTo>
                <a:lnTo>
                  <a:pt x="0" y="0"/>
                </a:lnTo>
                <a:lnTo>
                  <a:pt x="6601968" y="0"/>
                </a:lnTo>
                <a:lnTo>
                  <a:pt x="6601968" y="4320540"/>
                </a:lnTo>
                <a:lnTo>
                  <a:pt x="0" y="4320540"/>
                </a:lnTo>
                <a:close/>
              </a:path>
            </a:pathLst>
          </a:custGeom>
          <a:solidFill>
            <a:srgbClr val="FFFFFF"/>
          </a:solidFill>
        </p:spPr>
        <p:txBody>
          <a:bodyPr wrap="square" lIns="0" tIns="0" rIns="0" bIns="0" rtlCol="0">
            <a:noAutofit/>
          </a:bodyPr>
          <a:lstStyle/>
          <a:p>
            <a:endParaRPr/>
          </a:p>
        </p:txBody>
      </p:sp>
      <p:sp>
        <p:nvSpPr>
          <p:cNvPr id="2" name="text 1"/>
          <p:cNvSpPr txBox="1"/>
          <p:nvPr/>
        </p:nvSpPr>
        <p:spPr>
          <a:xfrm>
            <a:off x="1806194" y="1996059"/>
            <a:ext cx="6477018" cy="864184"/>
          </a:xfrm>
          <a:prstGeom prst="rect">
            <a:avLst/>
          </a:prstGeom>
        </p:spPr>
        <p:txBody>
          <a:bodyPr vert="horz" wrap="none" lIns="0" tIns="0" rIns="0" bIns="0" rtlCol="0">
            <a:spAutoFit/>
          </a:bodyPr>
          <a:lstStyle/>
          <a:p>
            <a:pPr marL="0">
              <a:lnSpc>
                <a:spcPct val="100000"/>
              </a:lnSpc>
            </a:pPr>
            <a:r>
              <a:rPr sz="2000" spc="10" dirty="0">
                <a:latin typeface="Calibri Light"/>
                <a:cs typeface="Calibri Light"/>
              </a:rPr>
              <a:t>Bound  roots  </a:t>
            </a:r>
            <a:r>
              <a:rPr sz="2000" spc="10" dirty="0">
                <a:solidFill>
                  <a:srgbClr val="CC0000"/>
                </a:solidFill>
                <a:latin typeface="Calibri Light"/>
                <a:cs typeface="Calibri Light"/>
              </a:rPr>
              <a:t>do  not  occur  in  isolation  </a:t>
            </a:r>
            <a:r>
              <a:rPr sz="2000" spc="10" dirty="0">
                <a:latin typeface="Calibri Light"/>
                <a:cs typeface="Calibri Light"/>
              </a:rPr>
              <a:t>and  they  acquire</a:t>
            </a:r>
            <a:endParaRPr sz="2000">
              <a:latin typeface="Calibri Light"/>
              <a:cs typeface="Calibri Light"/>
            </a:endParaRPr>
          </a:p>
          <a:p>
            <a:pPr marL="0">
              <a:lnSpc>
                <a:spcPct val="100000"/>
              </a:lnSpc>
            </a:pPr>
            <a:r>
              <a:rPr sz="2000" spc="10" dirty="0">
                <a:latin typeface="Calibri Light"/>
                <a:cs typeface="Calibri Light"/>
              </a:rPr>
              <a:t>meaning  only  </a:t>
            </a:r>
            <a:r>
              <a:rPr sz="2000" spc="10" dirty="0">
                <a:solidFill>
                  <a:srgbClr val="CC0000"/>
                </a:solidFill>
                <a:latin typeface="Calibri Light"/>
                <a:cs typeface="Calibri Light"/>
              </a:rPr>
              <a:t>in  combination  with  other  morphemes</a:t>
            </a:r>
            <a:r>
              <a:rPr sz="2000" spc="10" dirty="0">
                <a:latin typeface="Calibri Light"/>
                <a:cs typeface="Calibri Light"/>
              </a:rPr>
              <a:t>.  For</a:t>
            </a:r>
            <a:endParaRPr sz="2000">
              <a:latin typeface="Calibri Light"/>
              <a:cs typeface="Calibri Light"/>
            </a:endParaRPr>
          </a:p>
          <a:p>
            <a:pPr marL="0">
              <a:lnSpc>
                <a:spcPct val="100000"/>
              </a:lnSpc>
            </a:pPr>
            <a:r>
              <a:rPr sz="2000" spc="10" dirty="0">
                <a:latin typeface="Calibri Light"/>
                <a:cs typeface="Calibri Light"/>
              </a:rPr>
              <a:t>example,  words  of  Latin  origin  such  as  receive</a:t>
            </a:r>
            <a:endParaRPr sz="2000">
              <a:latin typeface="Calibri Light"/>
              <a:cs typeface="Calibri Light"/>
            </a:endParaRPr>
          </a:p>
        </p:txBody>
      </p:sp>
      <p:sp>
        <p:nvSpPr>
          <p:cNvPr id="47" name="object 47"/>
          <p:cNvSpPr/>
          <p:nvPr/>
        </p:nvSpPr>
        <p:spPr>
          <a:xfrm>
            <a:off x="6330696" y="2818892"/>
            <a:ext cx="733044" cy="15240"/>
          </a:xfrm>
          <a:custGeom>
            <a:avLst/>
            <a:gdLst/>
            <a:ahLst/>
            <a:cxnLst/>
            <a:rect l="l" t="t" r="r" b="b"/>
            <a:pathLst>
              <a:path w="733044" h="15240">
                <a:moveTo>
                  <a:pt x="0" y="15240"/>
                </a:moveTo>
                <a:lnTo>
                  <a:pt x="0" y="0"/>
                </a:lnTo>
                <a:lnTo>
                  <a:pt x="733044" y="0"/>
                </a:lnTo>
                <a:lnTo>
                  <a:pt x="733044" y="15240"/>
                </a:lnTo>
                <a:lnTo>
                  <a:pt x="0" y="15240"/>
                </a:lnTo>
                <a:close/>
              </a:path>
            </a:pathLst>
          </a:custGeom>
          <a:solidFill>
            <a:srgbClr val="000000"/>
          </a:solidFill>
        </p:spPr>
        <p:txBody>
          <a:bodyPr wrap="square" lIns="0" tIns="0" rIns="0" bIns="0" rtlCol="0">
            <a:noAutofit/>
          </a:bodyPr>
          <a:lstStyle/>
          <a:p>
            <a:endParaRPr/>
          </a:p>
        </p:txBody>
      </p:sp>
      <p:sp>
        <p:nvSpPr>
          <p:cNvPr id="3" name="text 1"/>
          <p:cNvSpPr txBox="1"/>
          <p:nvPr/>
        </p:nvSpPr>
        <p:spPr>
          <a:xfrm>
            <a:off x="7065010" y="2605430"/>
            <a:ext cx="1155679" cy="254812"/>
          </a:xfrm>
          <a:prstGeom prst="rect">
            <a:avLst/>
          </a:prstGeom>
        </p:spPr>
        <p:txBody>
          <a:bodyPr vert="horz" wrap="none" lIns="0" tIns="0" rIns="0" bIns="0" rtlCol="0">
            <a:spAutoFit/>
          </a:bodyPr>
          <a:lstStyle/>
          <a:p>
            <a:pPr marL="0">
              <a:lnSpc>
                <a:spcPct val="100000"/>
              </a:lnSpc>
            </a:pPr>
            <a:r>
              <a:rPr sz="2000" spc="10" dirty="0">
                <a:latin typeface="Calibri Light"/>
                <a:cs typeface="Calibri Light"/>
              </a:rPr>
              <a:t>,  conceive</a:t>
            </a:r>
            <a:endParaRPr sz="2000">
              <a:latin typeface="Calibri Light"/>
              <a:cs typeface="Calibri Light"/>
            </a:endParaRPr>
          </a:p>
        </p:txBody>
      </p:sp>
      <p:sp>
        <p:nvSpPr>
          <p:cNvPr id="48" name="object 48"/>
          <p:cNvSpPr/>
          <p:nvPr/>
        </p:nvSpPr>
        <p:spPr>
          <a:xfrm>
            <a:off x="7271004" y="2818892"/>
            <a:ext cx="891540" cy="15240"/>
          </a:xfrm>
          <a:custGeom>
            <a:avLst/>
            <a:gdLst/>
            <a:ahLst/>
            <a:cxnLst/>
            <a:rect l="l" t="t" r="r" b="b"/>
            <a:pathLst>
              <a:path w="891540" h="15240">
                <a:moveTo>
                  <a:pt x="0" y="15240"/>
                </a:moveTo>
                <a:lnTo>
                  <a:pt x="0" y="0"/>
                </a:lnTo>
                <a:lnTo>
                  <a:pt x="891540" y="0"/>
                </a:lnTo>
                <a:lnTo>
                  <a:pt x="891540" y="15240"/>
                </a:lnTo>
                <a:lnTo>
                  <a:pt x="0" y="15240"/>
                </a:lnTo>
                <a:close/>
              </a:path>
            </a:pathLst>
          </a:custGeom>
          <a:solidFill>
            <a:srgbClr val="000000"/>
          </a:solidFill>
        </p:spPr>
        <p:txBody>
          <a:bodyPr wrap="square" lIns="0" tIns="0" rIns="0" bIns="0" rtlCol="0">
            <a:noAutofit/>
          </a:bodyPr>
          <a:lstStyle/>
          <a:p>
            <a:endParaRPr/>
          </a:p>
        </p:txBody>
      </p:sp>
      <p:sp>
        <p:nvSpPr>
          <p:cNvPr id="4" name="text 1"/>
          <p:cNvSpPr txBox="1"/>
          <p:nvPr/>
        </p:nvSpPr>
        <p:spPr>
          <a:xfrm>
            <a:off x="8163814" y="2605430"/>
            <a:ext cx="120017" cy="254812"/>
          </a:xfrm>
          <a:prstGeom prst="rect">
            <a:avLst/>
          </a:prstGeom>
        </p:spPr>
        <p:txBody>
          <a:bodyPr vert="horz" wrap="none" lIns="0" tIns="0" rIns="0" bIns="0" rtlCol="0">
            <a:spAutoFit/>
          </a:bodyPr>
          <a:lstStyle/>
          <a:p>
            <a:pPr marL="0">
              <a:lnSpc>
                <a:spcPct val="100000"/>
              </a:lnSpc>
            </a:pPr>
            <a:r>
              <a:rPr sz="2000" spc="10" dirty="0">
                <a:latin typeface="Calibri Light"/>
                <a:cs typeface="Calibri Light"/>
              </a:rPr>
              <a:t>,</a:t>
            </a:r>
            <a:endParaRPr sz="2000">
              <a:latin typeface="Calibri Light"/>
              <a:cs typeface="Calibri Light"/>
            </a:endParaRPr>
          </a:p>
        </p:txBody>
      </p:sp>
      <p:sp>
        <p:nvSpPr>
          <p:cNvPr id="5" name="text 1"/>
          <p:cNvSpPr txBox="1"/>
          <p:nvPr/>
        </p:nvSpPr>
        <p:spPr>
          <a:xfrm>
            <a:off x="1806194" y="2910713"/>
            <a:ext cx="922337" cy="254508"/>
          </a:xfrm>
          <a:prstGeom prst="rect">
            <a:avLst/>
          </a:prstGeom>
        </p:spPr>
        <p:txBody>
          <a:bodyPr vert="horz" wrap="none" lIns="0" tIns="0" rIns="0" bIns="0" rtlCol="0">
            <a:spAutoFit/>
          </a:bodyPr>
          <a:lstStyle/>
          <a:p>
            <a:pPr marL="0">
              <a:lnSpc>
                <a:spcPct val="100000"/>
              </a:lnSpc>
            </a:pPr>
            <a:r>
              <a:rPr sz="2000" spc="10" dirty="0">
                <a:latin typeface="Calibri Light"/>
                <a:cs typeface="Calibri Light"/>
              </a:rPr>
              <a:t>perceive</a:t>
            </a:r>
            <a:endParaRPr sz="2000">
              <a:latin typeface="Calibri Light"/>
              <a:cs typeface="Calibri Light"/>
            </a:endParaRPr>
          </a:p>
        </p:txBody>
      </p:sp>
      <p:sp>
        <p:nvSpPr>
          <p:cNvPr id="49" name="object 49"/>
          <p:cNvSpPr/>
          <p:nvPr/>
        </p:nvSpPr>
        <p:spPr>
          <a:xfrm>
            <a:off x="1805940" y="3123692"/>
            <a:ext cx="864108" cy="15240"/>
          </a:xfrm>
          <a:custGeom>
            <a:avLst/>
            <a:gdLst/>
            <a:ahLst/>
            <a:cxnLst/>
            <a:rect l="l" t="t" r="r" b="b"/>
            <a:pathLst>
              <a:path w="864108" h="15240">
                <a:moveTo>
                  <a:pt x="0" y="15240"/>
                </a:moveTo>
                <a:lnTo>
                  <a:pt x="0" y="0"/>
                </a:lnTo>
                <a:lnTo>
                  <a:pt x="864108" y="0"/>
                </a:lnTo>
                <a:lnTo>
                  <a:pt x="864108" y="15240"/>
                </a:lnTo>
                <a:lnTo>
                  <a:pt x="0" y="15240"/>
                </a:lnTo>
                <a:close/>
              </a:path>
            </a:pathLst>
          </a:custGeom>
          <a:solidFill>
            <a:srgbClr val="000000"/>
          </a:solidFill>
        </p:spPr>
        <p:txBody>
          <a:bodyPr wrap="square" lIns="0" tIns="0" rIns="0" bIns="0" rtlCol="0">
            <a:noAutofit/>
          </a:bodyPr>
          <a:lstStyle/>
          <a:p>
            <a:endParaRPr/>
          </a:p>
        </p:txBody>
      </p:sp>
      <p:sp>
        <p:nvSpPr>
          <p:cNvPr id="6" name="text 1"/>
          <p:cNvSpPr txBox="1"/>
          <p:nvPr/>
        </p:nvSpPr>
        <p:spPr>
          <a:xfrm>
            <a:off x="2670302" y="2910713"/>
            <a:ext cx="1477286" cy="254508"/>
          </a:xfrm>
          <a:prstGeom prst="rect">
            <a:avLst/>
          </a:prstGeom>
        </p:spPr>
        <p:txBody>
          <a:bodyPr vert="horz" wrap="none" lIns="0" tIns="0" rIns="0" bIns="0" rtlCol="0">
            <a:spAutoFit/>
          </a:bodyPr>
          <a:lstStyle/>
          <a:p>
            <a:pPr marL="0">
              <a:lnSpc>
                <a:spcPct val="100000"/>
              </a:lnSpc>
            </a:pPr>
            <a:r>
              <a:rPr sz="2000" spc="10" dirty="0">
                <a:latin typeface="Calibri Light"/>
                <a:cs typeface="Calibri Light"/>
              </a:rPr>
              <a:t>, and deceive</a:t>
            </a:r>
            <a:endParaRPr sz="2000">
              <a:latin typeface="Calibri Light"/>
              <a:cs typeface="Calibri Light"/>
            </a:endParaRPr>
          </a:p>
        </p:txBody>
      </p:sp>
      <p:sp>
        <p:nvSpPr>
          <p:cNvPr id="50" name="object 50"/>
          <p:cNvSpPr/>
          <p:nvPr/>
        </p:nvSpPr>
        <p:spPr>
          <a:xfrm>
            <a:off x="3308603" y="3123692"/>
            <a:ext cx="781812" cy="15240"/>
          </a:xfrm>
          <a:custGeom>
            <a:avLst/>
            <a:gdLst/>
            <a:ahLst/>
            <a:cxnLst/>
            <a:rect l="l" t="t" r="r" b="b"/>
            <a:pathLst>
              <a:path w="781812" h="15240">
                <a:moveTo>
                  <a:pt x="0" y="15240"/>
                </a:moveTo>
                <a:lnTo>
                  <a:pt x="0" y="0"/>
                </a:lnTo>
                <a:lnTo>
                  <a:pt x="781812" y="0"/>
                </a:lnTo>
                <a:lnTo>
                  <a:pt x="781812" y="15240"/>
                </a:lnTo>
                <a:lnTo>
                  <a:pt x="0" y="15240"/>
                </a:lnTo>
                <a:close/>
              </a:path>
            </a:pathLst>
          </a:custGeom>
          <a:solidFill>
            <a:srgbClr val="000000"/>
          </a:solidFill>
        </p:spPr>
        <p:txBody>
          <a:bodyPr wrap="square" lIns="0" tIns="0" rIns="0" bIns="0" rtlCol="0">
            <a:noAutofit/>
          </a:bodyPr>
          <a:lstStyle/>
          <a:p>
            <a:endParaRPr/>
          </a:p>
        </p:txBody>
      </p:sp>
      <p:sp>
        <p:nvSpPr>
          <p:cNvPr id="7" name="text 1"/>
          <p:cNvSpPr txBox="1"/>
          <p:nvPr/>
        </p:nvSpPr>
        <p:spPr>
          <a:xfrm>
            <a:off x="4187063" y="2910713"/>
            <a:ext cx="4095909" cy="254508"/>
          </a:xfrm>
          <a:prstGeom prst="rect">
            <a:avLst/>
          </a:prstGeom>
        </p:spPr>
        <p:txBody>
          <a:bodyPr vert="horz" wrap="none" lIns="0" tIns="0" rIns="0" bIns="0" rtlCol="0">
            <a:spAutoFit/>
          </a:bodyPr>
          <a:lstStyle/>
          <a:p>
            <a:pPr marL="0">
              <a:lnSpc>
                <a:spcPct val="100000"/>
              </a:lnSpc>
            </a:pPr>
            <a:r>
              <a:rPr sz="2000" spc="10" dirty="0">
                <a:latin typeface="Calibri Light"/>
                <a:cs typeface="Calibri Light"/>
              </a:rPr>
              <a:t>share a common root, </a:t>
            </a:r>
            <a:r>
              <a:rPr sz="2000" spc="10" dirty="0">
                <a:solidFill>
                  <a:srgbClr val="CC0000"/>
                </a:solidFill>
                <a:latin typeface="Calibri Light"/>
                <a:cs typeface="Calibri Light"/>
              </a:rPr>
              <a:t>-ceive</a:t>
            </a:r>
            <a:r>
              <a:rPr sz="2000" spc="10" dirty="0">
                <a:latin typeface="Calibri Light"/>
                <a:cs typeface="Calibri Light"/>
              </a:rPr>
              <a:t>; and the</a:t>
            </a:r>
            <a:endParaRPr sz="2000">
              <a:latin typeface="Calibri Light"/>
              <a:cs typeface="Calibri Light"/>
            </a:endParaRPr>
          </a:p>
        </p:txBody>
      </p:sp>
      <p:sp>
        <p:nvSpPr>
          <p:cNvPr id="8" name="text 1"/>
          <p:cNvSpPr txBox="1"/>
          <p:nvPr/>
        </p:nvSpPr>
        <p:spPr>
          <a:xfrm>
            <a:off x="1806194" y="3215513"/>
            <a:ext cx="1363163" cy="254508"/>
          </a:xfrm>
          <a:prstGeom prst="rect">
            <a:avLst/>
          </a:prstGeom>
        </p:spPr>
        <p:txBody>
          <a:bodyPr vert="horz" wrap="none" lIns="0" tIns="0" rIns="0" bIns="0" rtlCol="0">
            <a:spAutoFit/>
          </a:bodyPr>
          <a:lstStyle/>
          <a:p>
            <a:pPr marL="0">
              <a:lnSpc>
                <a:spcPct val="100000"/>
              </a:lnSpc>
            </a:pPr>
            <a:r>
              <a:rPr sz="2000" spc="10" dirty="0">
                <a:latin typeface="Calibri Light"/>
                <a:cs typeface="Calibri Light"/>
              </a:rPr>
              <a:t>words remit</a:t>
            </a:r>
            <a:endParaRPr sz="2000">
              <a:latin typeface="Calibri Light"/>
              <a:cs typeface="Calibri Light"/>
            </a:endParaRPr>
          </a:p>
        </p:txBody>
      </p:sp>
      <p:sp>
        <p:nvSpPr>
          <p:cNvPr id="51" name="object 51"/>
          <p:cNvSpPr/>
          <p:nvPr/>
        </p:nvSpPr>
        <p:spPr>
          <a:xfrm>
            <a:off x="2560320" y="3428364"/>
            <a:ext cx="551688" cy="15240"/>
          </a:xfrm>
          <a:custGeom>
            <a:avLst/>
            <a:gdLst/>
            <a:ahLst/>
            <a:cxnLst/>
            <a:rect l="l" t="t" r="r" b="b"/>
            <a:pathLst>
              <a:path w="551688" h="15240">
                <a:moveTo>
                  <a:pt x="0" y="15241"/>
                </a:moveTo>
                <a:lnTo>
                  <a:pt x="0" y="0"/>
                </a:lnTo>
                <a:lnTo>
                  <a:pt x="551688" y="0"/>
                </a:lnTo>
                <a:lnTo>
                  <a:pt x="551688" y="15241"/>
                </a:lnTo>
                <a:lnTo>
                  <a:pt x="0" y="15241"/>
                </a:lnTo>
                <a:close/>
              </a:path>
            </a:pathLst>
          </a:custGeom>
          <a:solidFill>
            <a:srgbClr val="000000"/>
          </a:solidFill>
        </p:spPr>
        <p:txBody>
          <a:bodyPr wrap="square" lIns="0" tIns="0" rIns="0" bIns="0" rtlCol="0">
            <a:noAutofit/>
          </a:bodyPr>
          <a:lstStyle/>
          <a:p>
            <a:endParaRPr/>
          </a:p>
        </p:txBody>
      </p:sp>
      <p:sp>
        <p:nvSpPr>
          <p:cNvPr id="9" name="text 1"/>
          <p:cNvSpPr txBox="1"/>
          <p:nvPr/>
        </p:nvSpPr>
        <p:spPr>
          <a:xfrm>
            <a:off x="3112643" y="3215513"/>
            <a:ext cx="939762" cy="254508"/>
          </a:xfrm>
          <a:prstGeom prst="rect">
            <a:avLst/>
          </a:prstGeom>
        </p:spPr>
        <p:txBody>
          <a:bodyPr vert="horz" wrap="none" lIns="0" tIns="0" rIns="0" bIns="0" rtlCol="0">
            <a:spAutoFit/>
          </a:bodyPr>
          <a:lstStyle/>
          <a:p>
            <a:pPr marL="0">
              <a:lnSpc>
                <a:spcPct val="100000"/>
              </a:lnSpc>
            </a:pPr>
            <a:r>
              <a:rPr sz="2000" spc="10" dirty="0">
                <a:latin typeface="Calibri Light"/>
                <a:cs typeface="Calibri Light"/>
              </a:rPr>
              <a:t>, permit</a:t>
            </a:r>
            <a:endParaRPr sz="2000">
              <a:latin typeface="Calibri Light"/>
              <a:cs typeface="Calibri Light"/>
            </a:endParaRPr>
          </a:p>
        </p:txBody>
      </p:sp>
      <p:sp>
        <p:nvSpPr>
          <p:cNvPr id="52" name="object 52"/>
          <p:cNvSpPr/>
          <p:nvPr/>
        </p:nvSpPr>
        <p:spPr>
          <a:xfrm>
            <a:off x="3307080" y="3428364"/>
            <a:ext cx="687323" cy="15240"/>
          </a:xfrm>
          <a:custGeom>
            <a:avLst/>
            <a:gdLst/>
            <a:ahLst/>
            <a:cxnLst/>
            <a:rect l="l" t="t" r="r" b="b"/>
            <a:pathLst>
              <a:path w="687323" h="15240">
                <a:moveTo>
                  <a:pt x="0" y="15241"/>
                </a:moveTo>
                <a:lnTo>
                  <a:pt x="0" y="0"/>
                </a:lnTo>
                <a:lnTo>
                  <a:pt x="687323" y="0"/>
                </a:lnTo>
                <a:lnTo>
                  <a:pt x="687323" y="15241"/>
                </a:lnTo>
                <a:lnTo>
                  <a:pt x="0" y="15241"/>
                </a:lnTo>
                <a:close/>
              </a:path>
            </a:pathLst>
          </a:custGeom>
          <a:solidFill>
            <a:srgbClr val="000000"/>
          </a:solidFill>
        </p:spPr>
        <p:txBody>
          <a:bodyPr wrap="square" lIns="0" tIns="0" rIns="0" bIns="0" rtlCol="0">
            <a:noAutofit/>
          </a:bodyPr>
          <a:lstStyle/>
          <a:p>
            <a:endParaRPr/>
          </a:p>
        </p:txBody>
      </p:sp>
      <p:sp>
        <p:nvSpPr>
          <p:cNvPr id="10" name="text 1"/>
          <p:cNvSpPr txBox="1"/>
          <p:nvPr/>
        </p:nvSpPr>
        <p:spPr>
          <a:xfrm>
            <a:off x="3995039" y="3215513"/>
            <a:ext cx="1032912" cy="254508"/>
          </a:xfrm>
          <a:prstGeom prst="rect">
            <a:avLst/>
          </a:prstGeom>
        </p:spPr>
        <p:txBody>
          <a:bodyPr vert="horz" wrap="none" lIns="0" tIns="0" rIns="0" bIns="0" rtlCol="0">
            <a:spAutoFit/>
          </a:bodyPr>
          <a:lstStyle/>
          <a:p>
            <a:pPr marL="0">
              <a:lnSpc>
                <a:spcPct val="100000"/>
              </a:lnSpc>
            </a:pPr>
            <a:r>
              <a:rPr sz="2000" spc="10" dirty="0">
                <a:latin typeface="Calibri Light"/>
                <a:cs typeface="Calibri Light"/>
              </a:rPr>
              <a:t>, commit</a:t>
            </a:r>
            <a:endParaRPr sz="2000">
              <a:latin typeface="Calibri Light"/>
              <a:cs typeface="Calibri Light"/>
            </a:endParaRPr>
          </a:p>
        </p:txBody>
      </p:sp>
      <p:sp>
        <p:nvSpPr>
          <p:cNvPr id="53" name="object 53"/>
          <p:cNvSpPr/>
          <p:nvPr/>
        </p:nvSpPr>
        <p:spPr>
          <a:xfrm>
            <a:off x="4189476" y="3428364"/>
            <a:ext cx="780288" cy="15240"/>
          </a:xfrm>
          <a:custGeom>
            <a:avLst/>
            <a:gdLst/>
            <a:ahLst/>
            <a:cxnLst/>
            <a:rect l="l" t="t" r="r" b="b"/>
            <a:pathLst>
              <a:path w="780288" h="15240">
                <a:moveTo>
                  <a:pt x="0" y="15241"/>
                </a:moveTo>
                <a:lnTo>
                  <a:pt x="0" y="0"/>
                </a:lnTo>
                <a:lnTo>
                  <a:pt x="780288" y="0"/>
                </a:lnTo>
                <a:lnTo>
                  <a:pt x="780288" y="15241"/>
                </a:lnTo>
                <a:lnTo>
                  <a:pt x="0" y="15241"/>
                </a:lnTo>
                <a:close/>
              </a:path>
            </a:pathLst>
          </a:custGeom>
          <a:solidFill>
            <a:srgbClr val="000000"/>
          </a:solidFill>
        </p:spPr>
        <p:txBody>
          <a:bodyPr wrap="square" lIns="0" tIns="0" rIns="0" bIns="0" rtlCol="0">
            <a:noAutofit/>
          </a:bodyPr>
          <a:lstStyle/>
          <a:p>
            <a:endParaRPr/>
          </a:p>
        </p:txBody>
      </p:sp>
      <p:sp>
        <p:nvSpPr>
          <p:cNvPr id="11" name="text 1"/>
          <p:cNvSpPr txBox="1"/>
          <p:nvPr/>
        </p:nvSpPr>
        <p:spPr>
          <a:xfrm>
            <a:off x="4970653" y="3215513"/>
            <a:ext cx="956303" cy="254508"/>
          </a:xfrm>
          <a:prstGeom prst="rect">
            <a:avLst/>
          </a:prstGeom>
        </p:spPr>
        <p:txBody>
          <a:bodyPr vert="horz" wrap="none" lIns="0" tIns="0" rIns="0" bIns="0" rtlCol="0">
            <a:spAutoFit/>
          </a:bodyPr>
          <a:lstStyle/>
          <a:p>
            <a:pPr marL="0">
              <a:lnSpc>
                <a:spcPct val="100000"/>
              </a:lnSpc>
            </a:pPr>
            <a:r>
              <a:rPr sz="2000" spc="10" dirty="0">
                <a:latin typeface="Calibri Light"/>
                <a:cs typeface="Calibri Light"/>
              </a:rPr>
              <a:t>,  submit</a:t>
            </a:r>
            <a:endParaRPr sz="2000">
              <a:latin typeface="Calibri Light"/>
              <a:cs typeface="Calibri Light"/>
            </a:endParaRPr>
          </a:p>
        </p:txBody>
      </p:sp>
      <p:sp>
        <p:nvSpPr>
          <p:cNvPr id="54" name="object 54"/>
          <p:cNvSpPr/>
          <p:nvPr/>
        </p:nvSpPr>
        <p:spPr>
          <a:xfrm>
            <a:off x="5166360" y="3428364"/>
            <a:ext cx="702564" cy="15240"/>
          </a:xfrm>
          <a:custGeom>
            <a:avLst/>
            <a:gdLst/>
            <a:ahLst/>
            <a:cxnLst/>
            <a:rect l="l" t="t" r="r" b="b"/>
            <a:pathLst>
              <a:path w="702564" h="15240">
                <a:moveTo>
                  <a:pt x="0" y="15241"/>
                </a:moveTo>
                <a:lnTo>
                  <a:pt x="0" y="0"/>
                </a:lnTo>
                <a:lnTo>
                  <a:pt x="702564" y="0"/>
                </a:lnTo>
                <a:lnTo>
                  <a:pt x="702564" y="15241"/>
                </a:lnTo>
                <a:lnTo>
                  <a:pt x="0" y="15241"/>
                </a:lnTo>
                <a:close/>
              </a:path>
            </a:pathLst>
          </a:custGeom>
          <a:solidFill>
            <a:srgbClr val="000000"/>
          </a:solidFill>
        </p:spPr>
        <p:txBody>
          <a:bodyPr wrap="square" lIns="0" tIns="0" rIns="0" bIns="0" rtlCol="0">
            <a:noAutofit/>
          </a:bodyPr>
          <a:lstStyle/>
          <a:p>
            <a:endParaRPr/>
          </a:p>
        </p:txBody>
      </p:sp>
      <p:sp>
        <p:nvSpPr>
          <p:cNvPr id="12" name="text 1"/>
          <p:cNvSpPr txBox="1"/>
          <p:nvPr/>
        </p:nvSpPr>
        <p:spPr>
          <a:xfrm>
            <a:off x="5869813" y="3215513"/>
            <a:ext cx="1110026" cy="254508"/>
          </a:xfrm>
          <a:prstGeom prst="rect">
            <a:avLst/>
          </a:prstGeom>
        </p:spPr>
        <p:txBody>
          <a:bodyPr vert="horz" wrap="none" lIns="0" tIns="0" rIns="0" bIns="0" rtlCol="0">
            <a:spAutoFit/>
          </a:bodyPr>
          <a:lstStyle/>
          <a:p>
            <a:pPr marL="0">
              <a:lnSpc>
                <a:spcPct val="100000"/>
              </a:lnSpc>
            </a:pPr>
            <a:r>
              <a:rPr sz="2000" spc="10" dirty="0">
                <a:latin typeface="Calibri Light"/>
                <a:cs typeface="Calibri Light"/>
              </a:rPr>
              <a:t>,  transmit</a:t>
            </a:r>
            <a:endParaRPr sz="2000">
              <a:latin typeface="Calibri Light"/>
              <a:cs typeface="Calibri Light"/>
            </a:endParaRPr>
          </a:p>
        </p:txBody>
      </p:sp>
      <p:sp>
        <p:nvSpPr>
          <p:cNvPr id="55" name="object 55"/>
          <p:cNvSpPr/>
          <p:nvPr/>
        </p:nvSpPr>
        <p:spPr>
          <a:xfrm>
            <a:off x="6065520" y="3428364"/>
            <a:ext cx="856488" cy="15240"/>
          </a:xfrm>
          <a:custGeom>
            <a:avLst/>
            <a:gdLst/>
            <a:ahLst/>
            <a:cxnLst/>
            <a:rect l="l" t="t" r="r" b="b"/>
            <a:pathLst>
              <a:path w="856488" h="15240">
                <a:moveTo>
                  <a:pt x="0" y="15241"/>
                </a:moveTo>
                <a:lnTo>
                  <a:pt x="0" y="0"/>
                </a:lnTo>
                <a:lnTo>
                  <a:pt x="856488" y="0"/>
                </a:lnTo>
                <a:lnTo>
                  <a:pt x="856488" y="15241"/>
                </a:lnTo>
                <a:lnTo>
                  <a:pt x="0" y="15241"/>
                </a:lnTo>
                <a:close/>
              </a:path>
            </a:pathLst>
          </a:custGeom>
          <a:solidFill>
            <a:srgbClr val="000000"/>
          </a:solidFill>
        </p:spPr>
        <p:txBody>
          <a:bodyPr wrap="square" lIns="0" tIns="0" rIns="0" bIns="0" rtlCol="0">
            <a:noAutofit/>
          </a:bodyPr>
          <a:lstStyle/>
          <a:p>
            <a:endParaRPr/>
          </a:p>
        </p:txBody>
      </p:sp>
      <p:sp>
        <p:nvSpPr>
          <p:cNvPr id="13" name="text 1"/>
          <p:cNvSpPr txBox="1"/>
          <p:nvPr/>
        </p:nvSpPr>
        <p:spPr>
          <a:xfrm>
            <a:off x="6923278" y="3215513"/>
            <a:ext cx="1360197" cy="254508"/>
          </a:xfrm>
          <a:prstGeom prst="rect">
            <a:avLst/>
          </a:prstGeom>
        </p:spPr>
        <p:txBody>
          <a:bodyPr vert="horz" wrap="none" lIns="0" tIns="0" rIns="0" bIns="0" rtlCol="0">
            <a:spAutoFit/>
          </a:bodyPr>
          <a:lstStyle/>
          <a:p>
            <a:pPr marL="0">
              <a:lnSpc>
                <a:spcPct val="100000"/>
              </a:lnSpc>
            </a:pPr>
            <a:r>
              <a:rPr sz="2000" spc="10" dirty="0">
                <a:latin typeface="Calibri Light"/>
                <a:cs typeface="Calibri Light"/>
              </a:rPr>
              <a:t>, and admit</a:t>
            </a:r>
            <a:endParaRPr sz="2000">
              <a:latin typeface="Calibri Light"/>
              <a:cs typeface="Calibri Light"/>
            </a:endParaRPr>
          </a:p>
        </p:txBody>
      </p:sp>
      <p:sp>
        <p:nvSpPr>
          <p:cNvPr id="56" name="object 56"/>
          <p:cNvSpPr/>
          <p:nvPr/>
        </p:nvSpPr>
        <p:spPr>
          <a:xfrm>
            <a:off x="7632192" y="3428364"/>
            <a:ext cx="591311" cy="15240"/>
          </a:xfrm>
          <a:custGeom>
            <a:avLst/>
            <a:gdLst/>
            <a:ahLst/>
            <a:cxnLst/>
            <a:rect l="l" t="t" r="r" b="b"/>
            <a:pathLst>
              <a:path w="591311" h="15240">
                <a:moveTo>
                  <a:pt x="0" y="15241"/>
                </a:moveTo>
                <a:lnTo>
                  <a:pt x="0" y="0"/>
                </a:lnTo>
                <a:lnTo>
                  <a:pt x="591312" y="0"/>
                </a:lnTo>
                <a:lnTo>
                  <a:pt x="591312" y="15241"/>
                </a:lnTo>
                <a:lnTo>
                  <a:pt x="0" y="15241"/>
                </a:lnTo>
                <a:close/>
              </a:path>
            </a:pathLst>
          </a:custGeom>
          <a:solidFill>
            <a:srgbClr val="000000"/>
          </a:solidFill>
        </p:spPr>
        <p:txBody>
          <a:bodyPr wrap="square" lIns="0" tIns="0" rIns="0" bIns="0" rtlCol="0">
            <a:noAutofit/>
          </a:bodyPr>
          <a:lstStyle/>
          <a:p>
            <a:endParaRPr/>
          </a:p>
        </p:txBody>
      </p:sp>
      <p:sp>
        <p:nvSpPr>
          <p:cNvPr id="14" name="text 1"/>
          <p:cNvSpPr txBox="1"/>
          <p:nvPr/>
        </p:nvSpPr>
        <p:spPr>
          <a:xfrm>
            <a:off x="1806194" y="3520313"/>
            <a:ext cx="6476527" cy="254508"/>
          </a:xfrm>
          <a:prstGeom prst="rect">
            <a:avLst/>
          </a:prstGeom>
        </p:spPr>
        <p:txBody>
          <a:bodyPr vert="horz" wrap="none" lIns="0" tIns="0" rIns="0" bIns="0" rtlCol="0">
            <a:spAutoFit/>
          </a:bodyPr>
          <a:lstStyle/>
          <a:p>
            <a:pPr marL="0">
              <a:lnSpc>
                <a:spcPct val="100000"/>
              </a:lnSpc>
            </a:pPr>
            <a:r>
              <a:rPr sz="2000" spc="10" dirty="0">
                <a:latin typeface="Calibri Light"/>
                <a:cs typeface="Calibri Light"/>
              </a:rPr>
              <a:t>share  the  root  </a:t>
            </a:r>
            <a:r>
              <a:rPr sz="2000" spc="10" dirty="0">
                <a:solidFill>
                  <a:srgbClr val="CC0000"/>
                </a:solidFill>
                <a:latin typeface="Calibri Light"/>
                <a:cs typeface="Calibri Light"/>
              </a:rPr>
              <a:t>-mit</a:t>
            </a:r>
            <a:r>
              <a:rPr sz="2000" spc="10" dirty="0">
                <a:latin typeface="Calibri Light"/>
                <a:cs typeface="Calibri Light"/>
              </a:rPr>
              <a:t>.  For  the  original  Latin  speakers,  the</a:t>
            </a:r>
            <a:endParaRPr sz="2000">
              <a:latin typeface="Calibri Light"/>
              <a:cs typeface="Calibri Light"/>
            </a:endParaRPr>
          </a:p>
        </p:txBody>
      </p:sp>
      <p:sp>
        <p:nvSpPr>
          <p:cNvPr id="15" name="text 1"/>
          <p:cNvSpPr txBox="1"/>
          <p:nvPr/>
        </p:nvSpPr>
        <p:spPr>
          <a:xfrm>
            <a:off x="1806194" y="3824884"/>
            <a:ext cx="1293939" cy="559917"/>
          </a:xfrm>
          <a:prstGeom prst="rect">
            <a:avLst/>
          </a:prstGeom>
        </p:spPr>
        <p:txBody>
          <a:bodyPr vert="horz" wrap="none" lIns="0" tIns="0" rIns="0" bIns="0" rtlCol="0">
            <a:spAutoFit/>
          </a:bodyPr>
          <a:lstStyle/>
          <a:p>
            <a:pPr marL="0">
              <a:lnSpc>
                <a:spcPct val="100000"/>
              </a:lnSpc>
            </a:pPr>
            <a:r>
              <a:rPr sz="2000" spc="10" dirty="0">
                <a:latin typeface="Calibri Light"/>
                <a:cs typeface="Calibri Light"/>
              </a:rPr>
              <a:t>morphemes</a:t>
            </a:r>
            <a:endParaRPr sz="2000">
              <a:latin typeface="Calibri Light"/>
              <a:cs typeface="Calibri Light"/>
            </a:endParaRPr>
          </a:p>
          <a:p>
            <a:pPr marL="0">
              <a:lnSpc>
                <a:spcPct val="100000"/>
              </a:lnSpc>
            </a:pPr>
            <a:r>
              <a:rPr sz="2000" spc="10" dirty="0">
                <a:latin typeface="Calibri Light"/>
                <a:cs typeface="Calibri Light"/>
              </a:rPr>
              <a:t>meanings,</a:t>
            </a:r>
            <a:endParaRPr sz="2000">
              <a:latin typeface="Calibri Light"/>
              <a:cs typeface="Calibri Light"/>
            </a:endParaRPr>
          </a:p>
        </p:txBody>
      </p:sp>
      <p:sp>
        <p:nvSpPr>
          <p:cNvPr id="16" name="text 1"/>
          <p:cNvSpPr txBox="1"/>
          <p:nvPr/>
        </p:nvSpPr>
        <p:spPr>
          <a:xfrm>
            <a:off x="3240659" y="3824884"/>
            <a:ext cx="1522762" cy="254813"/>
          </a:xfrm>
          <a:prstGeom prst="rect">
            <a:avLst/>
          </a:prstGeom>
        </p:spPr>
        <p:txBody>
          <a:bodyPr vert="horz" wrap="none" lIns="0" tIns="0" rIns="0" bIns="0" rtlCol="0">
            <a:spAutoFit/>
          </a:bodyPr>
          <a:lstStyle/>
          <a:p>
            <a:pPr marL="0">
              <a:lnSpc>
                <a:spcPct val="100000"/>
              </a:lnSpc>
            </a:pPr>
            <a:r>
              <a:rPr sz="2000" spc="10" dirty="0">
                <a:latin typeface="Calibri Light"/>
                <a:cs typeface="Calibri Light"/>
              </a:rPr>
              <a:t>corresponding</a:t>
            </a:r>
            <a:endParaRPr sz="2000">
              <a:latin typeface="Calibri Light"/>
              <a:cs typeface="Calibri Light"/>
            </a:endParaRPr>
          </a:p>
        </p:txBody>
      </p:sp>
      <p:sp>
        <p:nvSpPr>
          <p:cNvPr id="17" name="text 1"/>
          <p:cNvSpPr txBox="1"/>
          <p:nvPr/>
        </p:nvSpPr>
        <p:spPr>
          <a:xfrm>
            <a:off x="4212971" y="3824884"/>
            <a:ext cx="954098" cy="559917"/>
          </a:xfrm>
          <a:prstGeom prst="rect">
            <a:avLst/>
          </a:prstGeom>
        </p:spPr>
        <p:txBody>
          <a:bodyPr vert="horz" wrap="none" lIns="0" tIns="0" rIns="0" bIns="0" rtlCol="0">
            <a:spAutoFit/>
          </a:bodyPr>
          <a:lstStyle/>
          <a:p>
            <a:pPr marL="689101">
              <a:lnSpc>
                <a:spcPct val="100000"/>
              </a:lnSpc>
            </a:pPr>
            <a:r>
              <a:rPr sz="2000" spc="10" dirty="0">
                <a:latin typeface="Calibri Light"/>
                <a:cs typeface="Calibri Light"/>
              </a:rPr>
              <a:t>to</a:t>
            </a:r>
            <a:endParaRPr sz="2000">
              <a:latin typeface="Calibri Light"/>
              <a:cs typeface="Calibri Light"/>
            </a:endParaRPr>
          </a:p>
          <a:p>
            <a:pPr marL="0">
              <a:lnSpc>
                <a:spcPct val="100000"/>
              </a:lnSpc>
            </a:pPr>
            <a:r>
              <a:rPr sz="2000" spc="10" dirty="0">
                <a:latin typeface="Calibri Light"/>
                <a:cs typeface="Calibri Light"/>
              </a:rPr>
              <a:t>modern</a:t>
            </a:r>
            <a:endParaRPr sz="2000">
              <a:latin typeface="Calibri Light"/>
              <a:cs typeface="Calibri Light"/>
            </a:endParaRPr>
          </a:p>
        </p:txBody>
      </p:sp>
      <p:sp>
        <p:nvSpPr>
          <p:cNvPr id="18" name="text 1"/>
          <p:cNvSpPr txBox="1"/>
          <p:nvPr/>
        </p:nvSpPr>
        <p:spPr>
          <a:xfrm>
            <a:off x="5263261" y="3824884"/>
            <a:ext cx="773704" cy="559917"/>
          </a:xfrm>
          <a:prstGeom prst="rect">
            <a:avLst/>
          </a:prstGeom>
        </p:spPr>
        <p:txBody>
          <a:bodyPr vert="horz" wrap="none" lIns="0" tIns="0" rIns="0" bIns="0" rtlCol="0">
            <a:spAutoFit/>
          </a:bodyPr>
          <a:lstStyle/>
          <a:p>
            <a:pPr marL="50292">
              <a:lnSpc>
                <a:spcPct val="100000"/>
              </a:lnSpc>
            </a:pPr>
            <a:r>
              <a:rPr sz="2000" spc="10" dirty="0">
                <a:latin typeface="Calibri Light"/>
                <a:cs typeface="Calibri Light"/>
              </a:rPr>
              <a:t>ceive</a:t>
            </a:r>
            <a:endParaRPr sz="2000">
              <a:latin typeface="Calibri Light"/>
              <a:cs typeface="Calibri Light"/>
            </a:endParaRPr>
          </a:p>
          <a:p>
            <a:pPr marL="0">
              <a:lnSpc>
                <a:spcPct val="100000"/>
              </a:lnSpc>
            </a:pPr>
            <a:r>
              <a:rPr sz="2000" spc="10" dirty="0">
                <a:latin typeface="Calibri Light"/>
                <a:cs typeface="Calibri Light"/>
              </a:rPr>
              <a:t>English</a:t>
            </a:r>
            <a:endParaRPr sz="2000">
              <a:latin typeface="Calibri Light"/>
              <a:cs typeface="Calibri Light"/>
            </a:endParaRPr>
          </a:p>
        </p:txBody>
      </p:sp>
      <p:sp>
        <p:nvSpPr>
          <p:cNvPr id="19" name="text 1"/>
          <p:cNvSpPr txBox="1"/>
          <p:nvPr/>
        </p:nvSpPr>
        <p:spPr>
          <a:xfrm>
            <a:off x="6032881" y="3824884"/>
            <a:ext cx="441590" cy="254813"/>
          </a:xfrm>
          <a:prstGeom prst="rect">
            <a:avLst/>
          </a:prstGeom>
        </p:spPr>
        <p:txBody>
          <a:bodyPr vert="horz" wrap="none" lIns="0" tIns="0" rIns="0" bIns="0" rtlCol="0">
            <a:spAutoFit/>
          </a:bodyPr>
          <a:lstStyle/>
          <a:p>
            <a:pPr marL="0">
              <a:lnSpc>
                <a:spcPct val="100000"/>
              </a:lnSpc>
            </a:pPr>
            <a:r>
              <a:rPr sz="2000" spc="10" dirty="0">
                <a:latin typeface="Calibri Light"/>
                <a:cs typeface="Calibri Light"/>
              </a:rPr>
              <a:t>and</a:t>
            </a:r>
            <a:endParaRPr sz="2000">
              <a:latin typeface="Calibri Light"/>
              <a:cs typeface="Calibri Light"/>
            </a:endParaRPr>
          </a:p>
        </p:txBody>
      </p:sp>
      <p:sp>
        <p:nvSpPr>
          <p:cNvPr id="20" name="text 1"/>
          <p:cNvSpPr txBox="1"/>
          <p:nvPr/>
        </p:nvSpPr>
        <p:spPr>
          <a:xfrm>
            <a:off x="6613906" y="3824884"/>
            <a:ext cx="399292" cy="254813"/>
          </a:xfrm>
          <a:prstGeom prst="rect">
            <a:avLst/>
          </a:prstGeom>
        </p:spPr>
        <p:txBody>
          <a:bodyPr vert="horz" wrap="none" lIns="0" tIns="0" rIns="0" bIns="0" rtlCol="0">
            <a:spAutoFit/>
          </a:bodyPr>
          <a:lstStyle/>
          <a:p>
            <a:pPr marL="0">
              <a:lnSpc>
                <a:spcPct val="100000"/>
              </a:lnSpc>
            </a:pPr>
            <a:r>
              <a:rPr sz="2000" spc="10" dirty="0">
                <a:latin typeface="Calibri Light"/>
                <a:cs typeface="Calibri Light"/>
              </a:rPr>
              <a:t>mit</a:t>
            </a:r>
            <a:endParaRPr sz="2000">
              <a:latin typeface="Calibri Light"/>
              <a:cs typeface="Calibri Light"/>
            </a:endParaRPr>
          </a:p>
        </p:txBody>
      </p:sp>
      <p:sp>
        <p:nvSpPr>
          <p:cNvPr id="21" name="text 1"/>
          <p:cNvSpPr txBox="1"/>
          <p:nvPr/>
        </p:nvSpPr>
        <p:spPr>
          <a:xfrm>
            <a:off x="7151878" y="3824884"/>
            <a:ext cx="441082" cy="254813"/>
          </a:xfrm>
          <a:prstGeom prst="rect">
            <a:avLst/>
          </a:prstGeom>
        </p:spPr>
        <p:txBody>
          <a:bodyPr vert="horz" wrap="none" lIns="0" tIns="0" rIns="0" bIns="0" rtlCol="0">
            <a:spAutoFit/>
          </a:bodyPr>
          <a:lstStyle/>
          <a:p>
            <a:pPr marL="0">
              <a:lnSpc>
                <a:spcPct val="100000"/>
              </a:lnSpc>
            </a:pPr>
            <a:r>
              <a:rPr sz="2000" spc="10" dirty="0">
                <a:latin typeface="Calibri Light"/>
                <a:cs typeface="Calibri Light"/>
              </a:rPr>
              <a:t>had</a:t>
            </a:r>
            <a:endParaRPr sz="2000">
              <a:latin typeface="Calibri Light"/>
              <a:cs typeface="Calibri Light"/>
            </a:endParaRPr>
          </a:p>
        </p:txBody>
      </p:sp>
      <p:sp>
        <p:nvSpPr>
          <p:cNvPr id="22" name="text 1"/>
          <p:cNvSpPr txBox="1"/>
          <p:nvPr/>
        </p:nvSpPr>
        <p:spPr>
          <a:xfrm>
            <a:off x="7409434" y="3824884"/>
            <a:ext cx="873993" cy="559917"/>
          </a:xfrm>
          <a:prstGeom prst="rect">
            <a:avLst/>
          </a:prstGeom>
        </p:spPr>
        <p:txBody>
          <a:bodyPr vert="horz" wrap="none" lIns="0" tIns="0" rIns="0" bIns="0" rtlCol="0">
            <a:spAutoFit/>
          </a:bodyPr>
          <a:lstStyle/>
          <a:p>
            <a:pPr marL="323088">
              <a:lnSpc>
                <a:spcPct val="100000"/>
              </a:lnSpc>
            </a:pPr>
            <a:r>
              <a:rPr sz="2000" spc="10" dirty="0">
                <a:latin typeface="Calibri Light"/>
                <a:cs typeface="Calibri Light"/>
              </a:rPr>
              <a:t>clear</a:t>
            </a:r>
            <a:endParaRPr sz="2000">
              <a:latin typeface="Calibri Light"/>
              <a:cs typeface="Calibri Light"/>
            </a:endParaRPr>
          </a:p>
          <a:p>
            <a:pPr marL="0">
              <a:lnSpc>
                <a:spcPct val="100000"/>
              </a:lnSpc>
            </a:pPr>
            <a:r>
              <a:rPr sz="2000" spc="10" dirty="0">
                <a:latin typeface="Calibri Light"/>
                <a:cs typeface="Calibri Light"/>
              </a:rPr>
              <a:t>Latinate</a:t>
            </a:r>
            <a:endParaRPr sz="2000">
              <a:latin typeface="Calibri Light"/>
              <a:cs typeface="Calibri Light"/>
            </a:endParaRPr>
          </a:p>
        </p:txBody>
      </p:sp>
      <p:sp>
        <p:nvSpPr>
          <p:cNvPr id="23" name="text 1"/>
          <p:cNvSpPr txBox="1"/>
          <p:nvPr/>
        </p:nvSpPr>
        <p:spPr>
          <a:xfrm>
            <a:off x="3092831" y="4130294"/>
            <a:ext cx="404922" cy="254508"/>
          </a:xfrm>
          <a:prstGeom prst="rect">
            <a:avLst/>
          </a:prstGeom>
        </p:spPr>
        <p:txBody>
          <a:bodyPr vert="horz" wrap="none" lIns="0" tIns="0" rIns="0" bIns="0" rtlCol="0">
            <a:spAutoFit/>
          </a:bodyPr>
          <a:lstStyle/>
          <a:p>
            <a:pPr marL="0">
              <a:lnSpc>
                <a:spcPct val="100000"/>
              </a:lnSpc>
            </a:pPr>
            <a:r>
              <a:rPr sz="2000" spc="10" dirty="0">
                <a:latin typeface="Calibri Light"/>
                <a:cs typeface="Calibri Light"/>
              </a:rPr>
              <a:t>but</a:t>
            </a:r>
            <a:endParaRPr sz="2000">
              <a:latin typeface="Calibri Light"/>
              <a:cs typeface="Calibri Light"/>
            </a:endParaRPr>
          </a:p>
        </p:txBody>
      </p:sp>
      <p:sp>
        <p:nvSpPr>
          <p:cNvPr id="24" name="text 1"/>
          <p:cNvSpPr txBox="1"/>
          <p:nvPr/>
        </p:nvSpPr>
        <p:spPr>
          <a:xfrm>
            <a:off x="3682619" y="4130294"/>
            <a:ext cx="346385" cy="254508"/>
          </a:xfrm>
          <a:prstGeom prst="rect">
            <a:avLst/>
          </a:prstGeom>
        </p:spPr>
        <p:txBody>
          <a:bodyPr vert="horz" wrap="none" lIns="0" tIns="0" rIns="0" bIns="0" rtlCol="0">
            <a:spAutoFit/>
          </a:bodyPr>
          <a:lstStyle/>
          <a:p>
            <a:pPr marL="0">
              <a:lnSpc>
                <a:spcPct val="100000"/>
              </a:lnSpc>
            </a:pPr>
            <a:r>
              <a:rPr sz="2000" spc="10" dirty="0">
                <a:latin typeface="Calibri Light"/>
                <a:cs typeface="Calibri Light"/>
              </a:rPr>
              <a:t>for</a:t>
            </a:r>
            <a:endParaRPr sz="2000">
              <a:latin typeface="Calibri Light"/>
              <a:cs typeface="Calibri Light"/>
            </a:endParaRPr>
          </a:p>
        </p:txBody>
      </p:sp>
      <p:sp>
        <p:nvSpPr>
          <p:cNvPr id="25" name="text 1"/>
          <p:cNvSpPr txBox="1"/>
          <p:nvPr/>
        </p:nvSpPr>
        <p:spPr>
          <a:xfrm>
            <a:off x="1806194" y="4130294"/>
            <a:ext cx="5418683" cy="559308"/>
          </a:xfrm>
          <a:prstGeom prst="rect">
            <a:avLst/>
          </a:prstGeom>
        </p:spPr>
        <p:txBody>
          <a:bodyPr vert="horz" wrap="none" lIns="0" tIns="0" rIns="0" bIns="0" rtlCol="0">
            <a:spAutoFit/>
          </a:bodyPr>
          <a:lstStyle/>
          <a:p>
            <a:pPr marL="4414139">
              <a:lnSpc>
                <a:spcPct val="100000"/>
              </a:lnSpc>
            </a:pPr>
            <a:r>
              <a:rPr sz="2000" spc="10" dirty="0">
                <a:latin typeface="Calibri Light"/>
                <a:cs typeface="Calibri Light"/>
              </a:rPr>
              <a:t>speakers,</a:t>
            </a:r>
            <a:endParaRPr sz="2000">
              <a:latin typeface="Calibri Light"/>
              <a:cs typeface="Calibri Light"/>
            </a:endParaRPr>
          </a:p>
          <a:p>
            <a:pPr marL="0">
              <a:lnSpc>
                <a:spcPct val="100000"/>
              </a:lnSpc>
            </a:pPr>
            <a:r>
              <a:rPr sz="2000" spc="10" dirty="0">
                <a:latin typeface="Calibri Light"/>
                <a:cs typeface="Calibri Light"/>
              </a:rPr>
              <a:t>morphemes  such  as  ceive  and  mit  have  </a:t>
            </a:r>
            <a:r>
              <a:rPr sz="2000" spc="10" dirty="0">
                <a:solidFill>
                  <a:srgbClr val="953735"/>
                </a:solidFill>
                <a:latin typeface="Calibri Light"/>
                <a:cs typeface="Calibri Light"/>
              </a:rPr>
              <a:t>no</a:t>
            </a:r>
            <a:endParaRPr sz="2000">
              <a:latin typeface="Calibri Light"/>
              <a:cs typeface="Calibri Light"/>
            </a:endParaRPr>
          </a:p>
        </p:txBody>
      </p:sp>
      <p:sp>
        <p:nvSpPr>
          <p:cNvPr id="57" name="object 57"/>
          <p:cNvSpPr/>
          <p:nvPr/>
        </p:nvSpPr>
        <p:spPr>
          <a:xfrm>
            <a:off x="6522719" y="4641596"/>
            <a:ext cx="1700784" cy="25781"/>
          </a:xfrm>
          <a:custGeom>
            <a:avLst/>
            <a:gdLst/>
            <a:ahLst/>
            <a:cxnLst/>
            <a:rect l="l" t="t" r="r" b="b"/>
            <a:pathLst>
              <a:path w="1700784" h="25781">
                <a:moveTo>
                  <a:pt x="0" y="0"/>
                </a:moveTo>
                <a:lnTo>
                  <a:pt x="850393" y="0"/>
                </a:lnTo>
                <a:lnTo>
                  <a:pt x="1700785" y="0"/>
                </a:lnTo>
                <a:lnTo>
                  <a:pt x="1700785" y="25781"/>
                </a:lnTo>
                <a:lnTo>
                  <a:pt x="850393" y="25781"/>
                </a:lnTo>
                <a:lnTo>
                  <a:pt x="0" y="25781"/>
                </a:lnTo>
                <a:close/>
              </a:path>
            </a:pathLst>
          </a:custGeom>
          <a:solidFill>
            <a:srgbClr val="953735"/>
          </a:solidFill>
        </p:spPr>
        <p:txBody>
          <a:bodyPr wrap="square" lIns="0" tIns="0" rIns="0" bIns="0" rtlCol="0">
            <a:noAutofit/>
          </a:bodyPr>
          <a:lstStyle/>
          <a:p>
            <a:endParaRPr/>
          </a:p>
        </p:txBody>
      </p:sp>
      <p:sp>
        <p:nvSpPr>
          <p:cNvPr id="26" name="text 1"/>
          <p:cNvSpPr txBox="1"/>
          <p:nvPr/>
        </p:nvSpPr>
        <p:spPr>
          <a:xfrm>
            <a:off x="6938518" y="4435094"/>
            <a:ext cx="1345326" cy="254508"/>
          </a:xfrm>
          <a:prstGeom prst="rect">
            <a:avLst/>
          </a:prstGeom>
        </p:spPr>
        <p:txBody>
          <a:bodyPr vert="horz" wrap="none" lIns="0" tIns="0" rIns="0" bIns="0" rtlCol="0">
            <a:spAutoFit/>
          </a:bodyPr>
          <a:lstStyle/>
          <a:p>
            <a:pPr marL="0">
              <a:lnSpc>
                <a:spcPct val="100000"/>
              </a:lnSpc>
            </a:pPr>
            <a:r>
              <a:rPr sz="2000" spc="10" dirty="0">
                <a:solidFill>
                  <a:srgbClr val="953735"/>
                </a:solidFill>
                <a:latin typeface="Calibri Light"/>
                <a:cs typeface="Calibri Light"/>
              </a:rPr>
              <a:t>independent</a:t>
            </a:r>
            <a:endParaRPr sz="2000">
              <a:latin typeface="Calibri Light"/>
              <a:cs typeface="Calibri Light"/>
            </a:endParaRPr>
          </a:p>
        </p:txBody>
      </p:sp>
      <p:sp>
        <p:nvSpPr>
          <p:cNvPr id="27" name="text 1"/>
          <p:cNvSpPr txBox="1"/>
          <p:nvPr/>
        </p:nvSpPr>
        <p:spPr>
          <a:xfrm>
            <a:off x="1806194" y="4739894"/>
            <a:ext cx="931245" cy="254508"/>
          </a:xfrm>
          <a:prstGeom prst="rect">
            <a:avLst/>
          </a:prstGeom>
        </p:spPr>
        <p:txBody>
          <a:bodyPr vert="horz" wrap="none" lIns="0" tIns="0" rIns="0" bIns="0" rtlCol="0">
            <a:spAutoFit/>
          </a:bodyPr>
          <a:lstStyle/>
          <a:p>
            <a:pPr marL="0">
              <a:lnSpc>
                <a:spcPct val="100000"/>
              </a:lnSpc>
            </a:pPr>
            <a:r>
              <a:rPr sz="2000" spc="10" dirty="0">
                <a:solidFill>
                  <a:srgbClr val="953735"/>
                </a:solidFill>
                <a:latin typeface="Calibri Light"/>
                <a:cs typeface="Calibri Light"/>
              </a:rPr>
              <a:t>meaning</a:t>
            </a:r>
            <a:endParaRPr sz="2000">
              <a:latin typeface="Calibri Light"/>
              <a:cs typeface="Calibri Light"/>
            </a:endParaRPr>
          </a:p>
        </p:txBody>
      </p:sp>
      <p:sp>
        <p:nvSpPr>
          <p:cNvPr id="58" name="object 58"/>
          <p:cNvSpPr/>
          <p:nvPr/>
        </p:nvSpPr>
        <p:spPr>
          <a:xfrm>
            <a:off x="1805940" y="4946269"/>
            <a:ext cx="871728" cy="25908"/>
          </a:xfrm>
          <a:custGeom>
            <a:avLst/>
            <a:gdLst/>
            <a:ahLst/>
            <a:cxnLst/>
            <a:rect l="l" t="t" r="r" b="b"/>
            <a:pathLst>
              <a:path w="871728" h="25908">
                <a:moveTo>
                  <a:pt x="0" y="25908"/>
                </a:moveTo>
                <a:lnTo>
                  <a:pt x="0" y="0"/>
                </a:lnTo>
                <a:lnTo>
                  <a:pt x="871728" y="0"/>
                </a:lnTo>
                <a:lnTo>
                  <a:pt x="871728" y="25908"/>
                </a:lnTo>
                <a:lnTo>
                  <a:pt x="0" y="25908"/>
                </a:lnTo>
                <a:close/>
              </a:path>
            </a:pathLst>
          </a:custGeom>
          <a:solidFill>
            <a:srgbClr val="953735"/>
          </a:solidFill>
        </p:spPr>
        <p:txBody>
          <a:bodyPr wrap="square" lIns="0" tIns="0" rIns="0" bIns="0" rtlCol="0">
            <a:noAutofit/>
          </a:bodyPr>
          <a:lstStyle/>
          <a:p>
            <a:endParaRPr/>
          </a:p>
        </p:txBody>
      </p:sp>
      <p:sp>
        <p:nvSpPr>
          <p:cNvPr id="28" name="text 1"/>
          <p:cNvSpPr txBox="1"/>
          <p:nvPr/>
        </p:nvSpPr>
        <p:spPr>
          <a:xfrm>
            <a:off x="1806194" y="4739894"/>
            <a:ext cx="6477556" cy="559384"/>
          </a:xfrm>
          <a:prstGeom prst="rect">
            <a:avLst/>
          </a:prstGeom>
        </p:spPr>
        <p:txBody>
          <a:bodyPr vert="horz" wrap="none" lIns="0" tIns="0" rIns="0" bIns="0" rtlCol="0">
            <a:spAutoFit/>
          </a:bodyPr>
          <a:lstStyle/>
          <a:p>
            <a:pPr marL="871728">
              <a:lnSpc>
                <a:spcPct val="100000"/>
              </a:lnSpc>
            </a:pPr>
            <a:r>
              <a:rPr sz="2000" spc="10" dirty="0">
                <a:latin typeface="Calibri Light"/>
                <a:cs typeface="Calibri Light"/>
              </a:rPr>
              <a:t>. Their meaning depends on the entire word in which</a:t>
            </a:r>
            <a:endParaRPr sz="2000">
              <a:latin typeface="Calibri Light"/>
              <a:cs typeface="Calibri Light"/>
            </a:endParaRPr>
          </a:p>
          <a:p>
            <a:pPr marL="0">
              <a:lnSpc>
                <a:spcPct val="100000"/>
              </a:lnSpc>
            </a:pPr>
            <a:r>
              <a:rPr sz="2000" spc="10" dirty="0">
                <a:latin typeface="Calibri Light"/>
                <a:cs typeface="Calibri Light"/>
              </a:rPr>
              <a:t>they occur.</a:t>
            </a:r>
            <a:endParaRPr sz="2000">
              <a:latin typeface="Calibri Light"/>
              <a:cs typeface="Calibri Light"/>
            </a:endParaRPr>
          </a:p>
        </p:txBody>
      </p:sp>
      <p:sp>
        <p:nvSpPr>
          <p:cNvPr id="29" name="text 1"/>
          <p:cNvSpPr txBox="1"/>
          <p:nvPr/>
        </p:nvSpPr>
        <p:spPr>
          <a:xfrm>
            <a:off x="3464687" y="5477789"/>
            <a:ext cx="1111424" cy="254508"/>
          </a:xfrm>
          <a:prstGeom prst="rect">
            <a:avLst/>
          </a:prstGeom>
        </p:spPr>
        <p:txBody>
          <a:bodyPr vert="horz" wrap="none" lIns="0" tIns="0" rIns="0" bIns="0" rtlCol="0">
            <a:spAutoFit/>
          </a:bodyPr>
          <a:lstStyle/>
          <a:p>
            <a:pPr marL="0">
              <a:lnSpc>
                <a:spcPct val="100000"/>
              </a:lnSpc>
            </a:pPr>
            <a:r>
              <a:rPr sz="2000" spc="10" dirty="0">
                <a:latin typeface="Calibri Light"/>
                <a:cs typeface="Calibri Light"/>
              </a:rPr>
              <a:t>cran-berry</a:t>
            </a:r>
            <a:endParaRPr sz="2000">
              <a:latin typeface="Calibri Light"/>
              <a:cs typeface="Calibri Light"/>
            </a:endParaRPr>
          </a:p>
        </p:txBody>
      </p:sp>
      <p:sp>
        <p:nvSpPr>
          <p:cNvPr id="30" name="text 1"/>
          <p:cNvSpPr txBox="1"/>
          <p:nvPr/>
        </p:nvSpPr>
        <p:spPr>
          <a:xfrm>
            <a:off x="5293741" y="5477789"/>
            <a:ext cx="1332404" cy="254508"/>
          </a:xfrm>
          <a:prstGeom prst="rect">
            <a:avLst/>
          </a:prstGeom>
        </p:spPr>
        <p:txBody>
          <a:bodyPr vert="horz" wrap="none" lIns="0" tIns="0" rIns="0" bIns="0" rtlCol="0">
            <a:spAutoFit/>
          </a:bodyPr>
          <a:lstStyle/>
          <a:p>
            <a:pPr marL="0">
              <a:lnSpc>
                <a:spcPct val="100000"/>
              </a:lnSpc>
            </a:pPr>
            <a:r>
              <a:rPr sz="2000" spc="10" dirty="0">
                <a:latin typeface="Calibri Light"/>
                <a:cs typeface="Calibri Light"/>
              </a:rPr>
              <a:t>huckle-berry</a:t>
            </a:r>
            <a:endParaRPr sz="2000">
              <a:latin typeface="Calibri Light"/>
              <a:cs typeface="Calibri Light"/>
            </a:endParaRPr>
          </a:p>
        </p:txBody>
      </p:sp>
      <p:sp>
        <p:nvSpPr>
          <p:cNvPr id="31" name="text 1"/>
          <p:cNvSpPr txBox="1"/>
          <p:nvPr/>
        </p:nvSpPr>
        <p:spPr>
          <a:xfrm>
            <a:off x="3251962" y="1002030"/>
            <a:ext cx="3652672" cy="685800"/>
          </a:xfrm>
          <a:prstGeom prst="rect">
            <a:avLst/>
          </a:prstGeom>
        </p:spPr>
        <p:txBody>
          <a:bodyPr vert="horz" wrap="none" lIns="0" tIns="0" rIns="0" bIns="0" rtlCol="0">
            <a:spAutoFit/>
          </a:bodyPr>
          <a:lstStyle/>
          <a:p>
            <a:pPr marL="0">
              <a:lnSpc>
                <a:spcPct val="100000"/>
              </a:lnSpc>
            </a:pPr>
            <a:r>
              <a:rPr sz="5400" spc="10" dirty="0">
                <a:latin typeface="Calibri"/>
                <a:cs typeface="Calibri"/>
              </a:rPr>
              <a:t>B</a:t>
            </a:r>
            <a:r>
              <a:rPr sz="4300" spc="10" dirty="0">
                <a:latin typeface="Calibri"/>
                <a:cs typeface="Calibri"/>
              </a:rPr>
              <a:t>OUND </a:t>
            </a:r>
            <a:r>
              <a:rPr sz="5400" spc="10" dirty="0">
                <a:latin typeface="Calibri"/>
                <a:cs typeface="Calibri"/>
              </a:rPr>
              <a:t>R</a:t>
            </a:r>
            <a:r>
              <a:rPr sz="4300" spc="10" dirty="0">
                <a:latin typeface="Calibri"/>
                <a:cs typeface="Calibri"/>
              </a:rPr>
              <a:t>OOTS</a:t>
            </a:r>
            <a:endParaRPr sz="4300">
              <a:latin typeface="Calibri"/>
              <a:cs typeface="Calibri"/>
            </a:endParaRPr>
          </a:p>
        </p:txBody>
      </p:sp>
      <p:sp>
        <p:nvSpPr>
          <p:cNvPr id="32" name="text 1"/>
          <p:cNvSpPr txBox="1"/>
          <p:nvPr/>
        </p:nvSpPr>
        <p:spPr>
          <a:xfrm>
            <a:off x="8626729" y="6477686"/>
            <a:ext cx="190261" cy="152704"/>
          </a:xfrm>
          <a:prstGeom prst="rect">
            <a:avLst/>
          </a:prstGeom>
        </p:spPr>
        <p:txBody>
          <a:bodyPr vert="horz" wrap="none" lIns="0" tIns="0" rIns="0" bIns="0" rtlCol="0">
            <a:spAutoFit/>
          </a:bodyPr>
          <a:lstStyle/>
          <a:p>
            <a:pPr marL="0">
              <a:lnSpc>
                <a:spcPct val="100000"/>
              </a:lnSpc>
            </a:pPr>
            <a:r>
              <a:rPr sz="1200" spc="10" dirty="0">
                <a:solidFill>
                  <a:srgbClr val="DD523B"/>
                </a:solidFill>
                <a:latin typeface="Calibri"/>
                <a:cs typeface="Calibri"/>
              </a:rPr>
              <a:t>15</a:t>
            </a:r>
            <a:endParaRPr sz="1200">
              <a:latin typeface="Calibri"/>
              <a:cs typeface="Calibri"/>
            </a:endParaRPr>
          </a:p>
        </p:txBody>
      </p:sp>
      <p:sp>
        <p:nvSpPr>
          <p:cNvPr id="33" name="text 1"/>
          <p:cNvSpPr txBox="1"/>
          <p:nvPr/>
        </p:nvSpPr>
        <p:spPr>
          <a:xfrm>
            <a:off x="4544822" y="6477686"/>
            <a:ext cx="953031" cy="152704"/>
          </a:xfrm>
          <a:prstGeom prst="rect">
            <a:avLst/>
          </a:prstGeom>
        </p:spPr>
        <p:txBody>
          <a:bodyPr vert="horz" wrap="none" lIns="0" tIns="0" rIns="0" bIns="0" rtlCol="0">
            <a:spAutoFit/>
          </a:bodyPr>
          <a:lstStyle/>
          <a:p>
            <a:pPr marL="0">
              <a:lnSpc>
                <a:spcPct val="100000"/>
              </a:lnSpc>
            </a:pPr>
            <a:r>
              <a:rPr sz="1200" spc="10" dirty="0">
                <a:solidFill>
                  <a:srgbClr val="DD523B"/>
                </a:solidFill>
                <a:latin typeface="Calibri"/>
                <a:cs typeface="Calibri"/>
              </a:rPr>
              <a:t>MORPHOLOGY</a:t>
            </a:r>
            <a:endParaRPr sz="1200">
              <a:latin typeface="Calibri"/>
              <a:cs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35CD7CB6-2828-447B-A4B7-300182F2C744}"/>
              </a:ext>
            </a:extLst>
          </p:cNvPr>
          <p:cNvSpPr txBox="1">
            <a:spLocks/>
          </p:cNvSpPr>
          <p:nvPr/>
        </p:nvSpPr>
        <p:spPr>
          <a:xfrm>
            <a:off x="152400" y="304800"/>
            <a:ext cx="8763000" cy="4351338"/>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r>
              <a:rPr lang="tr-TR" b="1" dirty="0"/>
              <a:t>Displacement</a:t>
            </a:r>
            <a:r>
              <a:rPr lang="tr-TR" dirty="0"/>
              <a:t> : </a:t>
            </a:r>
            <a:r>
              <a:rPr lang="en-US" dirty="0"/>
              <a:t>Humans can refer to </a:t>
            </a:r>
            <a:r>
              <a:rPr lang="en-US" dirty="0">
                <a:solidFill>
                  <a:srgbClr val="FF0000"/>
                </a:solidFill>
              </a:rPr>
              <a:t>past and future time</a:t>
            </a:r>
            <a:r>
              <a:rPr lang="en-US" dirty="0"/>
              <a:t>. This property if human language is called displacement. It allows language users to talk about things and events not present in the immediate environment. Indeed, displacement allows us to talk about things and places like </a:t>
            </a:r>
            <a:r>
              <a:rPr lang="en-US" dirty="0">
                <a:solidFill>
                  <a:srgbClr val="FF0000"/>
                </a:solidFill>
              </a:rPr>
              <a:t>angels, fairies, Heaven and hell</a:t>
            </a:r>
            <a:r>
              <a:rPr lang="en-US" dirty="0"/>
              <a:t>. Animal communication is generally considered to lack this property.</a:t>
            </a:r>
            <a:endParaRPr lang="tr-TR" dirty="0"/>
          </a:p>
        </p:txBody>
      </p:sp>
    </p:spTree>
    <p:extLst>
      <p:ext uri="{BB962C8B-B14F-4D97-AF65-F5344CB8AC3E}">
        <p14:creationId xmlns:p14="http://schemas.microsoft.com/office/powerpoint/2010/main" val="27541065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AE0B7CB-D5EF-4051-98DE-1589F3179A9A}"/>
              </a:ext>
            </a:extLst>
          </p:cNvPr>
          <p:cNvSpPr/>
          <p:nvPr/>
        </p:nvSpPr>
        <p:spPr>
          <a:xfrm>
            <a:off x="381000" y="457200"/>
            <a:ext cx="8382000" cy="3539430"/>
          </a:xfrm>
          <a:prstGeom prst="rect">
            <a:avLst/>
          </a:prstGeom>
        </p:spPr>
        <p:txBody>
          <a:bodyPr wrap="square">
            <a:spAutoFit/>
          </a:bodyPr>
          <a:lstStyle/>
          <a:p>
            <a:pPr algn="just"/>
            <a:r>
              <a:rPr lang="tr-TR" sz="2800" b="1" dirty="0"/>
              <a:t>Arbitrariness</a:t>
            </a:r>
            <a:r>
              <a:rPr lang="tr-TR" sz="2800" dirty="0"/>
              <a:t> : </a:t>
            </a:r>
            <a:r>
              <a:rPr lang="en-US" sz="2800" dirty="0"/>
              <a:t>The aspect of language where there is </a:t>
            </a:r>
            <a:r>
              <a:rPr lang="en-US" sz="2800" dirty="0">
                <a:solidFill>
                  <a:srgbClr val="FF0000"/>
                </a:solidFill>
              </a:rPr>
              <a:t>no natural connection</a:t>
            </a:r>
            <a:r>
              <a:rPr lang="en-US" sz="2800" dirty="0"/>
              <a:t> between linguistic signs and objects is called arbitrariness. For example, </a:t>
            </a:r>
            <a:r>
              <a:rPr lang="en-US" sz="2800" dirty="0">
                <a:solidFill>
                  <a:srgbClr val="FF0000"/>
                </a:solidFill>
              </a:rPr>
              <a:t>there is no natural connection between the word ’table’ and the object made of wood </a:t>
            </a:r>
            <a:r>
              <a:rPr lang="en-US" sz="2800" dirty="0"/>
              <a:t>with poles to support and a flat top. For the majority of animal signals, there does appear to be clear connection between the conveyed message and signal used to convey it.</a:t>
            </a:r>
            <a:endParaRPr lang="tr-TR" sz="2800" dirty="0"/>
          </a:p>
        </p:txBody>
      </p:sp>
    </p:spTree>
    <p:extLst>
      <p:ext uri="{BB962C8B-B14F-4D97-AF65-F5344CB8AC3E}">
        <p14:creationId xmlns:p14="http://schemas.microsoft.com/office/powerpoint/2010/main" val="22049672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FCFB67C-8C35-417A-8BA7-9BB3B87962A9}"/>
              </a:ext>
            </a:extLst>
          </p:cNvPr>
          <p:cNvSpPr/>
          <p:nvPr/>
        </p:nvSpPr>
        <p:spPr>
          <a:xfrm>
            <a:off x="152400" y="533400"/>
            <a:ext cx="8991600" cy="3539430"/>
          </a:xfrm>
          <a:prstGeom prst="rect">
            <a:avLst/>
          </a:prstGeom>
        </p:spPr>
        <p:txBody>
          <a:bodyPr wrap="square">
            <a:spAutoFit/>
          </a:bodyPr>
          <a:lstStyle/>
          <a:p>
            <a:pPr algn="just"/>
            <a:r>
              <a:rPr lang="tr-TR" sz="3200" b="1" dirty="0"/>
              <a:t>Productivity : </a:t>
            </a:r>
            <a:r>
              <a:rPr lang="en-US" sz="3200" dirty="0"/>
              <a:t>Humans are continually creating new expressions and novel utterances by manipulating their linguistic resources to describe new objects and situations. This property is described as productivity or ‘creativity’ or ‘open-endedness’. </a:t>
            </a:r>
            <a:r>
              <a:rPr lang="en-US" sz="3200" dirty="0">
                <a:solidFill>
                  <a:srgbClr val="FF0000"/>
                </a:solidFill>
              </a:rPr>
              <a:t>It means that the potential number of utterances in any human language is infinite.</a:t>
            </a:r>
            <a:endParaRPr lang="tr-TR" sz="3200" b="1" dirty="0">
              <a:solidFill>
                <a:srgbClr val="FF0000"/>
              </a:solidFill>
            </a:endParaRPr>
          </a:p>
        </p:txBody>
      </p:sp>
    </p:spTree>
    <p:extLst>
      <p:ext uri="{BB962C8B-B14F-4D97-AF65-F5344CB8AC3E}">
        <p14:creationId xmlns:p14="http://schemas.microsoft.com/office/powerpoint/2010/main" val="2921063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F931C48-751E-420A-8CC2-797201F53A73}"/>
              </a:ext>
            </a:extLst>
          </p:cNvPr>
          <p:cNvSpPr/>
          <p:nvPr/>
        </p:nvSpPr>
        <p:spPr>
          <a:xfrm>
            <a:off x="228600" y="533400"/>
            <a:ext cx="8763000" cy="2677656"/>
          </a:xfrm>
          <a:prstGeom prst="rect">
            <a:avLst/>
          </a:prstGeom>
        </p:spPr>
        <p:txBody>
          <a:bodyPr wrap="square">
            <a:spAutoFit/>
          </a:bodyPr>
          <a:lstStyle/>
          <a:p>
            <a:pPr algn="just"/>
            <a:r>
              <a:rPr lang="tr-TR" sz="2800" b="1" dirty="0"/>
              <a:t>Cultural Transmission : </a:t>
            </a:r>
            <a:r>
              <a:rPr lang="en-US" sz="2800" dirty="0"/>
              <a:t>The process whereby a language is passed from one generation to the next is described as cultural transmission. For example, if an </a:t>
            </a:r>
            <a:r>
              <a:rPr lang="en-US" sz="2800" dirty="0">
                <a:solidFill>
                  <a:srgbClr val="FF0000"/>
                </a:solidFill>
              </a:rPr>
              <a:t>infant born in Korea is adopted by American parents, the child will be able to speak fluent American English in U.S while his/her physical appearances will be Korean</a:t>
            </a:r>
            <a:r>
              <a:rPr lang="en-US" sz="2800" dirty="0"/>
              <a:t>.</a:t>
            </a:r>
            <a:endParaRPr lang="tr-TR" sz="2800" b="1" dirty="0"/>
          </a:p>
        </p:txBody>
      </p:sp>
    </p:spTree>
    <p:extLst>
      <p:ext uri="{BB962C8B-B14F-4D97-AF65-F5344CB8AC3E}">
        <p14:creationId xmlns:p14="http://schemas.microsoft.com/office/powerpoint/2010/main" val="37145492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489DABFA-F490-415F-BBDC-D46FB6410334}"/>
              </a:ext>
            </a:extLst>
          </p:cNvPr>
          <p:cNvSpPr txBox="1">
            <a:spLocks/>
          </p:cNvSpPr>
          <p:nvPr/>
        </p:nvSpPr>
        <p:spPr>
          <a:xfrm>
            <a:off x="152400" y="228600"/>
            <a:ext cx="8915400" cy="52578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r>
              <a:rPr lang="tr-TR" b="1" dirty="0"/>
              <a:t>Duality</a:t>
            </a:r>
            <a:r>
              <a:rPr lang="tr-TR" dirty="0"/>
              <a:t> : </a:t>
            </a:r>
            <a:r>
              <a:rPr lang="en-US" dirty="0"/>
              <a:t>We have a physical level at which we can produce individual sounds line </a:t>
            </a:r>
            <a:r>
              <a:rPr lang="en-US" i="1" dirty="0"/>
              <a:t>n, b</a:t>
            </a:r>
            <a:r>
              <a:rPr lang="en-US" dirty="0"/>
              <a:t> and </a:t>
            </a:r>
            <a:r>
              <a:rPr lang="en-US" i="1" dirty="0" err="1"/>
              <a:t>i</a:t>
            </a:r>
            <a:r>
              <a:rPr lang="en-US" dirty="0"/>
              <a:t>. As individual sounds, they don’t mean anything. But </a:t>
            </a:r>
            <a:r>
              <a:rPr lang="en-US" dirty="0">
                <a:solidFill>
                  <a:srgbClr val="FF0000"/>
                </a:solidFill>
              </a:rPr>
              <a:t>we are able to combine them into </a:t>
            </a:r>
            <a:r>
              <a:rPr lang="en-US" i="1" dirty="0">
                <a:solidFill>
                  <a:srgbClr val="FF0000"/>
                </a:solidFill>
              </a:rPr>
              <a:t>bin</a:t>
            </a:r>
            <a:r>
              <a:rPr lang="en-US" dirty="0">
                <a:solidFill>
                  <a:srgbClr val="FF0000"/>
                </a:solidFill>
              </a:rPr>
              <a:t> or </a:t>
            </a:r>
            <a:r>
              <a:rPr lang="en-US" i="1" dirty="0">
                <a:solidFill>
                  <a:srgbClr val="FF0000"/>
                </a:solidFill>
              </a:rPr>
              <a:t>nib</a:t>
            </a:r>
            <a:r>
              <a:rPr lang="en-US" dirty="0"/>
              <a:t>. So at one level we have distinct sounds, and in another level we have distinct meanings.</a:t>
            </a:r>
            <a:r>
              <a:rPr lang="tr-TR" dirty="0"/>
              <a:t> W</a:t>
            </a:r>
            <a:r>
              <a:rPr lang="en-US" dirty="0"/>
              <a:t>e are able to produce innumerable number of meanings with a limited number of sounds.</a:t>
            </a:r>
            <a:endParaRPr lang="tr-TR" dirty="0"/>
          </a:p>
        </p:txBody>
      </p:sp>
    </p:spTree>
    <p:extLst>
      <p:ext uri="{BB962C8B-B14F-4D97-AF65-F5344CB8AC3E}">
        <p14:creationId xmlns:p14="http://schemas.microsoft.com/office/powerpoint/2010/main" val="38146157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66118DB-F893-46CF-83CC-7CFEEDA6AAE9}"/>
              </a:ext>
            </a:extLst>
          </p:cNvPr>
          <p:cNvSpPr/>
          <p:nvPr/>
        </p:nvSpPr>
        <p:spPr>
          <a:xfrm>
            <a:off x="0" y="1012954"/>
            <a:ext cx="9144000" cy="2246769"/>
          </a:xfrm>
          <a:prstGeom prst="rect">
            <a:avLst/>
          </a:prstGeom>
        </p:spPr>
        <p:txBody>
          <a:bodyPr wrap="square">
            <a:spAutoFit/>
          </a:bodyPr>
          <a:lstStyle/>
          <a:p>
            <a:pPr algn="just"/>
            <a:r>
              <a:rPr lang="tr-TR" sz="2800" b="1" dirty="0"/>
              <a:t>Discreteness(sound)</a:t>
            </a:r>
            <a:r>
              <a:rPr lang="tr-TR" sz="2800" dirty="0"/>
              <a:t>: </a:t>
            </a:r>
            <a:r>
              <a:rPr lang="en-US" sz="2800" dirty="0"/>
              <a:t>is a concept going back (at least) to the structuralists. General idea. The idea is that a </a:t>
            </a:r>
            <a:r>
              <a:rPr lang="en-US" sz="2800" b="1" dirty="0"/>
              <a:t>linguistic</a:t>
            </a:r>
            <a:r>
              <a:rPr lang="en-US" sz="2800" dirty="0"/>
              <a:t> representation can be </a:t>
            </a:r>
            <a:r>
              <a:rPr lang="en-US" sz="2800" dirty="0">
                <a:solidFill>
                  <a:srgbClr val="FF0000"/>
                </a:solidFill>
              </a:rPr>
              <a:t>broken down into small, discrete units that can then recombine with other small</a:t>
            </a:r>
            <a:r>
              <a:rPr lang="en-US" sz="2800" dirty="0"/>
              <a:t>, discrete units to create new </a:t>
            </a:r>
            <a:r>
              <a:rPr lang="en-US" sz="2800" b="1" dirty="0"/>
              <a:t>linguistic</a:t>
            </a:r>
            <a:r>
              <a:rPr lang="en-US" sz="2800" dirty="0"/>
              <a:t> representations.</a:t>
            </a:r>
            <a:endParaRPr lang="tr-TR" sz="2800" dirty="0"/>
          </a:p>
        </p:txBody>
      </p:sp>
    </p:spTree>
    <p:extLst>
      <p:ext uri="{BB962C8B-B14F-4D97-AF65-F5344CB8AC3E}">
        <p14:creationId xmlns:p14="http://schemas.microsoft.com/office/powerpoint/2010/main" val="8699778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Imag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pic>
        <p:nvPicPr>
          <p:cNvPr id="3" name="Imag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508" y="-1525"/>
            <a:ext cx="9147048" cy="6861048"/>
          </a:xfrm>
          <a:prstGeom prst="rect">
            <a:avLst/>
          </a:prstGeom>
        </p:spPr>
      </p:pic>
      <p:pic>
        <p:nvPicPr>
          <p:cNvPr id="4" name="Imag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49551" y="2333244"/>
            <a:ext cx="5688329" cy="1668018"/>
          </a:xfrm>
          <a:prstGeom prst="rect">
            <a:avLst/>
          </a:prstGeom>
        </p:spPr>
      </p:pic>
      <p:sp>
        <p:nvSpPr>
          <p:cNvPr id="7" name="text 1"/>
          <p:cNvSpPr txBox="1"/>
          <p:nvPr/>
        </p:nvSpPr>
        <p:spPr>
          <a:xfrm>
            <a:off x="2219579" y="2716403"/>
            <a:ext cx="4706112" cy="762000"/>
          </a:xfrm>
          <a:prstGeom prst="rect">
            <a:avLst/>
          </a:prstGeom>
        </p:spPr>
        <p:txBody>
          <a:bodyPr vert="horz" wrap="none" lIns="0" tIns="0" rIns="0" bIns="0" rtlCol="0">
            <a:spAutoFit/>
          </a:bodyPr>
          <a:lstStyle/>
          <a:p>
            <a:pPr marL="0">
              <a:lnSpc>
                <a:spcPct val="100000"/>
              </a:lnSpc>
            </a:pPr>
            <a:r>
              <a:rPr sz="5940" b="1" spc="10" dirty="0">
                <a:solidFill>
                  <a:srgbClr val="FFFFFF"/>
                </a:solidFill>
                <a:latin typeface="Calibri"/>
                <a:cs typeface="Calibri"/>
              </a:rPr>
              <a:t>MORPHOLOGY</a:t>
            </a:r>
            <a:endParaRPr sz="5900">
              <a:latin typeface="Calibri"/>
              <a:cs typeface="Calibri"/>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43</TotalTime>
  <Words>1297</Words>
  <Application>Microsoft Office PowerPoint</Application>
  <PresentationFormat>On-screen Show (4:3)</PresentationFormat>
  <Paragraphs>232</Paragraphs>
  <Slides>22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22</vt:i4>
      </vt:variant>
    </vt:vector>
  </HeadingPairs>
  <TitlesOfParts>
    <vt:vector size="26"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Mehmet Ekizoğlu</cp:lastModifiedBy>
  <cp:revision>7</cp:revision>
  <dcterms:created xsi:type="dcterms:W3CDTF">2020-06-12T18:44:45Z</dcterms:created>
  <dcterms:modified xsi:type="dcterms:W3CDTF">2022-03-19T06:48:29Z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2020-06-12T00:00:00Z</vt:filetime>
  </property>
  <property fmtid="{D5CDD505-2E9C-101B-9397-08002B2CF9AE}" pid="3" name="LastSaved">
    <vt:filetime>2020-06-12T00:00:00Z</vt:filetime>
  </property>
</Properties>
</file>