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9" r:id="rId36"/>
    <p:sldId id="293" r:id="rId37"/>
    <p:sldId id="294" r:id="rId38"/>
    <p:sldId id="295" r:id="rId39"/>
    <p:sldId id="296" r:id="rId40"/>
  </p:sldIdLst>
  <p:sldSz cx="9144000" cy="6858000" type="screen4x3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4660"/>
  </p:normalViewPr>
  <p:slideViewPr>
    <p:cSldViewPr>
      <p:cViewPr varScale="1">
        <p:scale>
          <a:sx n="108" d="100"/>
          <a:sy n="108" d="100"/>
        </p:scale>
        <p:origin x="1722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65656" y="2569921"/>
            <a:ext cx="6012687" cy="940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rgbClr val="442C0A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77723" y="3832097"/>
            <a:ext cx="8188553" cy="720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B7AC9E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442C0A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442C0A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458213" y="2156587"/>
            <a:ext cx="2908300" cy="3644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bg1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442C0A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22296" y="606628"/>
            <a:ext cx="3899407" cy="69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442C0A"/>
                </a:solidFill>
                <a:latin typeface="Book Antiqua"/>
                <a:cs typeface="Book Antiqu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22300" y="2135632"/>
            <a:ext cx="7905750" cy="40360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07542" y="6345551"/>
            <a:ext cx="1189355" cy="3930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B7AC9E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B7AC9E"/>
                </a:solidFill>
              </a:rPr>
              <a:t>MURAT</a:t>
            </a:r>
            <a:r>
              <a:rPr spc="-75" dirty="0">
                <a:solidFill>
                  <a:srgbClr val="B7AC9E"/>
                </a:solidFill>
              </a:rPr>
              <a:t> </a:t>
            </a:r>
            <a:r>
              <a:rPr dirty="0">
                <a:solidFill>
                  <a:srgbClr val="B7AC9E"/>
                </a:solidFill>
              </a:rPr>
              <a:t>ERCAN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233282" y="6436991"/>
            <a:ext cx="228600" cy="209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A47C3D"/>
                </a:solidFill>
                <a:latin typeface="Book Antiqua"/>
                <a:cs typeface="Book Antiqua"/>
              </a:defRPr>
            </a:lvl1pPr>
          </a:lstStyle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‹#›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37892" y="2569921"/>
            <a:ext cx="426910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dirty="0">
                <a:solidFill>
                  <a:srgbClr val="EDBA58"/>
                </a:solidFill>
                <a:latin typeface="Book Antiqua"/>
                <a:cs typeface="Book Antiqua"/>
              </a:rPr>
              <a:t>Morphology</a:t>
            </a:r>
            <a:endParaRPr sz="6000">
              <a:latin typeface="Book Antiqua"/>
              <a:cs typeface="Book Antiqu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73883" y="3832097"/>
            <a:ext cx="43973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EDBA58"/>
                </a:solidFill>
                <a:latin typeface="Book Antiqua"/>
                <a:cs typeface="Book Antiqua"/>
              </a:rPr>
              <a:t>Part 2: </a:t>
            </a:r>
            <a:r>
              <a:rPr sz="2400" spc="-5" dirty="0">
                <a:solidFill>
                  <a:srgbClr val="EDBA58"/>
                </a:solidFill>
                <a:latin typeface="Book Antiqua"/>
                <a:cs typeface="Book Antiqua"/>
              </a:rPr>
              <a:t>Rules </a:t>
            </a:r>
            <a:r>
              <a:rPr sz="2400" dirty="0">
                <a:solidFill>
                  <a:srgbClr val="EDBA58"/>
                </a:solidFill>
                <a:latin typeface="Book Antiqua"/>
                <a:cs typeface="Book Antiqua"/>
              </a:rPr>
              <a:t>of Word</a:t>
            </a:r>
            <a:r>
              <a:rPr sz="2400" spc="-9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2400" spc="-5" dirty="0">
                <a:solidFill>
                  <a:srgbClr val="EDBA58"/>
                </a:solidFill>
                <a:latin typeface="Book Antiqua"/>
                <a:cs typeface="Book Antiqua"/>
              </a:rPr>
              <a:t>Formation</a:t>
            </a:r>
            <a:endParaRPr sz="2400" dirty="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951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0628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728"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3450">
                        <a:latin typeface="Times New Roman"/>
                        <a:cs typeface="Times New Roman"/>
                      </a:endParaRPr>
                    </a:p>
                    <a:p>
                      <a:pPr marL="815975" marR="810260" indent="63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000" b="1" spc="-5" dirty="0">
                          <a:latin typeface="Book Antiqua"/>
                          <a:cs typeface="Book Antiqua"/>
                        </a:rPr>
                        <a:t>Verb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  </a:t>
                      </a:r>
                      <a:r>
                        <a:rPr sz="3000" b="1" dirty="0">
                          <a:latin typeface="Book Antiqua"/>
                          <a:cs typeface="Book Antiqua"/>
                        </a:rPr>
                        <a:t>Noun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clear 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-ance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315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 algn="r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Derivational  Morp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286385" marR="524510" lvl="1" indent="-286385" algn="r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All</a:t>
                      </a:r>
                      <a:r>
                        <a:rPr sz="2000" spc="-9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suffixes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6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accus(e) +</a:t>
                      </a:r>
                      <a:r>
                        <a:rPr sz="2000" spc="-5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-ation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72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sing +</a:t>
                      </a:r>
                      <a:r>
                        <a:rPr sz="2000" spc="-2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-er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60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conform +</a:t>
                      </a:r>
                      <a:r>
                        <a:rPr sz="2000" spc="-6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-ist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7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predict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-ion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86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vocaliz(e) +</a:t>
                      </a:r>
                      <a:r>
                        <a:rPr sz="2000" spc="-6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ation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866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los(e) 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-er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10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718120"/>
              </p:ext>
            </p:extLst>
          </p:nvPr>
        </p:nvGraphicFramePr>
        <p:xfrm>
          <a:off x="622300" y="2135632"/>
          <a:ext cx="7886700" cy="36486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14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 marL="478790" marR="471170" algn="ctr">
                        <a:lnSpc>
                          <a:spcPct val="100000"/>
                        </a:lnSpc>
                        <a:spcBef>
                          <a:spcPts val="2825"/>
                        </a:spcBef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Adject</a:t>
                      </a:r>
                      <a:r>
                        <a:rPr sz="3000" b="1" spc="-15" dirty="0">
                          <a:latin typeface="Book Antiqua"/>
                          <a:cs typeface="Book Antiqua"/>
                        </a:rPr>
                        <a:t>i</a:t>
                      </a:r>
                      <a:r>
                        <a:rPr sz="3000" b="1" spc="-5" dirty="0">
                          <a:latin typeface="Book Antiqua"/>
                          <a:cs typeface="Book Antiqua"/>
                        </a:rPr>
                        <a:t>ve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     </a:t>
                      </a:r>
                      <a:r>
                        <a:rPr sz="3000" b="1" dirty="0">
                          <a:latin typeface="Book Antiqua"/>
                          <a:cs typeface="Book Antiqua"/>
                        </a:rPr>
                        <a:t>Adverb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525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3200" dirty="0">
                          <a:latin typeface="Book Antiqua"/>
                          <a:cs typeface="Book Antiqua"/>
                        </a:rPr>
                        <a:t>exact </a:t>
                      </a:r>
                      <a:r>
                        <a:rPr sz="32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3200" b="1" spc="-4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dirty="0">
                          <a:latin typeface="Book Antiqua"/>
                          <a:cs typeface="Book Antiqua"/>
                        </a:rPr>
                        <a:t>-ly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86385" marR="318770" indent="-286385" algn="r">
                        <a:lnSpc>
                          <a:spcPct val="100000"/>
                        </a:lnSpc>
                        <a:spcBef>
                          <a:spcPts val="2500"/>
                        </a:spcBef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400" dirty="0">
                          <a:latin typeface="Book Antiqua"/>
                          <a:cs typeface="Book Antiqua"/>
                        </a:rPr>
                        <a:t>Deriva</a:t>
                      </a:r>
                      <a:r>
                        <a:rPr sz="2400" spc="-10" dirty="0">
                          <a:latin typeface="Book Antiqua"/>
                          <a:cs typeface="Book Antiqua"/>
                        </a:rPr>
                        <a:t>t</a:t>
                      </a:r>
                      <a:r>
                        <a:rPr sz="2400" dirty="0">
                          <a:latin typeface="Book Antiqua"/>
                          <a:cs typeface="Book Antiqua"/>
                        </a:rPr>
                        <a:t>io</a:t>
                      </a:r>
                      <a:r>
                        <a:rPr sz="2400" spc="-15" dirty="0">
                          <a:latin typeface="Book Antiqua"/>
                          <a:cs typeface="Book Antiqua"/>
                        </a:rPr>
                        <a:t>n</a:t>
                      </a:r>
                      <a:r>
                        <a:rPr sz="2400" dirty="0">
                          <a:latin typeface="Book Antiqua"/>
                          <a:cs typeface="Book Antiqua"/>
                        </a:rPr>
                        <a:t>al</a:t>
                      </a:r>
                    </a:p>
                    <a:p>
                      <a:pPr marR="351155" algn="r">
                        <a:lnSpc>
                          <a:spcPct val="100000"/>
                        </a:lnSpc>
                      </a:pPr>
                      <a:r>
                        <a:rPr sz="2400" dirty="0">
                          <a:latin typeface="Book Antiqua"/>
                          <a:cs typeface="Book Antiqua"/>
                        </a:rPr>
                        <a:t>Morp</a:t>
                      </a:r>
                      <a:r>
                        <a:rPr sz="2400" spc="-15" dirty="0"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400" dirty="0">
                          <a:latin typeface="Book Antiqua"/>
                          <a:cs typeface="Book Antiqua"/>
                        </a:rPr>
                        <a:t>emes</a:t>
                      </a:r>
                    </a:p>
                    <a:p>
                      <a:pPr marL="1060450" lvl="1" indent="-287020" algn="just">
                        <a:lnSpc>
                          <a:spcPct val="100000"/>
                        </a:lnSpc>
                        <a:spcBef>
                          <a:spcPts val="1260"/>
                        </a:spcBef>
                        <a:buFont typeface="Arial"/>
                        <a:buChar char="•"/>
                        <a:tabLst>
                          <a:tab pos="1061085" algn="l"/>
                        </a:tabLst>
                      </a:pPr>
                      <a:r>
                        <a:rPr sz="2400" dirty="0">
                          <a:latin typeface="Book Antiqua"/>
                          <a:cs typeface="Book Antiqua"/>
                        </a:rPr>
                        <a:t>Suffix</a:t>
                      </a:r>
                    </a:p>
                    <a:p>
                      <a:pPr marL="879475" marR="554355" indent="-315595" algn="just">
                        <a:lnSpc>
                          <a:spcPct val="100000"/>
                        </a:lnSpc>
                        <a:spcBef>
                          <a:spcPts val="1265"/>
                        </a:spcBef>
                        <a:buFont typeface="Arial"/>
                        <a:buChar char="•"/>
                        <a:tabLst>
                          <a:tab pos="85090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n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tactic  </a:t>
                      </a:r>
                      <a:r>
                        <a:rPr sz="2400" dirty="0">
                          <a:latin typeface="Book Antiqua"/>
                          <a:cs typeface="Book Antiqua"/>
                        </a:rPr>
                        <a:t>category  </a:t>
                      </a:r>
                      <a:r>
                        <a:rPr sz="2400" spc="-5" dirty="0">
                          <a:latin typeface="Book Antiqua"/>
                          <a:cs typeface="Book Antiqua"/>
                        </a:rPr>
                        <a:t>changed</a:t>
                      </a:r>
                      <a:endParaRPr sz="2400" dirty="0">
                        <a:latin typeface="Book Antiqua"/>
                        <a:cs typeface="Book Antiqua"/>
                      </a:endParaRPr>
                    </a:p>
                  </a:txBody>
                  <a:tcPr marL="0" marR="0" marT="317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11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951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0628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728"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3450">
                        <a:latin typeface="Times New Roman"/>
                        <a:cs typeface="Times New Roman"/>
                      </a:endParaRPr>
                    </a:p>
                    <a:p>
                      <a:pPr marL="815975" marR="80962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Noun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  </a:t>
                      </a:r>
                      <a:r>
                        <a:rPr sz="3000" b="1" spc="-5" dirty="0">
                          <a:latin typeface="Book Antiqua"/>
                          <a:cs typeface="Book Antiqua"/>
                        </a:rPr>
                        <a:t>Verb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moral 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-ize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315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Derivational  Morphemes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1056005" lvl="1" indent="-287020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1056005" algn="l"/>
                          <a:tab pos="105664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6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vaccine(e) +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-ate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72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hast(e)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-en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60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im-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prison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7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be- +</a:t>
                      </a:r>
                      <a:r>
                        <a:rPr sz="2000" spc="-2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friend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86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en-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joy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866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in-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habit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12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9513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0628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728"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3450">
                        <a:latin typeface="Times New Roman"/>
                        <a:cs typeface="Times New Roman"/>
                      </a:endParaRPr>
                    </a:p>
                    <a:p>
                      <a:pPr marL="478790" marR="470534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Ad</a:t>
                      </a:r>
                      <a:r>
                        <a:rPr sz="3000" b="1" spc="-10" dirty="0">
                          <a:latin typeface="Book Antiqua"/>
                          <a:cs typeface="Book Antiqua"/>
                        </a:rPr>
                        <a:t>j</a:t>
                      </a:r>
                      <a:r>
                        <a:rPr sz="3000" b="1" dirty="0">
                          <a:latin typeface="Book Antiqua"/>
                          <a:cs typeface="Book Antiqua"/>
                        </a:rPr>
                        <a:t>ect</a:t>
                      </a:r>
                      <a:r>
                        <a:rPr sz="3000" b="1" spc="-10" dirty="0">
                          <a:latin typeface="Book Antiqua"/>
                          <a:cs typeface="Book Antiqua"/>
                        </a:rPr>
                        <a:t>i</a:t>
                      </a:r>
                      <a:r>
                        <a:rPr sz="3000" b="1" spc="-5" dirty="0">
                          <a:latin typeface="Book Antiqua"/>
                          <a:cs typeface="Book Antiqua"/>
                        </a:rPr>
                        <a:t>ve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Noun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tall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-ness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315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 algn="r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Derivational  Morp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286385" marR="524510" lvl="1" indent="-286385" algn="r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All</a:t>
                      </a:r>
                      <a:r>
                        <a:rPr sz="2000" spc="-9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suffixes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6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specific 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-ity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72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feudal 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-ism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602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free +</a:t>
                      </a:r>
                      <a:r>
                        <a:rPr sz="2000" spc="-2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-dom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72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happy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-ness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862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creative 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latin typeface="Book Antiqua"/>
                          <a:cs typeface="Book Antiqua"/>
                        </a:rPr>
                        <a:t>-ity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866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social 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-ism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13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8812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610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250">
                        <a:latin typeface="Times New Roman"/>
                        <a:cs typeface="Times New Roman"/>
                      </a:endParaRPr>
                    </a:p>
                    <a:p>
                      <a:pPr marL="880110" marR="872490" algn="ctr">
                        <a:lnSpc>
                          <a:spcPct val="100000"/>
                        </a:lnSpc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Verb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000" b="1" spc="-5" dirty="0">
                          <a:latin typeface="Book Antiqua"/>
                          <a:cs typeface="Book Antiqua"/>
                        </a:rPr>
                        <a:t>Adjective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participat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55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 algn="r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Derivational  Morp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286385" marR="524510" lvl="1" indent="-286385" algn="r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All</a:t>
                      </a:r>
                      <a:r>
                        <a:rPr sz="2000" spc="-9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suffixes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creat +</a:t>
                      </a:r>
                      <a:r>
                        <a:rPr sz="2000" spc="-2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61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understand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5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-able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read +</a:t>
                      </a:r>
                      <a:r>
                        <a:rPr sz="2000" spc="-2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-able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migrat +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run(n) +</a:t>
                      </a:r>
                      <a:r>
                        <a:rPr sz="2000" spc="-6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14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8812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610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250">
                        <a:latin typeface="Times New Roman"/>
                        <a:cs typeface="Times New Roman"/>
                      </a:endParaRPr>
                    </a:p>
                    <a:p>
                      <a:pPr marL="478790" marR="471170" algn="ctr">
                        <a:lnSpc>
                          <a:spcPct val="100000"/>
                        </a:lnSpc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Adject</a:t>
                      </a:r>
                      <a:r>
                        <a:rPr sz="3000" b="1" spc="-15" dirty="0">
                          <a:latin typeface="Book Antiqua"/>
                          <a:cs typeface="Book Antiqua"/>
                        </a:rPr>
                        <a:t>i</a:t>
                      </a:r>
                      <a:r>
                        <a:rPr sz="3000" b="1" spc="-5" dirty="0">
                          <a:latin typeface="Book Antiqua"/>
                          <a:cs typeface="Book Antiqua"/>
                        </a:rPr>
                        <a:t>ve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Verb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local 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-ize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55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Derivational  Morphemes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1056005" lvl="1" indent="-287020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1056005" algn="l"/>
                          <a:tab pos="105664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different +</a:t>
                      </a:r>
                      <a:r>
                        <a:rPr sz="2000" spc="-4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-(i)ate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61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fast 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-en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en- +</a:t>
                      </a:r>
                      <a:r>
                        <a:rPr sz="2000" spc="-2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large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en- +</a:t>
                      </a:r>
                      <a:r>
                        <a:rPr sz="2000" spc="-2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dear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en- +</a:t>
                      </a:r>
                      <a:r>
                        <a:rPr sz="2000" spc="-2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rich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15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8812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610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250">
                        <a:latin typeface="Times New Roman"/>
                        <a:cs typeface="Times New Roman"/>
                      </a:endParaRPr>
                    </a:p>
                    <a:p>
                      <a:pPr marL="815975" marR="809625" indent="-1270" algn="ctr">
                        <a:lnSpc>
                          <a:spcPct val="100000"/>
                        </a:lnSpc>
                      </a:pP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Noun  </a:t>
                      </a:r>
                      <a:r>
                        <a:rPr sz="3000" b="1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to  </a:t>
                      </a: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Noun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friend +</a:t>
                      </a:r>
                      <a:r>
                        <a:rPr sz="2000" spc="-4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-ship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55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Derivational  Morphemes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1056005" lvl="1" indent="-287020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1056005" algn="l"/>
                          <a:tab pos="105664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74676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not</a:t>
                      </a:r>
                      <a:r>
                        <a:rPr sz="2000" b="1" u="heavy" spc="-10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human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4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-ity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61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king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2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-dom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auto-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4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biography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America +</a:t>
                      </a:r>
                      <a:r>
                        <a:rPr sz="2000" spc="-5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dis- +</a:t>
                      </a:r>
                      <a:r>
                        <a:rPr sz="2000" spc="-4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adventage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16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8793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3075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1534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3150">
                        <a:latin typeface="Times New Roman"/>
                        <a:cs typeface="Times New Roman"/>
                      </a:endParaRPr>
                    </a:p>
                    <a:p>
                      <a:pPr marL="880110" marR="873125" algn="ctr">
                        <a:lnSpc>
                          <a:spcPct val="100000"/>
                        </a:lnSpc>
                      </a:pP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</a:t>
                      </a:r>
                      <a:r>
                        <a:rPr sz="3000" b="1" spc="-1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rb  </a:t>
                      </a:r>
                      <a:r>
                        <a:rPr sz="3000" b="1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to  </a:t>
                      </a: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Ve</a:t>
                      </a:r>
                      <a:r>
                        <a:rPr sz="3000" b="1" spc="-1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r</a:t>
                      </a: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b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20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un- +</a:t>
                      </a:r>
                      <a:r>
                        <a:rPr sz="2000" spc="-5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do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56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2850">
                        <a:latin typeface="Times New Roman"/>
                        <a:cs typeface="Times New Roman"/>
                      </a:endParaRPr>
                    </a:p>
                    <a:p>
                      <a:pPr marL="286385" marR="457834" indent="-286385" algn="r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Derivational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R="484505" algn="r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Mo</a:t>
                      </a:r>
                      <a:r>
                        <a:rPr sz="2000" spc="-1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r</a:t>
                      </a: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p</a:t>
                      </a:r>
                      <a:r>
                        <a:rPr sz="2000" spc="-1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e</a:t>
                      </a:r>
                      <a:r>
                        <a:rPr sz="2000" spc="-1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m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1056005" lvl="1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1056005" algn="l"/>
                          <a:tab pos="105664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74676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not</a:t>
                      </a:r>
                      <a:r>
                        <a:rPr sz="2000" b="1" u="heavy" spc="-20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153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014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re-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discover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559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153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20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dis- +</a:t>
                      </a:r>
                      <a:r>
                        <a:rPr sz="2000" spc="-3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believe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56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1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025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auto-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4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destruct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571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17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38812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E39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610"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250">
                        <a:latin typeface="Times New Roman"/>
                        <a:cs typeface="Times New Roman"/>
                      </a:endParaRPr>
                    </a:p>
                    <a:p>
                      <a:pPr marL="478790" marR="470534" indent="-635" algn="ctr">
                        <a:lnSpc>
                          <a:spcPct val="100000"/>
                        </a:lnSpc>
                      </a:pP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Adject</a:t>
                      </a:r>
                      <a:r>
                        <a:rPr sz="3000" b="1" spc="-1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i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ve  </a:t>
                      </a:r>
                      <a:r>
                        <a:rPr sz="3000" b="1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to     </a:t>
                      </a: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Ad</a:t>
                      </a:r>
                      <a:r>
                        <a:rPr sz="3000" b="1" spc="-1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j</a:t>
                      </a:r>
                      <a:r>
                        <a:rPr sz="3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ect</a:t>
                      </a:r>
                      <a:r>
                        <a:rPr sz="3000" b="1" spc="-1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i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ve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0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pink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2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-ish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55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780415" marR="457834" indent="-31432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752475" algn="l"/>
                          <a:tab pos="75311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Derivational  Morphemes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1056005" lvl="1" indent="-287020">
                        <a:lnSpc>
                          <a:spcPct val="100000"/>
                        </a:lnSpc>
                        <a:spcBef>
                          <a:spcPts val="1205"/>
                        </a:spcBef>
                        <a:buFont typeface="Arial"/>
                        <a:buChar char="•"/>
                        <a:tabLst>
                          <a:tab pos="1056005" algn="l"/>
                          <a:tab pos="1056640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4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74676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not</a:t>
                      </a:r>
                      <a:r>
                        <a:rPr sz="2000" b="1" u="heavy" spc="-10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b="1" u="heavy" dirty="0">
                          <a:solidFill>
                            <a:srgbClr val="C00000"/>
                          </a:solidFill>
                          <a:uFill>
                            <a:solidFill>
                              <a:srgbClr val="C00000"/>
                            </a:solidFill>
                          </a:uFill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red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2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-like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61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a- +</a:t>
                      </a:r>
                      <a:r>
                        <a:rPr sz="2000" spc="-3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moral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il- +</a:t>
                      </a:r>
                      <a:r>
                        <a:rPr sz="2000" spc="-3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legal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7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un- +</a:t>
                      </a:r>
                      <a:r>
                        <a:rPr sz="2000" spc="-5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happy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62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dis- +</a:t>
                      </a:r>
                      <a:r>
                        <a:rPr sz="2000" spc="-4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2E3946"/>
                          </a:solidFill>
                          <a:latin typeface="Book Antiqua"/>
                          <a:cs typeface="Book Antiqua"/>
                        </a:rPr>
                        <a:t>agreeable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1162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18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026664" y="1484375"/>
              <a:ext cx="3090672" cy="5212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67587" y="606628"/>
            <a:ext cx="760920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Classes of Derivational</a:t>
            </a:r>
            <a:r>
              <a:rPr spc="-114" dirty="0"/>
              <a:t> </a:t>
            </a:r>
            <a:r>
              <a:rPr spc="-5" dirty="0"/>
              <a:t>Affixes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623062" y="2127250"/>
            <a:ext cx="4001135" cy="3912870"/>
            <a:chOff x="623062" y="2127250"/>
            <a:chExt cx="4001135" cy="3912870"/>
          </a:xfrm>
        </p:grpSpPr>
        <p:sp>
          <p:nvSpPr>
            <p:cNvPr id="7" name="object 7"/>
            <p:cNvSpPr/>
            <p:nvPr/>
          </p:nvSpPr>
          <p:spPr>
            <a:xfrm>
              <a:off x="629412" y="2133600"/>
              <a:ext cx="3988435" cy="3900170"/>
            </a:xfrm>
            <a:custGeom>
              <a:avLst/>
              <a:gdLst/>
              <a:ahLst/>
              <a:cxnLst/>
              <a:rect l="l" t="t" r="r" b="b"/>
              <a:pathLst>
                <a:path w="3988435" h="3900170">
                  <a:moveTo>
                    <a:pt x="3793363" y="0"/>
                  </a:moveTo>
                  <a:lnTo>
                    <a:pt x="194995" y="0"/>
                  </a:lnTo>
                  <a:lnTo>
                    <a:pt x="150284" y="5147"/>
                  </a:lnTo>
                  <a:lnTo>
                    <a:pt x="109240" y="19809"/>
                  </a:lnTo>
                  <a:lnTo>
                    <a:pt x="73034" y="42817"/>
                  </a:lnTo>
                  <a:lnTo>
                    <a:pt x="42837" y="73003"/>
                  </a:lnTo>
                  <a:lnTo>
                    <a:pt x="19819" y="109199"/>
                  </a:lnTo>
                  <a:lnTo>
                    <a:pt x="5149" y="150236"/>
                  </a:lnTo>
                  <a:lnTo>
                    <a:pt x="0" y="194945"/>
                  </a:lnTo>
                  <a:lnTo>
                    <a:pt x="0" y="3704920"/>
                  </a:lnTo>
                  <a:lnTo>
                    <a:pt x="5149" y="3749631"/>
                  </a:lnTo>
                  <a:lnTo>
                    <a:pt x="19819" y="3790675"/>
                  </a:lnTo>
                  <a:lnTo>
                    <a:pt x="42837" y="3826881"/>
                  </a:lnTo>
                  <a:lnTo>
                    <a:pt x="73034" y="3857078"/>
                  </a:lnTo>
                  <a:lnTo>
                    <a:pt x="109240" y="3880096"/>
                  </a:lnTo>
                  <a:lnTo>
                    <a:pt x="150284" y="3894766"/>
                  </a:lnTo>
                  <a:lnTo>
                    <a:pt x="194995" y="3899916"/>
                  </a:lnTo>
                  <a:lnTo>
                    <a:pt x="3793363" y="3899916"/>
                  </a:lnTo>
                  <a:lnTo>
                    <a:pt x="3838071" y="3894766"/>
                  </a:lnTo>
                  <a:lnTo>
                    <a:pt x="3879108" y="3880096"/>
                  </a:lnTo>
                  <a:lnTo>
                    <a:pt x="3915304" y="3857078"/>
                  </a:lnTo>
                  <a:lnTo>
                    <a:pt x="3945490" y="3826881"/>
                  </a:lnTo>
                  <a:lnTo>
                    <a:pt x="3968498" y="3790675"/>
                  </a:lnTo>
                  <a:lnTo>
                    <a:pt x="3983160" y="3749631"/>
                  </a:lnTo>
                  <a:lnTo>
                    <a:pt x="3988308" y="3704920"/>
                  </a:lnTo>
                  <a:lnTo>
                    <a:pt x="3988308" y="194945"/>
                  </a:lnTo>
                  <a:lnTo>
                    <a:pt x="3983160" y="150236"/>
                  </a:lnTo>
                  <a:lnTo>
                    <a:pt x="3968498" y="109199"/>
                  </a:lnTo>
                  <a:lnTo>
                    <a:pt x="3945490" y="73003"/>
                  </a:lnTo>
                  <a:lnTo>
                    <a:pt x="3915304" y="42817"/>
                  </a:lnTo>
                  <a:lnTo>
                    <a:pt x="3879108" y="19809"/>
                  </a:lnTo>
                  <a:lnTo>
                    <a:pt x="3838071" y="5147"/>
                  </a:lnTo>
                  <a:lnTo>
                    <a:pt x="3793363" y="0"/>
                  </a:lnTo>
                  <a:close/>
                </a:path>
              </a:pathLst>
            </a:custGeom>
            <a:solidFill>
              <a:srgbClr val="A47C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29412" y="2133600"/>
              <a:ext cx="3988435" cy="3900170"/>
            </a:xfrm>
            <a:custGeom>
              <a:avLst/>
              <a:gdLst/>
              <a:ahLst/>
              <a:cxnLst/>
              <a:rect l="l" t="t" r="r" b="b"/>
              <a:pathLst>
                <a:path w="3988435" h="3900170">
                  <a:moveTo>
                    <a:pt x="0" y="194945"/>
                  </a:moveTo>
                  <a:lnTo>
                    <a:pt x="5149" y="150236"/>
                  </a:lnTo>
                  <a:lnTo>
                    <a:pt x="19819" y="109199"/>
                  </a:lnTo>
                  <a:lnTo>
                    <a:pt x="42837" y="73003"/>
                  </a:lnTo>
                  <a:lnTo>
                    <a:pt x="73034" y="42817"/>
                  </a:lnTo>
                  <a:lnTo>
                    <a:pt x="109240" y="19809"/>
                  </a:lnTo>
                  <a:lnTo>
                    <a:pt x="150284" y="5147"/>
                  </a:lnTo>
                  <a:lnTo>
                    <a:pt x="194995" y="0"/>
                  </a:lnTo>
                  <a:lnTo>
                    <a:pt x="3793363" y="0"/>
                  </a:lnTo>
                  <a:lnTo>
                    <a:pt x="3838071" y="5147"/>
                  </a:lnTo>
                  <a:lnTo>
                    <a:pt x="3879108" y="19809"/>
                  </a:lnTo>
                  <a:lnTo>
                    <a:pt x="3915304" y="42817"/>
                  </a:lnTo>
                  <a:lnTo>
                    <a:pt x="3945490" y="73003"/>
                  </a:lnTo>
                  <a:lnTo>
                    <a:pt x="3968498" y="109199"/>
                  </a:lnTo>
                  <a:lnTo>
                    <a:pt x="3983160" y="150236"/>
                  </a:lnTo>
                  <a:lnTo>
                    <a:pt x="3988308" y="194945"/>
                  </a:lnTo>
                  <a:lnTo>
                    <a:pt x="3988308" y="3704920"/>
                  </a:lnTo>
                  <a:lnTo>
                    <a:pt x="3983160" y="3749631"/>
                  </a:lnTo>
                  <a:lnTo>
                    <a:pt x="3968498" y="3790675"/>
                  </a:lnTo>
                  <a:lnTo>
                    <a:pt x="3945490" y="3826881"/>
                  </a:lnTo>
                  <a:lnTo>
                    <a:pt x="3915304" y="3857078"/>
                  </a:lnTo>
                  <a:lnTo>
                    <a:pt x="3879108" y="3880096"/>
                  </a:lnTo>
                  <a:lnTo>
                    <a:pt x="3838071" y="3894766"/>
                  </a:lnTo>
                  <a:lnTo>
                    <a:pt x="3793363" y="3899916"/>
                  </a:lnTo>
                  <a:lnTo>
                    <a:pt x="194995" y="3899916"/>
                  </a:lnTo>
                  <a:lnTo>
                    <a:pt x="150284" y="3894766"/>
                  </a:lnTo>
                  <a:lnTo>
                    <a:pt x="109240" y="3880096"/>
                  </a:lnTo>
                  <a:lnTo>
                    <a:pt x="73034" y="3857078"/>
                  </a:lnTo>
                  <a:lnTo>
                    <a:pt x="42837" y="3826881"/>
                  </a:lnTo>
                  <a:lnTo>
                    <a:pt x="19819" y="3790675"/>
                  </a:lnTo>
                  <a:lnTo>
                    <a:pt x="5149" y="3749631"/>
                  </a:lnTo>
                  <a:lnTo>
                    <a:pt x="0" y="3704920"/>
                  </a:lnTo>
                  <a:lnTo>
                    <a:pt x="0" y="194945"/>
                  </a:lnTo>
                  <a:close/>
                </a:path>
              </a:pathLst>
            </a:custGeom>
            <a:ln w="12191">
              <a:solidFill>
                <a:srgbClr val="A47C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45794" y="4249486"/>
            <a:ext cx="641201" cy="9023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040"/>
              </a:lnSpc>
            </a:pPr>
            <a:r>
              <a:rPr sz="4400" b="1" spc="5" dirty="0">
                <a:solidFill>
                  <a:srgbClr val="FFFFFF"/>
                </a:solidFill>
                <a:latin typeface="Arial"/>
                <a:cs typeface="Arial"/>
              </a:rPr>
              <a:t>1st</a:t>
            </a:r>
            <a:endParaRPr sz="44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5794" y="2356042"/>
            <a:ext cx="641201" cy="158623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040"/>
              </a:lnSpc>
            </a:pPr>
            <a:r>
              <a:rPr sz="4400" b="1" spc="5" dirty="0">
                <a:solidFill>
                  <a:srgbClr val="FFFFFF"/>
                </a:solidFill>
                <a:latin typeface="Arial"/>
                <a:cs typeface="Arial"/>
              </a:rPr>
              <a:t>Class</a:t>
            </a:r>
            <a:endParaRPr sz="44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96850" marR="186690" indent="-5080" algn="ctr">
              <a:lnSpc>
                <a:spcPct val="93200"/>
              </a:lnSpc>
              <a:spcBef>
                <a:spcPts val="315"/>
              </a:spcBef>
            </a:pPr>
            <a:r>
              <a:rPr dirty="0"/>
              <a:t>The addition of</a:t>
            </a:r>
            <a:r>
              <a:rPr spc="-110" dirty="0"/>
              <a:t> </a:t>
            </a:r>
            <a:r>
              <a:rPr dirty="0"/>
              <a:t>a  suffix </a:t>
            </a:r>
            <a:r>
              <a:rPr spc="-5" dirty="0"/>
              <a:t>triggers  </a:t>
            </a:r>
            <a:r>
              <a:rPr dirty="0"/>
              <a:t>subtle changes</a:t>
            </a:r>
            <a:r>
              <a:rPr spc="-100" dirty="0"/>
              <a:t> </a:t>
            </a:r>
            <a:r>
              <a:rPr spc="-5" dirty="0"/>
              <a:t>in  pronunciation.</a:t>
            </a:r>
          </a:p>
          <a:p>
            <a:pPr algn="ctr">
              <a:lnSpc>
                <a:spcPct val="100000"/>
              </a:lnSpc>
              <a:spcBef>
                <a:spcPts val="930"/>
              </a:spcBef>
            </a:pPr>
            <a:r>
              <a:rPr sz="2500" spc="-5" dirty="0">
                <a:solidFill>
                  <a:srgbClr val="2E3946"/>
                </a:solidFill>
              </a:rPr>
              <a:t>-ity, -an, -y, -ive,</a:t>
            </a:r>
            <a:r>
              <a:rPr sz="2500" spc="-35" dirty="0">
                <a:solidFill>
                  <a:srgbClr val="2E3946"/>
                </a:solidFill>
              </a:rPr>
              <a:t> </a:t>
            </a:r>
            <a:r>
              <a:rPr sz="2500" spc="-5" dirty="0">
                <a:solidFill>
                  <a:srgbClr val="2E3946"/>
                </a:solidFill>
              </a:rPr>
              <a:t>-ize</a:t>
            </a:r>
            <a:endParaRPr sz="2500" dirty="0"/>
          </a:p>
          <a:p>
            <a:pPr marL="27305" marR="19050" algn="ctr">
              <a:lnSpc>
                <a:spcPct val="93200"/>
              </a:lnSpc>
              <a:spcBef>
                <a:spcPts val="1085"/>
              </a:spcBef>
            </a:pPr>
            <a:r>
              <a:rPr dirty="0"/>
              <a:t>spe</a:t>
            </a:r>
            <a:r>
              <a:rPr spc="-10" dirty="0"/>
              <a:t>c</a:t>
            </a:r>
            <a:r>
              <a:rPr dirty="0"/>
              <a:t>if</a:t>
            </a:r>
            <a:r>
              <a:rPr spc="-10" dirty="0"/>
              <a:t>i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dirty="0"/>
              <a:t>/s</a:t>
            </a:r>
            <a:r>
              <a:rPr spc="-15" dirty="0"/>
              <a:t>p</a:t>
            </a:r>
            <a:r>
              <a:rPr dirty="0"/>
              <a:t>eci</a:t>
            </a:r>
            <a:r>
              <a:rPr spc="-10" dirty="0"/>
              <a:t>f</a:t>
            </a:r>
            <a:r>
              <a:rPr dirty="0"/>
              <a:t>i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spc="-5" dirty="0"/>
              <a:t>ity,  s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a</a:t>
            </a:r>
            <a:r>
              <a:rPr spc="-5" dirty="0"/>
              <a:t>ne/s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a</a:t>
            </a:r>
            <a:r>
              <a:rPr spc="-5" dirty="0"/>
              <a:t>nity,  </a:t>
            </a:r>
            <a:r>
              <a:rPr dirty="0"/>
              <a:t>dedu</a:t>
            </a:r>
            <a:r>
              <a:rPr b="1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dirty="0"/>
              <a:t>e/dedu</a:t>
            </a:r>
            <a:r>
              <a:rPr b="1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dirty="0"/>
              <a:t>tive,  </a:t>
            </a:r>
            <a:r>
              <a:rPr spc="-5" dirty="0"/>
              <a:t>criti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spc="-5" dirty="0"/>
              <a:t>/criti</a:t>
            </a:r>
            <a:r>
              <a:rPr b="1" spc="-5" dirty="0">
                <a:solidFill>
                  <a:srgbClr val="2E3946"/>
                </a:solidFill>
                <a:latin typeface="Book Antiqua"/>
                <a:cs typeface="Book Antiqua"/>
              </a:rPr>
              <a:t>c</a:t>
            </a:r>
            <a:r>
              <a:rPr spc="-5" dirty="0"/>
              <a:t>ize</a:t>
            </a:r>
          </a:p>
        </p:txBody>
      </p:sp>
      <p:grpSp>
        <p:nvGrpSpPr>
          <p:cNvPr id="12" name="object 12"/>
          <p:cNvGrpSpPr/>
          <p:nvPr/>
        </p:nvGrpSpPr>
        <p:grpSpPr>
          <a:xfrm>
            <a:off x="4751578" y="2127250"/>
            <a:ext cx="4003040" cy="3912870"/>
            <a:chOff x="4751578" y="2127250"/>
            <a:chExt cx="4003040" cy="3912870"/>
          </a:xfrm>
        </p:grpSpPr>
        <p:sp>
          <p:nvSpPr>
            <p:cNvPr id="13" name="object 13"/>
            <p:cNvSpPr/>
            <p:nvPr/>
          </p:nvSpPr>
          <p:spPr>
            <a:xfrm>
              <a:off x="4757928" y="2133600"/>
              <a:ext cx="3990340" cy="3900170"/>
            </a:xfrm>
            <a:custGeom>
              <a:avLst/>
              <a:gdLst/>
              <a:ahLst/>
              <a:cxnLst/>
              <a:rect l="l" t="t" r="r" b="b"/>
              <a:pathLst>
                <a:path w="3990340" h="3900170">
                  <a:moveTo>
                    <a:pt x="3794887" y="0"/>
                  </a:moveTo>
                  <a:lnTo>
                    <a:pt x="194945" y="0"/>
                  </a:lnTo>
                  <a:lnTo>
                    <a:pt x="150236" y="5147"/>
                  </a:lnTo>
                  <a:lnTo>
                    <a:pt x="109199" y="19809"/>
                  </a:lnTo>
                  <a:lnTo>
                    <a:pt x="73003" y="42817"/>
                  </a:lnTo>
                  <a:lnTo>
                    <a:pt x="42817" y="73003"/>
                  </a:lnTo>
                  <a:lnTo>
                    <a:pt x="19809" y="109199"/>
                  </a:lnTo>
                  <a:lnTo>
                    <a:pt x="5147" y="150236"/>
                  </a:lnTo>
                  <a:lnTo>
                    <a:pt x="0" y="194945"/>
                  </a:lnTo>
                  <a:lnTo>
                    <a:pt x="0" y="3704920"/>
                  </a:lnTo>
                  <a:lnTo>
                    <a:pt x="5147" y="3749631"/>
                  </a:lnTo>
                  <a:lnTo>
                    <a:pt x="19809" y="3790675"/>
                  </a:lnTo>
                  <a:lnTo>
                    <a:pt x="42817" y="3826881"/>
                  </a:lnTo>
                  <a:lnTo>
                    <a:pt x="73003" y="3857078"/>
                  </a:lnTo>
                  <a:lnTo>
                    <a:pt x="109199" y="3880096"/>
                  </a:lnTo>
                  <a:lnTo>
                    <a:pt x="150236" y="3894766"/>
                  </a:lnTo>
                  <a:lnTo>
                    <a:pt x="194945" y="3899916"/>
                  </a:lnTo>
                  <a:lnTo>
                    <a:pt x="3794887" y="3899916"/>
                  </a:lnTo>
                  <a:lnTo>
                    <a:pt x="3839595" y="3894766"/>
                  </a:lnTo>
                  <a:lnTo>
                    <a:pt x="3880632" y="3880096"/>
                  </a:lnTo>
                  <a:lnTo>
                    <a:pt x="3916828" y="3857078"/>
                  </a:lnTo>
                  <a:lnTo>
                    <a:pt x="3947014" y="3826881"/>
                  </a:lnTo>
                  <a:lnTo>
                    <a:pt x="3970022" y="3790675"/>
                  </a:lnTo>
                  <a:lnTo>
                    <a:pt x="3984684" y="3749631"/>
                  </a:lnTo>
                  <a:lnTo>
                    <a:pt x="3989831" y="3704920"/>
                  </a:lnTo>
                  <a:lnTo>
                    <a:pt x="3989831" y="194945"/>
                  </a:lnTo>
                  <a:lnTo>
                    <a:pt x="3984684" y="150236"/>
                  </a:lnTo>
                  <a:lnTo>
                    <a:pt x="3970022" y="109199"/>
                  </a:lnTo>
                  <a:lnTo>
                    <a:pt x="3947014" y="73003"/>
                  </a:lnTo>
                  <a:lnTo>
                    <a:pt x="3916828" y="42817"/>
                  </a:lnTo>
                  <a:lnTo>
                    <a:pt x="3880632" y="19809"/>
                  </a:lnTo>
                  <a:lnTo>
                    <a:pt x="3839595" y="5147"/>
                  </a:lnTo>
                  <a:lnTo>
                    <a:pt x="3794887" y="0"/>
                  </a:lnTo>
                  <a:close/>
                </a:path>
              </a:pathLst>
            </a:custGeom>
            <a:solidFill>
              <a:srgbClr val="A47C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757928" y="2133600"/>
              <a:ext cx="3990340" cy="3900170"/>
            </a:xfrm>
            <a:custGeom>
              <a:avLst/>
              <a:gdLst/>
              <a:ahLst/>
              <a:cxnLst/>
              <a:rect l="l" t="t" r="r" b="b"/>
              <a:pathLst>
                <a:path w="3990340" h="3900170">
                  <a:moveTo>
                    <a:pt x="0" y="194945"/>
                  </a:moveTo>
                  <a:lnTo>
                    <a:pt x="5147" y="150236"/>
                  </a:lnTo>
                  <a:lnTo>
                    <a:pt x="19809" y="109199"/>
                  </a:lnTo>
                  <a:lnTo>
                    <a:pt x="42817" y="73003"/>
                  </a:lnTo>
                  <a:lnTo>
                    <a:pt x="73003" y="42817"/>
                  </a:lnTo>
                  <a:lnTo>
                    <a:pt x="109199" y="19809"/>
                  </a:lnTo>
                  <a:lnTo>
                    <a:pt x="150236" y="5147"/>
                  </a:lnTo>
                  <a:lnTo>
                    <a:pt x="194945" y="0"/>
                  </a:lnTo>
                  <a:lnTo>
                    <a:pt x="3794887" y="0"/>
                  </a:lnTo>
                  <a:lnTo>
                    <a:pt x="3839595" y="5147"/>
                  </a:lnTo>
                  <a:lnTo>
                    <a:pt x="3880632" y="19809"/>
                  </a:lnTo>
                  <a:lnTo>
                    <a:pt x="3916828" y="42817"/>
                  </a:lnTo>
                  <a:lnTo>
                    <a:pt x="3947014" y="73003"/>
                  </a:lnTo>
                  <a:lnTo>
                    <a:pt x="3970022" y="109199"/>
                  </a:lnTo>
                  <a:lnTo>
                    <a:pt x="3984684" y="150236"/>
                  </a:lnTo>
                  <a:lnTo>
                    <a:pt x="3989831" y="194945"/>
                  </a:lnTo>
                  <a:lnTo>
                    <a:pt x="3989831" y="3704920"/>
                  </a:lnTo>
                  <a:lnTo>
                    <a:pt x="3984684" y="3749631"/>
                  </a:lnTo>
                  <a:lnTo>
                    <a:pt x="3970022" y="3790675"/>
                  </a:lnTo>
                  <a:lnTo>
                    <a:pt x="3947014" y="3826881"/>
                  </a:lnTo>
                  <a:lnTo>
                    <a:pt x="3916828" y="3857078"/>
                  </a:lnTo>
                  <a:lnTo>
                    <a:pt x="3880632" y="3880096"/>
                  </a:lnTo>
                  <a:lnTo>
                    <a:pt x="3839595" y="3894766"/>
                  </a:lnTo>
                  <a:lnTo>
                    <a:pt x="3794887" y="3899916"/>
                  </a:lnTo>
                  <a:lnTo>
                    <a:pt x="194945" y="3899916"/>
                  </a:lnTo>
                  <a:lnTo>
                    <a:pt x="150236" y="3894766"/>
                  </a:lnTo>
                  <a:lnTo>
                    <a:pt x="109199" y="3880096"/>
                  </a:lnTo>
                  <a:lnTo>
                    <a:pt x="73003" y="3857078"/>
                  </a:lnTo>
                  <a:lnTo>
                    <a:pt x="42817" y="3826881"/>
                  </a:lnTo>
                  <a:lnTo>
                    <a:pt x="19809" y="3790675"/>
                  </a:lnTo>
                  <a:lnTo>
                    <a:pt x="5147" y="3749631"/>
                  </a:lnTo>
                  <a:lnTo>
                    <a:pt x="0" y="3704920"/>
                  </a:lnTo>
                  <a:lnTo>
                    <a:pt x="0" y="194945"/>
                  </a:lnTo>
                  <a:close/>
                </a:path>
              </a:pathLst>
            </a:custGeom>
            <a:ln w="12192">
              <a:solidFill>
                <a:srgbClr val="A47C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876672" y="4248176"/>
            <a:ext cx="597664" cy="98425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035"/>
              </a:lnSpc>
            </a:pPr>
            <a:r>
              <a:rPr sz="4000" b="1" spc="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4000" b="1" spc="2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76672" y="2354946"/>
            <a:ext cx="641201" cy="158686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035"/>
              </a:lnSpc>
            </a:pPr>
            <a:r>
              <a:rPr sz="4400" b="1" spc="5" dirty="0">
                <a:solidFill>
                  <a:srgbClr val="FFFFFF"/>
                </a:solidFill>
                <a:latin typeface="Arial"/>
                <a:cs typeface="Arial"/>
              </a:rPr>
              <a:t>Cla</a:t>
            </a:r>
            <a:r>
              <a:rPr sz="4400" b="1" spc="2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4400" b="1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44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716651" y="2156587"/>
            <a:ext cx="2653030" cy="791210"/>
          </a:xfrm>
          <a:prstGeom prst="rect">
            <a:avLst/>
          </a:prstGeom>
        </p:spPr>
        <p:txBody>
          <a:bodyPr vert="horz" wrap="square" lIns="0" tIns="48894" rIns="0" bIns="0" rtlCol="0">
            <a:spAutoFit/>
          </a:bodyPr>
          <a:lstStyle/>
          <a:p>
            <a:pPr marL="245745" marR="5080" indent="-233679">
              <a:lnSpc>
                <a:spcPts val="2900"/>
              </a:lnSpc>
              <a:spcBef>
                <a:spcPts val="384"/>
              </a:spcBef>
            </a:pPr>
            <a:r>
              <a:rPr sz="2600" dirty="0">
                <a:solidFill>
                  <a:srgbClr val="FFFFFF"/>
                </a:solidFill>
                <a:latin typeface="Book Antiqua"/>
                <a:cs typeface="Book Antiqua"/>
              </a:rPr>
              <a:t>No changes </a:t>
            </a:r>
            <a:r>
              <a:rPr sz="2600" spc="-5" dirty="0">
                <a:solidFill>
                  <a:srgbClr val="FFFFFF"/>
                </a:solidFill>
                <a:latin typeface="Book Antiqua"/>
                <a:cs typeface="Book Antiqua"/>
              </a:rPr>
              <a:t>in</a:t>
            </a:r>
            <a:r>
              <a:rPr sz="2600" spc="-90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2600" spc="-5" dirty="0">
                <a:solidFill>
                  <a:srgbClr val="FFFFFF"/>
                </a:solidFill>
                <a:latin typeface="Book Antiqua"/>
                <a:cs typeface="Book Antiqua"/>
              </a:rPr>
              <a:t>the  pronunciation.</a:t>
            </a:r>
            <a:endParaRPr sz="2600">
              <a:latin typeface="Book Antiqua"/>
              <a:cs typeface="Book Antiqu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19</a:t>
            </a:fld>
            <a:endParaRPr sz="1200">
              <a:latin typeface="Book Antiqua"/>
              <a:cs typeface="Book Antiqu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652642" y="3534536"/>
            <a:ext cx="2781935" cy="196532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12065" marR="5080" algn="ctr">
              <a:lnSpc>
                <a:spcPts val="2800"/>
              </a:lnSpc>
              <a:spcBef>
                <a:spcPts val="355"/>
              </a:spcBef>
            </a:pPr>
            <a:r>
              <a:rPr sz="2500" spc="-5" dirty="0">
                <a:solidFill>
                  <a:srgbClr val="2E3946"/>
                </a:solidFill>
                <a:latin typeface="Book Antiqua"/>
                <a:cs typeface="Book Antiqua"/>
              </a:rPr>
              <a:t>-er, -ful, -ish, -less, -  ly,</a:t>
            </a:r>
            <a:r>
              <a:rPr sz="2500" spc="-15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2500" spc="-10" dirty="0">
                <a:solidFill>
                  <a:srgbClr val="2E3946"/>
                </a:solidFill>
                <a:latin typeface="Book Antiqua"/>
                <a:cs typeface="Book Antiqua"/>
              </a:rPr>
              <a:t>-ness</a:t>
            </a:r>
            <a:endParaRPr sz="2500">
              <a:latin typeface="Book Antiqua"/>
              <a:cs typeface="Book Antiqua"/>
            </a:endParaRPr>
          </a:p>
          <a:p>
            <a:pPr marL="173990" marR="168275" indent="-635" algn="ctr">
              <a:lnSpc>
                <a:spcPts val="2800"/>
              </a:lnSpc>
              <a:spcBef>
                <a:spcPts val="1085"/>
              </a:spcBef>
            </a:pP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bak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er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, wish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ful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,  boy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ish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,</a:t>
            </a:r>
            <a:r>
              <a:rPr sz="2500" spc="-75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need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less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,  sane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ly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,</a:t>
            </a:r>
            <a:r>
              <a:rPr sz="2500" spc="-20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Book Antiqua"/>
                <a:cs typeface="Book Antiqua"/>
              </a:rPr>
              <a:t>full</a:t>
            </a:r>
            <a:r>
              <a:rPr sz="2500" b="1" spc="-5" dirty="0">
                <a:solidFill>
                  <a:srgbClr val="2E3946"/>
                </a:solidFill>
                <a:latin typeface="Book Antiqua"/>
                <a:cs typeface="Book Antiqua"/>
              </a:rPr>
              <a:t>ness</a:t>
            </a:r>
            <a:endParaRPr sz="25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92607" y="2626309"/>
            <a:ext cx="775779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FFFFFF"/>
                </a:solidFill>
                <a:latin typeface="Book Antiqua"/>
                <a:cs typeface="Book Antiqua"/>
              </a:rPr>
              <a:t>Rules of Word</a:t>
            </a:r>
            <a:r>
              <a:rPr sz="5400" spc="-75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5400" spc="-5" dirty="0">
                <a:solidFill>
                  <a:srgbClr val="FFFFFF"/>
                </a:solidFill>
                <a:latin typeface="Book Antiqua"/>
                <a:cs typeface="Book Antiqua"/>
              </a:rPr>
              <a:t>Formation</a:t>
            </a:r>
            <a:endParaRPr sz="54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ubTitle" idx="4"/>
          </p:nvPr>
        </p:nvSpPr>
        <p:spPr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642870" marR="5080" indent="-2630805">
              <a:lnSpc>
                <a:spcPts val="2590"/>
              </a:lnSpc>
              <a:spcBef>
                <a:spcPts val="425"/>
              </a:spcBef>
            </a:pPr>
            <a:r>
              <a:rPr spc="-5" dirty="0"/>
              <a:t>the </a:t>
            </a:r>
            <a:r>
              <a:rPr dirty="0"/>
              <a:t>ways </a:t>
            </a:r>
            <a:r>
              <a:rPr spc="-5" dirty="0"/>
              <a:t>in </a:t>
            </a:r>
            <a:r>
              <a:rPr dirty="0"/>
              <a:t>which </a:t>
            </a:r>
            <a:r>
              <a:rPr spc="-5" dirty="0"/>
              <a:t>new </a:t>
            </a:r>
            <a:r>
              <a:rPr dirty="0"/>
              <a:t>words are made on </a:t>
            </a:r>
            <a:r>
              <a:rPr spc="-5" dirty="0"/>
              <a:t>the basis </a:t>
            </a:r>
            <a:r>
              <a:rPr dirty="0"/>
              <a:t>of </a:t>
            </a:r>
            <a:r>
              <a:rPr spc="-5" dirty="0"/>
              <a:t>other  </a:t>
            </a:r>
            <a:r>
              <a:rPr dirty="0"/>
              <a:t>words or</a:t>
            </a:r>
            <a:r>
              <a:rPr spc="-20" dirty="0"/>
              <a:t> </a:t>
            </a:r>
            <a:r>
              <a:rPr dirty="0"/>
              <a:t>morphemes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07542" y="2238578"/>
            <a:ext cx="7538720" cy="356997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241300" marR="140335" indent="-228600">
              <a:lnSpc>
                <a:spcPts val="3240"/>
              </a:lnSpc>
              <a:spcBef>
                <a:spcPts val="509"/>
              </a:spcBef>
              <a:buFont typeface="Arial"/>
              <a:buChar char="•"/>
              <a:tabLst>
                <a:tab pos="241300" algn="l"/>
              </a:tabLst>
            </a:pP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Affixes from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the first class cannot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be 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attached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to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a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base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containing an affix</a:t>
            </a:r>
            <a:r>
              <a:rPr sz="3000" spc="-9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from  the second class:</a:t>
            </a:r>
            <a:endParaRPr sz="3000">
              <a:latin typeface="Book Antiqua"/>
              <a:cs typeface="Book Antiqua"/>
            </a:endParaRPr>
          </a:p>
          <a:p>
            <a:pPr marL="926465">
              <a:lnSpc>
                <a:spcPct val="100000"/>
              </a:lnSpc>
              <a:spcBef>
                <a:spcPts val="590"/>
              </a:spcBef>
              <a:tabLst>
                <a:tab pos="4584700" algn="l"/>
              </a:tabLst>
            </a:pP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need</a:t>
            </a:r>
            <a:r>
              <a:rPr sz="30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less</a:t>
            </a:r>
            <a:r>
              <a:rPr sz="30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ity,	moral</a:t>
            </a:r>
            <a:r>
              <a:rPr sz="30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ize</a:t>
            </a:r>
            <a:r>
              <a:rPr sz="30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ive</a:t>
            </a:r>
            <a:endParaRPr sz="3000">
              <a:latin typeface="Book Antiqua"/>
              <a:cs typeface="Book Antiqua"/>
            </a:endParaRPr>
          </a:p>
          <a:p>
            <a:pPr marL="241300" marR="5080" indent="-228600">
              <a:lnSpc>
                <a:spcPts val="3240"/>
              </a:lnSpc>
              <a:spcBef>
                <a:spcPts val="2920"/>
              </a:spcBef>
              <a:buFont typeface="Arial"/>
              <a:buChar char="•"/>
              <a:tabLst>
                <a:tab pos="241300" algn="l"/>
              </a:tabLst>
            </a:pP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Affixes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from the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second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class may attach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to  bases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with either </a:t>
            </a:r>
            <a:r>
              <a:rPr sz="3000" spc="-5" dirty="0">
                <a:solidFill>
                  <a:srgbClr val="A47C3D"/>
                </a:solidFill>
                <a:latin typeface="Book Antiqua"/>
                <a:cs typeface="Book Antiqua"/>
              </a:rPr>
              <a:t>kind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of</a:t>
            </a:r>
            <a:r>
              <a:rPr sz="3000" spc="-4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affix:</a:t>
            </a:r>
            <a:endParaRPr sz="3000">
              <a:latin typeface="Book Antiqua"/>
              <a:cs typeface="Book Antiqua"/>
            </a:endParaRPr>
          </a:p>
          <a:p>
            <a:pPr marL="926465">
              <a:lnSpc>
                <a:spcPct val="100000"/>
              </a:lnSpc>
              <a:spcBef>
                <a:spcPts val="590"/>
              </a:spcBef>
              <a:tabLst>
                <a:tab pos="4584700" algn="l"/>
              </a:tabLst>
            </a:pPr>
            <a:r>
              <a:rPr sz="3000" u="heavy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need</a:t>
            </a:r>
            <a:r>
              <a:rPr sz="3000" u="heavy" dirty="0">
                <a:solidFill>
                  <a:srgbClr val="2E3946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+</a:t>
            </a:r>
            <a:r>
              <a:rPr sz="3000" u="heavy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less</a:t>
            </a:r>
            <a:r>
              <a:rPr sz="3000" u="heavy" dirty="0">
                <a:solidFill>
                  <a:srgbClr val="2E3946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+</a:t>
            </a:r>
            <a:r>
              <a:rPr sz="3000" u="heavy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ness</a:t>
            </a:r>
            <a:r>
              <a:rPr sz="3000" dirty="0">
                <a:solidFill>
                  <a:srgbClr val="A47C3D"/>
                </a:solidFill>
                <a:latin typeface="Book Antiqua"/>
                <a:cs typeface="Book Antiqua"/>
              </a:rPr>
              <a:t>	</a:t>
            </a:r>
            <a:r>
              <a:rPr sz="3000" u="heavy" spc="-5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moral</a:t>
            </a:r>
            <a:r>
              <a:rPr sz="3000" u="heavy" spc="-5" dirty="0">
                <a:solidFill>
                  <a:srgbClr val="2E3946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+</a:t>
            </a:r>
            <a:r>
              <a:rPr sz="3000" u="heavy" spc="-5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iz(e)</a:t>
            </a:r>
            <a:r>
              <a:rPr sz="3000" u="heavy" spc="-5" dirty="0">
                <a:solidFill>
                  <a:srgbClr val="2E3946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+</a:t>
            </a:r>
            <a:r>
              <a:rPr sz="3000" u="heavy" spc="-5" dirty="0">
                <a:solidFill>
                  <a:srgbClr val="A47C3D"/>
                </a:solidFill>
                <a:uFill>
                  <a:solidFill>
                    <a:srgbClr val="2A9A71"/>
                  </a:solidFill>
                </a:uFill>
                <a:latin typeface="Book Antiqua"/>
                <a:cs typeface="Book Antiqua"/>
              </a:rPr>
              <a:t>er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475994" y="3717797"/>
            <a:ext cx="6410325" cy="360045"/>
          </a:xfrm>
          <a:custGeom>
            <a:avLst/>
            <a:gdLst/>
            <a:ahLst/>
            <a:cxnLst/>
            <a:rect l="l" t="t" r="r" b="b"/>
            <a:pathLst>
              <a:path w="6410325" h="360045">
                <a:moveTo>
                  <a:pt x="0" y="0"/>
                </a:moveTo>
                <a:lnTo>
                  <a:pt x="2664333" y="360044"/>
                </a:lnTo>
              </a:path>
              <a:path w="6410325" h="360045">
                <a:moveTo>
                  <a:pt x="0" y="360044"/>
                </a:moveTo>
                <a:lnTo>
                  <a:pt x="2721736" y="0"/>
                </a:lnTo>
              </a:path>
              <a:path w="6410325" h="360045">
                <a:moveTo>
                  <a:pt x="3688079" y="0"/>
                </a:moveTo>
                <a:lnTo>
                  <a:pt x="6352412" y="360044"/>
                </a:lnTo>
              </a:path>
              <a:path w="6410325" h="360045">
                <a:moveTo>
                  <a:pt x="3688079" y="360044"/>
                </a:moveTo>
                <a:lnTo>
                  <a:pt x="6409816" y="0"/>
                </a:lnTo>
              </a:path>
            </a:pathLst>
          </a:custGeom>
          <a:ln w="1981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20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6575" y="2569921"/>
            <a:ext cx="8274684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dirty="0">
                <a:solidFill>
                  <a:srgbClr val="EDBA58"/>
                </a:solidFill>
                <a:latin typeface="Book Antiqua"/>
                <a:cs typeface="Book Antiqua"/>
              </a:rPr>
              <a:t>Inflectional</a:t>
            </a:r>
            <a:r>
              <a:rPr sz="6000" spc="-7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6000" dirty="0">
                <a:solidFill>
                  <a:srgbClr val="EDBA58"/>
                </a:solidFill>
                <a:latin typeface="Book Antiqua"/>
                <a:cs typeface="Book Antiqua"/>
              </a:rPr>
              <a:t>Morphology</a:t>
            </a:r>
            <a:endParaRPr sz="6000">
              <a:latin typeface="Book Antiqua"/>
              <a:cs typeface="Book Antiqu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45383" y="3832097"/>
            <a:ext cx="32537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EDBA58"/>
                </a:solidFill>
                <a:latin typeface="Book Antiqua"/>
                <a:cs typeface="Book Antiqua"/>
              </a:rPr>
              <a:t>Inflectional</a:t>
            </a:r>
            <a:r>
              <a:rPr sz="2400" spc="5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2400" spc="-5" dirty="0">
                <a:solidFill>
                  <a:srgbClr val="EDBA58"/>
                </a:solidFill>
                <a:latin typeface="Book Antiqua"/>
                <a:cs typeface="Book Antiqua"/>
              </a:rPr>
              <a:t>Morphemes</a:t>
            </a:r>
            <a:endParaRPr sz="2400" dirty="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35938" y="606628"/>
            <a:ext cx="60737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Inflectional</a:t>
            </a:r>
            <a:r>
              <a:rPr spc="-100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Morphology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7542" y="2232482"/>
            <a:ext cx="7682865" cy="309054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153035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Inflectional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morphemes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mark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properties 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such as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tense, number, person,</a:t>
            </a:r>
            <a:r>
              <a:rPr sz="3200" spc="15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etcetera.</a:t>
            </a:r>
            <a:endParaRPr sz="3200">
              <a:latin typeface="Book Antiqua"/>
              <a:cs typeface="Book Antiqua"/>
            </a:endParaRPr>
          </a:p>
          <a:p>
            <a:pPr marL="241300" marR="5080" indent="-228600">
              <a:lnSpc>
                <a:spcPts val="3460"/>
              </a:lnSpc>
              <a:spcBef>
                <a:spcPts val="990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They</a:t>
            </a:r>
            <a:r>
              <a:rPr sz="3200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b="1" u="heavy" dirty="0">
                <a:solidFill>
                  <a:srgbClr val="B7AC9E"/>
                </a:solidFill>
                <a:uFill>
                  <a:solidFill>
                    <a:srgbClr val="B7AC9E"/>
                  </a:solidFill>
                </a:uFill>
                <a:latin typeface="Book Antiqua"/>
                <a:cs typeface="Book Antiqua"/>
              </a:rPr>
              <a:t>never</a:t>
            </a:r>
            <a:r>
              <a:rPr sz="3200" b="1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change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the syntactic category 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of </a:t>
            </a:r>
            <a:r>
              <a:rPr sz="3200" spc="-10" dirty="0">
                <a:solidFill>
                  <a:srgbClr val="EDBA58"/>
                </a:solidFill>
                <a:latin typeface="Book Antiqua"/>
                <a:cs typeface="Book Antiqua"/>
              </a:rPr>
              <a:t>the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stems to which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they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are attached.</a:t>
            </a:r>
            <a:endParaRPr sz="32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They are</a:t>
            </a:r>
            <a:r>
              <a:rPr sz="3200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b="1" u="heavy" dirty="0">
                <a:solidFill>
                  <a:srgbClr val="B7AC9E"/>
                </a:solidFill>
                <a:uFill>
                  <a:solidFill>
                    <a:srgbClr val="B7AC9E"/>
                  </a:solidFill>
                </a:uFill>
                <a:latin typeface="Book Antiqua"/>
                <a:cs typeface="Book Antiqua"/>
              </a:rPr>
              <a:t>all</a:t>
            </a:r>
            <a:r>
              <a:rPr sz="3200" b="1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suffixes</a:t>
            </a:r>
            <a:r>
              <a:rPr sz="3200" spc="-4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(English).</a:t>
            </a:r>
            <a:endParaRPr sz="32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610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EDBA58"/>
                </a:solidFill>
                <a:latin typeface="Book Antiqua"/>
                <a:cs typeface="Book Antiqua"/>
              </a:rPr>
              <a:t>There are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only</a:t>
            </a:r>
            <a:r>
              <a:rPr sz="3200" spc="-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b="1" u="heavy" dirty="0">
                <a:solidFill>
                  <a:srgbClr val="B7AC9E"/>
                </a:solidFill>
                <a:uFill>
                  <a:solidFill>
                    <a:srgbClr val="B7AC9E"/>
                  </a:solidFill>
                </a:uFill>
                <a:latin typeface="Book Antiqua"/>
                <a:cs typeface="Book Antiqua"/>
              </a:rPr>
              <a:t>8</a:t>
            </a:r>
            <a:r>
              <a:rPr sz="3200" b="1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inflectional</a:t>
            </a:r>
            <a:r>
              <a:rPr sz="3200" spc="15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200" spc="-5" dirty="0">
                <a:solidFill>
                  <a:srgbClr val="EDBA58"/>
                </a:solidFill>
                <a:latin typeface="Book Antiqua"/>
                <a:cs typeface="Book Antiqua"/>
              </a:rPr>
              <a:t>morphemes.</a:t>
            </a:r>
            <a:endParaRPr sz="32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22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35938" y="606628"/>
            <a:ext cx="60737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Inflectional</a:t>
            </a:r>
            <a:r>
              <a:rPr spc="-100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Morphology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628650" y="2276475"/>
          <a:ext cx="7886699" cy="38099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4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1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2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English </a:t>
                      </a:r>
                      <a:r>
                        <a:rPr sz="20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Inflectional</a:t>
                      </a:r>
                      <a:r>
                        <a:rPr sz="2000" b="1" spc="-7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Morphemes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solidFill>
                      <a:srgbClr val="212A3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4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200" spc="-5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-s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spc="10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3</a:t>
                      </a:r>
                      <a:r>
                        <a:rPr sz="1950" spc="15" baseline="25641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rd </a:t>
                      </a: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person </a:t>
                      </a:r>
                      <a:r>
                        <a:rPr sz="2000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singular</a:t>
                      </a:r>
                      <a:r>
                        <a:rPr sz="2000" spc="-260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present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He sleep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s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at</a:t>
                      </a:r>
                      <a:r>
                        <a:rPr sz="2000" spc="-3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home.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910">
                <a:tc>
                  <a:txBody>
                    <a:bodyPr/>
                    <a:lstStyle/>
                    <a:p>
                      <a:pPr marR="180340" algn="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-ed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past</a:t>
                      </a:r>
                      <a:r>
                        <a:rPr sz="2000" spc="-1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tense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She wait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ed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at</a:t>
                      </a:r>
                      <a:r>
                        <a:rPr sz="2000" spc="-4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home.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719">
                <a:tc>
                  <a:txBody>
                    <a:bodyPr/>
                    <a:lstStyle/>
                    <a:p>
                      <a:pPr marR="133985" algn="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-ing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progressive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It is eat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ing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the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dog</a:t>
                      </a:r>
                      <a:r>
                        <a:rPr sz="2000" spc="-4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food.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6847">
                <a:tc>
                  <a:txBody>
                    <a:bodyPr/>
                    <a:lstStyle/>
                    <a:p>
                      <a:pPr marR="184150" algn="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-en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past</a:t>
                      </a:r>
                      <a:r>
                        <a:rPr sz="2000" spc="-1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participle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Yusuf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has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eat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en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the</a:t>
                      </a:r>
                      <a:r>
                        <a:rPr sz="2000" spc="-4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meal.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8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-s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plural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She made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lots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of</a:t>
                      </a:r>
                      <a:r>
                        <a:rPr sz="2000" spc="-4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cake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s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-’s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possessive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Meghan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’s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eyes are</a:t>
                      </a:r>
                      <a:r>
                        <a:rPr sz="2000" spc="-4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blue.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6885">
                <a:tc>
                  <a:txBody>
                    <a:bodyPr/>
                    <a:lstStyle/>
                    <a:p>
                      <a:pPr marL="21844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spc="-5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-er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comparative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Lisa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has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short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er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hair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than</a:t>
                      </a:r>
                      <a:r>
                        <a:rPr sz="2000" spc="-7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Nina.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3418">
                <a:tc>
                  <a:txBody>
                    <a:bodyPr/>
                    <a:lstStyle/>
                    <a:p>
                      <a:pPr marR="161290" algn="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2200" dirty="0">
                          <a:solidFill>
                            <a:srgbClr val="EDBA58"/>
                          </a:solidFill>
                          <a:latin typeface="Book Antiqua"/>
                          <a:cs typeface="Book Antiqua"/>
                        </a:rPr>
                        <a:t>-est</a:t>
                      </a:r>
                      <a:endParaRPr sz="2200">
                        <a:latin typeface="Book Antiqua"/>
                        <a:cs typeface="Book Antiqua"/>
                      </a:endParaRPr>
                    </a:p>
                  </a:txBody>
                  <a:tcPr marL="0" marR="0" marT="23495" marB="0"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7E7E7E"/>
                          </a:solidFill>
                          <a:latin typeface="Book Antiqua"/>
                          <a:cs typeface="Book Antiqua"/>
                        </a:rPr>
                        <a:t>superlative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  <a:lnR w="12700">
                      <a:solidFill>
                        <a:srgbClr val="EDBA58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Mila </a:t>
                      </a:r>
                      <a:r>
                        <a:rPr sz="2000" spc="-5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has the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cool</a:t>
                      </a:r>
                      <a:r>
                        <a:rPr sz="2000" b="1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est</a:t>
                      </a:r>
                      <a:r>
                        <a:rPr sz="2000" b="1" spc="-4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solidFill>
                            <a:srgbClr val="D9D9D9"/>
                          </a:solidFill>
                          <a:latin typeface="Book Antiqua"/>
                          <a:cs typeface="Book Antiqua"/>
                        </a:rPr>
                        <a:t>outfit.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EDBA58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23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35938" y="606628"/>
            <a:ext cx="60737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Inflectional</a:t>
            </a:r>
            <a:r>
              <a:rPr spc="-100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Morphology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7542" y="2223338"/>
            <a:ext cx="7515225" cy="2311400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241300" marR="5080" indent="-228600">
              <a:lnSpc>
                <a:spcPts val="3890"/>
              </a:lnSpc>
              <a:spcBef>
                <a:spcPts val="59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Inflectional morphemes,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in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English, 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follow the derivational</a:t>
            </a:r>
            <a:r>
              <a:rPr sz="3600" spc="-35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morphemes.</a:t>
            </a:r>
            <a:endParaRPr sz="3600">
              <a:latin typeface="Book Antiqua"/>
              <a:cs typeface="Book Antiqua"/>
            </a:endParaRPr>
          </a:p>
          <a:p>
            <a:pPr marL="1841500">
              <a:lnSpc>
                <a:spcPct val="100000"/>
              </a:lnSpc>
              <a:spcBef>
                <a:spcPts val="505"/>
              </a:spcBef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commit </a:t>
            </a:r>
            <a:r>
              <a:rPr sz="3600" b="1" dirty="0">
                <a:solidFill>
                  <a:srgbClr val="FFFFFF"/>
                </a:solidFill>
                <a:latin typeface="Book Antiqua"/>
                <a:cs typeface="Book Antiqua"/>
              </a:rPr>
              <a:t>+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ment </a:t>
            </a:r>
            <a:r>
              <a:rPr sz="3600" b="1" dirty="0">
                <a:solidFill>
                  <a:srgbClr val="FFFFFF"/>
                </a:solidFill>
                <a:latin typeface="Book Antiqua"/>
                <a:cs typeface="Book Antiqua"/>
              </a:rPr>
              <a:t>+</a:t>
            </a:r>
            <a:r>
              <a:rPr sz="3600" b="1" spc="-110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3600" b="1" u="heavy" dirty="0">
                <a:solidFill>
                  <a:srgbClr val="B7AC9E"/>
                </a:solidFill>
                <a:uFill>
                  <a:solidFill>
                    <a:srgbClr val="B7AC9E"/>
                  </a:solidFill>
                </a:uFill>
                <a:latin typeface="Book Antiqua"/>
                <a:cs typeface="Book Antiqua"/>
              </a:rPr>
              <a:t>s</a:t>
            </a:r>
            <a:endParaRPr sz="3600">
              <a:latin typeface="Book Antiqua"/>
              <a:cs typeface="Book Antiqua"/>
            </a:endParaRPr>
          </a:p>
          <a:p>
            <a:pPr marL="1841500">
              <a:lnSpc>
                <a:spcPct val="100000"/>
              </a:lnSpc>
              <a:spcBef>
                <a:spcPts val="580"/>
              </a:spcBef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commit </a:t>
            </a:r>
            <a:r>
              <a:rPr sz="3600" b="1" dirty="0">
                <a:solidFill>
                  <a:srgbClr val="FFFFFF"/>
                </a:solidFill>
                <a:latin typeface="Book Antiqua"/>
                <a:cs typeface="Book Antiqua"/>
              </a:rPr>
              <a:t>+ </a:t>
            </a:r>
            <a:r>
              <a:rPr sz="3600" b="1" u="heavy" dirty="0">
                <a:solidFill>
                  <a:srgbClr val="B7AC9E"/>
                </a:solidFill>
                <a:uFill>
                  <a:solidFill>
                    <a:srgbClr val="B7AC9E"/>
                  </a:solidFill>
                </a:uFill>
                <a:latin typeface="Book Antiqua"/>
                <a:cs typeface="Book Antiqua"/>
              </a:rPr>
              <a:t>s</a:t>
            </a:r>
            <a:r>
              <a:rPr sz="3600" b="1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600" b="1" dirty="0">
                <a:solidFill>
                  <a:srgbClr val="FFFFFF"/>
                </a:solidFill>
                <a:latin typeface="Book Antiqua"/>
                <a:cs typeface="Book Antiqua"/>
              </a:rPr>
              <a:t>+</a:t>
            </a:r>
            <a:r>
              <a:rPr sz="3600" b="1" spc="-95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ment</a:t>
            </a:r>
            <a:endParaRPr sz="3600">
              <a:latin typeface="Book Antiqua"/>
              <a:cs typeface="Book Antiqu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756154" y="4149090"/>
            <a:ext cx="3400425" cy="360045"/>
          </a:xfrm>
          <a:custGeom>
            <a:avLst/>
            <a:gdLst/>
            <a:ahLst/>
            <a:cxnLst/>
            <a:rect l="l" t="t" r="r" b="b"/>
            <a:pathLst>
              <a:path w="3400425" h="360045">
                <a:moveTo>
                  <a:pt x="0" y="0"/>
                </a:moveTo>
                <a:lnTo>
                  <a:pt x="3400171" y="360045"/>
                </a:lnTo>
              </a:path>
              <a:path w="3400425" h="360045">
                <a:moveTo>
                  <a:pt x="0" y="360045"/>
                </a:moveTo>
                <a:lnTo>
                  <a:pt x="3400171" y="0"/>
                </a:lnTo>
              </a:path>
            </a:pathLst>
          </a:custGeom>
          <a:ln w="1981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24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35938" y="606628"/>
            <a:ext cx="60737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Inflectional</a:t>
            </a:r>
            <a:r>
              <a:rPr spc="-100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Morphology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7542" y="2223338"/>
            <a:ext cx="7123430" cy="3826510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241300" marR="1317625" indent="-228600">
              <a:lnSpc>
                <a:spcPts val="3890"/>
              </a:lnSpc>
              <a:spcBef>
                <a:spcPts val="59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Inflectional morphemes</a:t>
            </a:r>
            <a:r>
              <a:rPr sz="3600" spc="-10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are 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productive.</a:t>
            </a:r>
            <a:endParaRPr sz="3600">
              <a:latin typeface="Book Antiqua"/>
              <a:cs typeface="Book Antiqua"/>
            </a:endParaRPr>
          </a:p>
          <a:p>
            <a:pPr marL="241300" marR="5080" indent="-228600" algn="just">
              <a:lnSpc>
                <a:spcPct val="90000"/>
              </a:lnSpc>
              <a:spcBef>
                <a:spcPts val="3025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They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apply freely to nearly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every  appropriate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base (except irregular  forms such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as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feet, not</a:t>
            </a:r>
            <a:r>
              <a:rPr sz="3600" spc="-2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foots).</a:t>
            </a:r>
            <a:endParaRPr sz="36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264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e.g. cats, dogs, </a:t>
            </a:r>
            <a:r>
              <a:rPr sz="3600" spc="-5" dirty="0">
                <a:solidFill>
                  <a:srgbClr val="EDBA58"/>
                </a:solidFill>
                <a:latin typeface="Book Antiqua"/>
                <a:cs typeface="Book Antiqua"/>
              </a:rPr>
              <a:t>cars,</a:t>
            </a:r>
            <a:r>
              <a:rPr sz="3600" spc="-10" dirty="0">
                <a:solidFill>
                  <a:srgbClr val="EDBA58"/>
                </a:solidFill>
                <a:latin typeface="Book Antiqua"/>
                <a:cs typeface="Book Antiqua"/>
              </a:rPr>
              <a:t> </a:t>
            </a:r>
            <a:r>
              <a:rPr sz="3600" dirty="0">
                <a:solidFill>
                  <a:srgbClr val="EDBA58"/>
                </a:solidFill>
                <a:latin typeface="Book Antiqua"/>
                <a:cs typeface="Book Antiqua"/>
              </a:rPr>
              <a:t>etc.</a:t>
            </a:r>
            <a:endParaRPr sz="36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25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27252" y="606628"/>
            <a:ext cx="68941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EDBA58"/>
                </a:solidFill>
              </a:rPr>
              <a:t>Inflectional vs.</a:t>
            </a:r>
            <a:r>
              <a:rPr spc="-70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Derivational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719862"/>
              </p:ext>
            </p:extLst>
          </p:nvPr>
        </p:nvGraphicFramePr>
        <p:xfrm>
          <a:off x="628650" y="2270125"/>
          <a:ext cx="7886065" cy="32003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53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Inflectional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T w="12700">
                      <a:solidFill>
                        <a:srgbClr val="EDBA58"/>
                      </a:solidFill>
                      <a:prstDash val="solid"/>
                    </a:lnT>
                    <a:lnB w="12700">
                      <a:solidFill>
                        <a:srgbClr val="EDBA5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Derivational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T w="12700">
                      <a:solidFill>
                        <a:srgbClr val="EDBA58"/>
                      </a:solidFill>
                      <a:prstDash val="solid"/>
                    </a:lnT>
                    <a:lnB w="12700">
                      <a:solidFill>
                        <a:srgbClr val="EDBA5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90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Grammatical</a:t>
                      </a:r>
                      <a:r>
                        <a:rPr sz="2400" spc="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function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T w="12700">
                      <a:solidFill>
                        <a:srgbClr val="EDBA58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Lexical</a:t>
                      </a:r>
                      <a:r>
                        <a:rPr sz="2400" spc="-1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function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T w="12700">
                      <a:solidFill>
                        <a:srgbClr val="EDBA58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9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No </a:t>
                      </a: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word class</a:t>
                      </a:r>
                      <a:r>
                        <a:rPr sz="2400" spc="-2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change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Word class</a:t>
                      </a:r>
                      <a:r>
                        <a:rPr sz="2400" spc="-2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change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0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Small/no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meaning</a:t>
                      </a:r>
                      <a:r>
                        <a:rPr sz="2400" spc="-1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change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Meaning</a:t>
                      </a:r>
                      <a:r>
                        <a:rPr sz="2400" spc="2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change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51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Often req. grammar </a:t>
                      </a: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rules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Requires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no grammar</a:t>
                      </a:r>
                      <a:r>
                        <a:rPr sz="2400" spc="-4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rules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83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Follow </a:t>
                      </a: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deriv.</a:t>
                      </a:r>
                      <a:r>
                        <a:rPr sz="2400" spc="-3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morphemes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400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Precede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infl.</a:t>
                      </a:r>
                      <a:r>
                        <a:rPr sz="2400" spc="-1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spc="-5" dirty="0">
                          <a:solidFill>
                            <a:srgbClr val="A4A4A4"/>
                          </a:solidFill>
                          <a:latin typeface="Book Antiqua"/>
                          <a:cs typeface="Book Antiqua"/>
                        </a:rPr>
                        <a:t>Morphemes</a:t>
                      </a:r>
                      <a:endParaRPr sz="2400" dirty="0">
                        <a:latin typeface="Book Antiqua"/>
                        <a:cs typeface="Book Antiqua"/>
                      </a:endParaRPr>
                    </a:p>
                  </a:txBody>
                  <a:tcPr marL="0" marR="0" marT="2159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3051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2400" dirty="0">
                        <a:latin typeface="Book Antiqua"/>
                        <a:cs typeface="Book Antiqua"/>
                      </a:endParaRPr>
                    </a:p>
                  </a:txBody>
                  <a:tcPr marL="0" marR="0" marT="21590" marB="0">
                    <a:lnB w="12700">
                      <a:solidFill>
                        <a:srgbClr val="EDBA5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endParaRPr sz="2400" dirty="0">
                        <a:latin typeface="Book Antiqua"/>
                        <a:cs typeface="Book Antiqua"/>
                      </a:endParaRPr>
                    </a:p>
                  </a:txBody>
                  <a:tcPr marL="0" marR="0" marT="21590" marB="0">
                    <a:lnB w="12700">
                      <a:solidFill>
                        <a:srgbClr val="EDBA5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3980688" y="6204203"/>
            <a:ext cx="1039368" cy="5166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>
                <a:solidFill>
                  <a:srgbClr val="EDBA58"/>
                </a:solidFill>
              </a:rPr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EDBA58"/>
                </a:solidFill>
              </a:rPr>
              <a:t>MURAT</a:t>
            </a:r>
            <a:r>
              <a:rPr spc="-75" dirty="0">
                <a:solidFill>
                  <a:srgbClr val="EDBA58"/>
                </a:solidFill>
              </a:rPr>
              <a:t> </a:t>
            </a:r>
            <a:r>
              <a:rPr dirty="0">
                <a:solidFill>
                  <a:srgbClr val="EDBA58"/>
                </a:solidFill>
              </a:rPr>
              <a:t>ERCAN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EDBA58"/>
                </a:solidFill>
              </a:rPr>
              <a:t>26</a:t>
            </a:fld>
            <a:endParaRPr dirty="0">
              <a:solidFill>
                <a:srgbClr val="EDBA58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6740" y="4657344"/>
            <a:ext cx="7970519" cy="1342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6740" y="858011"/>
            <a:ext cx="7970519" cy="13456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58597" y="2673223"/>
            <a:ext cx="8825865" cy="7721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962775" algn="l"/>
              </a:tabLst>
            </a:pPr>
            <a:r>
              <a:rPr sz="4900" spc="-10" dirty="0">
                <a:solidFill>
                  <a:srgbClr val="FFFFFF"/>
                </a:solidFill>
                <a:latin typeface="Book Antiqua"/>
                <a:cs typeface="Book Antiqua"/>
              </a:rPr>
              <a:t>Hierarc</a:t>
            </a:r>
            <a:r>
              <a:rPr sz="4900" spc="-20" dirty="0">
                <a:solidFill>
                  <a:srgbClr val="FFFFFF"/>
                </a:solidFill>
                <a:latin typeface="Book Antiqua"/>
                <a:cs typeface="Book Antiqua"/>
              </a:rPr>
              <a:t>h</a:t>
            </a:r>
            <a:r>
              <a:rPr sz="4900" spc="-10" dirty="0">
                <a:solidFill>
                  <a:srgbClr val="FFFFFF"/>
                </a:solidFill>
                <a:latin typeface="Book Antiqua"/>
                <a:cs typeface="Book Antiqua"/>
              </a:rPr>
              <a:t>ica</a:t>
            </a:r>
            <a:r>
              <a:rPr sz="4900" spc="-5" dirty="0">
                <a:solidFill>
                  <a:srgbClr val="FFFFFF"/>
                </a:solidFill>
                <a:latin typeface="Book Antiqua"/>
                <a:cs typeface="Book Antiqua"/>
              </a:rPr>
              <a:t>l</a:t>
            </a:r>
            <a:r>
              <a:rPr sz="4900" spc="30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4900" spc="-5" dirty="0">
                <a:solidFill>
                  <a:srgbClr val="FFFFFF"/>
                </a:solidFill>
                <a:latin typeface="Book Antiqua"/>
                <a:cs typeface="Book Antiqua"/>
              </a:rPr>
              <a:t>Structure</a:t>
            </a:r>
            <a:r>
              <a:rPr sz="4900" spc="10" dirty="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sz="4900" spc="-5" dirty="0">
                <a:solidFill>
                  <a:srgbClr val="FFFFFF"/>
                </a:solidFill>
                <a:latin typeface="Book Antiqua"/>
                <a:cs typeface="Book Antiqua"/>
              </a:rPr>
              <a:t>of</a:t>
            </a:r>
            <a:r>
              <a:rPr sz="4900" dirty="0">
                <a:solidFill>
                  <a:srgbClr val="FFFFFF"/>
                </a:solidFill>
                <a:latin typeface="Book Antiqua"/>
                <a:cs typeface="Book Antiqua"/>
              </a:rPr>
              <a:t>	</a:t>
            </a:r>
            <a:r>
              <a:rPr sz="4900" spc="-5" dirty="0">
                <a:solidFill>
                  <a:srgbClr val="FFFFFF"/>
                </a:solidFill>
                <a:latin typeface="Book Antiqua"/>
                <a:cs typeface="Book Antiqua"/>
              </a:rPr>
              <a:t>Words</a:t>
            </a:r>
            <a:endParaRPr sz="49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62603" y="3832097"/>
            <a:ext cx="20199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B7AC9E"/>
                </a:solidFill>
                <a:latin typeface="Book Antiqua"/>
                <a:cs typeface="Book Antiqua"/>
              </a:rPr>
              <a:t>Tree</a:t>
            </a:r>
            <a:r>
              <a:rPr sz="2400" spc="-7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2400" dirty="0">
                <a:solidFill>
                  <a:srgbClr val="B7AC9E"/>
                </a:solidFill>
                <a:latin typeface="Book Antiqua"/>
                <a:cs typeface="Book Antiqua"/>
              </a:rPr>
              <a:t>Diagrams</a:t>
            </a:r>
            <a:endParaRPr sz="24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29229" y="606628"/>
            <a:ext cx="36861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FFFFFF"/>
                </a:solidFill>
              </a:rPr>
              <a:t>Tree</a:t>
            </a:r>
            <a:r>
              <a:rPr spc="-55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Diagrams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07542" y="2223338"/>
            <a:ext cx="7379970" cy="3826510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241300" marR="555625" indent="-228600">
              <a:lnSpc>
                <a:spcPts val="3890"/>
              </a:lnSpc>
              <a:spcBef>
                <a:spcPts val="59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Morphemes are added </a:t>
            </a:r>
            <a:r>
              <a:rPr sz="3600" spc="-10" dirty="0">
                <a:solidFill>
                  <a:srgbClr val="B7AC9E"/>
                </a:solidFill>
                <a:latin typeface="Book Antiqua"/>
                <a:cs typeface="Book Antiqua"/>
              </a:rPr>
              <a:t>in </a:t>
            </a: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a</a:t>
            </a:r>
            <a:r>
              <a:rPr sz="3600" spc="-6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600" spc="-5" dirty="0">
                <a:solidFill>
                  <a:srgbClr val="B7AC9E"/>
                </a:solidFill>
                <a:latin typeface="Book Antiqua"/>
                <a:cs typeface="Book Antiqua"/>
              </a:rPr>
              <a:t>fixed  </a:t>
            </a: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order.</a:t>
            </a:r>
            <a:endParaRPr sz="3600">
              <a:latin typeface="Book Antiqua"/>
              <a:cs typeface="Book Antiqua"/>
            </a:endParaRPr>
          </a:p>
          <a:p>
            <a:pPr marL="241300" marR="227329" indent="-228600">
              <a:lnSpc>
                <a:spcPts val="3890"/>
              </a:lnSpc>
              <a:spcBef>
                <a:spcPts val="308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This order </a:t>
            </a:r>
            <a:r>
              <a:rPr sz="3600" spc="-5" dirty="0">
                <a:solidFill>
                  <a:srgbClr val="B7AC9E"/>
                </a:solidFill>
                <a:latin typeface="Book Antiqua"/>
                <a:cs typeface="Book Antiqua"/>
              </a:rPr>
              <a:t>reflects the hierarchical  </a:t>
            </a: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structure of the</a:t>
            </a:r>
            <a:r>
              <a:rPr sz="3600" spc="-10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600" spc="-5" dirty="0">
                <a:solidFill>
                  <a:srgbClr val="B7AC9E"/>
                </a:solidFill>
                <a:latin typeface="Book Antiqua"/>
                <a:cs typeface="Book Antiqua"/>
              </a:rPr>
              <a:t>word.</a:t>
            </a:r>
            <a:endParaRPr sz="3600">
              <a:latin typeface="Book Antiqua"/>
              <a:cs typeface="Book Antiqua"/>
            </a:endParaRPr>
          </a:p>
          <a:p>
            <a:pPr marL="241300" marR="5080" indent="-228600">
              <a:lnSpc>
                <a:spcPts val="3890"/>
              </a:lnSpc>
              <a:spcBef>
                <a:spcPts val="3070"/>
              </a:spcBef>
              <a:buFont typeface="Arial"/>
              <a:buChar char="•"/>
              <a:tabLst>
                <a:tab pos="241300" algn="l"/>
              </a:tabLst>
            </a:pP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A </a:t>
            </a:r>
            <a:r>
              <a:rPr sz="3600" spc="-5" dirty="0">
                <a:solidFill>
                  <a:srgbClr val="B7AC9E"/>
                </a:solidFill>
                <a:latin typeface="Book Antiqua"/>
                <a:cs typeface="Book Antiqua"/>
              </a:rPr>
              <a:t>word has </a:t>
            </a: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an </a:t>
            </a:r>
            <a:r>
              <a:rPr sz="3600" spc="-5" dirty="0">
                <a:solidFill>
                  <a:srgbClr val="B7AC9E"/>
                </a:solidFill>
                <a:latin typeface="Book Antiqua"/>
                <a:cs typeface="Book Antiqua"/>
              </a:rPr>
              <a:t>internal </a:t>
            </a:r>
            <a:r>
              <a:rPr sz="3600" dirty="0">
                <a:solidFill>
                  <a:srgbClr val="B7AC9E"/>
                </a:solidFill>
                <a:latin typeface="Book Antiqua"/>
                <a:cs typeface="Book Antiqua"/>
              </a:rPr>
              <a:t>structure of  morphemes.</a:t>
            </a:r>
            <a:endParaRPr sz="3600">
              <a:latin typeface="Book Antiqua"/>
              <a:cs typeface="Book Antiqu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B7AC9E"/>
                </a:solidFill>
              </a:rPr>
              <a:t>28</a:t>
            </a:fld>
            <a:endParaRPr dirty="0">
              <a:solidFill>
                <a:srgbClr val="B7AC9E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29229" y="606628"/>
            <a:ext cx="36861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FFFFFF"/>
                </a:solidFill>
              </a:rPr>
              <a:t>Tree</a:t>
            </a:r>
            <a:r>
              <a:rPr spc="-55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Diagrams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717292" y="2898648"/>
            <a:ext cx="4676140" cy="2990215"/>
            <a:chOff x="2717292" y="2898648"/>
            <a:chExt cx="4676140" cy="2990215"/>
          </a:xfrm>
        </p:grpSpPr>
        <p:sp>
          <p:nvSpPr>
            <p:cNvPr id="7" name="object 7"/>
            <p:cNvSpPr/>
            <p:nvPr/>
          </p:nvSpPr>
          <p:spPr>
            <a:xfrm>
              <a:off x="3704844" y="2904744"/>
              <a:ext cx="1853564" cy="573405"/>
            </a:xfrm>
            <a:custGeom>
              <a:avLst/>
              <a:gdLst/>
              <a:ahLst/>
              <a:cxnLst/>
              <a:rect l="l" t="t" r="r" b="b"/>
              <a:pathLst>
                <a:path w="1853564" h="573404">
                  <a:moveTo>
                    <a:pt x="1795906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6"/>
                  </a:lnTo>
                  <a:lnTo>
                    <a:pt x="0" y="515746"/>
                  </a:lnTo>
                  <a:lnTo>
                    <a:pt x="4502" y="538037"/>
                  </a:lnTo>
                  <a:lnTo>
                    <a:pt x="16779" y="556244"/>
                  </a:lnTo>
                  <a:lnTo>
                    <a:pt x="34986" y="568521"/>
                  </a:lnTo>
                  <a:lnTo>
                    <a:pt x="57276" y="573023"/>
                  </a:lnTo>
                  <a:lnTo>
                    <a:pt x="1795906" y="573023"/>
                  </a:lnTo>
                  <a:lnTo>
                    <a:pt x="1818197" y="568521"/>
                  </a:lnTo>
                  <a:lnTo>
                    <a:pt x="1836404" y="556244"/>
                  </a:lnTo>
                  <a:lnTo>
                    <a:pt x="1848681" y="538037"/>
                  </a:lnTo>
                  <a:lnTo>
                    <a:pt x="1853183" y="515746"/>
                  </a:lnTo>
                  <a:lnTo>
                    <a:pt x="1853183" y="57276"/>
                  </a:lnTo>
                  <a:lnTo>
                    <a:pt x="1848681" y="34986"/>
                  </a:lnTo>
                  <a:lnTo>
                    <a:pt x="1836404" y="16779"/>
                  </a:lnTo>
                  <a:lnTo>
                    <a:pt x="1818197" y="4502"/>
                  </a:lnTo>
                  <a:lnTo>
                    <a:pt x="1795906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04844" y="2904744"/>
              <a:ext cx="1853564" cy="573405"/>
            </a:xfrm>
            <a:custGeom>
              <a:avLst/>
              <a:gdLst/>
              <a:ahLst/>
              <a:cxnLst/>
              <a:rect l="l" t="t" r="r" b="b"/>
              <a:pathLst>
                <a:path w="1853564" h="573404">
                  <a:moveTo>
                    <a:pt x="0" y="57276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795906" y="0"/>
                  </a:lnTo>
                  <a:lnTo>
                    <a:pt x="1818197" y="4502"/>
                  </a:lnTo>
                  <a:lnTo>
                    <a:pt x="1836404" y="16779"/>
                  </a:lnTo>
                  <a:lnTo>
                    <a:pt x="1848681" y="34986"/>
                  </a:lnTo>
                  <a:lnTo>
                    <a:pt x="1853183" y="57276"/>
                  </a:lnTo>
                  <a:lnTo>
                    <a:pt x="1853183" y="515746"/>
                  </a:lnTo>
                  <a:lnTo>
                    <a:pt x="1848681" y="538037"/>
                  </a:lnTo>
                  <a:lnTo>
                    <a:pt x="1836404" y="556244"/>
                  </a:lnTo>
                  <a:lnTo>
                    <a:pt x="1818197" y="568521"/>
                  </a:lnTo>
                  <a:lnTo>
                    <a:pt x="1795906" y="573023"/>
                  </a:lnTo>
                  <a:lnTo>
                    <a:pt x="57276" y="573023"/>
                  </a:lnTo>
                  <a:lnTo>
                    <a:pt x="34986" y="568521"/>
                  </a:lnTo>
                  <a:lnTo>
                    <a:pt x="16779" y="556244"/>
                  </a:lnTo>
                  <a:lnTo>
                    <a:pt x="4502" y="538037"/>
                  </a:lnTo>
                  <a:lnTo>
                    <a:pt x="0" y="515746"/>
                  </a:lnTo>
                  <a:lnTo>
                    <a:pt x="0" y="57276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584448" y="3477768"/>
              <a:ext cx="1047750" cy="229235"/>
            </a:xfrm>
            <a:custGeom>
              <a:avLst/>
              <a:gdLst/>
              <a:ahLst/>
              <a:cxnLst/>
              <a:rect l="l" t="t" r="r" b="b"/>
              <a:pathLst>
                <a:path w="1047750" h="229235">
                  <a:moveTo>
                    <a:pt x="1047623" y="0"/>
                  </a:moveTo>
                  <a:lnTo>
                    <a:pt x="1047623" y="114554"/>
                  </a:lnTo>
                  <a:lnTo>
                    <a:pt x="0" y="114554"/>
                  </a:lnTo>
                  <a:lnTo>
                    <a:pt x="0" y="228981"/>
                  </a:lnTo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23388" y="3706368"/>
              <a:ext cx="1720850" cy="573405"/>
            </a:xfrm>
            <a:custGeom>
              <a:avLst/>
              <a:gdLst/>
              <a:ahLst/>
              <a:cxnLst/>
              <a:rect l="l" t="t" r="r" b="b"/>
              <a:pathLst>
                <a:path w="1720850" h="573404">
                  <a:moveTo>
                    <a:pt x="1663319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6"/>
                  </a:lnTo>
                  <a:lnTo>
                    <a:pt x="0" y="515746"/>
                  </a:lnTo>
                  <a:lnTo>
                    <a:pt x="4502" y="538037"/>
                  </a:lnTo>
                  <a:lnTo>
                    <a:pt x="16779" y="556244"/>
                  </a:lnTo>
                  <a:lnTo>
                    <a:pt x="34986" y="568521"/>
                  </a:lnTo>
                  <a:lnTo>
                    <a:pt x="57276" y="573023"/>
                  </a:lnTo>
                  <a:lnTo>
                    <a:pt x="1663319" y="573023"/>
                  </a:lnTo>
                  <a:lnTo>
                    <a:pt x="1685609" y="568521"/>
                  </a:lnTo>
                  <a:lnTo>
                    <a:pt x="1703816" y="556244"/>
                  </a:lnTo>
                  <a:lnTo>
                    <a:pt x="1716093" y="538037"/>
                  </a:lnTo>
                  <a:lnTo>
                    <a:pt x="1720596" y="515746"/>
                  </a:lnTo>
                  <a:lnTo>
                    <a:pt x="1720596" y="57276"/>
                  </a:lnTo>
                  <a:lnTo>
                    <a:pt x="1716093" y="34986"/>
                  </a:lnTo>
                  <a:lnTo>
                    <a:pt x="1703816" y="16779"/>
                  </a:lnTo>
                  <a:lnTo>
                    <a:pt x="1685609" y="4502"/>
                  </a:lnTo>
                  <a:lnTo>
                    <a:pt x="1663319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723388" y="3706368"/>
              <a:ext cx="1720850" cy="573405"/>
            </a:xfrm>
            <a:custGeom>
              <a:avLst/>
              <a:gdLst/>
              <a:ahLst/>
              <a:cxnLst/>
              <a:rect l="l" t="t" r="r" b="b"/>
              <a:pathLst>
                <a:path w="1720850" h="573404">
                  <a:moveTo>
                    <a:pt x="0" y="57276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663319" y="0"/>
                  </a:lnTo>
                  <a:lnTo>
                    <a:pt x="1685609" y="4502"/>
                  </a:lnTo>
                  <a:lnTo>
                    <a:pt x="1703816" y="16779"/>
                  </a:lnTo>
                  <a:lnTo>
                    <a:pt x="1716093" y="34986"/>
                  </a:lnTo>
                  <a:lnTo>
                    <a:pt x="1720596" y="57276"/>
                  </a:lnTo>
                  <a:lnTo>
                    <a:pt x="1720596" y="515746"/>
                  </a:lnTo>
                  <a:lnTo>
                    <a:pt x="1716093" y="538037"/>
                  </a:lnTo>
                  <a:lnTo>
                    <a:pt x="1703816" y="556244"/>
                  </a:lnTo>
                  <a:lnTo>
                    <a:pt x="1685609" y="568521"/>
                  </a:lnTo>
                  <a:lnTo>
                    <a:pt x="1663319" y="573023"/>
                  </a:lnTo>
                  <a:lnTo>
                    <a:pt x="57276" y="573023"/>
                  </a:lnTo>
                  <a:lnTo>
                    <a:pt x="34986" y="568521"/>
                  </a:lnTo>
                  <a:lnTo>
                    <a:pt x="16779" y="556244"/>
                  </a:lnTo>
                  <a:lnTo>
                    <a:pt x="4502" y="538037"/>
                  </a:lnTo>
                  <a:lnTo>
                    <a:pt x="0" y="515746"/>
                  </a:lnTo>
                  <a:lnTo>
                    <a:pt x="0" y="57276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631436" y="3477768"/>
              <a:ext cx="989330" cy="229235"/>
            </a:xfrm>
            <a:custGeom>
              <a:avLst/>
              <a:gdLst/>
              <a:ahLst/>
              <a:cxnLst/>
              <a:rect l="l" t="t" r="r" b="b"/>
              <a:pathLst>
                <a:path w="989329" h="229235">
                  <a:moveTo>
                    <a:pt x="0" y="0"/>
                  </a:moveTo>
                  <a:lnTo>
                    <a:pt x="0" y="114554"/>
                  </a:lnTo>
                  <a:lnTo>
                    <a:pt x="989076" y="114554"/>
                  </a:lnTo>
                  <a:lnTo>
                    <a:pt x="989076" y="228981"/>
                  </a:lnTo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701540" y="3706368"/>
              <a:ext cx="1838325" cy="573405"/>
            </a:xfrm>
            <a:custGeom>
              <a:avLst/>
              <a:gdLst/>
              <a:ahLst/>
              <a:cxnLst/>
              <a:rect l="l" t="t" r="r" b="b"/>
              <a:pathLst>
                <a:path w="1838325" h="573404">
                  <a:moveTo>
                    <a:pt x="1780667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6"/>
                  </a:lnTo>
                  <a:lnTo>
                    <a:pt x="0" y="515746"/>
                  </a:lnTo>
                  <a:lnTo>
                    <a:pt x="4502" y="538037"/>
                  </a:lnTo>
                  <a:lnTo>
                    <a:pt x="16779" y="556244"/>
                  </a:lnTo>
                  <a:lnTo>
                    <a:pt x="34986" y="568521"/>
                  </a:lnTo>
                  <a:lnTo>
                    <a:pt x="57276" y="573023"/>
                  </a:lnTo>
                  <a:lnTo>
                    <a:pt x="1780667" y="573023"/>
                  </a:lnTo>
                  <a:lnTo>
                    <a:pt x="1802957" y="568521"/>
                  </a:lnTo>
                  <a:lnTo>
                    <a:pt x="1821164" y="556244"/>
                  </a:lnTo>
                  <a:lnTo>
                    <a:pt x="1833441" y="538037"/>
                  </a:lnTo>
                  <a:lnTo>
                    <a:pt x="1837943" y="515746"/>
                  </a:lnTo>
                  <a:lnTo>
                    <a:pt x="1837943" y="57276"/>
                  </a:lnTo>
                  <a:lnTo>
                    <a:pt x="1833441" y="34986"/>
                  </a:lnTo>
                  <a:lnTo>
                    <a:pt x="1821164" y="16779"/>
                  </a:lnTo>
                  <a:lnTo>
                    <a:pt x="1802957" y="4502"/>
                  </a:lnTo>
                  <a:lnTo>
                    <a:pt x="1780667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701540" y="3706368"/>
              <a:ext cx="1838325" cy="573405"/>
            </a:xfrm>
            <a:custGeom>
              <a:avLst/>
              <a:gdLst/>
              <a:ahLst/>
              <a:cxnLst/>
              <a:rect l="l" t="t" r="r" b="b"/>
              <a:pathLst>
                <a:path w="1838325" h="573404">
                  <a:moveTo>
                    <a:pt x="0" y="57276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780667" y="0"/>
                  </a:lnTo>
                  <a:lnTo>
                    <a:pt x="1802957" y="4502"/>
                  </a:lnTo>
                  <a:lnTo>
                    <a:pt x="1821164" y="16779"/>
                  </a:lnTo>
                  <a:lnTo>
                    <a:pt x="1833441" y="34986"/>
                  </a:lnTo>
                  <a:lnTo>
                    <a:pt x="1837943" y="57276"/>
                  </a:lnTo>
                  <a:lnTo>
                    <a:pt x="1837943" y="515746"/>
                  </a:lnTo>
                  <a:lnTo>
                    <a:pt x="1833441" y="538037"/>
                  </a:lnTo>
                  <a:lnTo>
                    <a:pt x="1821164" y="556244"/>
                  </a:lnTo>
                  <a:lnTo>
                    <a:pt x="1802957" y="568521"/>
                  </a:lnTo>
                  <a:lnTo>
                    <a:pt x="1780667" y="573023"/>
                  </a:lnTo>
                  <a:lnTo>
                    <a:pt x="57276" y="573023"/>
                  </a:lnTo>
                  <a:lnTo>
                    <a:pt x="34986" y="568521"/>
                  </a:lnTo>
                  <a:lnTo>
                    <a:pt x="16779" y="556244"/>
                  </a:lnTo>
                  <a:lnTo>
                    <a:pt x="4502" y="538037"/>
                  </a:lnTo>
                  <a:lnTo>
                    <a:pt x="0" y="515746"/>
                  </a:lnTo>
                  <a:lnTo>
                    <a:pt x="0" y="57276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689348" y="4279392"/>
              <a:ext cx="931544" cy="229235"/>
            </a:xfrm>
            <a:custGeom>
              <a:avLst/>
              <a:gdLst/>
              <a:ahLst/>
              <a:cxnLst/>
              <a:rect l="l" t="t" r="r" b="b"/>
              <a:pathLst>
                <a:path w="931545" h="229235">
                  <a:moveTo>
                    <a:pt x="931544" y="0"/>
                  </a:moveTo>
                  <a:lnTo>
                    <a:pt x="931544" y="114553"/>
                  </a:lnTo>
                  <a:lnTo>
                    <a:pt x="0" y="114553"/>
                  </a:lnTo>
                  <a:lnTo>
                    <a:pt x="0" y="228980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855720" y="4507992"/>
              <a:ext cx="1667510" cy="573405"/>
            </a:xfrm>
            <a:custGeom>
              <a:avLst/>
              <a:gdLst/>
              <a:ahLst/>
              <a:cxnLst/>
              <a:rect l="l" t="t" r="r" b="b"/>
              <a:pathLst>
                <a:path w="1667510" h="573404">
                  <a:moveTo>
                    <a:pt x="1609978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6"/>
                  </a:lnTo>
                  <a:lnTo>
                    <a:pt x="0" y="515746"/>
                  </a:lnTo>
                  <a:lnTo>
                    <a:pt x="4502" y="538037"/>
                  </a:lnTo>
                  <a:lnTo>
                    <a:pt x="16779" y="556244"/>
                  </a:lnTo>
                  <a:lnTo>
                    <a:pt x="34986" y="568521"/>
                  </a:lnTo>
                  <a:lnTo>
                    <a:pt x="57276" y="573023"/>
                  </a:lnTo>
                  <a:lnTo>
                    <a:pt x="1609978" y="573023"/>
                  </a:lnTo>
                  <a:lnTo>
                    <a:pt x="1632269" y="568521"/>
                  </a:lnTo>
                  <a:lnTo>
                    <a:pt x="1650476" y="556244"/>
                  </a:lnTo>
                  <a:lnTo>
                    <a:pt x="1662753" y="538037"/>
                  </a:lnTo>
                  <a:lnTo>
                    <a:pt x="1667255" y="515746"/>
                  </a:lnTo>
                  <a:lnTo>
                    <a:pt x="1667255" y="57276"/>
                  </a:lnTo>
                  <a:lnTo>
                    <a:pt x="1662753" y="34986"/>
                  </a:lnTo>
                  <a:lnTo>
                    <a:pt x="1650476" y="16779"/>
                  </a:lnTo>
                  <a:lnTo>
                    <a:pt x="1632269" y="4502"/>
                  </a:lnTo>
                  <a:lnTo>
                    <a:pt x="1609978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855720" y="4507992"/>
              <a:ext cx="1667510" cy="573405"/>
            </a:xfrm>
            <a:custGeom>
              <a:avLst/>
              <a:gdLst/>
              <a:ahLst/>
              <a:cxnLst/>
              <a:rect l="l" t="t" r="r" b="b"/>
              <a:pathLst>
                <a:path w="1667510" h="573404">
                  <a:moveTo>
                    <a:pt x="0" y="57276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609978" y="0"/>
                  </a:lnTo>
                  <a:lnTo>
                    <a:pt x="1632269" y="4502"/>
                  </a:lnTo>
                  <a:lnTo>
                    <a:pt x="1650476" y="16779"/>
                  </a:lnTo>
                  <a:lnTo>
                    <a:pt x="1662753" y="34986"/>
                  </a:lnTo>
                  <a:lnTo>
                    <a:pt x="1667255" y="57276"/>
                  </a:lnTo>
                  <a:lnTo>
                    <a:pt x="1667255" y="515746"/>
                  </a:lnTo>
                  <a:lnTo>
                    <a:pt x="1662753" y="538037"/>
                  </a:lnTo>
                  <a:lnTo>
                    <a:pt x="1650476" y="556244"/>
                  </a:lnTo>
                  <a:lnTo>
                    <a:pt x="1632269" y="568521"/>
                  </a:lnTo>
                  <a:lnTo>
                    <a:pt x="1609978" y="573023"/>
                  </a:lnTo>
                  <a:lnTo>
                    <a:pt x="57276" y="573023"/>
                  </a:lnTo>
                  <a:lnTo>
                    <a:pt x="34986" y="568521"/>
                  </a:lnTo>
                  <a:lnTo>
                    <a:pt x="16779" y="556244"/>
                  </a:lnTo>
                  <a:lnTo>
                    <a:pt x="4502" y="538037"/>
                  </a:lnTo>
                  <a:lnTo>
                    <a:pt x="0" y="515746"/>
                  </a:lnTo>
                  <a:lnTo>
                    <a:pt x="0" y="57276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689348" y="5081016"/>
              <a:ext cx="0" cy="229235"/>
            </a:xfrm>
            <a:custGeom>
              <a:avLst/>
              <a:gdLst/>
              <a:ahLst/>
              <a:cxnLst/>
              <a:rect l="l" t="t" r="r" b="b"/>
              <a:pathLst>
                <a:path h="229235">
                  <a:moveTo>
                    <a:pt x="0" y="0"/>
                  </a:moveTo>
                  <a:lnTo>
                    <a:pt x="0" y="228980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828288" y="5309616"/>
              <a:ext cx="1722120" cy="573405"/>
            </a:xfrm>
            <a:custGeom>
              <a:avLst/>
              <a:gdLst/>
              <a:ahLst/>
              <a:cxnLst/>
              <a:rect l="l" t="t" r="r" b="b"/>
              <a:pathLst>
                <a:path w="1722120" h="573404">
                  <a:moveTo>
                    <a:pt x="1664842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7"/>
                  </a:lnTo>
                  <a:lnTo>
                    <a:pt x="0" y="515721"/>
                  </a:lnTo>
                  <a:lnTo>
                    <a:pt x="4502" y="538026"/>
                  </a:lnTo>
                  <a:lnTo>
                    <a:pt x="16779" y="556240"/>
                  </a:lnTo>
                  <a:lnTo>
                    <a:pt x="34986" y="568521"/>
                  </a:lnTo>
                  <a:lnTo>
                    <a:pt x="57276" y="573024"/>
                  </a:lnTo>
                  <a:lnTo>
                    <a:pt x="1664842" y="573024"/>
                  </a:lnTo>
                  <a:lnTo>
                    <a:pt x="1687133" y="568521"/>
                  </a:lnTo>
                  <a:lnTo>
                    <a:pt x="1705340" y="556240"/>
                  </a:lnTo>
                  <a:lnTo>
                    <a:pt x="1717617" y="538026"/>
                  </a:lnTo>
                  <a:lnTo>
                    <a:pt x="1722120" y="515721"/>
                  </a:lnTo>
                  <a:lnTo>
                    <a:pt x="1722120" y="57277"/>
                  </a:lnTo>
                  <a:lnTo>
                    <a:pt x="1717617" y="34986"/>
                  </a:lnTo>
                  <a:lnTo>
                    <a:pt x="1705340" y="16779"/>
                  </a:lnTo>
                  <a:lnTo>
                    <a:pt x="1687133" y="4502"/>
                  </a:lnTo>
                  <a:lnTo>
                    <a:pt x="1664842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28288" y="5309616"/>
              <a:ext cx="1722120" cy="573405"/>
            </a:xfrm>
            <a:custGeom>
              <a:avLst/>
              <a:gdLst/>
              <a:ahLst/>
              <a:cxnLst/>
              <a:rect l="l" t="t" r="r" b="b"/>
              <a:pathLst>
                <a:path w="1722120" h="573404">
                  <a:moveTo>
                    <a:pt x="0" y="57277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664842" y="0"/>
                  </a:lnTo>
                  <a:lnTo>
                    <a:pt x="1687133" y="4502"/>
                  </a:lnTo>
                  <a:lnTo>
                    <a:pt x="1705340" y="16779"/>
                  </a:lnTo>
                  <a:lnTo>
                    <a:pt x="1717617" y="34986"/>
                  </a:lnTo>
                  <a:lnTo>
                    <a:pt x="1722120" y="57277"/>
                  </a:lnTo>
                  <a:lnTo>
                    <a:pt x="1722120" y="515721"/>
                  </a:lnTo>
                  <a:lnTo>
                    <a:pt x="1717617" y="538026"/>
                  </a:lnTo>
                  <a:lnTo>
                    <a:pt x="1705340" y="556240"/>
                  </a:lnTo>
                  <a:lnTo>
                    <a:pt x="1687133" y="568521"/>
                  </a:lnTo>
                  <a:lnTo>
                    <a:pt x="1664842" y="573024"/>
                  </a:lnTo>
                  <a:lnTo>
                    <a:pt x="57276" y="573024"/>
                  </a:lnTo>
                  <a:lnTo>
                    <a:pt x="34986" y="568521"/>
                  </a:lnTo>
                  <a:lnTo>
                    <a:pt x="16779" y="556240"/>
                  </a:lnTo>
                  <a:lnTo>
                    <a:pt x="4502" y="538026"/>
                  </a:lnTo>
                  <a:lnTo>
                    <a:pt x="0" y="515721"/>
                  </a:lnTo>
                  <a:lnTo>
                    <a:pt x="0" y="57277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620512" y="4279392"/>
              <a:ext cx="963294" cy="229235"/>
            </a:xfrm>
            <a:custGeom>
              <a:avLst/>
              <a:gdLst/>
              <a:ahLst/>
              <a:cxnLst/>
              <a:rect l="l" t="t" r="r" b="b"/>
              <a:pathLst>
                <a:path w="963295" h="229235">
                  <a:moveTo>
                    <a:pt x="0" y="0"/>
                  </a:moveTo>
                  <a:lnTo>
                    <a:pt x="0" y="114553"/>
                  </a:lnTo>
                  <a:lnTo>
                    <a:pt x="962787" y="114553"/>
                  </a:lnTo>
                  <a:lnTo>
                    <a:pt x="962787" y="228980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780532" y="4507992"/>
              <a:ext cx="1606550" cy="573405"/>
            </a:xfrm>
            <a:custGeom>
              <a:avLst/>
              <a:gdLst/>
              <a:ahLst/>
              <a:cxnLst/>
              <a:rect l="l" t="t" r="r" b="b"/>
              <a:pathLst>
                <a:path w="1606550" h="573404">
                  <a:moveTo>
                    <a:pt x="1549018" y="0"/>
                  </a:moveTo>
                  <a:lnTo>
                    <a:pt x="57276" y="0"/>
                  </a:lnTo>
                  <a:lnTo>
                    <a:pt x="34986" y="4502"/>
                  </a:lnTo>
                  <a:lnTo>
                    <a:pt x="16779" y="16779"/>
                  </a:lnTo>
                  <a:lnTo>
                    <a:pt x="4502" y="34986"/>
                  </a:lnTo>
                  <a:lnTo>
                    <a:pt x="0" y="57276"/>
                  </a:lnTo>
                  <a:lnTo>
                    <a:pt x="0" y="515746"/>
                  </a:lnTo>
                  <a:lnTo>
                    <a:pt x="4502" y="538037"/>
                  </a:lnTo>
                  <a:lnTo>
                    <a:pt x="16779" y="556244"/>
                  </a:lnTo>
                  <a:lnTo>
                    <a:pt x="34986" y="568521"/>
                  </a:lnTo>
                  <a:lnTo>
                    <a:pt x="57276" y="573023"/>
                  </a:lnTo>
                  <a:lnTo>
                    <a:pt x="1549018" y="573023"/>
                  </a:lnTo>
                  <a:lnTo>
                    <a:pt x="1571309" y="568521"/>
                  </a:lnTo>
                  <a:lnTo>
                    <a:pt x="1589516" y="556244"/>
                  </a:lnTo>
                  <a:lnTo>
                    <a:pt x="1601793" y="538037"/>
                  </a:lnTo>
                  <a:lnTo>
                    <a:pt x="1606295" y="515746"/>
                  </a:lnTo>
                  <a:lnTo>
                    <a:pt x="1606295" y="57276"/>
                  </a:lnTo>
                  <a:lnTo>
                    <a:pt x="1601793" y="34986"/>
                  </a:lnTo>
                  <a:lnTo>
                    <a:pt x="1589516" y="16779"/>
                  </a:lnTo>
                  <a:lnTo>
                    <a:pt x="1571309" y="4502"/>
                  </a:lnTo>
                  <a:lnTo>
                    <a:pt x="1549018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780532" y="4507992"/>
              <a:ext cx="1606550" cy="573405"/>
            </a:xfrm>
            <a:custGeom>
              <a:avLst/>
              <a:gdLst/>
              <a:ahLst/>
              <a:cxnLst/>
              <a:rect l="l" t="t" r="r" b="b"/>
              <a:pathLst>
                <a:path w="1606550" h="573404">
                  <a:moveTo>
                    <a:pt x="0" y="57276"/>
                  </a:moveTo>
                  <a:lnTo>
                    <a:pt x="4502" y="34986"/>
                  </a:lnTo>
                  <a:lnTo>
                    <a:pt x="16779" y="16779"/>
                  </a:lnTo>
                  <a:lnTo>
                    <a:pt x="34986" y="4502"/>
                  </a:lnTo>
                  <a:lnTo>
                    <a:pt x="57276" y="0"/>
                  </a:lnTo>
                  <a:lnTo>
                    <a:pt x="1549018" y="0"/>
                  </a:lnTo>
                  <a:lnTo>
                    <a:pt x="1571309" y="4502"/>
                  </a:lnTo>
                  <a:lnTo>
                    <a:pt x="1589516" y="16779"/>
                  </a:lnTo>
                  <a:lnTo>
                    <a:pt x="1601793" y="34986"/>
                  </a:lnTo>
                  <a:lnTo>
                    <a:pt x="1606295" y="57276"/>
                  </a:lnTo>
                  <a:lnTo>
                    <a:pt x="1606295" y="515746"/>
                  </a:lnTo>
                  <a:lnTo>
                    <a:pt x="1601793" y="538037"/>
                  </a:lnTo>
                  <a:lnTo>
                    <a:pt x="1589516" y="556244"/>
                  </a:lnTo>
                  <a:lnTo>
                    <a:pt x="1571309" y="568521"/>
                  </a:lnTo>
                  <a:lnTo>
                    <a:pt x="1549018" y="573023"/>
                  </a:lnTo>
                  <a:lnTo>
                    <a:pt x="57276" y="573023"/>
                  </a:lnTo>
                  <a:lnTo>
                    <a:pt x="34986" y="568521"/>
                  </a:lnTo>
                  <a:lnTo>
                    <a:pt x="16779" y="556244"/>
                  </a:lnTo>
                  <a:lnTo>
                    <a:pt x="4502" y="538037"/>
                  </a:lnTo>
                  <a:lnTo>
                    <a:pt x="0" y="515746"/>
                  </a:lnTo>
                  <a:lnTo>
                    <a:pt x="0" y="57276"/>
                  </a:lnTo>
                  <a:close/>
                </a:path>
              </a:pathLst>
            </a:custGeom>
            <a:ln w="1219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707542" y="2030550"/>
            <a:ext cx="7341870" cy="3750945"/>
          </a:xfrm>
          <a:prstGeom prst="rect">
            <a:avLst/>
          </a:prstGeom>
        </p:spPr>
        <p:txBody>
          <a:bodyPr vert="horz" wrap="square" lIns="0" tIns="20701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630"/>
              </a:spcBef>
              <a:buFont typeface="Arial"/>
              <a:buChar char="•"/>
              <a:tabLst>
                <a:tab pos="241300" algn="l"/>
                <a:tab pos="1028700" algn="l"/>
                <a:tab pos="4102100" algn="l"/>
                <a:tab pos="4773930" algn="l"/>
              </a:tabLst>
            </a:pPr>
            <a:r>
              <a:rPr sz="3200" dirty="0">
                <a:solidFill>
                  <a:srgbClr val="B7AC9E"/>
                </a:solidFill>
                <a:latin typeface="Book Antiqua"/>
                <a:cs typeface="Book Antiqua"/>
              </a:rPr>
              <a:t>e.g.	</a:t>
            </a:r>
            <a:r>
              <a:rPr sz="3200" spc="-5" dirty="0">
                <a:solidFill>
                  <a:srgbClr val="B7AC9E"/>
                </a:solidFill>
                <a:latin typeface="Book Antiqua"/>
                <a:cs typeface="Book Antiqua"/>
              </a:rPr>
              <a:t>un+system+atic	</a:t>
            </a:r>
            <a:r>
              <a:rPr sz="3600" b="1" dirty="0">
                <a:solidFill>
                  <a:srgbClr val="EDBA58"/>
                </a:solidFill>
                <a:latin typeface="Book Antiqua"/>
                <a:cs typeface="Book Antiqua"/>
              </a:rPr>
              <a:t>→	</a:t>
            </a:r>
            <a:r>
              <a:rPr sz="3200" dirty="0">
                <a:solidFill>
                  <a:srgbClr val="B7AC9E"/>
                </a:solidFill>
                <a:latin typeface="Book Antiqua"/>
                <a:cs typeface="Book Antiqua"/>
              </a:rPr>
              <a:t>3</a:t>
            </a:r>
            <a:r>
              <a:rPr sz="3200" spc="-5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B7AC9E"/>
                </a:solidFill>
                <a:latin typeface="Book Antiqua"/>
                <a:cs typeface="Book Antiqua"/>
              </a:rPr>
              <a:t>morphemes.</a:t>
            </a:r>
            <a:endParaRPr sz="3200">
              <a:latin typeface="Book Antiqua"/>
              <a:cs typeface="Book Antiqua"/>
            </a:endParaRPr>
          </a:p>
          <a:p>
            <a:pPr marL="3255010">
              <a:lnSpc>
                <a:spcPct val="100000"/>
              </a:lnSpc>
              <a:spcBef>
                <a:spcPts val="118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Adjective</a:t>
            </a:r>
            <a:endParaRPr sz="2800">
              <a:latin typeface="Calibri"/>
              <a:cs typeface="Calibri"/>
            </a:endParaRPr>
          </a:p>
          <a:p>
            <a:pPr marL="3481704" marR="1196975" indent="-791845">
              <a:lnSpc>
                <a:spcPts val="6310"/>
              </a:lnSpc>
              <a:spcBef>
                <a:spcPts val="705"/>
              </a:spcBef>
              <a:tabLst>
                <a:tab pos="4244975" algn="l"/>
                <a:tab pos="5513070" algn="l"/>
              </a:tabLst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un		Adjective  Noun	</a:t>
            </a: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atic  </a:t>
            </a:r>
            <a:r>
              <a:rPr sz="2800" spc="-30" dirty="0">
                <a:solidFill>
                  <a:srgbClr val="FFFFFF"/>
                </a:solidFill>
                <a:latin typeface="Calibri"/>
                <a:cs typeface="Calibri"/>
              </a:rPr>
              <a:t>system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B7AC9E"/>
                </a:solidFill>
              </a:rPr>
              <a:t>29</a:t>
            </a:fld>
            <a:endParaRPr dirty="0">
              <a:solidFill>
                <a:srgbClr val="B7AC9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09191" y="606628"/>
            <a:ext cx="63284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FFFFFF"/>
                </a:solidFill>
              </a:rPr>
              <a:t>Rules of Word</a:t>
            </a:r>
            <a:r>
              <a:rPr spc="-70" dirty="0">
                <a:solidFill>
                  <a:srgbClr val="FFFFFF"/>
                </a:solidFill>
              </a:rPr>
              <a:t> </a:t>
            </a:r>
            <a:r>
              <a:rPr spc="-5" dirty="0">
                <a:solidFill>
                  <a:srgbClr val="FFFFFF"/>
                </a:solidFill>
              </a:rPr>
              <a:t>Formation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07542" y="2238578"/>
            <a:ext cx="3150235" cy="1433195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241300" marR="298450" indent="-228600">
              <a:lnSpc>
                <a:spcPts val="3240"/>
              </a:lnSpc>
              <a:spcBef>
                <a:spcPts val="509"/>
              </a:spcBef>
              <a:buFont typeface="Arial"/>
              <a:buChar char="•"/>
              <a:tabLst>
                <a:tab pos="241300" algn="l"/>
              </a:tabLst>
            </a:pP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Adjective </a:t>
            </a: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+</a:t>
            </a:r>
            <a:r>
              <a:rPr sz="3000" b="1" spc="-2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-ify  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adjective’</a:t>
            </a:r>
            <a:endParaRPr sz="30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590"/>
              </a:spcBef>
              <a:buFont typeface="Arial"/>
              <a:buChar char="•"/>
              <a:tabLst>
                <a:tab pos="241300" algn="l"/>
              </a:tabLst>
            </a:pP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Verb </a:t>
            </a: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+ 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-cation</a:t>
            </a:r>
            <a:r>
              <a:rPr sz="3000" spc="12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→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7542" y="4403597"/>
            <a:ext cx="61150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e</a:t>
            </a:r>
            <a:r>
              <a:rPr sz="3000" spc="5" dirty="0">
                <a:solidFill>
                  <a:srgbClr val="B7AC9E"/>
                </a:solidFill>
                <a:latin typeface="Book Antiqua"/>
                <a:cs typeface="Book Antiqua"/>
              </a:rPr>
              <a:t>.</a:t>
            </a: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g.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21916" y="4323195"/>
            <a:ext cx="1953260" cy="16395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929005">
              <a:lnSpc>
                <a:spcPct val="117700"/>
              </a:lnSpc>
              <a:spcBef>
                <a:spcPts val="95"/>
              </a:spcBef>
            </a:pP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ugly  ugl</a:t>
            </a:r>
            <a:r>
              <a:rPr sz="3000" spc="5" dirty="0">
                <a:solidFill>
                  <a:srgbClr val="B7AC9E"/>
                </a:solidFill>
                <a:latin typeface="Book Antiqua"/>
                <a:cs typeface="Book Antiqua"/>
              </a:rPr>
              <a:t>i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fy</a:t>
            </a:r>
            <a:endParaRPr sz="30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ug</a:t>
            </a:r>
            <a:r>
              <a:rPr sz="3000" spc="5" dirty="0">
                <a:solidFill>
                  <a:srgbClr val="B7AC9E"/>
                </a:solidFill>
                <a:latin typeface="Book Antiqua"/>
                <a:cs typeface="Book Antiqua"/>
              </a:rPr>
              <a:t>l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ifica</a:t>
            </a:r>
            <a:r>
              <a:rPr sz="3000" spc="5" dirty="0">
                <a:solidFill>
                  <a:srgbClr val="B7AC9E"/>
                </a:solidFill>
                <a:latin typeface="Book Antiqua"/>
                <a:cs typeface="Book Antiqua"/>
              </a:rPr>
              <a:t>t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ion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65752" y="2238578"/>
            <a:ext cx="3521075" cy="3724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26465" algn="l"/>
              </a:tabLst>
            </a:pP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→	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Verb </a:t>
            </a:r>
            <a:r>
              <a:rPr sz="3000" spc="-10" dirty="0">
                <a:solidFill>
                  <a:srgbClr val="B7AC9E"/>
                </a:solidFill>
                <a:latin typeface="Book Antiqua"/>
                <a:cs typeface="Book Antiqua"/>
              </a:rPr>
              <a:t>‘to</a:t>
            </a:r>
            <a:r>
              <a:rPr sz="3000" spc="-4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make</a:t>
            </a:r>
            <a:endParaRPr sz="30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</a:pPr>
            <a:endParaRPr sz="3450">
              <a:latin typeface="Book Antiqua"/>
              <a:cs typeface="Book Antiqua"/>
            </a:endParaRPr>
          </a:p>
          <a:p>
            <a:pPr marL="12700" marR="5080">
              <a:lnSpc>
                <a:spcPts val="3240"/>
              </a:lnSpc>
            </a:pP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Noun 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‘the </a:t>
            </a: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process</a:t>
            </a:r>
            <a:r>
              <a:rPr sz="3000" spc="-80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000" dirty="0">
                <a:solidFill>
                  <a:srgbClr val="B7AC9E"/>
                </a:solidFill>
                <a:latin typeface="Book Antiqua"/>
                <a:cs typeface="Book Antiqua"/>
              </a:rPr>
              <a:t>of  making</a:t>
            </a:r>
            <a:r>
              <a:rPr sz="3000" spc="-25" dirty="0">
                <a:solidFill>
                  <a:srgbClr val="B7AC9E"/>
                </a:solidFill>
                <a:latin typeface="Book Antiqua"/>
                <a:cs typeface="Book Antiqua"/>
              </a:rPr>
              <a:t> </a:t>
            </a:r>
            <a:r>
              <a:rPr sz="3000" spc="-5" dirty="0">
                <a:solidFill>
                  <a:srgbClr val="B7AC9E"/>
                </a:solidFill>
                <a:latin typeface="Book Antiqua"/>
                <a:cs typeface="Book Antiqua"/>
              </a:rPr>
              <a:t>Adjective’</a:t>
            </a:r>
            <a:endParaRPr sz="30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2680"/>
              </a:spcBef>
              <a:tabLst>
                <a:tab pos="926465" algn="l"/>
              </a:tabLst>
            </a:pP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→	adjective</a:t>
            </a:r>
            <a:endParaRPr sz="300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  <a:tabLst>
                <a:tab pos="926465" algn="l"/>
              </a:tabLst>
            </a:pP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→	</a:t>
            </a:r>
            <a:r>
              <a:rPr sz="3000" b="1" spc="-5" dirty="0">
                <a:solidFill>
                  <a:srgbClr val="A47C3D"/>
                </a:solidFill>
                <a:latin typeface="Book Antiqua"/>
                <a:cs typeface="Book Antiqua"/>
              </a:rPr>
              <a:t>verb</a:t>
            </a:r>
            <a:endParaRPr sz="3000">
              <a:latin typeface="Book Antiqua"/>
              <a:cs typeface="Book Antiqua"/>
            </a:endParaRPr>
          </a:p>
          <a:p>
            <a:pPr marL="106680">
              <a:lnSpc>
                <a:spcPct val="100000"/>
              </a:lnSpc>
              <a:spcBef>
                <a:spcPts val="640"/>
              </a:spcBef>
              <a:tabLst>
                <a:tab pos="926465" algn="l"/>
              </a:tabLst>
            </a:pPr>
            <a:r>
              <a:rPr sz="3000" b="1" dirty="0">
                <a:solidFill>
                  <a:srgbClr val="A47C3D"/>
                </a:solidFill>
                <a:latin typeface="Book Antiqua"/>
                <a:cs typeface="Book Antiqua"/>
              </a:rPr>
              <a:t>→	noun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309482" y="6436991"/>
            <a:ext cx="1530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B7AC9E"/>
                </a:solidFill>
                <a:latin typeface="Book Antiqua"/>
                <a:cs typeface="Book Antiqua"/>
              </a:rPr>
              <a:t>3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26664" y="1484375"/>
            <a:ext cx="3090672" cy="521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29229" y="606628"/>
            <a:ext cx="36861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FFFFFF"/>
                </a:solidFill>
              </a:rPr>
              <a:t>Tree</a:t>
            </a:r>
            <a:r>
              <a:rPr spc="-55" dirty="0">
                <a:solidFill>
                  <a:srgbClr val="FFFFFF"/>
                </a:solidFill>
              </a:rPr>
              <a:t> </a:t>
            </a:r>
            <a:r>
              <a:rPr dirty="0">
                <a:solidFill>
                  <a:srgbClr val="FFFFFF"/>
                </a:solidFill>
              </a:rPr>
              <a:t>Diagrams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3623817" y="2054098"/>
            <a:ext cx="2193925" cy="491490"/>
            <a:chOff x="3623817" y="2054098"/>
            <a:chExt cx="2193925" cy="491490"/>
          </a:xfrm>
        </p:grpSpPr>
        <p:sp>
          <p:nvSpPr>
            <p:cNvPr id="7" name="object 7"/>
            <p:cNvSpPr/>
            <p:nvPr/>
          </p:nvSpPr>
          <p:spPr>
            <a:xfrm>
              <a:off x="3630167" y="2060448"/>
              <a:ext cx="2181225" cy="478790"/>
            </a:xfrm>
            <a:custGeom>
              <a:avLst/>
              <a:gdLst/>
              <a:ahLst/>
              <a:cxnLst/>
              <a:rect l="l" t="t" r="r" b="b"/>
              <a:pathLst>
                <a:path w="2181225" h="478789">
                  <a:moveTo>
                    <a:pt x="2132965" y="0"/>
                  </a:moveTo>
                  <a:lnTo>
                    <a:pt x="47879" y="0"/>
                  </a:lnTo>
                  <a:lnTo>
                    <a:pt x="29253" y="3766"/>
                  </a:lnTo>
                  <a:lnTo>
                    <a:pt x="14033" y="14033"/>
                  </a:lnTo>
                  <a:lnTo>
                    <a:pt x="3766" y="29253"/>
                  </a:lnTo>
                  <a:lnTo>
                    <a:pt x="0" y="47878"/>
                  </a:lnTo>
                  <a:lnTo>
                    <a:pt x="0" y="430656"/>
                  </a:lnTo>
                  <a:lnTo>
                    <a:pt x="3766" y="449282"/>
                  </a:lnTo>
                  <a:lnTo>
                    <a:pt x="14033" y="464502"/>
                  </a:lnTo>
                  <a:lnTo>
                    <a:pt x="29253" y="474769"/>
                  </a:lnTo>
                  <a:lnTo>
                    <a:pt x="47879" y="478536"/>
                  </a:lnTo>
                  <a:lnTo>
                    <a:pt x="2132965" y="478536"/>
                  </a:lnTo>
                  <a:lnTo>
                    <a:pt x="2151590" y="474769"/>
                  </a:lnTo>
                  <a:lnTo>
                    <a:pt x="2166810" y="464502"/>
                  </a:lnTo>
                  <a:lnTo>
                    <a:pt x="2177077" y="449282"/>
                  </a:lnTo>
                  <a:lnTo>
                    <a:pt x="2180844" y="430656"/>
                  </a:lnTo>
                  <a:lnTo>
                    <a:pt x="2180844" y="47878"/>
                  </a:lnTo>
                  <a:lnTo>
                    <a:pt x="2177077" y="29253"/>
                  </a:lnTo>
                  <a:lnTo>
                    <a:pt x="2166810" y="14033"/>
                  </a:lnTo>
                  <a:lnTo>
                    <a:pt x="2151590" y="3766"/>
                  </a:lnTo>
                  <a:lnTo>
                    <a:pt x="2132965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30167" y="2060448"/>
              <a:ext cx="2181225" cy="478790"/>
            </a:xfrm>
            <a:custGeom>
              <a:avLst/>
              <a:gdLst/>
              <a:ahLst/>
              <a:cxnLst/>
              <a:rect l="l" t="t" r="r" b="b"/>
              <a:pathLst>
                <a:path w="2181225" h="478789">
                  <a:moveTo>
                    <a:pt x="0" y="47878"/>
                  </a:moveTo>
                  <a:lnTo>
                    <a:pt x="3766" y="29253"/>
                  </a:lnTo>
                  <a:lnTo>
                    <a:pt x="14033" y="14033"/>
                  </a:lnTo>
                  <a:lnTo>
                    <a:pt x="29253" y="3766"/>
                  </a:lnTo>
                  <a:lnTo>
                    <a:pt x="47879" y="0"/>
                  </a:lnTo>
                  <a:lnTo>
                    <a:pt x="2132965" y="0"/>
                  </a:lnTo>
                  <a:lnTo>
                    <a:pt x="2151590" y="3766"/>
                  </a:lnTo>
                  <a:lnTo>
                    <a:pt x="2166810" y="14033"/>
                  </a:lnTo>
                  <a:lnTo>
                    <a:pt x="2177077" y="29253"/>
                  </a:lnTo>
                  <a:lnTo>
                    <a:pt x="2180844" y="47878"/>
                  </a:lnTo>
                  <a:lnTo>
                    <a:pt x="2180844" y="430656"/>
                  </a:lnTo>
                  <a:lnTo>
                    <a:pt x="2177077" y="449282"/>
                  </a:lnTo>
                  <a:lnTo>
                    <a:pt x="2166810" y="464502"/>
                  </a:lnTo>
                  <a:lnTo>
                    <a:pt x="2151590" y="474769"/>
                  </a:lnTo>
                  <a:lnTo>
                    <a:pt x="2132965" y="478536"/>
                  </a:lnTo>
                  <a:lnTo>
                    <a:pt x="47879" y="478536"/>
                  </a:lnTo>
                  <a:lnTo>
                    <a:pt x="29253" y="474769"/>
                  </a:lnTo>
                  <a:lnTo>
                    <a:pt x="14033" y="464502"/>
                  </a:lnTo>
                  <a:lnTo>
                    <a:pt x="3766" y="449282"/>
                  </a:lnTo>
                  <a:lnTo>
                    <a:pt x="0" y="430656"/>
                  </a:lnTo>
                  <a:lnTo>
                    <a:pt x="0" y="47878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190746" y="2032761"/>
            <a:ext cx="10623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Ad</a:t>
            </a:r>
            <a:r>
              <a:rPr sz="2800" spc="-3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erb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866645" y="2532633"/>
            <a:ext cx="2860040" cy="686435"/>
            <a:chOff x="1866645" y="2532633"/>
            <a:chExt cx="2860040" cy="686435"/>
          </a:xfrm>
        </p:grpSpPr>
        <p:sp>
          <p:nvSpPr>
            <p:cNvPr id="11" name="object 11"/>
            <p:cNvSpPr/>
            <p:nvPr/>
          </p:nvSpPr>
          <p:spPr>
            <a:xfrm>
              <a:off x="2970275" y="2538983"/>
              <a:ext cx="1750060" cy="197485"/>
            </a:xfrm>
            <a:custGeom>
              <a:avLst/>
              <a:gdLst/>
              <a:ahLst/>
              <a:cxnLst/>
              <a:rect l="l" t="t" r="r" b="b"/>
              <a:pathLst>
                <a:path w="1750060" h="197485">
                  <a:moveTo>
                    <a:pt x="1749678" y="0"/>
                  </a:moveTo>
                  <a:lnTo>
                    <a:pt x="1749678" y="98551"/>
                  </a:lnTo>
                  <a:lnTo>
                    <a:pt x="0" y="98551"/>
                  </a:lnTo>
                  <a:lnTo>
                    <a:pt x="0" y="197103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72995" y="2735579"/>
              <a:ext cx="2194560" cy="477520"/>
            </a:xfrm>
            <a:custGeom>
              <a:avLst/>
              <a:gdLst/>
              <a:ahLst/>
              <a:cxnLst/>
              <a:rect l="l" t="t" r="r" b="b"/>
              <a:pathLst>
                <a:path w="2194560" h="477519">
                  <a:moveTo>
                    <a:pt x="2146808" y="0"/>
                  </a:moveTo>
                  <a:lnTo>
                    <a:pt x="47752" y="0"/>
                  </a:lnTo>
                  <a:lnTo>
                    <a:pt x="29146" y="3746"/>
                  </a:lnTo>
                  <a:lnTo>
                    <a:pt x="13969" y="13970"/>
                  </a:lnTo>
                  <a:lnTo>
                    <a:pt x="3746" y="29146"/>
                  </a:lnTo>
                  <a:lnTo>
                    <a:pt x="0" y="47752"/>
                  </a:lnTo>
                  <a:lnTo>
                    <a:pt x="0" y="429260"/>
                  </a:lnTo>
                  <a:lnTo>
                    <a:pt x="3746" y="447865"/>
                  </a:lnTo>
                  <a:lnTo>
                    <a:pt x="13970" y="463041"/>
                  </a:lnTo>
                  <a:lnTo>
                    <a:pt x="29146" y="473265"/>
                  </a:lnTo>
                  <a:lnTo>
                    <a:pt x="47752" y="477012"/>
                  </a:lnTo>
                  <a:lnTo>
                    <a:pt x="2146808" y="477012"/>
                  </a:lnTo>
                  <a:lnTo>
                    <a:pt x="2165413" y="473265"/>
                  </a:lnTo>
                  <a:lnTo>
                    <a:pt x="2180589" y="463041"/>
                  </a:lnTo>
                  <a:lnTo>
                    <a:pt x="2190813" y="447865"/>
                  </a:lnTo>
                  <a:lnTo>
                    <a:pt x="2194560" y="429260"/>
                  </a:lnTo>
                  <a:lnTo>
                    <a:pt x="2194560" y="47752"/>
                  </a:lnTo>
                  <a:lnTo>
                    <a:pt x="2190813" y="29146"/>
                  </a:lnTo>
                  <a:lnTo>
                    <a:pt x="2180590" y="13970"/>
                  </a:lnTo>
                  <a:lnTo>
                    <a:pt x="2165413" y="3746"/>
                  </a:lnTo>
                  <a:lnTo>
                    <a:pt x="2146808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872995" y="2735579"/>
              <a:ext cx="2194560" cy="477520"/>
            </a:xfrm>
            <a:custGeom>
              <a:avLst/>
              <a:gdLst/>
              <a:ahLst/>
              <a:cxnLst/>
              <a:rect l="l" t="t" r="r" b="b"/>
              <a:pathLst>
                <a:path w="2194560" h="477519">
                  <a:moveTo>
                    <a:pt x="0" y="47752"/>
                  </a:moveTo>
                  <a:lnTo>
                    <a:pt x="3746" y="29146"/>
                  </a:lnTo>
                  <a:lnTo>
                    <a:pt x="13969" y="13970"/>
                  </a:lnTo>
                  <a:lnTo>
                    <a:pt x="29146" y="3746"/>
                  </a:lnTo>
                  <a:lnTo>
                    <a:pt x="47752" y="0"/>
                  </a:lnTo>
                  <a:lnTo>
                    <a:pt x="2146808" y="0"/>
                  </a:lnTo>
                  <a:lnTo>
                    <a:pt x="2165413" y="3746"/>
                  </a:lnTo>
                  <a:lnTo>
                    <a:pt x="2180590" y="13970"/>
                  </a:lnTo>
                  <a:lnTo>
                    <a:pt x="2190813" y="29146"/>
                  </a:lnTo>
                  <a:lnTo>
                    <a:pt x="2194560" y="47752"/>
                  </a:lnTo>
                  <a:lnTo>
                    <a:pt x="2194560" y="429260"/>
                  </a:lnTo>
                  <a:lnTo>
                    <a:pt x="2190813" y="447865"/>
                  </a:lnTo>
                  <a:lnTo>
                    <a:pt x="2180589" y="463041"/>
                  </a:lnTo>
                  <a:lnTo>
                    <a:pt x="2165413" y="473265"/>
                  </a:lnTo>
                  <a:lnTo>
                    <a:pt x="2146808" y="477012"/>
                  </a:lnTo>
                  <a:lnTo>
                    <a:pt x="47752" y="477012"/>
                  </a:lnTo>
                  <a:lnTo>
                    <a:pt x="29146" y="473265"/>
                  </a:lnTo>
                  <a:lnTo>
                    <a:pt x="13970" y="463041"/>
                  </a:lnTo>
                  <a:lnTo>
                    <a:pt x="3746" y="447865"/>
                  </a:lnTo>
                  <a:lnTo>
                    <a:pt x="0" y="429260"/>
                  </a:lnTo>
                  <a:lnTo>
                    <a:pt x="0" y="47752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288285" y="2707639"/>
            <a:ext cx="13646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Adje</a:t>
            </a:r>
            <a:r>
              <a:rPr sz="2800" spc="5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ti</a:t>
            </a:r>
            <a:r>
              <a:rPr sz="2800" spc="-4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339341" y="3206242"/>
            <a:ext cx="2159000" cy="677545"/>
            <a:chOff x="1339341" y="3206242"/>
            <a:chExt cx="2159000" cy="677545"/>
          </a:xfrm>
        </p:grpSpPr>
        <p:sp>
          <p:nvSpPr>
            <p:cNvPr id="16" name="object 16"/>
            <p:cNvSpPr/>
            <p:nvPr/>
          </p:nvSpPr>
          <p:spPr>
            <a:xfrm>
              <a:off x="2418588" y="3212592"/>
              <a:ext cx="552450" cy="186690"/>
            </a:xfrm>
            <a:custGeom>
              <a:avLst/>
              <a:gdLst/>
              <a:ahLst/>
              <a:cxnLst/>
              <a:rect l="l" t="t" r="r" b="b"/>
              <a:pathLst>
                <a:path w="552450" h="186689">
                  <a:moveTo>
                    <a:pt x="552195" y="0"/>
                  </a:moveTo>
                  <a:lnTo>
                    <a:pt x="552195" y="93218"/>
                  </a:lnTo>
                  <a:lnTo>
                    <a:pt x="0" y="93218"/>
                  </a:lnTo>
                  <a:lnTo>
                    <a:pt x="0" y="186309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345691" y="3400044"/>
              <a:ext cx="2146300" cy="477520"/>
            </a:xfrm>
            <a:custGeom>
              <a:avLst/>
              <a:gdLst/>
              <a:ahLst/>
              <a:cxnLst/>
              <a:rect l="l" t="t" r="r" b="b"/>
              <a:pathLst>
                <a:path w="2146300" h="477520">
                  <a:moveTo>
                    <a:pt x="2098040" y="0"/>
                  </a:moveTo>
                  <a:lnTo>
                    <a:pt x="47752" y="0"/>
                  </a:lnTo>
                  <a:lnTo>
                    <a:pt x="29146" y="3746"/>
                  </a:lnTo>
                  <a:lnTo>
                    <a:pt x="13970" y="13969"/>
                  </a:lnTo>
                  <a:lnTo>
                    <a:pt x="3746" y="29146"/>
                  </a:lnTo>
                  <a:lnTo>
                    <a:pt x="0" y="47751"/>
                  </a:lnTo>
                  <a:lnTo>
                    <a:pt x="0" y="429259"/>
                  </a:lnTo>
                  <a:lnTo>
                    <a:pt x="3746" y="447865"/>
                  </a:lnTo>
                  <a:lnTo>
                    <a:pt x="13969" y="463041"/>
                  </a:lnTo>
                  <a:lnTo>
                    <a:pt x="29146" y="473265"/>
                  </a:lnTo>
                  <a:lnTo>
                    <a:pt x="47752" y="477011"/>
                  </a:lnTo>
                  <a:lnTo>
                    <a:pt x="2098040" y="477011"/>
                  </a:lnTo>
                  <a:lnTo>
                    <a:pt x="2116645" y="473265"/>
                  </a:lnTo>
                  <a:lnTo>
                    <a:pt x="2131822" y="463041"/>
                  </a:lnTo>
                  <a:lnTo>
                    <a:pt x="2142045" y="447865"/>
                  </a:lnTo>
                  <a:lnTo>
                    <a:pt x="2145792" y="429259"/>
                  </a:lnTo>
                  <a:lnTo>
                    <a:pt x="2145792" y="47751"/>
                  </a:lnTo>
                  <a:lnTo>
                    <a:pt x="2142045" y="29146"/>
                  </a:lnTo>
                  <a:lnTo>
                    <a:pt x="2131822" y="13970"/>
                  </a:lnTo>
                  <a:lnTo>
                    <a:pt x="2116645" y="3746"/>
                  </a:lnTo>
                  <a:lnTo>
                    <a:pt x="2098040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345691" y="3400044"/>
              <a:ext cx="2146300" cy="477520"/>
            </a:xfrm>
            <a:custGeom>
              <a:avLst/>
              <a:gdLst/>
              <a:ahLst/>
              <a:cxnLst/>
              <a:rect l="l" t="t" r="r" b="b"/>
              <a:pathLst>
                <a:path w="2146300" h="477520">
                  <a:moveTo>
                    <a:pt x="0" y="47751"/>
                  </a:moveTo>
                  <a:lnTo>
                    <a:pt x="3746" y="29146"/>
                  </a:lnTo>
                  <a:lnTo>
                    <a:pt x="13970" y="13969"/>
                  </a:lnTo>
                  <a:lnTo>
                    <a:pt x="29146" y="3746"/>
                  </a:lnTo>
                  <a:lnTo>
                    <a:pt x="47752" y="0"/>
                  </a:lnTo>
                  <a:lnTo>
                    <a:pt x="2098040" y="0"/>
                  </a:lnTo>
                  <a:lnTo>
                    <a:pt x="2116645" y="3746"/>
                  </a:lnTo>
                  <a:lnTo>
                    <a:pt x="2131822" y="13970"/>
                  </a:lnTo>
                  <a:lnTo>
                    <a:pt x="2142045" y="29146"/>
                  </a:lnTo>
                  <a:lnTo>
                    <a:pt x="2145792" y="47751"/>
                  </a:lnTo>
                  <a:lnTo>
                    <a:pt x="2145792" y="429259"/>
                  </a:lnTo>
                  <a:lnTo>
                    <a:pt x="2142045" y="447865"/>
                  </a:lnTo>
                  <a:lnTo>
                    <a:pt x="2131822" y="463041"/>
                  </a:lnTo>
                  <a:lnTo>
                    <a:pt x="2116645" y="473265"/>
                  </a:lnTo>
                  <a:lnTo>
                    <a:pt x="2098040" y="477011"/>
                  </a:lnTo>
                  <a:lnTo>
                    <a:pt x="47752" y="477011"/>
                  </a:lnTo>
                  <a:lnTo>
                    <a:pt x="29146" y="473265"/>
                  </a:lnTo>
                  <a:lnTo>
                    <a:pt x="13969" y="463041"/>
                  </a:lnTo>
                  <a:lnTo>
                    <a:pt x="3746" y="447865"/>
                  </a:lnTo>
                  <a:lnTo>
                    <a:pt x="0" y="429259"/>
                  </a:lnTo>
                  <a:lnTo>
                    <a:pt x="0" y="47751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737105" y="3371163"/>
            <a:ext cx="13646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FFFFFF"/>
                </a:solidFill>
                <a:latin typeface="Calibri"/>
                <a:cs typeface="Calibri"/>
              </a:rPr>
              <a:t>Adjective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77926" y="3870705"/>
            <a:ext cx="1817370" cy="690880"/>
            <a:chOff x="677926" y="3870705"/>
            <a:chExt cx="1817370" cy="690880"/>
          </a:xfrm>
        </p:grpSpPr>
        <p:sp>
          <p:nvSpPr>
            <p:cNvPr id="21" name="object 21"/>
            <p:cNvSpPr/>
            <p:nvPr/>
          </p:nvSpPr>
          <p:spPr>
            <a:xfrm>
              <a:off x="1586484" y="3877055"/>
              <a:ext cx="832485" cy="200660"/>
            </a:xfrm>
            <a:custGeom>
              <a:avLst/>
              <a:gdLst/>
              <a:ahLst/>
              <a:cxnLst/>
              <a:rect l="l" t="t" r="r" b="b"/>
              <a:pathLst>
                <a:path w="832485" h="200660">
                  <a:moveTo>
                    <a:pt x="832230" y="0"/>
                  </a:moveTo>
                  <a:lnTo>
                    <a:pt x="832230" y="100076"/>
                  </a:lnTo>
                  <a:lnTo>
                    <a:pt x="0" y="100076"/>
                  </a:lnTo>
                  <a:lnTo>
                    <a:pt x="0" y="200279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84276" y="4076699"/>
              <a:ext cx="1804670" cy="478790"/>
            </a:xfrm>
            <a:custGeom>
              <a:avLst/>
              <a:gdLst/>
              <a:ahLst/>
              <a:cxnLst/>
              <a:rect l="l" t="t" r="r" b="b"/>
              <a:pathLst>
                <a:path w="1804670" h="478789">
                  <a:moveTo>
                    <a:pt x="1756537" y="0"/>
                  </a:moveTo>
                  <a:lnTo>
                    <a:pt x="47853" y="0"/>
                  </a:lnTo>
                  <a:lnTo>
                    <a:pt x="29226" y="3766"/>
                  </a:lnTo>
                  <a:lnTo>
                    <a:pt x="14016" y="14033"/>
                  </a:lnTo>
                  <a:lnTo>
                    <a:pt x="3760" y="29253"/>
                  </a:lnTo>
                  <a:lnTo>
                    <a:pt x="0" y="47879"/>
                  </a:lnTo>
                  <a:lnTo>
                    <a:pt x="0" y="430656"/>
                  </a:lnTo>
                  <a:lnTo>
                    <a:pt x="3760" y="449282"/>
                  </a:lnTo>
                  <a:lnTo>
                    <a:pt x="14016" y="464502"/>
                  </a:lnTo>
                  <a:lnTo>
                    <a:pt x="29226" y="474769"/>
                  </a:lnTo>
                  <a:lnTo>
                    <a:pt x="47853" y="478536"/>
                  </a:lnTo>
                  <a:lnTo>
                    <a:pt x="1756537" y="478536"/>
                  </a:lnTo>
                  <a:lnTo>
                    <a:pt x="1775162" y="474769"/>
                  </a:lnTo>
                  <a:lnTo>
                    <a:pt x="1790382" y="464502"/>
                  </a:lnTo>
                  <a:lnTo>
                    <a:pt x="1800649" y="449282"/>
                  </a:lnTo>
                  <a:lnTo>
                    <a:pt x="1804416" y="430656"/>
                  </a:lnTo>
                  <a:lnTo>
                    <a:pt x="1804416" y="47879"/>
                  </a:lnTo>
                  <a:lnTo>
                    <a:pt x="1800649" y="29253"/>
                  </a:lnTo>
                  <a:lnTo>
                    <a:pt x="1790382" y="14033"/>
                  </a:lnTo>
                  <a:lnTo>
                    <a:pt x="1775162" y="3766"/>
                  </a:lnTo>
                  <a:lnTo>
                    <a:pt x="1756537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84276" y="4076699"/>
              <a:ext cx="1804670" cy="478790"/>
            </a:xfrm>
            <a:custGeom>
              <a:avLst/>
              <a:gdLst/>
              <a:ahLst/>
              <a:cxnLst/>
              <a:rect l="l" t="t" r="r" b="b"/>
              <a:pathLst>
                <a:path w="1804670" h="478789">
                  <a:moveTo>
                    <a:pt x="0" y="47879"/>
                  </a:moveTo>
                  <a:lnTo>
                    <a:pt x="3760" y="29253"/>
                  </a:lnTo>
                  <a:lnTo>
                    <a:pt x="14016" y="14033"/>
                  </a:lnTo>
                  <a:lnTo>
                    <a:pt x="29226" y="3766"/>
                  </a:lnTo>
                  <a:lnTo>
                    <a:pt x="47853" y="0"/>
                  </a:lnTo>
                  <a:lnTo>
                    <a:pt x="1756537" y="0"/>
                  </a:lnTo>
                  <a:lnTo>
                    <a:pt x="1775162" y="3766"/>
                  </a:lnTo>
                  <a:lnTo>
                    <a:pt x="1790382" y="14033"/>
                  </a:lnTo>
                  <a:lnTo>
                    <a:pt x="1800649" y="29253"/>
                  </a:lnTo>
                  <a:lnTo>
                    <a:pt x="1804416" y="47879"/>
                  </a:lnTo>
                  <a:lnTo>
                    <a:pt x="1804416" y="430656"/>
                  </a:lnTo>
                  <a:lnTo>
                    <a:pt x="1800649" y="449282"/>
                  </a:lnTo>
                  <a:lnTo>
                    <a:pt x="1790382" y="464502"/>
                  </a:lnTo>
                  <a:lnTo>
                    <a:pt x="1775162" y="474769"/>
                  </a:lnTo>
                  <a:lnTo>
                    <a:pt x="1756537" y="478536"/>
                  </a:lnTo>
                  <a:lnTo>
                    <a:pt x="47853" y="478536"/>
                  </a:lnTo>
                  <a:lnTo>
                    <a:pt x="29226" y="474769"/>
                  </a:lnTo>
                  <a:lnTo>
                    <a:pt x="14016" y="464502"/>
                  </a:lnTo>
                  <a:lnTo>
                    <a:pt x="3760" y="449282"/>
                  </a:lnTo>
                  <a:lnTo>
                    <a:pt x="0" y="430656"/>
                  </a:lnTo>
                  <a:lnTo>
                    <a:pt x="0" y="47879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366266" y="4049090"/>
            <a:ext cx="4413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Un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412238" y="3870705"/>
            <a:ext cx="2618740" cy="681990"/>
            <a:chOff x="2412238" y="3870705"/>
            <a:chExt cx="2618740" cy="681990"/>
          </a:xfrm>
        </p:grpSpPr>
        <p:sp>
          <p:nvSpPr>
            <p:cNvPr id="26" name="object 26"/>
            <p:cNvSpPr/>
            <p:nvPr/>
          </p:nvSpPr>
          <p:spPr>
            <a:xfrm>
              <a:off x="2418588" y="3877055"/>
              <a:ext cx="1767839" cy="191135"/>
            </a:xfrm>
            <a:custGeom>
              <a:avLst/>
              <a:gdLst/>
              <a:ahLst/>
              <a:cxnLst/>
              <a:rect l="l" t="t" r="r" b="b"/>
              <a:pathLst>
                <a:path w="1767839" h="191135">
                  <a:moveTo>
                    <a:pt x="0" y="0"/>
                  </a:moveTo>
                  <a:lnTo>
                    <a:pt x="0" y="95504"/>
                  </a:lnTo>
                  <a:lnTo>
                    <a:pt x="1767713" y="95504"/>
                  </a:lnTo>
                  <a:lnTo>
                    <a:pt x="1767713" y="191008"/>
                  </a:lnTo>
                </a:path>
              </a:pathLst>
            </a:custGeom>
            <a:ln w="12191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348227" y="4067555"/>
              <a:ext cx="1676400" cy="478790"/>
            </a:xfrm>
            <a:custGeom>
              <a:avLst/>
              <a:gdLst/>
              <a:ahLst/>
              <a:cxnLst/>
              <a:rect l="l" t="t" r="r" b="b"/>
              <a:pathLst>
                <a:path w="1676400" h="478789">
                  <a:moveTo>
                    <a:pt x="1628521" y="0"/>
                  </a:moveTo>
                  <a:lnTo>
                    <a:pt x="47879" y="0"/>
                  </a:lnTo>
                  <a:lnTo>
                    <a:pt x="29253" y="3766"/>
                  </a:lnTo>
                  <a:lnTo>
                    <a:pt x="14033" y="14033"/>
                  </a:lnTo>
                  <a:lnTo>
                    <a:pt x="3766" y="29253"/>
                  </a:lnTo>
                  <a:lnTo>
                    <a:pt x="0" y="47879"/>
                  </a:lnTo>
                  <a:lnTo>
                    <a:pt x="0" y="430657"/>
                  </a:lnTo>
                  <a:lnTo>
                    <a:pt x="3766" y="449282"/>
                  </a:lnTo>
                  <a:lnTo>
                    <a:pt x="14033" y="464502"/>
                  </a:lnTo>
                  <a:lnTo>
                    <a:pt x="29253" y="474769"/>
                  </a:lnTo>
                  <a:lnTo>
                    <a:pt x="47879" y="478536"/>
                  </a:lnTo>
                  <a:lnTo>
                    <a:pt x="1628521" y="478536"/>
                  </a:lnTo>
                  <a:lnTo>
                    <a:pt x="1647146" y="474769"/>
                  </a:lnTo>
                  <a:lnTo>
                    <a:pt x="1662366" y="464502"/>
                  </a:lnTo>
                  <a:lnTo>
                    <a:pt x="1672633" y="449282"/>
                  </a:lnTo>
                  <a:lnTo>
                    <a:pt x="1676400" y="430657"/>
                  </a:lnTo>
                  <a:lnTo>
                    <a:pt x="1676400" y="47879"/>
                  </a:lnTo>
                  <a:lnTo>
                    <a:pt x="1672633" y="29253"/>
                  </a:lnTo>
                  <a:lnTo>
                    <a:pt x="1662366" y="14033"/>
                  </a:lnTo>
                  <a:lnTo>
                    <a:pt x="1647146" y="3766"/>
                  </a:lnTo>
                  <a:lnTo>
                    <a:pt x="1628521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348227" y="4067555"/>
              <a:ext cx="1676400" cy="478790"/>
            </a:xfrm>
            <a:custGeom>
              <a:avLst/>
              <a:gdLst/>
              <a:ahLst/>
              <a:cxnLst/>
              <a:rect l="l" t="t" r="r" b="b"/>
              <a:pathLst>
                <a:path w="1676400" h="478789">
                  <a:moveTo>
                    <a:pt x="0" y="47879"/>
                  </a:moveTo>
                  <a:lnTo>
                    <a:pt x="3766" y="29253"/>
                  </a:lnTo>
                  <a:lnTo>
                    <a:pt x="14033" y="14033"/>
                  </a:lnTo>
                  <a:lnTo>
                    <a:pt x="29253" y="3766"/>
                  </a:lnTo>
                  <a:lnTo>
                    <a:pt x="47879" y="0"/>
                  </a:lnTo>
                  <a:lnTo>
                    <a:pt x="1628521" y="0"/>
                  </a:lnTo>
                  <a:lnTo>
                    <a:pt x="1647146" y="3766"/>
                  </a:lnTo>
                  <a:lnTo>
                    <a:pt x="1662366" y="14033"/>
                  </a:lnTo>
                  <a:lnTo>
                    <a:pt x="1672633" y="29253"/>
                  </a:lnTo>
                  <a:lnTo>
                    <a:pt x="1676400" y="47879"/>
                  </a:lnTo>
                  <a:lnTo>
                    <a:pt x="1676400" y="430657"/>
                  </a:lnTo>
                  <a:lnTo>
                    <a:pt x="1672633" y="449282"/>
                  </a:lnTo>
                  <a:lnTo>
                    <a:pt x="1662366" y="464502"/>
                  </a:lnTo>
                  <a:lnTo>
                    <a:pt x="1647146" y="474769"/>
                  </a:lnTo>
                  <a:lnTo>
                    <a:pt x="1628521" y="478536"/>
                  </a:lnTo>
                  <a:lnTo>
                    <a:pt x="47879" y="478536"/>
                  </a:lnTo>
                  <a:lnTo>
                    <a:pt x="29253" y="474769"/>
                  </a:lnTo>
                  <a:lnTo>
                    <a:pt x="14033" y="464502"/>
                  </a:lnTo>
                  <a:lnTo>
                    <a:pt x="3766" y="449282"/>
                  </a:lnTo>
                  <a:lnTo>
                    <a:pt x="0" y="430657"/>
                  </a:lnTo>
                  <a:lnTo>
                    <a:pt x="0" y="47879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505327" y="4040251"/>
            <a:ext cx="13639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Adjecti</a:t>
            </a:r>
            <a:r>
              <a:rPr sz="2800" spc="-3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2605785" y="4539741"/>
            <a:ext cx="1588135" cy="680720"/>
            <a:chOff x="2605785" y="4539741"/>
            <a:chExt cx="1588135" cy="680720"/>
          </a:xfrm>
        </p:grpSpPr>
        <p:sp>
          <p:nvSpPr>
            <p:cNvPr id="31" name="object 31"/>
            <p:cNvSpPr/>
            <p:nvPr/>
          </p:nvSpPr>
          <p:spPr>
            <a:xfrm>
              <a:off x="3340607" y="4546091"/>
              <a:ext cx="846455" cy="191135"/>
            </a:xfrm>
            <a:custGeom>
              <a:avLst/>
              <a:gdLst/>
              <a:ahLst/>
              <a:cxnLst/>
              <a:rect l="l" t="t" r="r" b="b"/>
              <a:pathLst>
                <a:path w="846454" h="191135">
                  <a:moveTo>
                    <a:pt x="846454" y="0"/>
                  </a:moveTo>
                  <a:lnTo>
                    <a:pt x="846454" y="95503"/>
                  </a:lnTo>
                  <a:lnTo>
                    <a:pt x="0" y="95503"/>
                  </a:lnTo>
                  <a:lnTo>
                    <a:pt x="0" y="191007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612135" y="4736591"/>
              <a:ext cx="1455420" cy="477520"/>
            </a:xfrm>
            <a:custGeom>
              <a:avLst/>
              <a:gdLst/>
              <a:ahLst/>
              <a:cxnLst/>
              <a:rect l="l" t="t" r="r" b="b"/>
              <a:pathLst>
                <a:path w="1455420" h="477520">
                  <a:moveTo>
                    <a:pt x="1407667" y="0"/>
                  </a:moveTo>
                  <a:lnTo>
                    <a:pt x="47751" y="0"/>
                  </a:lnTo>
                  <a:lnTo>
                    <a:pt x="29146" y="3746"/>
                  </a:lnTo>
                  <a:lnTo>
                    <a:pt x="13969" y="13969"/>
                  </a:lnTo>
                  <a:lnTo>
                    <a:pt x="3746" y="29146"/>
                  </a:lnTo>
                  <a:lnTo>
                    <a:pt x="0" y="47751"/>
                  </a:lnTo>
                  <a:lnTo>
                    <a:pt x="0" y="429259"/>
                  </a:lnTo>
                  <a:lnTo>
                    <a:pt x="3746" y="447865"/>
                  </a:lnTo>
                  <a:lnTo>
                    <a:pt x="13969" y="463041"/>
                  </a:lnTo>
                  <a:lnTo>
                    <a:pt x="29146" y="473265"/>
                  </a:lnTo>
                  <a:lnTo>
                    <a:pt x="47751" y="477011"/>
                  </a:lnTo>
                  <a:lnTo>
                    <a:pt x="1407667" y="477011"/>
                  </a:lnTo>
                  <a:lnTo>
                    <a:pt x="1426273" y="473265"/>
                  </a:lnTo>
                  <a:lnTo>
                    <a:pt x="1441449" y="463041"/>
                  </a:lnTo>
                  <a:lnTo>
                    <a:pt x="1451673" y="447865"/>
                  </a:lnTo>
                  <a:lnTo>
                    <a:pt x="1455419" y="429259"/>
                  </a:lnTo>
                  <a:lnTo>
                    <a:pt x="1455419" y="47751"/>
                  </a:lnTo>
                  <a:lnTo>
                    <a:pt x="1451673" y="29146"/>
                  </a:lnTo>
                  <a:lnTo>
                    <a:pt x="1441450" y="13969"/>
                  </a:lnTo>
                  <a:lnTo>
                    <a:pt x="1426273" y="3746"/>
                  </a:lnTo>
                  <a:lnTo>
                    <a:pt x="1407667" y="0"/>
                  </a:lnTo>
                  <a:close/>
                </a:path>
              </a:pathLst>
            </a:custGeom>
            <a:solidFill>
              <a:srgbClr val="2E39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612135" y="4736591"/>
              <a:ext cx="1455420" cy="477520"/>
            </a:xfrm>
            <a:custGeom>
              <a:avLst/>
              <a:gdLst/>
              <a:ahLst/>
              <a:cxnLst/>
              <a:rect l="l" t="t" r="r" b="b"/>
              <a:pathLst>
                <a:path w="1455420" h="477520">
                  <a:moveTo>
                    <a:pt x="0" y="47751"/>
                  </a:moveTo>
                  <a:lnTo>
                    <a:pt x="3746" y="29146"/>
                  </a:lnTo>
                  <a:lnTo>
                    <a:pt x="13969" y="13969"/>
                  </a:lnTo>
                  <a:lnTo>
                    <a:pt x="29146" y="3746"/>
                  </a:lnTo>
                  <a:lnTo>
                    <a:pt x="47751" y="0"/>
                  </a:lnTo>
                  <a:lnTo>
                    <a:pt x="1407667" y="0"/>
                  </a:lnTo>
                  <a:lnTo>
                    <a:pt x="1426273" y="3746"/>
                  </a:lnTo>
                  <a:lnTo>
                    <a:pt x="1441450" y="13969"/>
                  </a:lnTo>
                  <a:lnTo>
                    <a:pt x="1451673" y="29146"/>
                  </a:lnTo>
                  <a:lnTo>
                    <a:pt x="1455419" y="47751"/>
                  </a:lnTo>
                  <a:lnTo>
                    <a:pt x="1455419" y="429259"/>
                  </a:lnTo>
                  <a:lnTo>
                    <a:pt x="1451673" y="447865"/>
                  </a:lnTo>
                  <a:lnTo>
                    <a:pt x="1441449" y="463041"/>
                  </a:lnTo>
                  <a:lnTo>
                    <a:pt x="1426273" y="473265"/>
                  </a:lnTo>
                  <a:lnTo>
                    <a:pt x="1407667" y="477011"/>
                  </a:lnTo>
                  <a:lnTo>
                    <a:pt x="47751" y="477011"/>
                  </a:lnTo>
                  <a:lnTo>
                    <a:pt x="29146" y="473265"/>
                  </a:lnTo>
                  <a:lnTo>
                    <a:pt x="13969" y="463041"/>
                  </a:lnTo>
                  <a:lnTo>
                    <a:pt x="3746" y="447865"/>
                  </a:lnTo>
                  <a:lnTo>
                    <a:pt x="0" y="429259"/>
                  </a:lnTo>
                  <a:lnTo>
                    <a:pt x="0" y="47751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2933826" y="4708905"/>
            <a:ext cx="8159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Noun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2605785" y="5207253"/>
            <a:ext cx="1468120" cy="675640"/>
            <a:chOff x="2605785" y="5207253"/>
            <a:chExt cx="1468120" cy="675640"/>
          </a:xfrm>
        </p:grpSpPr>
        <p:sp>
          <p:nvSpPr>
            <p:cNvPr id="36" name="object 36"/>
            <p:cNvSpPr/>
            <p:nvPr/>
          </p:nvSpPr>
          <p:spPr>
            <a:xfrm>
              <a:off x="3340607" y="5213603"/>
              <a:ext cx="0" cy="186055"/>
            </a:xfrm>
            <a:custGeom>
              <a:avLst/>
              <a:gdLst/>
              <a:ahLst/>
              <a:cxnLst/>
              <a:rect l="l" t="t" r="r" b="b"/>
              <a:pathLst>
                <a:path h="186054">
                  <a:moveTo>
                    <a:pt x="0" y="0"/>
                  </a:moveTo>
                  <a:lnTo>
                    <a:pt x="0" y="185801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612135" y="5399531"/>
              <a:ext cx="1455420" cy="477520"/>
            </a:xfrm>
            <a:custGeom>
              <a:avLst/>
              <a:gdLst/>
              <a:ahLst/>
              <a:cxnLst/>
              <a:rect l="l" t="t" r="r" b="b"/>
              <a:pathLst>
                <a:path w="1455420" h="477520">
                  <a:moveTo>
                    <a:pt x="1407667" y="0"/>
                  </a:moveTo>
                  <a:lnTo>
                    <a:pt x="47751" y="0"/>
                  </a:lnTo>
                  <a:lnTo>
                    <a:pt x="29146" y="3746"/>
                  </a:lnTo>
                  <a:lnTo>
                    <a:pt x="13969" y="13970"/>
                  </a:lnTo>
                  <a:lnTo>
                    <a:pt x="3746" y="29146"/>
                  </a:lnTo>
                  <a:lnTo>
                    <a:pt x="0" y="47752"/>
                  </a:lnTo>
                  <a:lnTo>
                    <a:pt x="0" y="429310"/>
                  </a:lnTo>
                  <a:lnTo>
                    <a:pt x="3746" y="447876"/>
                  </a:lnTo>
                  <a:lnTo>
                    <a:pt x="13969" y="463038"/>
                  </a:lnTo>
                  <a:lnTo>
                    <a:pt x="29146" y="473262"/>
                  </a:lnTo>
                  <a:lnTo>
                    <a:pt x="47751" y="477012"/>
                  </a:lnTo>
                  <a:lnTo>
                    <a:pt x="1407667" y="477012"/>
                  </a:lnTo>
                  <a:lnTo>
                    <a:pt x="1426273" y="473262"/>
                  </a:lnTo>
                  <a:lnTo>
                    <a:pt x="1441449" y="463038"/>
                  </a:lnTo>
                  <a:lnTo>
                    <a:pt x="1451673" y="447876"/>
                  </a:lnTo>
                  <a:lnTo>
                    <a:pt x="1455419" y="429310"/>
                  </a:lnTo>
                  <a:lnTo>
                    <a:pt x="1455419" y="47752"/>
                  </a:lnTo>
                  <a:lnTo>
                    <a:pt x="1451673" y="29146"/>
                  </a:lnTo>
                  <a:lnTo>
                    <a:pt x="1441450" y="13970"/>
                  </a:lnTo>
                  <a:lnTo>
                    <a:pt x="1426273" y="3746"/>
                  </a:lnTo>
                  <a:lnTo>
                    <a:pt x="1407667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612135" y="5399531"/>
              <a:ext cx="1455420" cy="477520"/>
            </a:xfrm>
            <a:custGeom>
              <a:avLst/>
              <a:gdLst/>
              <a:ahLst/>
              <a:cxnLst/>
              <a:rect l="l" t="t" r="r" b="b"/>
              <a:pathLst>
                <a:path w="1455420" h="477520">
                  <a:moveTo>
                    <a:pt x="0" y="47752"/>
                  </a:moveTo>
                  <a:lnTo>
                    <a:pt x="3746" y="29146"/>
                  </a:lnTo>
                  <a:lnTo>
                    <a:pt x="13969" y="13970"/>
                  </a:lnTo>
                  <a:lnTo>
                    <a:pt x="29146" y="3746"/>
                  </a:lnTo>
                  <a:lnTo>
                    <a:pt x="47751" y="0"/>
                  </a:lnTo>
                  <a:lnTo>
                    <a:pt x="1407667" y="0"/>
                  </a:lnTo>
                  <a:lnTo>
                    <a:pt x="1426273" y="3746"/>
                  </a:lnTo>
                  <a:lnTo>
                    <a:pt x="1441450" y="13970"/>
                  </a:lnTo>
                  <a:lnTo>
                    <a:pt x="1451673" y="29146"/>
                  </a:lnTo>
                  <a:lnTo>
                    <a:pt x="1455419" y="47752"/>
                  </a:lnTo>
                  <a:lnTo>
                    <a:pt x="1455419" y="429310"/>
                  </a:lnTo>
                  <a:lnTo>
                    <a:pt x="1451673" y="447876"/>
                  </a:lnTo>
                  <a:lnTo>
                    <a:pt x="1441449" y="463038"/>
                  </a:lnTo>
                  <a:lnTo>
                    <a:pt x="1426273" y="473262"/>
                  </a:lnTo>
                  <a:lnTo>
                    <a:pt x="1407667" y="477012"/>
                  </a:lnTo>
                  <a:lnTo>
                    <a:pt x="47751" y="477012"/>
                  </a:lnTo>
                  <a:lnTo>
                    <a:pt x="29146" y="473262"/>
                  </a:lnTo>
                  <a:lnTo>
                    <a:pt x="13969" y="463038"/>
                  </a:lnTo>
                  <a:lnTo>
                    <a:pt x="3746" y="447876"/>
                  </a:lnTo>
                  <a:lnTo>
                    <a:pt x="0" y="429310"/>
                  </a:lnTo>
                  <a:lnTo>
                    <a:pt x="0" y="47752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827147" y="5372506"/>
            <a:ext cx="10255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6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2800" spc="-35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2800" spc="-4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2800" spc="-35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em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4180078" y="4539741"/>
            <a:ext cx="1986280" cy="680720"/>
            <a:chOff x="4180078" y="4539741"/>
            <a:chExt cx="1986280" cy="680720"/>
          </a:xfrm>
        </p:grpSpPr>
        <p:sp>
          <p:nvSpPr>
            <p:cNvPr id="41" name="object 41"/>
            <p:cNvSpPr/>
            <p:nvPr/>
          </p:nvSpPr>
          <p:spPr>
            <a:xfrm>
              <a:off x="4186428" y="4546091"/>
              <a:ext cx="1252220" cy="191135"/>
            </a:xfrm>
            <a:custGeom>
              <a:avLst/>
              <a:gdLst/>
              <a:ahLst/>
              <a:cxnLst/>
              <a:rect l="l" t="t" r="r" b="b"/>
              <a:pathLst>
                <a:path w="1252220" h="191135">
                  <a:moveTo>
                    <a:pt x="0" y="0"/>
                  </a:moveTo>
                  <a:lnTo>
                    <a:pt x="0" y="95503"/>
                  </a:lnTo>
                  <a:lnTo>
                    <a:pt x="1251712" y="95503"/>
                  </a:lnTo>
                  <a:lnTo>
                    <a:pt x="1251712" y="191007"/>
                  </a:lnTo>
                </a:path>
              </a:pathLst>
            </a:custGeom>
            <a:ln w="12191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716780" y="4736591"/>
              <a:ext cx="1443355" cy="477520"/>
            </a:xfrm>
            <a:custGeom>
              <a:avLst/>
              <a:gdLst/>
              <a:ahLst/>
              <a:cxnLst/>
              <a:rect l="l" t="t" r="r" b="b"/>
              <a:pathLst>
                <a:path w="1443354" h="477520">
                  <a:moveTo>
                    <a:pt x="1395476" y="0"/>
                  </a:moveTo>
                  <a:lnTo>
                    <a:pt x="47752" y="0"/>
                  </a:lnTo>
                  <a:lnTo>
                    <a:pt x="29146" y="3746"/>
                  </a:lnTo>
                  <a:lnTo>
                    <a:pt x="13970" y="13969"/>
                  </a:lnTo>
                  <a:lnTo>
                    <a:pt x="3746" y="29146"/>
                  </a:lnTo>
                  <a:lnTo>
                    <a:pt x="0" y="47751"/>
                  </a:lnTo>
                  <a:lnTo>
                    <a:pt x="0" y="429259"/>
                  </a:lnTo>
                  <a:lnTo>
                    <a:pt x="3746" y="447865"/>
                  </a:lnTo>
                  <a:lnTo>
                    <a:pt x="13970" y="463041"/>
                  </a:lnTo>
                  <a:lnTo>
                    <a:pt x="29146" y="473265"/>
                  </a:lnTo>
                  <a:lnTo>
                    <a:pt x="47752" y="477011"/>
                  </a:lnTo>
                  <a:lnTo>
                    <a:pt x="1395476" y="477011"/>
                  </a:lnTo>
                  <a:lnTo>
                    <a:pt x="1414081" y="473265"/>
                  </a:lnTo>
                  <a:lnTo>
                    <a:pt x="1429258" y="463041"/>
                  </a:lnTo>
                  <a:lnTo>
                    <a:pt x="1439481" y="447865"/>
                  </a:lnTo>
                  <a:lnTo>
                    <a:pt x="1443228" y="429259"/>
                  </a:lnTo>
                  <a:lnTo>
                    <a:pt x="1443228" y="47751"/>
                  </a:lnTo>
                  <a:lnTo>
                    <a:pt x="1439481" y="29146"/>
                  </a:lnTo>
                  <a:lnTo>
                    <a:pt x="1429258" y="13969"/>
                  </a:lnTo>
                  <a:lnTo>
                    <a:pt x="1414081" y="3746"/>
                  </a:lnTo>
                  <a:lnTo>
                    <a:pt x="1395476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716780" y="4736591"/>
              <a:ext cx="1443355" cy="477520"/>
            </a:xfrm>
            <a:custGeom>
              <a:avLst/>
              <a:gdLst/>
              <a:ahLst/>
              <a:cxnLst/>
              <a:rect l="l" t="t" r="r" b="b"/>
              <a:pathLst>
                <a:path w="1443354" h="477520">
                  <a:moveTo>
                    <a:pt x="0" y="47751"/>
                  </a:moveTo>
                  <a:lnTo>
                    <a:pt x="3746" y="29146"/>
                  </a:lnTo>
                  <a:lnTo>
                    <a:pt x="13970" y="13969"/>
                  </a:lnTo>
                  <a:lnTo>
                    <a:pt x="29146" y="3746"/>
                  </a:lnTo>
                  <a:lnTo>
                    <a:pt x="47752" y="0"/>
                  </a:lnTo>
                  <a:lnTo>
                    <a:pt x="1395476" y="0"/>
                  </a:lnTo>
                  <a:lnTo>
                    <a:pt x="1414081" y="3746"/>
                  </a:lnTo>
                  <a:lnTo>
                    <a:pt x="1429258" y="13969"/>
                  </a:lnTo>
                  <a:lnTo>
                    <a:pt x="1439481" y="29146"/>
                  </a:lnTo>
                  <a:lnTo>
                    <a:pt x="1443228" y="47751"/>
                  </a:lnTo>
                  <a:lnTo>
                    <a:pt x="1443228" y="429259"/>
                  </a:lnTo>
                  <a:lnTo>
                    <a:pt x="1439481" y="447865"/>
                  </a:lnTo>
                  <a:lnTo>
                    <a:pt x="1429258" y="463041"/>
                  </a:lnTo>
                  <a:lnTo>
                    <a:pt x="1414081" y="473265"/>
                  </a:lnTo>
                  <a:lnTo>
                    <a:pt x="1395476" y="477011"/>
                  </a:lnTo>
                  <a:lnTo>
                    <a:pt x="47752" y="477011"/>
                  </a:lnTo>
                  <a:lnTo>
                    <a:pt x="29146" y="473265"/>
                  </a:lnTo>
                  <a:lnTo>
                    <a:pt x="13970" y="463041"/>
                  </a:lnTo>
                  <a:lnTo>
                    <a:pt x="3746" y="447865"/>
                  </a:lnTo>
                  <a:lnTo>
                    <a:pt x="0" y="429259"/>
                  </a:lnTo>
                  <a:lnTo>
                    <a:pt x="0" y="47751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5166105" y="4708905"/>
            <a:ext cx="5441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tic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2963926" y="3206242"/>
            <a:ext cx="4606290" cy="677545"/>
            <a:chOff x="2963926" y="3206242"/>
            <a:chExt cx="4606290" cy="677545"/>
          </a:xfrm>
        </p:grpSpPr>
        <p:sp>
          <p:nvSpPr>
            <p:cNvPr id="46" name="object 46"/>
            <p:cNvSpPr/>
            <p:nvPr/>
          </p:nvSpPr>
          <p:spPr>
            <a:xfrm>
              <a:off x="2970276" y="3212592"/>
              <a:ext cx="3601085" cy="186690"/>
            </a:xfrm>
            <a:custGeom>
              <a:avLst/>
              <a:gdLst/>
              <a:ahLst/>
              <a:cxnLst/>
              <a:rect l="l" t="t" r="r" b="b"/>
              <a:pathLst>
                <a:path w="3601084" h="186689">
                  <a:moveTo>
                    <a:pt x="0" y="0"/>
                  </a:moveTo>
                  <a:lnTo>
                    <a:pt x="0" y="93218"/>
                  </a:lnTo>
                  <a:lnTo>
                    <a:pt x="3600830" y="93218"/>
                  </a:lnTo>
                  <a:lnTo>
                    <a:pt x="3600830" y="186309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579364" y="3400044"/>
              <a:ext cx="1984375" cy="477520"/>
            </a:xfrm>
            <a:custGeom>
              <a:avLst/>
              <a:gdLst/>
              <a:ahLst/>
              <a:cxnLst/>
              <a:rect l="l" t="t" r="r" b="b"/>
              <a:pathLst>
                <a:path w="1984375" h="477520">
                  <a:moveTo>
                    <a:pt x="1936495" y="0"/>
                  </a:moveTo>
                  <a:lnTo>
                    <a:pt x="47751" y="0"/>
                  </a:lnTo>
                  <a:lnTo>
                    <a:pt x="29146" y="3746"/>
                  </a:lnTo>
                  <a:lnTo>
                    <a:pt x="13970" y="13969"/>
                  </a:lnTo>
                  <a:lnTo>
                    <a:pt x="3746" y="29146"/>
                  </a:lnTo>
                  <a:lnTo>
                    <a:pt x="0" y="47751"/>
                  </a:lnTo>
                  <a:lnTo>
                    <a:pt x="0" y="429259"/>
                  </a:lnTo>
                  <a:lnTo>
                    <a:pt x="3746" y="447865"/>
                  </a:lnTo>
                  <a:lnTo>
                    <a:pt x="13970" y="463041"/>
                  </a:lnTo>
                  <a:lnTo>
                    <a:pt x="29146" y="473265"/>
                  </a:lnTo>
                  <a:lnTo>
                    <a:pt x="47751" y="477011"/>
                  </a:lnTo>
                  <a:lnTo>
                    <a:pt x="1936495" y="477011"/>
                  </a:lnTo>
                  <a:lnTo>
                    <a:pt x="1955101" y="473265"/>
                  </a:lnTo>
                  <a:lnTo>
                    <a:pt x="1970278" y="463041"/>
                  </a:lnTo>
                  <a:lnTo>
                    <a:pt x="1980501" y="447865"/>
                  </a:lnTo>
                  <a:lnTo>
                    <a:pt x="1984247" y="429259"/>
                  </a:lnTo>
                  <a:lnTo>
                    <a:pt x="1984247" y="47751"/>
                  </a:lnTo>
                  <a:lnTo>
                    <a:pt x="1980501" y="29146"/>
                  </a:lnTo>
                  <a:lnTo>
                    <a:pt x="1970278" y="13970"/>
                  </a:lnTo>
                  <a:lnTo>
                    <a:pt x="1955101" y="3746"/>
                  </a:lnTo>
                  <a:lnTo>
                    <a:pt x="1936495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579364" y="3400044"/>
              <a:ext cx="1984375" cy="477520"/>
            </a:xfrm>
            <a:custGeom>
              <a:avLst/>
              <a:gdLst/>
              <a:ahLst/>
              <a:cxnLst/>
              <a:rect l="l" t="t" r="r" b="b"/>
              <a:pathLst>
                <a:path w="1984375" h="477520">
                  <a:moveTo>
                    <a:pt x="0" y="47751"/>
                  </a:moveTo>
                  <a:lnTo>
                    <a:pt x="3746" y="29146"/>
                  </a:lnTo>
                  <a:lnTo>
                    <a:pt x="13970" y="13969"/>
                  </a:lnTo>
                  <a:lnTo>
                    <a:pt x="29146" y="3746"/>
                  </a:lnTo>
                  <a:lnTo>
                    <a:pt x="47751" y="0"/>
                  </a:lnTo>
                  <a:lnTo>
                    <a:pt x="1936495" y="0"/>
                  </a:lnTo>
                  <a:lnTo>
                    <a:pt x="1955101" y="3746"/>
                  </a:lnTo>
                  <a:lnTo>
                    <a:pt x="1970278" y="13970"/>
                  </a:lnTo>
                  <a:lnTo>
                    <a:pt x="1980501" y="29146"/>
                  </a:lnTo>
                  <a:lnTo>
                    <a:pt x="1984247" y="47751"/>
                  </a:lnTo>
                  <a:lnTo>
                    <a:pt x="1984247" y="429259"/>
                  </a:lnTo>
                  <a:lnTo>
                    <a:pt x="1980501" y="447865"/>
                  </a:lnTo>
                  <a:lnTo>
                    <a:pt x="1970278" y="463041"/>
                  </a:lnTo>
                  <a:lnTo>
                    <a:pt x="1955101" y="473265"/>
                  </a:lnTo>
                  <a:lnTo>
                    <a:pt x="1936495" y="477011"/>
                  </a:lnTo>
                  <a:lnTo>
                    <a:pt x="47751" y="477011"/>
                  </a:lnTo>
                  <a:lnTo>
                    <a:pt x="29146" y="473265"/>
                  </a:lnTo>
                  <a:lnTo>
                    <a:pt x="13970" y="463041"/>
                  </a:lnTo>
                  <a:lnTo>
                    <a:pt x="3746" y="447865"/>
                  </a:lnTo>
                  <a:lnTo>
                    <a:pt x="0" y="429259"/>
                  </a:lnTo>
                  <a:lnTo>
                    <a:pt x="0" y="47751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6434454" y="3371163"/>
            <a:ext cx="2781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FFFFF"/>
                </a:solidFill>
                <a:latin typeface="Calibri"/>
                <a:cs typeface="Calibri"/>
              </a:rPr>
              <a:t>al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4713732" y="2532888"/>
            <a:ext cx="3560445" cy="685800"/>
            <a:chOff x="4713732" y="2532888"/>
            <a:chExt cx="3560445" cy="685800"/>
          </a:xfrm>
        </p:grpSpPr>
        <p:sp>
          <p:nvSpPr>
            <p:cNvPr id="51" name="object 51"/>
            <p:cNvSpPr/>
            <p:nvPr/>
          </p:nvSpPr>
          <p:spPr>
            <a:xfrm>
              <a:off x="4719828" y="2538984"/>
              <a:ext cx="2527935" cy="197485"/>
            </a:xfrm>
            <a:custGeom>
              <a:avLst/>
              <a:gdLst/>
              <a:ahLst/>
              <a:cxnLst/>
              <a:rect l="l" t="t" r="r" b="b"/>
              <a:pathLst>
                <a:path w="2527934" h="197485">
                  <a:moveTo>
                    <a:pt x="0" y="0"/>
                  </a:moveTo>
                  <a:lnTo>
                    <a:pt x="0" y="98551"/>
                  </a:lnTo>
                  <a:lnTo>
                    <a:pt x="2527680" y="98551"/>
                  </a:lnTo>
                  <a:lnTo>
                    <a:pt x="2527680" y="197103"/>
                  </a:lnTo>
                </a:path>
              </a:pathLst>
            </a:custGeom>
            <a:ln w="12192">
              <a:solidFill>
                <a:srgbClr val="ED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228588" y="2735580"/>
              <a:ext cx="2039620" cy="477520"/>
            </a:xfrm>
            <a:custGeom>
              <a:avLst/>
              <a:gdLst/>
              <a:ahLst/>
              <a:cxnLst/>
              <a:rect l="l" t="t" r="r" b="b"/>
              <a:pathLst>
                <a:path w="2039620" h="477519">
                  <a:moveTo>
                    <a:pt x="1991360" y="0"/>
                  </a:moveTo>
                  <a:lnTo>
                    <a:pt x="47751" y="0"/>
                  </a:lnTo>
                  <a:lnTo>
                    <a:pt x="29146" y="3746"/>
                  </a:lnTo>
                  <a:lnTo>
                    <a:pt x="13970" y="13970"/>
                  </a:lnTo>
                  <a:lnTo>
                    <a:pt x="3746" y="29146"/>
                  </a:lnTo>
                  <a:lnTo>
                    <a:pt x="0" y="47752"/>
                  </a:lnTo>
                  <a:lnTo>
                    <a:pt x="0" y="429260"/>
                  </a:lnTo>
                  <a:lnTo>
                    <a:pt x="3746" y="447865"/>
                  </a:lnTo>
                  <a:lnTo>
                    <a:pt x="13970" y="463041"/>
                  </a:lnTo>
                  <a:lnTo>
                    <a:pt x="29146" y="473265"/>
                  </a:lnTo>
                  <a:lnTo>
                    <a:pt x="47751" y="477012"/>
                  </a:lnTo>
                  <a:lnTo>
                    <a:pt x="1991360" y="477012"/>
                  </a:lnTo>
                  <a:lnTo>
                    <a:pt x="2009965" y="473265"/>
                  </a:lnTo>
                  <a:lnTo>
                    <a:pt x="2025142" y="463041"/>
                  </a:lnTo>
                  <a:lnTo>
                    <a:pt x="2035365" y="447865"/>
                  </a:lnTo>
                  <a:lnTo>
                    <a:pt x="2039112" y="429260"/>
                  </a:lnTo>
                  <a:lnTo>
                    <a:pt x="2039112" y="47752"/>
                  </a:lnTo>
                  <a:lnTo>
                    <a:pt x="2035365" y="29146"/>
                  </a:lnTo>
                  <a:lnTo>
                    <a:pt x="2025142" y="13970"/>
                  </a:lnTo>
                  <a:lnTo>
                    <a:pt x="2009965" y="3746"/>
                  </a:lnTo>
                  <a:lnTo>
                    <a:pt x="1991360" y="0"/>
                  </a:lnTo>
                  <a:close/>
                </a:path>
              </a:pathLst>
            </a:custGeom>
            <a:solidFill>
              <a:srgbClr val="2A9A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228588" y="2735580"/>
              <a:ext cx="2039620" cy="477520"/>
            </a:xfrm>
            <a:custGeom>
              <a:avLst/>
              <a:gdLst/>
              <a:ahLst/>
              <a:cxnLst/>
              <a:rect l="l" t="t" r="r" b="b"/>
              <a:pathLst>
                <a:path w="2039620" h="477519">
                  <a:moveTo>
                    <a:pt x="0" y="47752"/>
                  </a:moveTo>
                  <a:lnTo>
                    <a:pt x="3746" y="29146"/>
                  </a:lnTo>
                  <a:lnTo>
                    <a:pt x="13970" y="13970"/>
                  </a:lnTo>
                  <a:lnTo>
                    <a:pt x="29146" y="3746"/>
                  </a:lnTo>
                  <a:lnTo>
                    <a:pt x="47751" y="0"/>
                  </a:lnTo>
                  <a:lnTo>
                    <a:pt x="1991360" y="0"/>
                  </a:lnTo>
                  <a:lnTo>
                    <a:pt x="2009965" y="3746"/>
                  </a:lnTo>
                  <a:lnTo>
                    <a:pt x="2025142" y="13970"/>
                  </a:lnTo>
                  <a:lnTo>
                    <a:pt x="2035365" y="29146"/>
                  </a:lnTo>
                  <a:lnTo>
                    <a:pt x="2039112" y="47752"/>
                  </a:lnTo>
                  <a:lnTo>
                    <a:pt x="2039112" y="429260"/>
                  </a:lnTo>
                  <a:lnTo>
                    <a:pt x="2035365" y="447865"/>
                  </a:lnTo>
                  <a:lnTo>
                    <a:pt x="2025142" y="463041"/>
                  </a:lnTo>
                  <a:lnTo>
                    <a:pt x="2009965" y="473265"/>
                  </a:lnTo>
                  <a:lnTo>
                    <a:pt x="1991360" y="477012"/>
                  </a:lnTo>
                  <a:lnTo>
                    <a:pt x="47751" y="477012"/>
                  </a:lnTo>
                  <a:lnTo>
                    <a:pt x="29146" y="473265"/>
                  </a:lnTo>
                  <a:lnTo>
                    <a:pt x="13970" y="463041"/>
                  </a:lnTo>
                  <a:lnTo>
                    <a:pt x="3746" y="447865"/>
                  </a:lnTo>
                  <a:lnTo>
                    <a:pt x="0" y="429260"/>
                  </a:lnTo>
                  <a:lnTo>
                    <a:pt x="0" y="47752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7115936" y="2707639"/>
            <a:ext cx="2667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solidFill>
                  <a:srgbClr val="FFFFFF"/>
                </a:solidFill>
                <a:latin typeface="Calibri"/>
                <a:cs typeface="Calibri"/>
              </a:rPr>
              <a:t>ly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6" name="object 5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>
                <a:solidFill>
                  <a:srgbClr val="B7AC9E"/>
                </a:solidFill>
              </a:rPr>
              <a:t>30</a:t>
            </a:fld>
            <a:endParaRPr dirty="0">
              <a:solidFill>
                <a:srgbClr val="B7AC9E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86740" y="4657344"/>
              <a:ext cx="7970519" cy="13426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dirty="0"/>
              <a:t>Rule</a:t>
            </a:r>
            <a:r>
              <a:rPr spc="-70" dirty="0"/>
              <a:t> </a:t>
            </a:r>
            <a:r>
              <a:rPr dirty="0"/>
              <a:t>Productivity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747266" y="3832097"/>
            <a:ext cx="56495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Exceptions, Suppletions </a:t>
            </a: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and Lexical</a:t>
            </a:r>
            <a:r>
              <a:rPr sz="2400" spc="-1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Gaps</a:t>
            </a:r>
            <a:endParaRPr sz="24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4994" y="606628"/>
            <a:ext cx="441579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Rule</a:t>
            </a:r>
            <a:r>
              <a:rPr spc="-80" dirty="0"/>
              <a:t> </a:t>
            </a:r>
            <a:r>
              <a:rPr dirty="0"/>
              <a:t>Productivity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2232482"/>
            <a:ext cx="7599680" cy="387159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Productivity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refers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to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morphological  rules that </a:t>
            </a:r>
            <a:r>
              <a:rPr sz="3200" spc="5" dirty="0">
                <a:solidFill>
                  <a:srgbClr val="A47C3D"/>
                </a:solidFill>
                <a:latin typeface="Book Antiqua"/>
                <a:cs typeface="Book Antiqua"/>
              </a:rPr>
              <a:t>can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be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freely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used to form new 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words.</a:t>
            </a:r>
            <a:endParaRPr sz="32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Inflections are</a:t>
            </a:r>
            <a:r>
              <a:rPr sz="3200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3200" b="1" u="heavy" spc="-5" dirty="0">
                <a:solidFill>
                  <a:srgbClr val="2E3946"/>
                </a:solidFill>
                <a:uFill>
                  <a:solidFill>
                    <a:srgbClr val="2E3946"/>
                  </a:solidFill>
                </a:uFill>
                <a:latin typeface="Book Antiqua"/>
                <a:cs typeface="Book Antiqua"/>
              </a:rPr>
              <a:t>mostly</a:t>
            </a:r>
            <a:r>
              <a:rPr sz="3200" b="1" spc="-45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productive.</a:t>
            </a:r>
            <a:endParaRPr sz="32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630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Derivations are</a:t>
            </a:r>
            <a:r>
              <a:rPr sz="3200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3200" b="1" u="heavy" dirty="0">
                <a:solidFill>
                  <a:srgbClr val="2E3946"/>
                </a:solidFill>
                <a:uFill>
                  <a:solidFill>
                    <a:srgbClr val="2E3946"/>
                  </a:solidFill>
                </a:uFill>
                <a:latin typeface="Book Antiqua"/>
                <a:cs typeface="Book Antiqua"/>
              </a:rPr>
              <a:t>rarely</a:t>
            </a:r>
            <a:r>
              <a:rPr sz="3200" b="1" spc="-40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productive.</a:t>
            </a:r>
            <a:endParaRPr sz="3200">
              <a:latin typeface="Book Antiqua"/>
              <a:cs typeface="Book Antiqua"/>
            </a:endParaRPr>
          </a:p>
          <a:p>
            <a:pPr marL="697865" lvl="1" indent="-228600">
              <a:lnSpc>
                <a:spcPct val="100000"/>
              </a:lnSpc>
              <a:spcBef>
                <a:spcPts val="180"/>
              </a:spcBef>
              <a:buFont typeface="Arial"/>
              <a:buChar char="•"/>
              <a:tabLst>
                <a:tab pos="698500" algn="l"/>
              </a:tabLst>
            </a:pP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Some of them: </a:t>
            </a:r>
            <a:r>
              <a:rPr sz="2800" dirty="0">
                <a:solidFill>
                  <a:srgbClr val="2E3946"/>
                </a:solidFill>
                <a:latin typeface="Book Antiqua"/>
                <a:cs typeface="Book Antiqua"/>
              </a:rPr>
              <a:t>-able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,</a:t>
            </a:r>
            <a:r>
              <a:rPr sz="2800" spc="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-un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.</a:t>
            </a:r>
            <a:endParaRPr sz="2800">
              <a:latin typeface="Book Antiqua"/>
              <a:cs typeface="Book Antiqua"/>
            </a:endParaRPr>
          </a:p>
          <a:p>
            <a:pPr marL="697865" lvl="1" indent="-228600">
              <a:lnSpc>
                <a:spcPct val="100000"/>
              </a:lnSpc>
              <a:spcBef>
                <a:spcPts val="170"/>
              </a:spcBef>
              <a:buFont typeface="Arial"/>
              <a:buChar char="•"/>
              <a:tabLst>
                <a:tab pos="698500" algn="l"/>
              </a:tabLst>
            </a:pP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accept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able, adapt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able,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change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able</a:t>
            </a:r>
            <a:endParaRPr sz="2800">
              <a:latin typeface="Book Antiqua"/>
              <a:cs typeface="Book Antiqua"/>
            </a:endParaRPr>
          </a:p>
          <a:p>
            <a:pPr marL="697865" lvl="1" indent="-228600">
              <a:lnSpc>
                <a:spcPct val="100000"/>
              </a:lnSpc>
              <a:spcBef>
                <a:spcPts val="170"/>
              </a:spcBef>
              <a:buFont typeface="Arial"/>
              <a:buChar char="•"/>
              <a:tabLst>
                <a:tab pos="698500" algn="l"/>
              </a:tabLst>
            </a:pP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un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believe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able,</a:t>
            </a:r>
            <a:r>
              <a:rPr sz="2800" spc="-4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un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pick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up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+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able</a:t>
            </a:r>
            <a:endParaRPr sz="28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32</a:t>
            </a:fld>
            <a:endParaRPr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10814" y="606628"/>
            <a:ext cx="27254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Exceptions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2243454"/>
            <a:ext cx="7389495" cy="211518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241300" marR="5080" indent="-228600">
              <a:lnSpc>
                <a:spcPts val="3030"/>
              </a:lnSpc>
              <a:spcBef>
                <a:spcPts val="47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The morphological </a:t>
            </a:r>
            <a:r>
              <a:rPr sz="2800" spc="-10" dirty="0">
                <a:solidFill>
                  <a:srgbClr val="A47C3D"/>
                </a:solidFill>
                <a:latin typeface="Book Antiqua"/>
                <a:cs typeface="Book Antiqua"/>
              </a:rPr>
              <a:t>rule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that forms </a:t>
            </a:r>
            <a:r>
              <a:rPr sz="2800" spc="-10" dirty="0">
                <a:solidFill>
                  <a:srgbClr val="A47C3D"/>
                </a:solidFill>
                <a:latin typeface="Book Antiqua"/>
                <a:cs typeface="Book Antiqua"/>
              </a:rPr>
              <a:t>plural 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nouns from singular nouns does not apply </a:t>
            </a:r>
            <a:r>
              <a:rPr sz="2800" spc="-10" dirty="0">
                <a:solidFill>
                  <a:srgbClr val="A47C3D"/>
                </a:solidFill>
                <a:latin typeface="Book Antiqua"/>
                <a:cs typeface="Book Antiqua"/>
              </a:rPr>
              <a:t>to 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some words like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child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, </a:t>
            </a:r>
            <a:r>
              <a:rPr sz="2800" dirty="0">
                <a:solidFill>
                  <a:srgbClr val="2E3946"/>
                </a:solidFill>
                <a:latin typeface="Book Antiqua"/>
                <a:cs typeface="Book Antiqua"/>
              </a:rPr>
              <a:t>man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,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foot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, and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800" dirty="0">
                <a:solidFill>
                  <a:srgbClr val="2E3946"/>
                </a:solidFill>
                <a:latin typeface="Book Antiqua"/>
                <a:cs typeface="Book Antiqua"/>
              </a:rPr>
              <a:t>mouse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.</a:t>
            </a:r>
            <a:endParaRPr sz="2800">
              <a:latin typeface="Book Antiqua"/>
              <a:cs typeface="Book Antiqua"/>
            </a:endParaRPr>
          </a:p>
          <a:p>
            <a:pPr marL="241300" marR="141605" indent="-228600">
              <a:lnSpc>
                <a:spcPts val="3030"/>
              </a:lnSpc>
              <a:spcBef>
                <a:spcPts val="980"/>
              </a:spcBef>
              <a:buFont typeface="Arial"/>
              <a:buChar char="•"/>
              <a:tabLst>
                <a:tab pos="241300" algn="l"/>
              </a:tabLst>
            </a:pP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Verbs like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go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, </a:t>
            </a:r>
            <a:r>
              <a:rPr sz="2800" dirty="0">
                <a:solidFill>
                  <a:srgbClr val="2E3946"/>
                </a:solidFill>
                <a:latin typeface="Book Antiqua"/>
                <a:cs typeface="Book Antiqua"/>
              </a:rPr>
              <a:t>sing</a:t>
            </a:r>
            <a:r>
              <a:rPr sz="2800" dirty="0">
                <a:solidFill>
                  <a:srgbClr val="A47C3D"/>
                </a:solidFill>
                <a:latin typeface="Book Antiqua"/>
                <a:cs typeface="Book Antiqua"/>
              </a:rPr>
              <a:t>,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bring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,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run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, and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know </a:t>
            </a:r>
            <a:r>
              <a:rPr sz="2800" spc="-5" dirty="0">
                <a:solidFill>
                  <a:srgbClr val="A47C3D"/>
                </a:solidFill>
                <a:latin typeface="Book Antiqua"/>
                <a:cs typeface="Book Antiqua"/>
              </a:rPr>
              <a:t>are  exceptions.</a:t>
            </a:r>
            <a:endParaRPr sz="2800">
              <a:latin typeface="Book Antiqua"/>
              <a:cs typeface="Book Antiqua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602866" y="4452063"/>
          <a:ext cx="5217793" cy="16216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8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5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43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7838">
                <a:tc>
                  <a:txBody>
                    <a:bodyPr/>
                    <a:lstStyle/>
                    <a:p>
                      <a:pPr marL="31750">
                        <a:lnSpc>
                          <a:spcPts val="3600"/>
                        </a:lnSpc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child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2280">
                        <a:lnSpc>
                          <a:spcPts val="3600"/>
                        </a:lnSpc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childs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5920">
                        <a:lnSpc>
                          <a:spcPts val="3600"/>
                        </a:lnSpc>
                      </a:pPr>
                      <a:r>
                        <a:rPr sz="3200" u="heavy" dirty="0">
                          <a:solidFill>
                            <a:srgbClr val="A47C3D"/>
                          </a:solidFill>
                          <a:uFill>
                            <a:solidFill>
                              <a:srgbClr val="2A9A71"/>
                            </a:solidFill>
                          </a:uFill>
                          <a:latin typeface="Book Antiqua"/>
                          <a:cs typeface="Book Antiqua"/>
                        </a:rPr>
                        <a:t>children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714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3200" spc="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man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46228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mans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L="37592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3200" u="heavy" dirty="0">
                          <a:solidFill>
                            <a:srgbClr val="A47C3D"/>
                          </a:solidFill>
                          <a:uFill>
                            <a:solidFill>
                              <a:srgbClr val="2A9A71"/>
                            </a:solidFill>
                          </a:uFill>
                          <a:latin typeface="Book Antiqua"/>
                          <a:cs typeface="Book Antiqua"/>
                        </a:rPr>
                        <a:t>men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98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063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go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46228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goed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7592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w</a:t>
                      </a:r>
                      <a:r>
                        <a:rPr sz="3200" u="heavy" dirty="0">
                          <a:solidFill>
                            <a:srgbClr val="A47C3D"/>
                          </a:solidFill>
                          <a:uFill>
                            <a:solidFill>
                              <a:srgbClr val="2A9A71"/>
                            </a:solidFill>
                          </a:uFill>
                          <a:latin typeface="Book Antiqua"/>
                          <a:cs typeface="Book Antiqua"/>
                        </a:rPr>
                        <a:t>ent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635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3420617" y="4510278"/>
            <a:ext cx="1123315" cy="360045"/>
          </a:xfrm>
          <a:custGeom>
            <a:avLst/>
            <a:gdLst/>
            <a:ahLst/>
            <a:cxnLst/>
            <a:rect l="l" t="t" r="r" b="b"/>
            <a:pathLst>
              <a:path w="1123314" h="360045">
                <a:moveTo>
                  <a:pt x="0" y="0"/>
                </a:moveTo>
                <a:lnTo>
                  <a:pt x="1122934" y="360045"/>
                </a:lnTo>
              </a:path>
              <a:path w="1123314" h="360045">
                <a:moveTo>
                  <a:pt x="0" y="360045"/>
                </a:moveTo>
                <a:lnTo>
                  <a:pt x="1122934" y="0"/>
                </a:lnTo>
              </a:path>
            </a:pathLst>
          </a:custGeom>
          <a:ln w="1981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420617" y="5104638"/>
            <a:ext cx="1123315" cy="360045"/>
          </a:xfrm>
          <a:custGeom>
            <a:avLst/>
            <a:gdLst/>
            <a:ahLst/>
            <a:cxnLst/>
            <a:rect l="l" t="t" r="r" b="b"/>
            <a:pathLst>
              <a:path w="1123314" h="360045">
                <a:moveTo>
                  <a:pt x="0" y="0"/>
                </a:moveTo>
                <a:lnTo>
                  <a:pt x="1122934" y="360045"/>
                </a:lnTo>
              </a:path>
              <a:path w="1123314" h="360045">
                <a:moveTo>
                  <a:pt x="0" y="360045"/>
                </a:moveTo>
                <a:lnTo>
                  <a:pt x="1122934" y="0"/>
                </a:lnTo>
              </a:path>
            </a:pathLst>
          </a:custGeom>
          <a:ln w="1981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20617" y="5700521"/>
            <a:ext cx="1123315" cy="360045"/>
          </a:xfrm>
          <a:custGeom>
            <a:avLst/>
            <a:gdLst/>
            <a:ahLst/>
            <a:cxnLst/>
            <a:rect l="l" t="t" r="r" b="b"/>
            <a:pathLst>
              <a:path w="1123314" h="360045">
                <a:moveTo>
                  <a:pt x="0" y="0"/>
                </a:moveTo>
                <a:lnTo>
                  <a:pt x="1122934" y="360044"/>
                </a:lnTo>
              </a:path>
              <a:path w="1123314" h="360045">
                <a:moveTo>
                  <a:pt x="0" y="360044"/>
                </a:moveTo>
                <a:lnTo>
                  <a:pt x="1122934" y="0"/>
                </a:lnTo>
              </a:path>
            </a:pathLst>
          </a:custGeom>
          <a:ln w="1981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33</a:t>
            </a:fld>
            <a:endParaRPr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84322" y="606628"/>
            <a:ext cx="297751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Suppletions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2232482"/>
            <a:ext cx="7026275" cy="2640788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Suppletion is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a minor inflection 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technique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where we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change the 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morpheme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instead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of adding an</a:t>
            </a:r>
            <a:r>
              <a:rPr sz="3200" spc="-4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affix.</a:t>
            </a:r>
            <a:endParaRPr sz="3200" dirty="0">
              <a:latin typeface="Book Antiqua"/>
              <a:cs typeface="Book Antiqua"/>
            </a:endParaRPr>
          </a:p>
          <a:p>
            <a:pPr marL="697865" lvl="1" indent="-228600">
              <a:lnSpc>
                <a:spcPct val="100000"/>
              </a:lnSpc>
              <a:spcBef>
                <a:spcPts val="140"/>
              </a:spcBef>
              <a:buFont typeface="Arial"/>
              <a:buChar char="•"/>
              <a:tabLst>
                <a:tab pos="698500" algn="l"/>
              </a:tabLst>
            </a:pP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1. Total</a:t>
            </a:r>
            <a:r>
              <a:rPr sz="2800" spc="-10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2800" spc="-5" dirty="0">
                <a:solidFill>
                  <a:srgbClr val="2E3946"/>
                </a:solidFill>
                <a:latin typeface="Book Antiqua"/>
                <a:cs typeface="Book Antiqua"/>
              </a:rPr>
              <a:t>Supletion</a:t>
            </a:r>
            <a:endParaRPr sz="2800" dirty="0">
              <a:latin typeface="Book Antiqua"/>
              <a:cs typeface="Book Antiqua"/>
            </a:endParaRPr>
          </a:p>
          <a:p>
            <a:pPr marL="1460500" marR="226695" lvl="2" indent="-534035">
              <a:lnSpc>
                <a:spcPct val="107500"/>
              </a:lnSpc>
              <a:spcBef>
                <a:spcPts val="20"/>
              </a:spcBef>
              <a:buFont typeface="Arial"/>
              <a:buChar char="•"/>
              <a:tabLst>
                <a:tab pos="1156335" algn="l"/>
                <a:tab pos="5242560" algn="l"/>
              </a:tabLst>
            </a:pP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bad </a:t>
            </a:r>
            <a:r>
              <a:rPr sz="2400" dirty="0">
                <a:solidFill>
                  <a:srgbClr val="2E3946"/>
                </a:solidFill>
                <a:latin typeface="Book Antiqua"/>
                <a:cs typeface="Book Antiqua"/>
              </a:rPr>
              <a:t>→ </a:t>
            </a: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worse, </a:t>
            </a: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good</a:t>
            </a:r>
            <a:r>
              <a:rPr sz="2400" spc="1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400" dirty="0">
                <a:solidFill>
                  <a:srgbClr val="2E3946"/>
                </a:solidFill>
                <a:latin typeface="Book Antiqua"/>
                <a:cs typeface="Book Antiqua"/>
              </a:rPr>
              <a:t>→ </a:t>
            </a: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better,	go </a:t>
            </a:r>
            <a:r>
              <a:rPr sz="2400" dirty="0">
                <a:solidFill>
                  <a:srgbClr val="2E3946"/>
                </a:solidFill>
                <a:latin typeface="Book Antiqua"/>
                <a:cs typeface="Book Antiqua"/>
              </a:rPr>
              <a:t>→</a:t>
            </a:r>
            <a:r>
              <a:rPr sz="2400" spc="-75" dirty="0">
                <a:solidFill>
                  <a:srgbClr val="2E3946"/>
                </a:solidFill>
                <a:latin typeface="Book Antiqua"/>
                <a:cs typeface="Book Antiqua"/>
              </a:rPr>
              <a:t> </a:t>
            </a: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went,  </a:t>
            </a:r>
            <a:r>
              <a:rPr sz="2400" spc="-5" dirty="0">
                <a:solidFill>
                  <a:srgbClr val="A47C3D"/>
                </a:solidFill>
                <a:latin typeface="Book Antiqua"/>
                <a:cs typeface="Book Antiqua"/>
              </a:rPr>
              <a:t>is </a:t>
            </a:r>
            <a:r>
              <a:rPr sz="2400" dirty="0">
                <a:solidFill>
                  <a:srgbClr val="2E3946"/>
                </a:solidFill>
                <a:latin typeface="Book Antiqua"/>
                <a:cs typeface="Book Antiqua"/>
              </a:rPr>
              <a:t>→ </a:t>
            </a: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was</a:t>
            </a:r>
            <a:endParaRPr sz="2400" dirty="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34</a:t>
            </a:fld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AC9B8-503A-4C12-A6C3-ED2E383F6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2300" y="2135632"/>
            <a:ext cx="7905750" cy="677108"/>
          </a:xfrm>
        </p:spPr>
        <p:txBody>
          <a:bodyPr/>
          <a:lstStyle/>
          <a:p>
            <a:pPr algn="ctr"/>
            <a:r>
              <a:rPr lang="tr-TR" sz="4400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7575295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52317" y="606628"/>
            <a:ext cx="30397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Question</a:t>
            </a:r>
            <a:r>
              <a:rPr spc="-85" dirty="0"/>
              <a:t> </a:t>
            </a:r>
            <a:r>
              <a:rPr dirty="0"/>
              <a:t>#1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882266"/>
            <a:ext cx="7728584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41020" algn="l"/>
                <a:tab pos="1966595" algn="l"/>
                <a:tab pos="2533650" algn="l"/>
                <a:tab pos="4041140" algn="l"/>
                <a:tab pos="4998085" algn="l"/>
                <a:tab pos="5549900" algn="l"/>
                <a:tab pos="6386830" algn="l"/>
              </a:tabLst>
            </a:pPr>
            <a:r>
              <a:rPr sz="3000" dirty="0">
                <a:latin typeface="Book Antiqua"/>
                <a:cs typeface="Book Antiqua"/>
              </a:rPr>
              <a:t>A	lea</a:t>
            </a:r>
            <a:r>
              <a:rPr sz="3000" spc="5" dirty="0">
                <a:latin typeface="Book Antiqua"/>
                <a:cs typeface="Book Antiqua"/>
              </a:rPr>
              <a:t>r</a:t>
            </a:r>
            <a:r>
              <a:rPr sz="3000" spc="-5" dirty="0">
                <a:latin typeface="Book Antiqua"/>
                <a:cs typeface="Book Antiqua"/>
              </a:rPr>
              <a:t>n</a:t>
            </a:r>
            <a:r>
              <a:rPr sz="3000" spc="5" dirty="0">
                <a:latin typeface="Book Antiqua"/>
                <a:cs typeface="Book Antiqua"/>
              </a:rPr>
              <a:t>e</a:t>
            </a:r>
            <a:r>
              <a:rPr sz="3000" dirty="0">
                <a:latin typeface="Book Antiqua"/>
                <a:cs typeface="Book Antiqua"/>
              </a:rPr>
              <a:t>r	</a:t>
            </a:r>
            <a:r>
              <a:rPr sz="3000" spc="-10" dirty="0">
                <a:latin typeface="Book Antiqua"/>
                <a:cs typeface="Book Antiqua"/>
              </a:rPr>
              <a:t>o</a:t>
            </a:r>
            <a:r>
              <a:rPr sz="3000" dirty="0">
                <a:latin typeface="Book Antiqua"/>
                <a:cs typeface="Book Antiqua"/>
              </a:rPr>
              <a:t>f	E</a:t>
            </a:r>
            <a:r>
              <a:rPr sz="3000" spc="5" dirty="0">
                <a:latin typeface="Book Antiqua"/>
                <a:cs typeface="Book Antiqua"/>
              </a:rPr>
              <a:t>n</a:t>
            </a:r>
            <a:r>
              <a:rPr sz="3000" spc="-5" dirty="0">
                <a:latin typeface="Book Antiqua"/>
                <a:cs typeface="Book Antiqua"/>
              </a:rPr>
              <a:t>glis</a:t>
            </a:r>
            <a:r>
              <a:rPr sz="3000" dirty="0">
                <a:latin typeface="Book Antiqua"/>
                <a:cs typeface="Book Antiqua"/>
              </a:rPr>
              <a:t>h	</a:t>
            </a:r>
            <a:r>
              <a:rPr sz="3000" spc="-15" dirty="0">
                <a:latin typeface="Book Antiqua"/>
                <a:cs typeface="Book Antiqua"/>
              </a:rPr>
              <a:t>s</a:t>
            </a:r>
            <a:r>
              <a:rPr sz="3000" dirty="0">
                <a:latin typeface="Book Antiqua"/>
                <a:cs typeface="Book Antiqua"/>
              </a:rPr>
              <a:t>ays	“I	feel	exciti</a:t>
            </a:r>
            <a:r>
              <a:rPr sz="3000" spc="5" dirty="0">
                <a:latin typeface="Book Antiqua"/>
                <a:cs typeface="Book Antiqua"/>
              </a:rPr>
              <a:t>n</a:t>
            </a:r>
            <a:r>
              <a:rPr sz="3000" dirty="0">
                <a:latin typeface="Book Antiqua"/>
                <a:cs typeface="Book Antiqua"/>
              </a:rPr>
              <a:t>g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542" y="2202002"/>
            <a:ext cx="773049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58875" algn="l"/>
                <a:tab pos="1870710" algn="l"/>
                <a:tab pos="3393440" algn="l"/>
                <a:tab pos="4801870" algn="l"/>
                <a:tab pos="5318125" algn="l"/>
                <a:tab pos="6612255" algn="l"/>
                <a:tab pos="7113905" algn="l"/>
              </a:tabLst>
            </a:pPr>
            <a:r>
              <a:rPr sz="3000" dirty="0">
                <a:latin typeface="Book Antiqua"/>
                <a:cs typeface="Book Antiqua"/>
              </a:rPr>
              <a:t>ab</a:t>
            </a:r>
            <a:r>
              <a:rPr sz="3000" spc="-15" dirty="0">
                <a:latin typeface="Book Antiqua"/>
                <a:cs typeface="Book Antiqua"/>
              </a:rPr>
              <a:t>o</a:t>
            </a:r>
            <a:r>
              <a:rPr sz="3000" spc="-5" dirty="0">
                <a:latin typeface="Book Antiqua"/>
                <a:cs typeface="Book Antiqua"/>
              </a:rPr>
              <a:t>u</a:t>
            </a:r>
            <a:r>
              <a:rPr sz="3000" dirty="0">
                <a:latin typeface="Book Antiqua"/>
                <a:cs typeface="Book Antiqua"/>
              </a:rPr>
              <a:t>t	</a:t>
            </a:r>
            <a:r>
              <a:rPr sz="3000" spc="-5" dirty="0">
                <a:latin typeface="Book Antiqua"/>
                <a:cs typeface="Book Antiqua"/>
              </a:rPr>
              <a:t>th</a:t>
            </a:r>
            <a:r>
              <a:rPr sz="3000" dirty="0">
                <a:latin typeface="Book Antiqua"/>
                <a:cs typeface="Book Antiqua"/>
              </a:rPr>
              <a:t>e	mo</a:t>
            </a:r>
            <a:r>
              <a:rPr sz="3000" spc="-15" dirty="0">
                <a:latin typeface="Book Antiqua"/>
                <a:cs typeface="Book Antiqua"/>
              </a:rPr>
              <a:t>v</a:t>
            </a:r>
            <a:r>
              <a:rPr sz="3000" dirty="0">
                <a:latin typeface="Book Antiqua"/>
                <a:cs typeface="Book Antiqua"/>
              </a:rPr>
              <a:t>ie</a:t>
            </a:r>
            <a:r>
              <a:rPr sz="3000" spc="5" dirty="0">
                <a:latin typeface="Book Antiqua"/>
                <a:cs typeface="Book Antiqua"/>
              </a:rPr>
              <a:t>.</a:t>
            </a:r>
            <a:r>
              <a:rPr sz="3000" dirty="0">
                <a:latin typeface="Book Antiqua"/>
                <a:cs typeface="Book Antiqua"/>
              </a:rPr>
              <a:t>”	ins</a:t>
            </a:r>
            <a:r>
              <a:rPr sz="3000" spc="5" dirty="0">
                <a:latin typeface="Book Antiqua"/>
                <a:cs typeface="Book Antiqua"/>
              </a:rPr>
              <a:t>t</a:t>
            </a:r>
            <a:r>
              <a:rPr sz="3000" dirty="0">
                <a:latin typeface="Book Antiqua"/>
                <a:cs typeface="Book Antiqua"/>
              </a:rPr>
              <a:t>e</a:t>
            </a:r>
            <a:r>
              <a:rPr sz="3000" spc="-15" dirty="0">
                <a:latin typeface="Book Antiqua"/>
                <a:cs typeface="Book Antiqua"/>
              </a:rPr>
              <a:t>a</a:t>
            </a:r>
            <a:r>
              <a:rPr sz="3000" dirty="0">
                <a:latin typeface="Book Antiqua"/>
                <a:cs typeface="Book Antiqua"/>
              </a:rPr>
              <a:t>d	</a:t>
            </a:r>
            <a:r>
              <a:rPr sz="3000" spc="-10" dirty="0">
                <a:latin typeface="Book Antiqua"/>
                <a:cs typeface="Book Antiqua"/>
              </a:rPr>
              <a:t>o</a:t>
            </a:r>
            <a:r>
              <a:rPr sz="3000" dirty="0">
                <a:latin typeface="Book Antiqua"/>
                <a:cs typeface="Book Antiqua"/>
              </a:rPr>
              <a:t>f	say</a:t>
            </a:r>
            <a:r>
              <a:rPr sz="3000" spc="5" dirty="0">
                <a:latin typeface="Book Antiqua"/>
                <a:cs typeface="Book Antiqua"/>
              </a:rPr>
              <a:t>i</a:t>
            </a:r>
            <a:r>
              <a:rPr sz="3000" spc="-5" dirty="0">
                <a:latin typeface="Book Antiqua"/>
                <a:cs typeface="Book Antiqua"/>
              </a:rPr>
              <a:t>n</a:t>
            </a:r>
            <a:r>
              <a:rPr sz="3000" dirty="0">
                <a:latin typeface="Book Antiqua"/>
                <a:cs typeface="Book Antiqua"/>
              </a:rPr>
              <a:t>g	“I	feel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7542" y="2522041"/>
            <a:ext cx="772922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96365" algn="l"/>
                <a:tab pos="2543810" algn="l"/>
                <a:tab pos="3257550" algn="l"/>
                <a:tab pos="4781550" algn="l"/>
                <a:tab pos="5694680" algn="l"/>
                <a:tab pos="6150610" algn="l"/>
                <a:tab pos="6525259" algn="l"/>
              </a:tabLst>
            </a:pPr>
            <a:r>
              <a:rPr sz="3000" dirty="0">
                <a:latin typeface="Book Antiqua"/>
                <a:cs typeface="Book Antiqua"/>
              </a:rPr>
              <a:t>excited	ab</a:t>
            </a:r>
            <a:r>
              <a:rPr sz="3000" spc="-15" dirty="0">
                <a:latin typeface="Book Antiqua"/>
                <a:cs typeface="Book Antiqua"/>
              </a:rPr>
              <a:t>o</a:t>
            </a:r>
            <a:r>
              <a:rPr sz="3000" spc="-5" dirty="0">
                <a:latin typeface="Book Antiqua"/>
                <a:cs typeface="Book Antiqua"/>
              </a:rPr>
              <a:t>u</a:t>
            </a:r>
            <a:r>
              <a:rPr sz="3000" dirty="0">
                <a:latin typeface="Book Antiqua"/>
                <a:cs typeface="Book Antiqua"/>
              </a:rPr>
              <a:t>t	</a:t>
            </a:r>
            <a:r>
              <a:rPr sz="3000" spc="-5" dirty="0">
                <a:latin typeface="Book Antiqua"/>
                <a:cs typeface="Book Antiqua"/>
              </a:rPr>
              <a:t>th</a:t>
            </a:r>
            <a:r>
              <a:rPr sz="3000" dirty="0">
                <a:latin typeface="Book Antiqua"/>
                <a:cs typeface="Book Antiqua"/>
              </a:rPr>
              <a:t>e	mo</a:t>
            </a:r>
            <a:r>
              <a:rPr sz="3000" spc="-15" dirty="0">
                <a:latin typeface="Book Antiqua"/>
                <a:cs typeface="Book Antiqua"/>
              </a:rPr>
              <a:t>v</a:t>
            </a:r>
            <a:r>
              <a:rPr sz="3000" dirty="0">
                <a:latin typeface="Book Antiqua"/>
                <a:cs typeface="Book Antiqua"/>
              </a:rPr>
              <a:t>ie</a:t>
            </a:r>
            <a:r>
              <a:rPr sz="3000" spc="5" dirty="0">
                <a:latin typeface="Book Antiqua"/>
                <a:cs typeface="Book Antiqua"/>
              </a:rPr>
              <a:t>.</a:t>
            </a:r>
            <a:r>
              <a:rPr sz="3000" dirty="0">
                <a:latin typeface="Book Antiqua"/>
                <a:cs typeface="Book Antiqua"/>
              </a:rPr>
              <a:t>”	Th</a:t>
            </a:r>
            <a:r>
              <a:rPr sz="3000" spc="5" dirty="0">
                <a:latin typeface="Book Antiqua"/>
                <a:cs typeface="Book Antiqua"/>
              </a:rPr>
              <a:t>i</a:t>
            </a:r>
            <a:r>
              <a:rPr sz="3000" dirty="0">
                <a:latin typeface="Book Antiqua"/>
                <a:cs typeface="Book Antiqua"/>
              </a:rPr>
              <a:t>s	</a:t>
            </a:r>
            <a:r>
              <a:rPr sz="3000" spc="-10" dirty="0">
                <a:latin typeface="Book Antiqua"/>
                <a:cs typeface="Book Antiqua"/>
              </a:rPr>
              <a:t>i</a:t>
            </a:r>
            <a:r>
              <a:rPr sz="3000" dirty="0">
                <a:latin typeface="Book Antiqua"/>
                <a:cs typeface="Book Antiqua"/>
              </a:rPr>
              <a:t>s	a	learn</a:t>
            </a:r>
            <a:r>
              <a:rPr sz="3000" spc="5" dirty="0">
                <a:latin typeface="Book Antiqua"/>
                <a:cs typeface="Book Antiqua"/>
              </a:rPr>
              <a:t>e</a:t>
            </a:r>
            <a:r>
              <a:rPr sz="3000" dirty="0">
                <a:latin typeface="Book Antiqua"/>
                <a:cs typeface="Book Antiqua"/>
              </a:rPr>
              <a:t>r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7542" y="2842640"/>
            <a:ext cx="9639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latin typeface="Book Antiqua"/>
                <a:cs typeface="Book Antiqua"/>
              </a:rPr>
              <a:t>er</a:t>
            </a:r>
            <a:r>
              <a:rPr sz="3000" spc="5" dirty="0">
                <a:latin typeface="Book Antiqua"/>
                <a:cs typeface="Book Antiqua"/>
              </a:rPr>
              <a:t>r</a:t>
            </a:r>
            <a:r>
              <a:rPr sz="3000" dirty="0">
                <a:latin typeface="Book Antiqua"/>
                <a:cs typeface="Book Antiqua"/>
              </a:rPr>
              <a:t>o</a:t>
            </a:r>
            <a:r>
              <a:rPr sz="3000" spc="-5" dirty="0">
                <a:latin typeface="Book Antiqua"/>
                <a:cs typeface="Book Antiqua"/>
              </a:rPr>
              <a:t>r</a:t>
            </a:r>
            <a:r>
              <a:rPr sz="3000" dirty="0">
                <a:latin typeface="Book Antiqua"/>
                <a:cs typeface="Book Antiqua"/>
              </a:rPr>
              <a:t>.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7542" y="3289172"/>
            <a:ext cx="772922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72465" algn="l"/>
                <a:tab pos="1225550" algn="l"/>
                <a:tab pos="3367404" algn="l"/>
                <a:tab pos="5020945" algn="l"/>
                <a:tab pos="5721985" algn="l"/>
                <a:tab pos="7059295" algn="l"/>
              </a:tabLst>
            </a:pPr>
            <a:r>
              <a:rPr sz="3000" b="1" spc="-5" dirty="0">
                <a:latin typeface="Book Antiqua"/>
                <a:cs typeface="Book Antiqua"/>
              </a:rPr>
              <a:t>I</a:t>
            </a:r>
            <a:r>
              <a:rPr sz="3000" b="1" dirty="0">
                <a:latin typeface="Book Antiqua"/>
                <a:cs typeface="Book Antiqua"/>
              </a:rPr>
              <a:t>f	a	</a:t>
            </a:r>
            <a:r>
              <a:rPr sz="3000" b="1" spc="-5" dirty="0">
                <a:latin typeface="Book Antiqua"/>
                <a:cs typeface="Book Antiqua"/>
              </a:rPr>
              <a:t>r</a:t>
            </a:r>
            <a:r>
              <a:rPr sz="3000" b="1" spc="-20" dirty="0">
                <a:latin typeface="Book Antiqua"/>
                <a:cs typeface="Book Antiqua"/>
              </a:rPr>
              <a:t>e</a:t>
            </a:r>
            <a:r>
              <a:rPr sz="3000" b="1" dirty="0">
                <a:latin typeface="Book Antiqua"/>
                <a:cs typeface="Book Antiqua"/>
              </a:rPr>
              <a:t>searcher	wanted	</a:t>
            </a:r>
            <a:r>
              <a:rPr sz="3000" b="1" spc="-5" dirty="0">
                <a:latin typeface="Book Antiqua"/>
                <a:cs typeface="Book Antiqua"/>
              </a:rPr>
              <a:t>t</a:t>
            </a:r>
            <a:r>
              <a:rPr sz="3000" b="1" dirty="0">
                <a:latin typeface="Book Antiqua"/>
                <a:cs typeface="Book Antiqua"/>
              </a:rPr>
              <a:t>o	study	t</a:t>
            </a:r>
            <a:r>
              <a:rPr sz="3000" b="1" spc="5" dirty="0">
                <a:latin typeface="Book Antiqua"/>
                <a:cs typeface="Book Antiqua"/>
              </a:rPr>
              <a:t>h</a:t>
            </a:r>
            <a:r>
              <a:rPr sz="3000" b="1" dirty="0">
                <a:latin typeface="Book Antiqua"/>
                <a:cs typeface="Book Antiqua"/>
              </a:rPr>
              <a:t>is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7542" y="3608908"/>
            <a:ext cx="772668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-5" dirty="0">
                <a:latin typeface="Book Antiqua"/>
                <a:cs typeface="Book Antiqua"/>
              </a:rPr>
              <a:t>mistake/error, which subfield of</a:t>
            </a:r>
            <a:r>
              <a:rPr sz="3000" b="1" spc="610" dirty="0">
                <a:latin typeface="Book Antiqua"/>
                <a:cs typeface="Book Antiqua"/>
              </a:rPr>
              <a:t> </a:t>
            </a:r>
            <a:r>
              <a:rPr sz="3000" b="1" dirty="0">
                <a:latin typeface="Book Antiqua"/>
                <a:cs typeface="Book Antiqua"/>
              </a:rPr>
              <a:t>linguistics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7542" y="3929633"/>
            <a:ext cx="49453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latin typeface="Book Antiqua"/>
                <a:cs typeface="Book Antiqua"/>
              </a:rPr>
              <a:t>s/he would be dealing</a:t>
            </a:r>
            <a:r>
              <a:rPr sz="3000" b="1" spc="-65" dirty="0">
                <a:latin typeface="Book Antiqua"/>
                <a:cs typeface="Book Antiqua"/>
              </a:rPr>
              <a:t> </a:t>
            </a:r>
            <a:r>
              <a:rPr sz="3000" b="1" spc="-5" dirty="0">
                <a:latin typeface="Book Antiqua"/>
                <a:cs typeface="Book Antiqua"/>
              </a:rPr>
              <a:t>with?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7542" y="4598670"/>
            <a:ext cx="224980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27685" algn="l"/>
              </a:tabLst>
            </a:pPr>
            <a:r>
              <a:rPr sz="2800" dirty="0">
                <a:latin typeface="Book Antiqua"/>
                <a:cs typeface="Book Antiqua"/>
              </a:rPr>
              <a:t>a)	</a:t>
            </a:r>
            <a:r>
              <a:rPr sz="2800" spc="-5" dirty="0">
                <a:latin typeface="Book Antiqua"/>
                <a:cs typeface="Book Antiqua"/>
              </a:rPr>
              <a:t>Phonology</a:t>
            </a:r>
            <a:endParaRPr sz="2800">
              <a:latin typeface="Book Antiqua"/>
              <a:cs typeface="Book Antiq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65752" y="4598670"/>
            <a:ext cx="2200910" cy="8769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7515" indent="-425450">
              <a:lnSpc>
                <a:spcPts val="3354"/>
              </a:lnSpc>
              <a:spcBef>
                <a:spcPts val="95"/>
              </a:spcBef>
              <a:buAutoNum type="alphaLcParenR" startAt="4"/>
              <a:tabLst>
                <a:tab pos="438150" algn="l"/>
              </a:tabLst>
            </a:pPr>
            <a:r>
              <a:rPr sz="2800" spc="-5" dirty="0">
                <a:latin typeface="Book Antiqua"/>
                <a:cs typeface="Book Antiqua"/>
              </a:rPr>
              <a:t>Pragmatics</a:t>
            </a:r>
            <a:endParaRPr sz="2800">
              <a:latin typeface="Book Antiqua"/>
              <a:cs typeface="Book Antiqua"/>
            </a:endParaRPr>
          </a:p>
          <a:p>
            <a:pPr marL="390525" indent="-378460">
              <a:lnSpc>
                <a:spcPts val="3354"/>
              </a:lnSpc>
              <a:buAutoNum type="alphaLcParenR" startAt="4"/>
              <a:tabLst>
                <a:tab pos="391160" algn="l"/>
              </a:tabLst>
            </a:pPr>
            <a:r>
              <a:rPr sz="2800" spc="-5" dirty="0">
                <a:latin typeface="Book Antiqua"/>
                <a:cs typeface="Book Antiqua"/>
              </a:rPr>
              <a:t>Semantics</a:t>
            </a:r>
            <a:endParaRPr sz="2800">
              <a:latin typeface="Book Antiqua"/>
              <a:cs typeface="Book Antiqu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542" y="5023561"/>
            <a:ext cx="251714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27685" indent="-515620">
              <a:lnSpc>
                <a:spcPct val="100000"/>
              </a:lnSpc>
              <a:spcBef>
                <a:spcPts val="95"/>
              </a:spcBef>
              <a:buAutoNum type="alphaLcParenR" startAt="2"/>
              <a:tabLst>
                <a:tab pos="527685" algn="l"/>
                <a:tab pos="528320" algn="l"/>
              </a:tabLst>
            </a:pPr>
            <a:r>
              <a:rPr sz="2800" spc="-10" dirty="0">
                <a:latin typeface="Book Antiqua"/>
                <a:cs typeface="Book Antiqua"/>
              </a:rPr>
              <a:t>Morphology</a:t>
            </a:r>
            <a:endParaRPr sz="28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5"/>
              </a:spcBef>
              <a:buAutoNum type="alphaLcParenR" startAt="2"/>
              <a:tabLst>
                <a:tab pos="527685" algn="l"/>
                <a:tab pos="528320" algn="l"/>
              </a:tabLst>
            </a:pPr>
            <a:r>
              <a:rPr sz="2800" spc="-5" dirty="0">
                <a:latin typeface="Book Antiqua"/>
                <a:cs typeface="Book Antiqua"/>
              </a:rPr>
              <a:t>Syntax</a:t>
            </a:r>
            <a:endParaRPr sz="2800">
              <a:latin typeface="Book Antiqua"/>
              <a:cs typeface="Book Antiqu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995928" y="6176771"/>
            <a:ext cx="1094232" cy="544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/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/>
              <a:t>MURAT</a:t>
            </a:r>
            <a:r>
              <a:rPr spc="-75" dirty="0"/>
              <a:t> </a:t>
            </a:r>
            <a:r>
              <a:rPr dirty="0"/>
              <a:t>ERCAN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36</a:t>
            </a:fld>
            <a:endParaRPr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52317" y="606628"/>
            <a:ext cx="30397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Question</a:t>
            </a:r>
            <a:r>
              <a:rPr spc="-85" dirty="0"/>
              <a:t> </a:t>
            </a:r>
            <a:r>
              <a:rPr dirty="0"/>
              <a:t>#2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915795"/>
            <a:ext cx="7731125" cy="3903345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 algn="just">
              <a:lnSpc>
                <a:spcPct val="80000"/>
              </a:lnSpc>
              <a:spcBef>
                <a:spcPts val="820"/>
              </a:spcBef>
            </a:pPr>
            <a:r>
              <a:rPr sz="3000" b="1" dirty="0">
                <a:latin typeface="Book Antiqua"/>
                <a:cs typeface="Book Antiqua"/>
              </a:rPr>
              <a:t>Which </a:t>
            </a:r>
            <a:r>
              <a:rPr sz="3000" b="1" spc="-5" dirty="0">
                <a:latin typeface="Book Antiqua"/>
                <a:cs typeface="Book Antiqua"/>
              </a:rPr>
              <a:t>of </a:t>
            </a:r>
            <a:r>
              <a:rPr sz="3000" b="1" dirty="0">
                <a:latin typeface="Book Antiqua"/>
                <a:cs typeface="Book Antiqua"/>
              </a:rPr>
              <a:t>the </a:t>
            </a:r>
            <a:r>
              <a:rPr sz="3000" b="1" spc="-5" dirty="0">
                <a:latin typeface="Book Antiqua"/>
                <a:cs typeface="Book Antiqua"/>
              </a:rPr>
              <a:t>following morphemes </a:t>
            </a:r>
            <a:r>
              <a:rPr sz="3000" b="1" dirty="0">
                <a:latin typeface="Book Antiqua"/>
                <a:cs typeface="Book Antiqua"/>
              </a:rPr>
              <a:t>can be  both inflectional and derivational according  </a:t>
            </a:r>
            <a:r>
              <a:rPr sz="3000" b="1" spc="-5" dirty="0">
                <a:latin typeface="Book Antiqua"/>
                <a:cs typeface="Book Antiqua"/>
              </a:rPr>
              <a:t>to </a:t>
            </a:r>
            <a:r>
              <a:rPr sz="3000" b="1" dirty="0">
                <a:latin typeface="Book Antiqua"/>
                <a:cs typeface="Book Antiqua"/>
              </a:rPr>
              <a:t>the sentence the word </a:t>
            </a:r>
            <a:r>
              <a:rPr sz="3000" b="1" spc="-5" dirty="0">
                <a:latin typeface="Book Antiqua"/>
                <a:cs typeface="Book Antiqua"/>
              </a:rPr>
              <a:t>is </a:t>
            </a:r>
            <a:r>
              <a:rPr sz="3000" b="1" dirty="0">
                <a:latin typeface="Book Antiqua"/>
                <a:cs typeface="Book Antiqua"/>
              </a:rPr>
              <a:t>used</a:t>
            </a:r>
            <a:r>
              <a:rPr sz="3000" b="1" spc="5" dirty="0">
                <a:latin typeface="Book Antiqua"/>
                <a:cs typeface="Book Antiqua"/>
              </a:rPr>
              <a:t> </a:t>
            </a:r>
            <a:r>
              <a:rPr sz="3000" b="1" dirty="0">
                <a:latin typeface="Book Antiqua"/>
                <a:cs typeface="Book Antiqua"/>
              </a:rPr>
              <a:t>in?</a:t>
            </a:r>
            <a:endParaRPr sz="30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2050"/>
              </a:spcBef>
              <a:buAutoNum type="alphaLcParenR"/>
              <a:tabLst>
                <a:tab pos="527685" algn="l"/>
                <a:tab pos="528320" algn="l"/>
              </a:tabLst>
            </a:pPr>
            <a:r>
              <a:rPr sz="3000" dirty="0">
                <a:latin typeface="Book Antiqua"/>
                <a:cs typeface="Book Antiqua"/>
              </a:rPr>
              <a:t>-ment as in</a:t>
            </a:r>
            <a:r>
              <a:rPr sz="3000" spc="-10" dirty="0">
                <a:latin typeface="Book Antiqua"/>
                <a:cs typeface="Book Antiqua"/>
              </a:rPr>
              <a:t> </a:t>
            </a:r>
            <a:r>
              <a:rPr sz="3000" dirty="0">
                <a:latin typeface="Book Antiqua"/>
                <a:cs typeface="Book Antiqua"/>
              </a:rPr>
              <a:t>development</a:t>
            </a:r>
            <a:endParaRPr sz="30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280"/>
              </a:spcBef>
              <a:buAutoNum type="alphaLcParenR"/>
              <a:tabLst>
                <a:tab pos="527685" algn="l"/>
                <a:tab pos="528320" algn="l"/>
              </a:tabLst>
            </a:pPr>
            <a:r>
              <a:rPr sz="3000" spc="-5" dirty="0">
                <a:latin typeface="Book Antiqua"/>
                <a:cs typeface="Book Antiqua"/>
              </a:rPr>
              <a:t>-s </a:t>
            </a:r>
            <a:r>
              <a:rPr sz="3000" dirty="0">
                <a:latin typeface="Book Antiqua"/>
                <a:cs typeface="Book Antiqua"/>
              </a:rPr>
              <a:t>as in</a:t>
            </a:r>
            <a:r>
              <a:rPr sz="3000" spc="5" dirty="0">
                <a:latin typeface="Book Antiqua"/>
                <a:cs typeface="Book Antiqua"/>
              </a:rPr>
              <a:t> </a:t>
            </a:r>
            <a:r>
              <a:rPr sz="3000" spc="-5" dirty="0">
                <a:latin typeface="Book Antiqua"/>
                <a:cs typeface="Book Antiqua"/>
              </a:rPr>
              <a:t>books</a:t>
            </a:r>
            <a:endParaRPr sz="30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275"/>
              </a:spcBef>
              <a:buAutoNum type="alphaLcParenR"/>
              <a:tabLst>
                <a:tab pos="527685" algn="l"/>
                <a:tab pos="528320" algn="l"/>
              </a:tabLst>
            </a:pPr>
            <a:r>
              <a:rPr sz="3000" spc="-5" dirty="0">
                <a:latin typeface="Book Antiqua"/>
                <a:cs typeface="Book Antiqua"/>
              </a:rPr>
              <a:t>-tive </a:t>
            </a:r>
            <a:r>
              <a:rPr sz="3000" dirty="0">
                <a:latin typeface="Book Antiqua"/>
                <a:cs typeface="Book Antiqua"/>
              </a:rPr>
              <a:t>as in </a:t>
            </a:r>
            <a:r>
              <a:rPr sz="3000" spc="-5" dirty="0">
                <a:latin typeface="Book Antiqua"/>
                <a:cs typeface="Book Antiqua"/>
              </a:rPr>
              <a:t>productive</a:t>
            </a:r>
            <a:endParaRPr sz="30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290"/>
              </a:spcBef>
              <a:buAutoNum type="alphaLcParenR"/>
              <a:tabLst>
                <a:tab pos="527685" algn="l"/>
                <a:tab pos="528320" algn="l"/>
              </a:tabLst>
            </a:pPr>
            <a:r>
              <a:rPr sz="3000" spc="-5" dirty="0">
                <a:latin typeface="Book Antiqua"/>
                <a:cs typeface="Book Antiqua"/>
              </a:rPr>
              <a:t>-ing as </a:t>
            </a:r>
            <a:r>
              <a:rPr sz="3000" dirty="0">
                <a:latin typeface="Book Antiqua"/>
                <a:cs typeface="Book Antiqua"/>
              </a:rPr>
              <a:t>in</a:t>
            </a:r>
            <a:r>
              <a:rPr sz="3000" spc="5" dirty="0">
                <a:latin typeface="Book Antiqua"/>
                <a:cs typeface="Book Antiqua"/>
              </a:rPr>
              <a:t> </a:t>
            </a:r>
            <a:r>
              <a:rPr sz="3000" spc="-5" dirty="0">
                <a:latin typeface="Book Antiqua"/>
                <a:cs typeface="Book Antiqua"/>
              </a:rPr>
              <a:t>talking</a:t>
            </a:r>
            <a:endParaRPr sz="3000">
              <a:latin typeface="Book Antiqua"/>
              <a:cs typeface="Book Antiqua"/>
            </a:endParaRPr>
          </a:p>
          <a:p>
            <a:pPr marL="527685" indent="-515620">
              <a:lnSpc>
                <a:spcPct val="100000"/>
              </a:lnSpc>
              <a:spcBef>
                <a:spcPts val="275"/>
              </a:spcBef>
              <a:buAutoNum type="alphaLcParenR"/>
              <a:tabLst>
                <a:tab pos="527685" algn="l"/>
                <a:tab pos="528320" algn="l"/>
              </a:tabLst>
            </a:pPr>
            <a:r>
              <a:rPr sz="3000" spc="-5" dirty="0">
                <a:latin typeface="Book Antiqua"/>
                <a:cs typeface="Book Antiqua"/>
              </a:rPr>
              <a:t>-es </a:t>
            </a:r>
            <a:r>
              <a:rPr sz="3000" dirty="0">
                <a:latin typeface="Book Antiqua"/>
                <a:cs typeface="Book Antiqua"/>
              </a:rPr>
              <a:t>as in</a:t>
            </a:r>
            <a:r>
              <a:rPr sz="3000" spc="5" dirty="0">
                <a:latin typeface="Book Antiqua"/>
                <a:cs typeface="Book Antiqua"/>
              </a:rPr>
              <a:t> </a:t>
            </a:r>
            <a:r>
              <a:rPr sz="3000" spc="-5" dirty="0">
                <a:latin typeface="Book Antiqua"/>
                <a:cs typeface="Book Antiqua"/>
              </a:rPr>
              <a:t>goes</a:t>
            </a:r>
            <a:endParaRPr sz="30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95928" y="6176771"/>
            <a:ext cx="1094232" cy="544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/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/>
              <a:t>MURAT</a:t>
            </a:r>
            <a:r>
              <a:rPr spc="-75" dirty="0"/>
              <a:t> </a:t>
            </a:r>
            <a:r>
              <a:rPr dirty="0"/>
              <a:t>ERCAN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37</a:t>
            </a:fld>
            <a:endParaRPr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52317" y="606628"/>
            <a:ext cx="30397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Question</a:t>
            </a:r>
            <a:r>
              <a:rPr spc="-85" dirty="0"/>
              <a:t> </a:t>
            </a:r>
            <a:r>
              <a:rPr dirty="0"/>
              <a:t>#3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884934"/>
            <a:ext cx="7731125" cy="424053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425"/>
              </a:spcBef>
              <a:tabLst>
                <a:tab pos="7552690" algn="l"/>
              </a:tabLst>
            </a:pPr>
            <a:r>
              <a:rPr sz="2700" dirty="0">
                <a:latin typeface="Book Antiqua"/>
                <a:cs typeface="Book Antiqua"/>
              </a:rPr>
              <a:t>The </a:t>
            </a:r>
            <a:r>
              <a:rPr sz="2700" spc="-5" dirty="0">
                <a:latin typeface="Book Antiqua"/>
                <a:cs typeface="Book Antiqua"/>
              </a:rPr>
              <a:t>words </a:t>
            </a:r>
            <a:r>
              <a:rPr sz="2700" dirty="0">
                <a:latin typeface="Book Antiqua"/>
                <a:cs typeface="Book Antiqua"/>
              </a:rPr>
              <a:t>employee, </a:t>
            </a:r>
            <a:r>
              <a:rPr sz="2700" spc="-5" dirty="0">
                <a:latin typeface="Book Antiqua"/>
                <a:cs typeface="Book Antiqua"/>
              </a:rPr>
              <a:t>interviewee </a:t>
            </a:r>
            <a:r>
              <a:rPr sz="2700" dirty="0">
                <a:latin typeface="Book Antiqua"/>
                <a:cs typeface="Book Antiqua"/>
              </a:rPr>
              <a:t>or </a:t>
            </a:r>
            <a:r>
              <a:rPr sz="2700" spc="-10" dirty="0">
                <a:latin typeface="Book Antiqua"/>
                <a:cs typeface="Book Antiqua"/>
              </a:rPr>
              <a:t>referee </a:t>
            </a:r>
            <a:r>
              <a:rPr sz="2700" dirty="0">
                <a:latin typeface="Book Antiqua"/>
                <a:cs typeface="Book Antiqua"/>
              </a:rPr>
              <a:t>are  complex words </a:t>
            </a:r>
            <a:r>
              <a:rPr sz="2700" spc="-5" dirty="0">
                <a:latin typeface="Book Antiqua"/>
                <a:cs typeface="Book Antiqua"/>
              </a:rPr>
              <a:t>that </a:t>
            </a:r>
            <a:r>
              <a:rPr sz="2700" dirty="0">
                <a:latin typeface="Book Antiqua"/>
                <a:cs typeface="Book Antiqua"/>
              </a:rPr>
              <a:t>are </a:t>
            </a:r>
            <a:r>
              <a:rPr sz="2700" spc="-5" dirty="0">
                <a:latin typeface="Book Antiqua"/>
                <a:cs typeface="Book Antiqua"/>
              </a:rPr>
              <a:t>composed </a:t>
            </a:r>
            <a:r>
              <a:rPr sz="2700" dirty="0">
                <a:latin typeface="Book Antiqua"/>
                <a:cs typeface="Book Antiqua"/>
              </a:rPr>
              <a:t>of </a:t>
            </a:r>
            <a:r>
              <a:rPr sz="2700" spc="-5" dirty="0">
                <a:latin typeface="Book Antiqua"/>
                <a:cs typeface="Book Antiqua"/>
              </a:rPr>
              <a:t>two  morphemes. </a:t>
            </a:r>
            <a:r>
              <a:rPr sz="2700" dirty="0">
                <a:latin typeface="Book Antiqua"/>
                <a:cs typeface="Book Antiqua"/>
              </a:rPr>
              <a:t>The </a:t>
            </a:r>
            <a:r>
              <a:rPr sz="2700" spc="-5" dirty="0">
                <a:latin typeface="Book Antiqua"/>
                <a:cs typeface="Book Antiqua"/>
              </a:rPr>
              <a:t>morpheme </a:t>
            </a:r>
            <a:r>
              <a:rPr sz="2700" spc="-15" dirty="0">
                <a:latin typeface="Book Antiqua"/>
                <a:cs typeface="Book Antiqua"/>
              </a:rPr>
              <a:t>–ee </a:t>
            </a:r>
            <a:r>
              <a:rPr sz="2700" spc="-5" dirty="0">
                <a:latin typeface="Book Antiqua"/>
                <a:cs typeface="Book Antiqua"/>
              </a:rPr>
              <a:t>gives the  meaning </a:t>
            </a:r>
            <a:r>
              <a:rPr sz="2700" dirty="0">
                <a:latin typeface="Book Antiqua"/>
                <a:cs typeface="Book Antiqua"/>
              </a:rPr>
              <a:t>of a </a:t>
            </a:r>
            <a:r>
              <a:rPr sz="2700" spc="-10" dirty="0">
                <a:latin typeface="Book Antiqua"/>
                <a:cs typeface="Book Antiqua"/>
              </a:rPr>
              <a:t>person </a:t>
            </a:r>
            <a:r>
              <a:rPr sz="2700" dirty="0">
                <a:latin typeface="Book Antiqua"/>
                <a:cs typeface="Book Antiqua"/>
              </a:rPr>
              <a:t>who </a:t>
            </a:r>
            <a:r>
              <a:rPr sz="2700" spc="-5" dirty="0">
                <a:latin typeface="Book Antiqua"/>
                <a:cs typeface="Book Antiqua"/>
              </a:rPr>
              <a:t>is not the “doer” </a:t>
            </a:r>
            <a:r>
              <a:rPr sz="2700" dirty="0">
                <a:latin typeface="Book Antiqua"/>
                <a:cs typeface="Book Antiqua"/>
              </a:rPr>
              <a:t>of </a:t>
            </a:r>
            <a:r>
              <a:rPr sz="2700" spc="-10" dirty="0">
                <a:latin typeface="Book Antiqua"/>
                <a:cs typeface="Book Antiqua"/>
              </a:rPr>
              <a:t>the  </a:t>
            </a:r>
            <a:r>
              <a:rPr sz="2700" dirty="0">
                <a:latin typeface="Book Antiqua"/>
                <a:cs typeface="Book Antiqua"/>
              </a:rPr>
              <a:t>action </a:t>
            </a:r>
            <a:r>
              <a:rPr sz="2700" spc="-5" dirty="0">
                <a:latin typeface="Book Antiqua"/>
                <a:cs typeface="Book Antiqua"/>
              </a:rPr>
              <a:t>but the </a:t>
            </a:r>
            <a:r>
              <a:rPr sz="2700" dirty="0">
                <a:latin typeface="Book Antiqua"/>
                <a:cs typeface="Book Antiqua"/>
              </a:rPr>
              <a:t>one who is </a:t>
            </a:r>
            <a:r>
              <a:rPr sz="2700" spc="-5" dirty="0">
                <a:latin typeface="Book Antiqua"/>
                <a:cs typeface="Book Antiqua"/>
              </a:rPr>
              <a:t>affected </a:t>
            </a:r>
            <a:r>
              <a:rPr sz="2700" dirty="0">
                <a:latin typeface="Book Antiqua"/>
                <a:cs typeface="Book Antiqua"/>
              </a:rPr>
              <a:t>/ who </a:t>
            </a:r>
            <a:r>
              <a:rPr sz="2700" spc="-5" dirty="0">
                <a:latin typeface="Book Antiqua"/>
                <a:cs typeface="Book Antiqua"/>
              </a:rPr>
              <a:t>is the  </a:t>
            </a:r>
            <a:r>
              <a:rPr sz="2700" dirty="0">
                <a:latin typeface="Book Antiqua"/>
                <a:cs typeface="Book Antiqua"/>
              </a:rPr>
              <a:t>object of </a:t>
            </a:r>
            <a:r>
              <a:rPr sz="2700" spc="-5" dirty="0">
                <a:latin typeface="Book Antiqua"/>
                <a:cs typeface="Book Antiqua"/>
              </a:rPr>
              <a:t>the action. </a:t>
            </a:r>
            <a:r>
              <a:rPr sz="2700" dirty="0">
                <a:latin typeface="Book Antiqua"/>
                <a:cs typeface="Book Antiqua"/>
              </a:rPr>
              <a:t>The morpheme</a:t>
            </a:r>
            <a:r>
              <a:rPr sz="2700" spc="-15" dirty="0">
                <a:latin typeface="Book Antiqua"/>
                <a:cs typeface="Book Antiqua"/>
              </a:rPr>
              <a:t> </a:t>
            </a:r>
            <a:r>
              <a:rPr sz="2700" spc="-10" dirty="0">
                <a:latin typeface="Book Antiqua"/>
                <a:cs typeface="Book Antiqua"/>
              </a:rPr>
              <a:t>–ee</a:t>
            </a:r>
            <a:r>
              <a:rPr sz="2700" spc="20" dirty="0">
                <a:latin typeface="Book Antiqua"/>
                <a:cs typeface="Book Antiqua"/>
              </a:rPr>
              <a:t> </a:t>
            </a:r>
            <a:r>
              <a:rPr sz="2700" spc="-5" dirty="0">
                <a:latin typeface="Book Antiqua"/>
                <a:cs typeface="Book Antiqua"/>
              </a:rPr>
              <a:t>is</a:t>
            </a:r>
            <a:r>
              <a:rPr sz="2700" u="heavy" spc="-5" dirty="0">
                <a:uFill>
                  <a:solidFill>
                    <a:srgbClr val="000000"/>
                  </a:solidFill>
                </a:uFill>
                <a:latin typeface="Book Antiqua"/>
                <a:cs typeface="Book Antiqua"/>
              </a:rPr>
              <a:t> 	</a:t>
            </a:r>
            <a:r>
              <a:rPr sz="2700" dirty="0">
                <a:latin typeface="Book Antiqua"/>
                <a:cs typeface="Book Antiqua"/>
              </a:rPr>
              <a:t>.</a:t>
            </a:r>
            <a:endParaRPr sz="2700">
              <a:latin typeface="Book Antiqua"/>
              <a:cs typeface="Book Antiqua"/>
            </a:endParaRPr>
          </a:p>
          <a:p>
            <a:pPr marL="12700" marR="6350" algn="just">
              <a:lnSpc>
                <a:spcPts val="2590"/>
              </a:lnSpc>
              <a:spcBef>
                <a:spcPts val="1070"/>
              </a:spcBef>
            </a:pPr>
            <a:r>
              <a:rPr sz="2400" b="1" spc="-5" dirty="0">
                <a:latin typeface="Book Antiqua"/>
                <a:cs typeface="Book Antiqua"/>
              </a:rPr>
              <a:t>Choose </a:t>
            </a:r>
            <a:r>
              <a:rPr sz="2400" b="1" dirty="0">
                <a:latin typeface="Book Antiqua"/>
                <a:cs typeface="Book Antiqua"/>
              </a:rPr>
              <a:t>the alternative that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Book Antiqua"/>
                <a:cs typeface="Book Antiqua"/>
              </a:rPr>
              <a:t>best</a:t>
            </a:r>
            <a:r>
              <a:rPr sz="2400" b="1" dirty="0">
                <a:latin typeface="Book Antiqua"/>
                <a:cs typeface="Book Antiqua"/>
              </a:rPr>
              <a:t> completes </a:t>
            </a:r>
            <a:r>
              <a:rPr sz="2400" b="1" spc="-5" dirty="0">
                <a:latin typeface="Book Antiqua"/>
                <a:cs typeface="Book Antiqua"/>
              </a:rPr>
              <a:t>the  </a:t>
            </a:r>
            <a:r>
              <a:rPr sz="2400" b="1" dirty="0">
                <a:latin typeface="Book Antiqua"/>
                <a:cs typeface="Book Antiqua"/>
              </a:rPr>
              <a:t>paragraph</a:t>
            </a:r>
            <a:r>
              <a:rPr sz="2400" b="1" spc="-15" dirty="0">
                <a:latin typeface="Book Antiqua"/>
                <a:cs typeface="Book Antiqua"/>
              </a:rPr>
              <a:t> </a:t>
            </a:r>
            <a:r>
              <a:rPr sz="2400" b="1" spc="-5" dirty="0">
                <a:latin typeface="Book Antiqua"/>
                <a:cs typeface="Book Antiqua"/>
              </a:rPr>
              <a:t>above.</a:t>
            </a:r>
            <a:endParaRPr sz="24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150">
              <a:latin typeface="Book Antiqua"/>
              <a:cs typeface="Book Antiqua"/>
            </a:endParaRPr>
          </a:p>
          <a:p>
            <a:pPr marL="469900" indent="-457200">
              <a:lnSpc>
                <a:spcPct val="100000"/>
              </a:lnSpc>
              <a:buAutoNum type="alphaLcParenR"/>
              <a:tabLst>
                <a:tab pos="469265" algn="l"/>
                <a:tab pos="469900" algn="l"/>
                <a:tab pos="2755900" algn="l"/>
                <a:tab pos="5499735" algn="l"/>
              </a:tabLst>
            </a:pPr>
            <a:r>
              <a:rPr sz="2400" spc="-5" dirty="0">
                <a:latin typeface="Book Antiqua"/>
                <a:cs typeface="Book Antiqua"/>
              </a:rPr>
              <a:t>inflectional	</a:t>
            </a:r>
            <a:r>
              <a:rPr sz="2400" dirty="0">
                <a:latin typeface="Book Antiqua"/>
                <a:cs typeface="Book Antiqua"/>
              </a:rPr>
              <a:t>c)</a:t>
            </a:r>
            <a:r>
              <a:rPr sz="2400" spc="-10" dirty="0">
                <a:latin typeface="Book Antiqua"/>
                <a:cs typeface="Book Antiqua"/>
              </a:rPr>
              <a:t> </a:t>
            </a:r>
            <a:r>
              <a:rPr sz="2400" dirty="0">
                <a:latin typeface="Book Antiqua"/>
                <a:cs typeface="Book Antiqua"/>
              </a:rPr>
              <a:t>free	e) </a:t>
            </a:r>
            <a:r>
              <a:rPr sz="2400" spc="-5" dirty="0">
                <a:latin typeface="Book Antiqua"/>
                <a:cs typeface="Book Antiqua"/>
              </a:rPr>
              <a:t>open</a:t>
            </a:r>
            <a:r>
              <a:rPr sz="2400" spc="-20" dirty="0">
                <a:latin typeface="Book Antiqua"/>
                <a:cs typeface="Book Antiqua"/>
              </a:rPr>
              <a:t> </a:t>
            </a:r>
            <a:r>
              <a:rPr sz="2400" dirty="0">
                <a:latin typeface="Book Antiqua"/>
                <a:cs typeface="Book Antiqua"/>
              </a:rPr>
              <a:t>class</a:t>
            </a:r>
            <a:endParaRPr sz="2400">
              <a:latin typeface="Book Antiqua"/>
              <a:cs typeface="Book Antiqua"/>
            </a:endParaRPr>
          </a:p>
          <a:p>
            <a:pPr marL="469900" indent="-457200">
              <a:lnSpc>
                <a:spcPct val="100000"/>
              </a:lnSpc>
              <a:spcBef>
                <a:spcPts val="710"/>
              </a:spcBef>
              <a:buAutoNum type="alphaLcParenR"/>
              <a:tabLst>
                <a:tab pos="469265" algn="l"/>
                <a:tab pos="469900" algn="l"/>
                <a:tab pos="2755900" algn="l"/>
              </a:tabLst>
            </a:pPr>
            <a:r>
              <a:rPr sz="2400" dirty="0">
                <a:latin typeface="Book Antiqua"/>
                <a:cs typeface="Book Antiqua"/>
              </a:rPr>
              <a:t>closed</a:t>
            </a:r>
            <a:r>
              <a:rPr sz="2400" spc="-10" dirty="0">
                <a:latin typeface="Book Antiqua"/>
                <a:cs typeface="Book Antiqua"/>
              </a:rPr>
              <a:t> </a:t>
            </a:r>
            <a:r>
              <a:rPr sz="2400" dirty="0">
                <a:latin typeface="Book Antiqua"/>
                <a:cs typeface="Book Antiqua"/>
              </a:rPr>
              <a:t>class	d)</a:t>
            </a:r>
            <a:r>
              <a:rPr sz="2400" spc="-5" dirty="0">
                <a:latin typeface="Book Antiqua"/>
                <a:cs typeface="Book Antiqua"/>
              </a:rPr>
              <a:t> derivational</a:t>
            </a:r>
            <a:endParaRPr sz="2400">
              <a:latin typeface="Book Antiqua"/>
              <a:cs typeface="Book Antiqu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95928" y="6176771"/>
            <a:ext cx="1094232" cy="544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/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/>
              <a:t>MURAT</a:t>
            </a:r>
            <a:r>
              <a:rPr spc="-75" dirty="0"/>
              <a:t> </a:t>
            </a:r>
            <a:r>
              <a:rPr dirty="0"/>
              <a:t>ERCAN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38</a:t>
            </a:fld>
            <a:endParaRPr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52317" y="606628"/>
            <a:ext cx="30397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Question</a:t>
            </a:r>
            <a:r>
              <a:rPr spc="-85" dirty="0"/>
              <a:t> </a:t>
            </a:r>
            <a:r>
              <a:rPr dirty="0"/>
              <a:t>#4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1900555"/>
            <a:ext cx="772795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latin typeface="Book Antiqua"/>
                <a:cs typeface="Book Antiqua"/>
              </a:rPr>
              <a:t>Which</a:t>
            </a:r>
            <a:r>
              <a:rPr sz="2600" b="1" spc="275" dirty="0">
                <a:latin typeface="Book Antiqua"/>
                <a:cs typeface="Book Antiqua"/>
              </a:rPr>
              <a:t> </a:t>
            </a:r>
            <a:r>
              <a:rPr sz="2600" b="1" dirty="0">
                <a:latin typeface="Book Antiqua"/>
                <a:cs typeface="Book Antiqua"/>
              </a:rPr>
              <a:t>of</a:t>
            </a:r>
            <a:r>
              <a:rPr sz="2600" b="1" spc="254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the</a:t>
            </a:r>
            <a:r>
              <a:rPr sz="2600" b="1" spc="280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following</a:t>
            </a:r>
            <a:r>
              <a:rPr sz="2600" b="1" spc="280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is</a:t>
            </a:r>
            <a:r>
              <a:rPr sz="2600" b="1" spc="270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true</a:t>
            </a:r>
            <a:r>
              <a:rPr sz="2600" b="1" spc="275" dirty="0">
                <a:latin typeface="Book Antiqua"/>
                <a:cs typeface="Book Antiqua"/>
              </a:rPr>
              <a:t> </a:t>
            </a:r>
            <a:r>
              <a:rPr sz="2600" b="1" dirty="0">
                <a:latin typeface="Book Antiqua"/>
                <a:cs typeface="Book Antiqua"/>
              </a:rPr>
              <a:t>about</a:t>
            </a:r>
            <a:r>
              <a:rPr sz="2600" b="1" spc="254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affixation</a:t>
            </a:r>
            <a:r>
              <a:rPr sz="2600" b="1" spc="265" dirty="0">
                <a:latin typeface="Book Antiqua"/>
                <a:cs typeface="Book Antiqua"/>
              </a:rPr>
              <a:t> </a:t>
            </a:r>
            <a:r>
              <a:rPr sz="2600" b="1" spc="-5" dirty="0">
                <a:latin typeface="Book Antiqua"/>
                <a:cs typeface="Book Antiqua"/>
              </a:rPr>
              <a:t>in</a:t>
            </a:r>
            <a:endParaRPr sz="260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7542" y="2177923"/>
            <a:ext cx="133032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1" spc="-5" dirty="0">
                <a:latin typeface="Book Antiqua"/>
                <a:cs typeface="Book Antiqua"/>
              </a:rPr>
              <a:t>English?</a:t>
            </a:r>
            <a:endParaRPr sz="2600">
              <a:latin typeface="Book Antiqua"/>
              <a:cs typeface="Book Antiq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7542" y="2757296"/>
            <a:ext cx="7731125" cy="725170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527685" marR="5080" indent="-515620">
              <a:lnSpc>
                <a:spcPct val="70000"/>
              </a:lnSpc>
              <a:spcBef>
                <a:spcPts val="1070"/>
              </a:spcBef>
              <a:tabLst>
                <a:tab pos="527685" algn="l"/>
              </a:tabLst>
            </a:pPr>
            <a:r>
              <a:rPr sz="2700" dirty="0">
                <a:latin typeface="Book Antiqua"/>
                <a:cs typeface="Book Antiqua"/>
              </a:rPr>
              <a:t>a)	All </a:t>
            </a:r>
            <a:r>
              <a:rPr sz="2700" spc="-5" dirty="0">
                <a:latin typeface="Book Antiqua"/>
                <a:cs typeface="Book Antiqua"/>
              </a:rPr>
              <a:t>derivational </a:t>
            </a:r>
            <a:r>
              <a:rPr sz="2700" dirty="0">
                <a:latin typeface="Book Antiqua"/>
                <a:cs typeface="Book Antiqua"/>
              </a:rPr>
              <a:t>morphemes change </a:t>
            </a:r>
            <a:r>
              <a:rPr sz="2700" spc="-5" dirty="0">
                <a:latin typeface="Book Antiqua"/>
                <a:cs typeface="Book Antiqua"/>
              </a:rPr>
              <a:t>the part </a:t>
            </a:r>
            <a:r>
              <a:rPr sz="2700" dirty="0">
                <a:latin typeface="Book Antiqua"/>
                <a:cs typeface="Book Antiqua"/>
              </a:rPr>
              <a:t>of  speech of </a:t>
            </a:r>
            <a:r>
              <a:rPr sz="2700" spc="-5" dirty="0">
                <a:latin typeface="Book Antiqua"/>
                <a:cs typeface="Book Antiqua"/>
              </a:rPr>
              <a:t>the</a:t>
            </a:r>
            <a:r>
              <a:rPr sz="2700" spc="-25" dirty="0">
                <a:latin typeface="Book Antiqua"/>
                <a:cs typeface="Book Antiqua"/>
              </a:rPr>
              <a:t> </a:t>
            </a:r>
            <a:r>
              <a:rPr sz="2700" dirty="0">
                <a:latin typeface="Book Antiqua"/>
                <a:cs typeface="Book Antiqua"/>
              </a:rPr>
              <a:t>word.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7542" y="3461384"/>
            <a:ext cx="773049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7685" algn="l"/>
                <a:tab pos="2428240" algn="l"/>
                <a:tab pos="4423410" algn="l"/>
                <a:tab pos="5077460" algn="l"/>
                <a:tab pos="6052820" algn="l"/>
              </a:tabLst>
            </a:pPr>
            <a:r>
              <a:rPr sz="2700" spc="-10" dirty="0">
                <a:latin typeface="Book Antiqua"/>
                <a:cs typeface="Book Antiqua"/>
              </a:rPr>
              <a:t>b</a:t>
            </a:r>
            <a:r>
              <a:rPr sz="2700" dirty="0">
                <a:latin typeface="Book Antiqua"/>
                <a:cs typeface="Book Antiqua"/>
              </a:rPr>
              <a:t>)	Inflect</a:t>
            </a:r>
            <a:r>
              <a:rPr sz="2700" spc="-10" dirty="0">
                <a:latin typeface="Book Antiqua"/>
                <a:cs typeface="Book Antiqua"/>
              </a:rPr>
              <a:t>i</a:t>
            </a:r>
            <a:r>
              <a:rPr sz="2700" dirty="0">
                <a:latin typeface="Book Antiqua"/>
                <a:cs typeface="Book Antiqua"/>
              </a:rPr>
              <a:t>o</a:t>
            </a:r>
            <a:r>
              <a:rPr sz="2700" spc="10" dirty="0">
                <a:latin typeface="Book Antiqua"/>
                <a:cs typeface="Book Antiqua"/>
              </a:rPr>
              <a:t>n</a:t>
            </a:r>
            <a:r>
              <a:rPr sz="2700" dirty="0">
                <a:latin typeface="Book Antiqua"/>
                <a:cs typeface="Book Antiqua"/>
              </a:rPr>
              <a:t>al	morp</a:t>
            </a:r>
            <a:r>
              <a:rPr sz="2700" spc="10" dirty="0">
                <a:latin typeface="Book Antiqua"/>
                <a:cs typeface="Book Antiqua"/>
              </a:rPr>
              <a:t>h</a:t>
            </a:r>
            <a:r>
              <a:rPr sz="2700" dirty="0">
                <a:latin typeface="Book Antiqua"/>
                <a:cs typeface="Book Antiqua"/>
              </a:rPr>
              <a:t>em</a:t>
            </a:r>
            <a:r>
              <a:rPr sz="2700" spc="5" dirty="0">
                <a:latin typeface="Book Antiqua"/>
                <a:cs typeface="Book Antiqua"/>
              </a:rPr>
              <a:t>e</a:t>
            </a:r>
            <a:r>
              <a:rPr sz="2700" dirty="0">
                <a:latin typeface="Book Antiqua"/>
                <a:cs typeface="Book Antiqua"/>
              </a:rPr>
              <a:t>s	are	more	</a:t>
            </a:r>
            <a:r>
              <a:rPr sz="2700" spc="-5" dirty="0">
                <a:latin typeface="Book Antiqua"/>
                <a:cs typeface="Book Antiqua"/>
              </a:rPr>
              <a:t>p</a:t>
            </a:r>
            <a:r>
              <a:rPr sz="2700" spc="-15" dirty="0">
                <a:latin typeface="Book Antiqua"/>
                <a:cs typeface="Book Antiqua"/>
              </a:rPr>
              <a:t>r</a:t>
            </a:r>
            <a:r>
              <a:rPr sz="2700" dirty="0">
                <a:latin typeface="Book Antiqua"/>
                <a:cs typeface="Book Antiqua"/>
              </a:rPr>
              <a:t>oduct</a:t>
            </a:r>
            <a:r>
              <a:rPr sz="2700" spc="-10" dirty="0">
                <a:latin typeface="Book Antiqua"/>
                <a:cs typeface="Book Antiqua"/>
              </a:rPr>
              <a:t>i</a:t>
            </a:r>
            <a:r>
              <a:rPr sz="2700" dirty="0">
                <a:latin typeface="Book Antiqua"/>
                <a:cs typeface="Book Antiqua"/>
              </a:rPr>
              <a:t>ve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22654" y="3749116"/>
            <a:ext cx="350583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" dirty="0">
                <a:latin typeface="Book Antiqua"/>
                <a:cs typeface="Book Antiqua"/>
              </a:rPr>
              <a:t>than derivational</a:t>
            </a:r>
            <a:r>
              <a:rPr sz="2700" spc="-40" dirty="0">
                <a:latin typeface="Book Antiqua"/>
                <a:cs typeface="Book Antiqua"/>
              </a:rPr>
              <a:t> </a:t>
            </a:r>
            <a:r>
              <a:rPr sz="2700" dirty="0">
                <a:latin typeface="Book Antiqua"/>
                <a:cs typeface="Book Antiqua"/>
              </a:rPr>
              <a:t>ones.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7542" y="4164329"/>
            <a:ext cx="7730490" cy="725170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527685" marR="5080" indent="-515620">
              <a:lnSpc>
                <a:spcPct val="70000"/>
              </a:lnSpc>
              <a:spcBef>
                <a:spcPts val="1070"/>
              </a:spcBef>
              <a:tabLst>
                <a:tab pos="527685" algn="l"/>
                <a:tab pos="1497330" algn="l"/>
                <a:tab pos="3329304" algn="l"/>
                <a:tab pos="5271135" algn="l"/>
                <a:tab pos="6482715" algn="l"/>
                <a:tab pos="7092315" algn="l"/>
              </a:tabLst>
            </a:pPr>
            <a:r>
              <a:rPr sz="2700" dirty="0">
                <a:latin typeface="Book Antiqua"/>
                <a:cs typeface="Book Antiqua"/>
              </a:rPr>
              <a:t>c)	Some	inf</a:t>
            </a:r>
            <a:r>
              <a:rPr sz="2700" spc="-15" dirty="0">
                <a:latin typeface="Book Antiqua"/>
                <a:cs typeface="Book Antiqua"/>
              </a:rPr>
              <a:t>l</a:t>
            </a:r>
            <a:r>
              <a:rPr sz="2700" dirty="0">
                <a:latin typeface="Book Antiqua"/>
                <a:cs typeface="Book Antiqua"/>
              </a:rPr>
              <a:t>ectional	morphemes	cha</a:t>
            </a:r>
            <a:r>
              <a:rPr sz="2700" spc="5" dirty="0">
                <a:latin typeface="Book Antiqua"/>
                <a:cs typeface="Book Antiqua"/>
              </a:rPr>
              <a:t>n</a:t>
            </a:r>
            <a:r>
              <a:rPr sz="2700" spc="-5" dirty="0">
                <a:latin typeface="Book Antiqua"/>
                <a:cs typeface="Book Antiqua"/>
              </a:rPr>
              <a:t>g</a:t>
            </a:r>
            <a:r>
              <a:rPr sz="2700" dirty="0">
                <a:latin typeface="Book Antiqua"/>
                <a:cs typeface="Book Antiqua"/>
              </a:rPr>
              <a:t>e	</a:t>
            </a:r>
            <a:r>
              <a:rPr sz="2700" spc="-5" dirty="0">
                <a:latin typeface="Book Antiqua"/>
                <a:cs typeface="Book Antiqua"/>
              </a:rPr>
              <a:t>th</a:t>
            </a:r>
            <a:r>
              <a:rPr sz="2700" dirty="0">
                <a:latin typeface="Book Antiqua"/>
                <a:cs typeface="Book Antiqua"/>
              </a:rPr>
              <a:t>e	</a:t>
            </a:r>
            <a:r>
              <a:rPr sz="2700" spc="-5" dirty="0">
                <a:latin typeface="Book Antiqua"/>
                <a:cs typeface="Book Antiqua"/>
              </a:rPr>
              <a:t>part  </a:t>
            </a:r>
            <a:r>
              <a:rPr sz="2700" dirty="0">
                <a:latin typeface="Book Antiqua"/>
                <a:cs typeface="Book Antiqua"/>
              </a:rPr>
              <a:t>of speech of </a:t>
            </a:r>
            <a:r>
              <a:rPr sz="2700" spc="-5" dirty="0">
                <a:latin typeface="Book Antiqua"/>
                <a:cs typeface="Book Antiqua"/>
              </a:rPr>
              <a:t>the</a:t>
            </a:r>
            <a:r>
              <a:rPr sz="2700" spc="-30" dirty="0">
                <a:latin typeface="Book Antiqua"/>
                <a:cs typeface="Book Antiqua"/>
              </a:rPr>
              <a:t> </a:t>
            </a:r>
            <a:r>
              <a:rPr sz="2700" dirty="0">
                <a:latin typeface="Book Antiqua"/>
                <a:cs typeface="Book Antiqua"/>
              </a:rPr>
              <a:t>word.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7542" y="4866589"/>
            <a:ext cx="4996180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7685" algn="l"/>
                <a:tab pos="1682750" algn="l"/>
                <a:tab pos="2437130" algn="l"/>
                <a:tab pos="3284854" algn="l"/>
              </a:tabLst>
            </a:pPr>
            <a:r>
              <a:rPr sz="2700" spc="-5" dirty="0">
                <a:latin typeface="Book Antiqua"/>
                <a:cs typeface="Book Antiqua"/>
              </a:rPr>
              <a:t>d)	There	</a:t>
            </a:r>
            <a:r>
              <a:rPr sz="2700" dirty="0">
                <a:latin typeface="Book Antiqua"/>
                <a:cs typeface="Book Antiqua"/>
              </a:rPr>
              <a:t>are	</a:t>
            </a:r>
            <a:r>
              <a:rPr sz="2700" spc="-5" dirty="0">
                <a:latin typeface="Book Antiqua"/>
                <a:cs typeface="Book Antiqua"/>
              </a:rPr>
              <a:t>few	inflectional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61634" y="4866589"/>
            <a:ext cx="2474595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19125" algn="l"/>
              </a:tabLst>
            </a:pPr>
            <a:r>
              <a:rPr sz="2700" dirty="0">
                <a:latin typeface="Book Antiqua"/>
                <a:cs typeface="Book Antiqua"/>
              </a:rPr>
              <a:t>or	</a:t>
            </a:r>
            <a:r>
              <a:rPr sz="2700" spc="-5" dirty="0">
                <a:latin typeface="Book Antiqua"/>
                <a:cs typeface="Book Antiqua"/>
              </a:rPr>
              <a:t>derivational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07542" y="5155183"/>
            <a:ext cx="7729855" cy="1141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685">
              <a:lnSpc>
                <a:spcPct val="100000"/>
              </a:lnSpc>
              <a:spcBef>
                <a:spcPts val="100"/>
              </a:spcBef>
            </a:pPr>
            <a:r>
              <a:rPr sz="2700" dirty="0">
                <a:latin typeface="Book Antiqua"/>
                <a:cs typeface="Book Antiqua"/>
              </a:rPr>
              <a:t>circumfixes or</a:t>
            </a:r>
            <a:r>
              <a:rPr sz="2700" spc="-20" dirty="0">
                <a:latin typeface="Book Antiqua"/>
                <a:cs typeface="Book Antiqua"/>
              </a:rPr>
              <a:t> </a:t>
            </a:r>
            <a:r>
              <a:rPr sz="2700" spc="-5" dirty="0">
                <a:latin typeface="Book Antiqua"/>
                <a:cs typeface="Book Antiqua"/>
              </a:rPr>
              <a:t>infixes.</a:t>
            </a:r>
            <a:endParaRPr sz="2700">
              <a:latin typeface="Book Antiqua"/>
              <a:cs typeface="Book Antiqua"/>
            </a:endParaRPr>
          </a:p>
          <a:p>
            <a:pPr marL="527685" marR="5080" indent="-515620">
              <a:lnSpc>
                <a:spcPct val="70000"/>
              </a:lnSpc>
              <a:spcBef>
                <a:spcPts val="1005"/>
              </a:spcBef>
              <a:tabLst>
                <a:tab pos="527685" algn="l"/>
              </a:tabLst>
            </a:pPr>
            <a:r>
              <a:rPr sz="2700" dirty="0">
                <a:latin typeface="Book Antiqua"/>
                <a:cs typeface="Book Antiqua"/>
              </a:rPr>
              <a:t>e)	</a:t>
            </a:r>
            <a:r>
              <a:rPr sz="2700" spc="-5" dirty="0">
                <a:latin typeface="Book Antiqua"/>
                <a:cs typeface="Book Antiqua"/>
              </a:rPr>
              <a:t>Derivational </a:t>
            </a:r>
            <a:r>
              <a:rPr sz="2700" dirty="0">
                <a:latin typeface="Book Antiqua"/>
                <a:cs typeface="Book Antiqua"/>
              </a:rPr>
              <a:t>morphemes can </a:t>
            </a:r>
            <a:r>
              <a:rPr sz="2700" spc="-5" dirty="0">
                <a:latin typeface="Book Antiqua"/>
                <a:cs typeface="Book Antiqua"/>
              </a:rPr>
              <a:t>be </a:t>
            </a:r>
            <a:r>
              <a:rPr sz="2700" spc="-10" dirty="0">
                <a:latin typeface="Book Antiqua"/>
                <a:cs typeface="Book Antiqua"/>
              </a:rPr>
              <a:t>bound </a:t>
            </a:r>
            <a:r>
              <a:rPr sz="2700" dirty="0">
                <a:latin typeface="Book Antiqua"/>
                <a:cs typeface="Book Antiqua"/>
              </a:rPr>
              <a:t>or free  morphemes.</a:t>
            </a:r>
            <a:endParaRPr sz="2700">
              <a:latin typeface="Book Antiqua"/>
              <a:cs typeface="Book Antiqu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995928" y="6176771"/>
            <a:ext cx="1094232" cy="544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pc="-5" dirty="0"/>
              <a:t>2013191046</a:t>
            </a:r>
          </a:p>
          <a:p>
            <a:pPr marL="12700">
              <a:lnSpc>
                <a:spcPct val="100000"/>
              </a:lnSpc>
            </a:pPr>
            <a:r>
              <a:rPr dirty="0"/>
              <a:t>MURAT</a:t>
            </a:r>
            <a:r>
              <a:rPr spc="-75" dirty="0"/>
              <a:t> </a:t>
            </a:r>
            <a:r>
              <a:rPr dirty="0"/>
              <a:t>ERCAN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dirty="0"/>
              <a:t>39</a:t>
            </a:fld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A42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409191" y="606628"/>
            <a:ext cx="63284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FFFFFF"/>
                </a:solidFill>
              </a:rPr>
              <a:t>Rules of Word</a:t>
            </a:r>
            <a:r>
              <a:rPr spc="-70" dirty="0">
                <a:solidFill>
                  <a:srgbClr val="FFFFFF"/>
                </a:solidFill>
              </a:rPr>
              <a:t> </a:t>
            </a:r>
            <a:r>
              <a:rPr spc="-5" dirty="0">
                <a:solidFill>
                  <a:srgbClr val="FFFFFF"/>
                </a:solidFill>
              </a:rPr>
              <a:t>Formation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17067" y="2521119"/>
            <a:ext cx="342900" cy="27730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470"/>
              </a:lnSpc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(English)</a:t>
            </a:r>
            <a:r>
              <a:rPr sz="25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Calibri"/>
                <a:cs typeface="Calibri"/>
              </a:rPr>
              <a:t>Morphemes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104900" y="1940051"/>
            <a:ext cx="1778635" cy="982980"/>
            <a:chOff x="1104900" y="1940051"/>
            <a:chExt cx="1778635" cy="982980"/>
          </a:xfrm>
        </p:grpSpPr>
        <p:sp>
          <p:nvSpPr>
            <p:cNvPr id="18" name="object 18"/>
            <p:cNvSpPr/>
            <p:nvPr/>
          </p:nvSpPr>
          <p:spPr>
            <a:xfrm>
              <a:off x="1104900" y="2084857"/>
              <a:ext cx="1778508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49096" y="1940051"/>
              <a:ext cx="1687067" cy="98298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164336" y="2124455"/>
            <a:ext cx="1664335" cy="508000"/>
          </a:xfrm>
          <a:prstGeom prst="rect">
            <a:avLst/>
          </a:prstGeom>
          <a:solidFill>
            <a:srgbClr val="1E2530"/>
          </a:solidFill>
        </p:spPr>
        <p:txBody>
          <a:bodyPr vert="horz" wrap="square" lIns="0" tIns="0" rIns="0" bIns="0" rtlCol="0">
            <a:spAutoFit/>
          </a:bodyPr>
          <a:lstStyle/>
          <a:p>
            <a:pPr marL="293370">
              <a:lnSpc>
                <a:spcPts val="3535"/>
              </a:lnSpc>
            </a:pPr>
            <a:r>
              <a:rPr sz="3200" dirty="0">
                <a:solidFill>
                  <a:srgbClr val="7E7E7E"/>
                </a:solidFill>
                <a:latin typeface="Calibri"/>
                <a:cs typeface="Calibri"/>
              </a:rPr>
              <a:t>Bound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136392" y="1943112"/>
            <a:ext cx="1778635" cy="984885"/>
            <a:chOff x="3136392" y="1943112"/>
            <a:chExt cx="1778635" cy="984885"/>
          </a:xfrm>
        </p:grpSpPr>
        <p:sp>
          <p:nvSpPr>
            <p:cNvPr id="22" name="object 22"/>
            <p:cNvSpPr/>
            <p:nvPr/>
          </p:nvSpPr>
          <p:spPr>
            <a:xfrm>
              <a:off x="3136392" y="2087905"/>
              <a:ext cx="1778508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345180" y="1943112"/>
              <a:ext cx="1357884" cy="9844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195828" y="2127504"/>
              <a:ext cx="1664335" cy="508000"/>
            </a:xfrm>
            <a:custGeom>
              <a:avLst/>
              <a:gdLst/>
              <a:ahLst/>
              <a:cxnLst/>
              <a:rect l="l" t="t" r="r" b="b"/>
              <a:pathLst>
                <a:path w="1664335" h="508000">
                  <a:moveTo>
                    <a:pt x="1664207" y="0"/>
                  </a:moveTo>
                  <a:lnTo>
                    <a:pt x="0" y="0"/>
                  </a:lnTo>
                  <a:lnTo>
                    <a:pt x="0" y="507491"/>
                  </a:lnTo>
                  <a:lnTo>
                    <a:pt x="1664207" y="507491"/>
                  </a:lnTo>
                  <a:lnTo>
                    <a:pt x="1664207" y="0"/>
                  </a:lnTo>
                  <a:close/>
                </a:path>
              </a:pathLst>
            </a:custGeom>
            <a:solidFill>
              <a:srgbClr val="1E25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195827" y="2127504"/>
            <a:ext cx="1664335" cy="508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8470">
              <a:lnSpc>
                <a:spcPts val="3535"/>
              </a:lnSpc>
            </a:pPr>
            <a:r>
              <a:rPr sz="3200" spc="-15" dirty="0">
                <a:solidFill>
                  <a:srgbClr val="7E7E7E"/>
                </a:solidFill>
                <a:latin typeface="Calibri"/>
                <a:cs typeface="Calibri"/>
              </a:rPr>
              <a:t>Affix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954523" y="2129027"/>
            <a:ext cx="2066925" cy="791210"/>
            <a:chOff x="4954523" y="2129027"/>
            <a:chExt cx="2066925" cy="791210"/>
          </a:xfrm>
        </p:grpSpPr>
        <p:sp>
          <p:nvSpPr>
            <p:cNvPr id="27" name="object 27"/>
            <p:cNvSpPr/>
            <p:nvPr/>
          </p:nvSpPr>
          <p:spPr>
            <a:xfrm>
              <a:off x="5099303" y="2185441"/>
              <a:ext cx="1778507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954523" y="2129027"/>
              <a:ext cx="2066544" cy="79095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5158740" y="2225039"/>
            <a:ext cx="1664335" cy="508000"/>
          </a:xfrm>
          <a:prstGeom prst="rect">
            <a:avLst/>
          </a:prstGeom>
          <a:solidFill>
            <a:srgbClr val="1F4E79"/>
          </a:solidFill>
        </p:spPr>
        <p:txBody>
          <a:bodyPr vert="horz" wrap="square" lIns="0" tIns="25400" rIns="0" bIns="0" rtlCol="0">
            <a:spAutoFit/>
          </a:bodyPr>
          <a:lstStyle/>
          <a:p>
            <a:pPr marL="49530">
              <a:lnSpc>
                <a:spcPct val="100000"/>
              </a:lnSpc>
              <a:spcBef>
                <a:spcPts val="200"/>
              </a:spcBef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Derivational</a:t>
            </a:r>
            <a:endParaRPr sz="2500" dirty="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7095743" y="1812035"/>
            <a:ext cx="1778635" cy="791210"/>
            <a:chOff x="7095743" y="1812035"/>
            <a:chExt cx="1778635" cy="791210"/>
          </a:xfrm>
        </p:grpSpPr>
        <p:sp>
          <p:nvSpPr>
            <p:cNvPr id="31" name="object 31"/>
            <p:cNvSpPr/>
            <p:nvPr/>
          </p:nvSpPr>
          <p:spPr>
            <a:xfrm>
              <a:off x="7095743" y="1868449"/>
              <a:ext cx="1778507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368539" y="1812035"/>
              <a:ext cx="1232903" cy="79095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7155180" y="1908048"/>
            <a:ext cx="1664335" cy="508000"/>
          </a:xfrm>
          <a:prstGeom prst="rect">
            <a:avLst/>
          </a:prstGeom>
          <a:solidFill>
            <a:srgbClr val="2A9A71"/>
          </a:solidFill>
        </p:spPr>
        <p:txBody>
          <a:bodyPr vert="horz" wrap="square" lIns="0" tIns="25400" rIns="0" bIns="0" rtlCol="0">
            <a:spAutoFit/>
          </a:bodyPr>
          <a:lstStyle/>
          <a:p>
            <a:pPr marL="466725">
              <a:lnSpc>
                <a:spcPct val="100000"/>
              </a:lnSpc>
              <a:spcBef>
                <a:spcPts val="200"/>
              </a:spcBef>
            </a:pPr>
            <a:r>
              <a:rPr sz="2500" spc="-15" dirty="0">
                <a:solidFill>
                  <a:srgbClr val="FFFFFF"/>
                </a:solidFill>
                <a:latin typeface="Calibri"/>
                <a:cs typeface="Calibri"/>
              </a:rPr>
              <a:t>Prefix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7095743" y="2964192"/>
            <a:ext cx="1778635" cy="792480"/>
            <a:chOff x="7095743" y="2964192"/>
            <a:chExt cx="1778635" cy="792480"/>
          </a:xfrm>
        </p:grpSpPr>
        <p:sp>
          <p:nvSpPr>
            <p:cNvPr id="35" name="object 35"/>
            <p:cNvSpPr/>
            <p:nvPr/>
          </p:nvSpPr>
          <p:spPr>
            <a:xfrm>
              <a:off x="7095743" y="3020593"/>
              <a:ext cx="1778507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379207" y="2964192"/>
              <a:ext cx="1213091" cy="79246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7155180" y="3060192"/>
            <a:ext cx="1664335" cy="508000"/>
          </a:xfrm>
          <a:prstGeom prst="rect">
            <a:avLst/>
          </a:prstGeom>
          <a:solidFill>
            <a:srgbClr val="2A9A71"/>
          </a:solidFill>
        </p:spPr>
        <p:txBody>
          <a:bodyPr vert="horz" wrap="square" lIns="0" tIns="26034" rIns="0" bIns="0" rtlCol="0">
            <a:spAutoFit/>
          </a:bodyPr>
          <a:lstStyle/>
          <a:p>
            <a:pPr marL="477520">
              <a:lnSpc>
                <a:spcPct val="100000"/>
              </a:lnSpc>
              <a:spcBef>
                <a:spcPts val="204"/>
              </a:spcBef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Suffix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5013959" y="3899928"/>
            <a:ext cx="1946275" cy="792480"/>
            <a:chOff x="5013959" y="3899928"/>
            <a:chExt cx="1946275" cy="792480"/>
          </a:xfrm>
        </p:grpSpPr>
        <p:sp>
          <p:nvSpPr>
            <p:cNvPr id="39" name="object 39"/>
            <p:cNvSpPr/>
            <p:nvPr/>
          </p:nvSpPr>
          <p:spPr>
            <a:xfrm>
              <a:off x="5099303" y="3956329"/>
              <a:ext cx="1778507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013959" y="3899928"/>
              <a:ext cx="1946147" cy="79246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5158740" y="3995928"/>
            <a:ext cx="1664335" cy="508000"/>
          </a:xfrm>
          <a:prstGeom prst="rect">
            <a:avLst/>
          </a:prstGeom>
          <a:solidFill>
            <a:srgbClr val="1F4E79"/>
          </a:solidFill>
        </p:spPr>
        <p:txBody>
          <a:bodyPr vert="horz" wrap="square" lIns="0" tIns="26670" rIns="0" bIns="0" rtlCol="0">
            <a:spAutoFit/>
          </a:bodyPr>
          <a:lstStyle/>
          <a:p>
            <a:pPr marL="109220">
              <a:lnSpc>
                <a:spcPct val="100000"/>
              </a:lnSpc>
              <a:spcBef>
                <a:spcPts val="210"/>
              </a:spcBef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Inflectional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7095743" y="4125467"/>
            <a:ext cx="1778635" cy="791210"/>
            <a:chOff x="7095743" y="4125467"/>
            <a:chExt cx="1778635" cy="791210"/>
          </a:xfrm>
        </p:grpSpPr>
        <p:sp>
          <p:nvSpPr>
            <p:cNvPr id="43" name="object 43"/>
            <p:cNvSpPr/>
            <p:nvPr/>
          </p:nvSpPr>
          <p:spPr>
            <a:xfrm>
              <a:off x="7095743" y="4181881"/>
              <a:ext cx="1778507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379207" y="4125467"/>
              <a:ext cx="1213091" cy="79095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7155180" y="4221479"/>
            <a:ext cx="1664335" cy="508000"/>
          </a:xfrm>
          <a:prstGeom prst="rect">
            <a:avLst/>
          </a:prstGeom>
          <a:solidFill>
            <a:srgbClr val="2A9A71"/>
          </a:solidFill>
        </p:spPr>
        <p:txBody>
          <a:bodyPr vert="horz" wrap="square" lIns="0" tIns="26034" rIns="0" bIns="0" rtlCol="0">
            <a:spAutoFit/>
          </a:bodyPr>
          <a:lstStyle/>
          <a:p>
            <a:pPr marL="477520">
              <a:lnSpc>
                <a:spcPct val="100000"/>
              </a:lnSpc>
              <a:spcBef>
                <a:spcPts val="204"/>
              </a:spcBef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Suffix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3136392" y="2590812"/>
            <a:ext cx="1778635" cy="984885"/>
            <a:chOff x="3136392" y="2590812"/>
            <a:chExt cx="1778635" cy="984885"/>
          </a:xfrm>
        </p:grpSpPr>
        <p:sp>
          <p:nvSpPr>
            <p:cNvPr id="47" name="object 47"/>
            <p:cNvSpPr/>
            <p:nvPr/>
          </p:nvSpPr>
          <p:spPr>
            <a:xfrm>
              <a:off x="3136392" y="2735605"/>
              <a:ext cx="1778508" cy="6202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329940" y="2590812"/>
              <a:ext cx="1389888" cy="98449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3195827" y="2775204"/>
            <a:ext cx="1664335" cy="508000"/>
          </a:xfrm>
          <a:prstGeom prst="rect">
            <a:avLst/>
          </a:prstGeom>
          <a:solidFill>
            <a:srgbClr val="1E2530"/>
          </a:solidFill>
        </p:spPr>
        <p:txBody>
          <a:bodyPr vert="horz" wrap="square" lIns="0" tIns="0" rIns="0" bIns="0" rtlCol="0">
            <a:spAutoFit/>
          </a:bodyPr>
          <a:lstStyle/>
          <a:p>
            <a:pPr marL="443230">
              <a:lnSpc>
                <a:spcPts val="3540"/>
              </a:lnSpc>
            </a:pPr>
            <a:r>
              <a:rPr sz="3200" spc="-20" dirty="0">
                <a:solidFill>
                  <a:srgbClr val="7E7E7E"/>
                </a:solidFill>
                <a:latin typeface="Calibri"/>
                <a:cs typeface="Calibri"/>
              </a:rPr>
              <a:t>Root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1104900" y="5254752"/>
            <a:ext cx="1778635" cy="984885"/>
            <a:chOff x="1104900" y="5254752"/>
            <a:chExt cx="1778635" cy="984885"/>
          </a:xfrm>
        </p:grpSpPr>
        <p:sp>
          <p:nvSpPr>
            <p:cNvPr id="51" name="object 51"/>
            <p:cNvSpPr/>
            <p:nvPr/>
          </p:nvSpPr>
          <p:spPr>
            <a:xfrm>
              <a:off x="1104900" y="5401056"/>
              <a:ext cx="1778508" cy="61873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324356" y="5254752"/>
              <a:ext cx="1341120" cy="98449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1164336" y="5440679"/>
            <a:ext cx="1664335" cy="506095"/>
          </a:xfrm>
          <a:prstGeom prst="rect">
            <a:avLst/>
          </a:prstGeom>
          <a:solidFill>
            <a:srgbClr val="1E2530"/>
          </a:solidFill>
        </p:spPr>
        <p:txBody>
          <a:bodyPr vert="horz" wrap="square" lIns="0" tIns="0" rIns="0" bIns="0" rtlCol="0">
            <a:spAutoFit/>
          </a:bodyPr>
          <a:lstStyle/>
          <a:p>
            <a:pPr marL="467359">
              <a:lnSpc>
                <a:spcPts val="3535"/>
              </a:lnSpc>
            </a:pPr>
            <a:r>
              <a:rPr sz="3200" spc="-10" dirty="0">
                <a:solidFill>
                  <a:srgbClr val="7E7E7E"/>
                </a:solidFill>
                <a:latin typeface="Calibri"/>
                <a:cs typeface="Calibri"/>
              </a:rPr>
              <a:t>Free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3032760" y="4642116"/>
            <a:ext cx="1917700" cy="792480"/>
            <a:chOff x="3032760" y="4642116"/>
            <a:chExt cx="1917700" cy="792480"/>
          </a:xfrm>
        </p:grpSpPr>
        <p:sp>
          <p:nvSpPr>
            <p:cNvPr id="55" name="object 55"/>
            <p:cNvSpPr/>
            <p:nvPr/>
          </p:nvSpPr>
          <p:spPr>
            <a:xfrm>
              <a:off x="3102864" y="4680229"/>
              <a:ext cx="1776984" cy="62024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032760" y="4642116"/>
              <a:ext cx="1917191" cy="79246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3162300" y="4719828"/>
            <a:ext cx="1663064" cy="508000"/>
          </a:xfrm>
          <a:prstGeom prst="rect">
            <a:avLst/>
          </a:prstGeom>
          <a:solidFill>
            <a:srgbClr val="1E2530"/>
          </a:solidFill>
        </p:spPr>
        <p:txBody>
          <a:bodyPr vert="horz" wrap="square" lIns="0" tIns="45085" rIns="0" bIns="0" rtlCol="0">
            <a:spAutoFit/>
          </a:bodyPr>
          <a:lstStyle/>
          <a:p>
            <a:pPr marL="123189">
              <a:lnSpc>
                <a:spcPct val="100000"/>
              </a:lnSpc>
              <a:spcBef>
                <a:spcPts val="355"/>
              </a:spcBef>
            </a:pPr>
            <a:r>
              <a:rPr sz="2500" spc="-5" dirty="0">
                <a:solidFill>
                  <a:srgbClr val="7E7E7E"/>
                </a:solidFill>
                <a:latin typeface="Calibri"/>
                <a:cs typeface="Calibri"/>
              </a:rPr>
              <a:t>Open</a:t>
            </a:r>
            <a:r>
              <a:rPr sz="2500" spc="-3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7E7E7E"/>
                </a:solidFill>
                <a:latin typeface="Calibri"/>
                <a:cs typeface="Calibri"/>
              </a:rPr>
              <a:t>Class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2955035" y="5343144"/>
            <a:ext cx="2072639" cy="791210"/>
            <a:chOff x="2955035" y="5343144"/>
            <a:chExt cx="2072639" cy="791210"/>
          </a:xfrm>
        </p:grpSpPr>
        <p:sp>
          <p:nvSpPr>
            <p:cNvPr id="59" name="object 59"/>
            <p:cNvSpPr/>
            <p:nvPr/>
          </p:nvSpPr>
          <p:spPr>
            <a:xfrm>
              <a:off x="3102863" y="5399532"/>
              <a:ext cx="1776984" cy="62024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955035" y="5343144"/>
              <a:ext cx="2072639" cy="79095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3162300" y="5439155"/>
            <a:ext cx="1663064" cy="508000"/>
          </a:xfrm>
          <a:prstGeom prst="rect">
            <a:avLst/>
          </a:prstGeom>
          <a:solidFill>
            <a:srgbClr val="1E2530"/>
          </a:solidFill>
        </p:spPr>
        <p:txBody>
          <a:bodyPr vert="horz" wrap="square" lIns="0" tIns="26034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204"/>
              </a:spcBef>
            </a:pPr>
            <a:r>
              <a:rPr sz="2500" spc="-10" dirty="0">
                <a:solidFill>
                  <a:srgbClr val="7E7E7E"/>
                </a:solidFill>
                <a:latin typeface="Calibri"/>
                <a:cs typeface="Calibri"/>
              </a:rPr>
              <a:t>Closed</a:t>
            </a:r>
            <a:r>
              <a:rPr sz="2500" spc="-4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7E7E7E"/>
                </a:solidFill>
                <a:latin typeface="Calibri"/>
                <a:cs typeface="Calibri"/>
              </a:rPr>
              <a:t>Class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8309482" y="6436991"/>
            <a:ext cx="1530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B7AC9E"/>
                </a:solidFill>
                <a:latin typeface="Book Antiqua"/>
                <a:cs typeface="Book Antiqua"/>
              </a:rPr>
              <a:t>4</a:t>
            </a:fld>
            <a:endParaRPr sz="1200">
              <a:latin typeface="Book Antiqua"/>
              <a:cs typeface="Book Antiqu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7244333" y="2318384"/>
            <a:ext cx="14903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03885" algn="l"/>
                <a:tab pos="1071245" algn="l"/>
              </a:tabLst>
            </a:pP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1800" spc="-3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00" spc="5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	un-	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n-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244333" y="3519678"/>
            <a:ext cx="14655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46405" algn="l"/>
                <a:tab pos="888365" algn="l"/>
              </a:tabLst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y	-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t	-ment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244333" y="4720539"/>
            <a:ext cx="148082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76910" algn="l"/>
                <a:tab pos="1308100" algn="l"/>
              </a:tabLst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g	-er	-s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643255" algn="l"/>
                <a:tab pos="1251585" algn="l"/>
              </a:tabLst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-s	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-est	</a:t>
            </a:r>
            <a:r>
              <a:rPr sz="1800" spc="-80" dirty="0">
                <a:solidFill>
                  <a:srgbClr val="FFFFFF"/>
                </a:solidFill>
                <a:latin typeface="Calibri"/>
                <a:cs typeface="Calibri"/>
              </a:rPr>
              <a:t>-’s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-en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-ed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65175" y="2626309"/>
            <a:ext cx="781875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442C0A"/>
                </a:solidFill>
                <a:latin typeface="Book Antiqua"/>
                <a:cs typeface="Book Antiqua"/>
              </a:rPr>
              <a:t>Derivational</a:t>
            </a:r>
            <a:r>
              <a:rPr sz="5400" spc="-70" dirty="0">
                <a:solidFill>
                  <a:srgbClr val="442C0A"/>
                </a:solidFill>
                <a:latin typeface="Book Antiqua"/>
                <a:cs typeface="Book Antiqua"/>
              </a:rPr>
              <a:t> </a:t>
            </a:r>
            <a:r>
              <a:rPr sz="5400" dirty="0">
                <a:solidFill>
                  <a:srgbClr val="442C0A"/>
                </a:solidFill>
                <a:latin typeface="Book Antiqua"/>
                <a:cs typeface="Book Antiqua"/>
              </a:rPr>
              <a:t>Morphology</a:t>
            </a:r>
            <a:endParaRPr sz="5400">
              <a:latin typeface="Book Antiqua"/>
              <a:cs typeface="Book Antiq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19932" y="3832097"/>
            <a:ext cx="21043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Derived</a:t>
            </a:r>
            <a:r>
              <a:rPr sz="2400" spc="-9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2400" dirty="0">
                <a:solidFill>
                  <a:srgbClr val="A47C3D"/>
                </a:solidFill>
                <a:latin typeface="Book Antiqua"/>
                <a:cs typeface="Book Antiqua"/>
              </a:rPr>
              <a:t>Words</a:t>
            </a:r>
            <a:endParaRPr sz="24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6332" y="606628"/>
            <a:ext cx="637730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Derivational</a:t>
            </a:r>
            <a:r>
              <a:rPr spc="-70" dirty="0"/>
              <a:t> </a:t>
            </a:r>
            <a:r>
              <a:rPr dirty="0"/>
              <a:t>Morphology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7542" y="2232482"/>
            <a:ext cx="7667625" cy="365632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Derivational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morphemes,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when added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to  the root, change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either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the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category or 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the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meaning of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the</a:t>
            </a:r>
            <a:r>
              <a:rPr sz="3200" spc="-1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word.</a:t>
            </a:r>
            <a:endParaRPr sz="32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A47C3D"/>
              </a:buClr>
              <a:buFont typeface="Arial"/>
              <a:buChar char="•"/>
            </a:pPr>
            <a:endParaRPr sz="40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300" algn="l"/>
                <a:tab pos="2755900" algn="l"/>
                <a:tab pos="3670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e.g.</a:t>
            </a:r>
            <a:r>
              <a:rPr sz="3200" spc="-320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employ	</a:t>
            </a:r>
            <a:r>
              <a:rPr sz="3200" b="1" dirty="0">
                <a:solidFill>
                  <a:srgbClr val="212A35"/>
                </a:solidFill>
                <a:latin typeface="Book Antiqua"/>
                <a:cs typeface="Book Antiqua"/>
              </a:rPr>
              <a:t>→	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employ</a:t>
            </a:r>
            <a:r>
              <a:rPr sz="3200" b="1" u="heavy" dirty="0">
                <a:solidFill>
                  <a:srgbClr val="212A35"/>
                </a:solidFill>
                <a:uFill>
                  <a:solidFill>
                    <a:srgbClr val="212A35"/>
                  </a:solidFill>
                </a:uFill>
                <a:latin typeface="Book Antiqua"/>
                <a:cs typeface="Book Antiqua"/>
              </a:rPr>
              <a:t>er</a:t>
            </a:r>
            <a:endParaRPr sz="320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A47C3D"/>
              </a:buClr>
              <a:buFont typeface="Arial"/>
              <a:buChar char="•"/>
            </a:pPr>
            <a:endParaRPr sz="420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Both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category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and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meaning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has</a:t>
            </a:r>
            <a:r>
              <a:rPr sz="3200" spc="-114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changed.</a:t>
            </a:r>
            <a:endParaRPr sz="320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6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07542" y="2232482"/>
            <a:ext cx="7713345" cy="365632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241300" marR="5080" indent="-2286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Derivational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morphemes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may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or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may </a:t>
            </a:r>
            <a:r>
              <a:rPr sz="3200" spc="-5" dirty="0">
                <a:solidFill>
                  <a:srgbClr val="212A35"/>
                </a:solidFill>
                <a:latin typeface="Book Antiqua"/>
                <a:cs typeface="Book Antiqua"/>
              </a:rPr>
              <a:t>not 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change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the syntactic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category of</a:t>
            </a:r>
            <a:r>
              <a:rPr sz="3200" spc="-4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words.</a:t>
            </a:r>
            <a:endParaRPr sz="3200" dirty="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A47C3D"/>
              </a:buClr>
              <a:buFont typeface="Arial"/>
              <a:buChar char="•"/>
            </a:pPr>
            <a:endParaRPr sz="4350" dirty="0">
              <a:latin typeface="Book Antiqua"/>
              <a:cs typeface="Book Antiqua"/>
            </a:endParaRPr>
          </a:p>
          <a:p>
            <a:pPr marL="241300" marR="890269" indent="-228600">
              <a:lnSpc>
                <a:spcPts val="3460"/>
              </a:lnSpc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Derivational </a:t>
            </a:r>
            <a:r>
              <a:rPr sz="3200" spc="-5" dirty="0">
                <a:solidFill>
                  <a:srgbClr val="A47C3D"/>
                </a:solidFill>
                <a:latin typeface="Book Antiqua"/>
                <a:cs typeface="Book Antiqua"/>
              </a:rPr>
              <a:t>Morphemes</a:t>
            </a:r>
            <a:r>
              <a:rPr sz="3200" spc="-5" dirty="0">
                <a:solidFill>
                  <a:srgbClr val="212A35"/>
                </a:solidFill>
                <a:latin typeface="Book Antiqua"/>
                <a:cs typeface="Book Antiqua"/>
              </a:rPr>
              <a:t>: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Suffixes </a:t>
            </a:r>
            <a:r>
              <a:rPr sz="3200" spc="5" dirty="0">
                <a:solidFill>
                  <a:srgbClr val="212A35"/>
                </a:solidFill>
                <a:latin typeface="Book Antiqua"/>
                <a:cs typeface="Book Antiqua"/>
              </a:rPr>
              <a:t>&amp; </a:t>
            </a:r>
            <a:r>
              <a:rPr sz="3200" spc="5" dirty="0">
                <a:solidFill>
                  <a:srgbClr val="A47C3D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Prefixes.</a:t>
            </a:r>
            <a:endParaRPr sz="3200" dirty="0">
              <a:latin typeface="Book Antiqua"/>
              <a:cs typeface="Book Antiqu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A47C3D"/>
              </a:buClr>
              <a:buFont typeface="Arial"/>
              <a:buChar char="•"/>
            </a:pPr>
            <a:endParaRPr sz="4000" dirty="0">
              <a:latin typeface="Book Antiqua"/>
              <a:cs typeface="Book Antiqua"/>
            </a:endParaRPr>
          </a:p>
          <a:p>
            <a:pPr marL="241300" indent="-22860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41300" algn="l"/>
              </a:tabLst>
            </a:pPr>
            <a:r>
              <a:rPr sz="3200" dirty="0">
                <a:solidFill>
                  <a:srgbClr val="A47C3D"/>
                </a:solidFill>
                <a:latin typeface="Book Antiqua"/>
                <a:cs typeface="Book Antiqua"/>
              </a:rPr>
              <a:t>Inflectional Morphemes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: </a:t>
            </a:r>
            <a:r>
              <a:rPr sz="3200" b="1" u="heavy" spc="-5" dirty="0">
                <a:solidFill>
                  <a:srgbClr val="212A35"/>
                </a:solidFill>
                <a:uFill>
                  <a:solidFill>
                    <a:srgbClr val="212A35"/>
                  </a:solidFill>
                </a:uFill>
                <a:latin typeface="Book Antiqua"/>
                <a:cs typeface="Book Antiqua"/>
              </a:rPr>
              <a:t>only</a:t>
            </a:r>
            <a:r>
              <a:rPr sz="3200" b="1" spc="-40" dirty="0">
                <a:solidFill>
                  <a:srgbClr val="212A35"/>
                </a:solidFill>
                <a:latin typeface="Book Antiqua"/>
                <a:cs typeface="Book Antiqua"/>
              </a:rPr>
              <a:t> </a:t>
            </a:r>
            <a:r>
              <a:rPr sz="3200" dirty="0">
                <a:solidFill>
                  <a:srgbClr val="212A35"/>
                </a:solidFill>
                <a:latin typeface="Book Antiqua"/>
                <a:cs typeface="Book Antiqua"/>
              </a:rPr>
              <a:t>Suffixes</a:t>
            </a:r>
            <a:endParaRPr sz="3200" dirty="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7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04261" y="606628"/>
            <a:ext cx="39350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Some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88492" y="2276399"/>
          <a:ext cx="7708265" cy="33109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716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5882">
                <a:tc>
                  <a:txBody>
                    <a:bodyPr/>
                    <a:lstStyle/>
                    <a:p>
                      <a:pPr marL="260350" indent="-228600">
                        <a:lnSpc>
                          <a:spcPts val="3600"/>
                        </a:lnSpc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boy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3200" spc="-4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-ish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ts val="3600"/>
                        </a:lnSpc>
                      </a:pP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→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3365">
                        <a:lnSpc>
                          <a:spcPts val="3600"/>
                        </a:lnSpc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Noun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r>
                        <a:rPr sz="3200" spc="-3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Adjective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9820">
                <a:tc>
                  <a:txBody>
                    <a:bodyPr/>
                    <a:lstStyle/>
                    <a:p>
                      <a:pPr marL="260350" indent="-228600">
                        <a:lnSpc>
                          <a:spcPct val="100000"/>
                        </a:lnSpc>
                        <a:spcBef>
                          <a:spcPts val="1530"/>
                        </a:spcBef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king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3200" spc="-55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-dom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→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tc>
                  <a:txBody>
                    <a:bodyPr/>
                    <a:lstStyle/>
                    <a:p>
                      <a:pPr marL="253365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Noun </a:t>
                      </a:r>
                      <a:r>
                        <a:rPr sz="3200" spc="-5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r>
                        <a:rPr sz="3200" spc="-1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Noun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9595">
                <a:tc>
                  <a:txBody>
                    <a:bodyPr/>
                    <a:lstStyle/>
                    <a:p>
                      <a:pPr marL="260350" indent="-228600">
                        <a:lnSpc>
                          <a:spcPct val="100000"/>
                        </a:lnSpc>
                        <a:spcBef>
                          <a:spcPts val="1525"/>
                        </a:spcBef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un-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3200" spc="-3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do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3675" marB="0"/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→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3675" marB="0"/>
                </a:tc>
                <a:tc>
                  <a:txBody>
                    <a:bodyPr/>
                    <a:lstStyle/>
                    <a:p>
                      <a:pPr marL="253365">
                        <a:lnSpc>
                          <a:spcPct val="100000"/>
                        </a:lnSpc>
                        <a:spcBef>
                          <a:spcPts val="1525"/>
                        </a:spcBef>
                      </a:pP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Verb </a:t>
                      </a:r>
                      <a:r>
                        <a:rPr sz="3200" spc="-5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r>
                        <a:rPr sz="3200" spc="5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Verb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367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5658">
                <a:tc>
                  <a:txBody>
                    <a:bodyPr/>
                    <a:lstStyle/>
                    <a:p>
                      <a:pPr marL="260350" indent="-228600">
                        <a:lnSpc>
                          <a:spcPct val="100000"/>
                        </a:lnSpc>
                        <a:spcBef>
                          <a:spcPts val="1530"/>
                        </a:spcBef>
                        <a:buFont typeface="Arial"/>
                        <a:buChar char="•"/>
                        <a:tabLst>
                          <a:tab pos="260350" algn="l"/>
                        </a:tabLst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a-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3200" spc="-4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moral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tc>
                  <a:txBody>
                    <a:bodyPr/>
                    <a:lstStyle/>
                    <a:p>
                      <a:pPr marL="146050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→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tc>
                  <a:txBody>
                    <a:bodyPr/>
                    <a:lstStyle/>
                    <a:p>
                      <a:pPr marL="253365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Adjective </a:t>
                      </a:r>
                      <a:r>
                        <a:rPr sz="320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r>
                        <a:rPr sz="3200" spc="-40" dirty="0">
                          <a:solidFill>
                            <a:srgbClr val="212A35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3200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Adjective</a:t>
                      </a:r>
                      <a:endParaRPr sz="3200">
                        <a:latin typeface="Book Antiqua"/>
                        <a:cs typeface="Book Antiqua"/>
                      </a:endParaRPr>
                    </a:p>
                  </a:txBody>
                  <a:tcPr marL="0" marR="0" marT="19431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8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5"/>
              </a:spcBef>
            </a:pPr>
            <a:r>
              <a:rPr dirty="0"/>
              <a:t>More</a:t>
            </a:r>
            <a:r>
              <a:rPr spc="-70" dirty="0"/>
              <a:t> </a:t>
            </a:r>
            <a:r>
              <a:rPr dirty="0"/>
              <a:t>Examples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22300" y="2135632"/>
          <a:ext cx="7886700" cy="40233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32067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400" b="1" spc="-40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Role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Root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400" b="1" dirty="0">
                          <a:solidFill>
                            <a:srgbClr val="FFFFFF"/>
                          </a:solidFill>
                          <a:latin typeface="Book Antiqua"/>
                          <a:cs typeface="Book Antiqua"/>
                        </a:rPr>
                        <a:t>Notes</a:t>
                      </a:r>
                      <a:endParaRPr sz="2400">
                        <a:latin typeface="Book Antiqua"/>
                        <a:cs typeface="Book Antiqua"/>
                      </a:endParaRPr>
                    </a:p>
                  </a:txBody>
                  <a:tcPr marL="0" marR="0" marT="247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A47C3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39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3700">
                        <a:latin typeface="Times New Roman"/>
                        <a:cs typeface="Times New Roman"/>
                      </a:endParaRPr>
                    </a:p>
                    <a:p>
                      <a:pPr marL="815975" marR="81026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000" b="1" dirty="0">
                          <a:latin typeface="Book Antiqua"/>
                          <a:cs typeface="Book Antiqua"/>
                        </a:rPr>
                        <a:t>Noun  </a:t>
                      </a:r>
                      <a:r>
                        <a:rPr sz="3000" b="1" spc="-5" dirty="0">
                          <a:solidFill>
                            <a:srgbClr val="A47C3D"/>
                          </a:solidFill>
                          <a:latin typeface="Book Antiqua"/>
                          <a:cs typeface="Book Antiqua"/>
                        </a:rPr>
                        <a:t>to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3000" b="1" spc="-5" dirty="0">
                          <a:latin typeface="Book Antiqua"/>
                          <a:cs typeface="Book Antiqua"/>
                        </a:rPr>
                        <a:t>Adjective</a:t>
                      </a:r>
                      <a:endParaRPr sz="3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book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2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-ish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3400">
                        <a:latin typeface="Times New Roman"/>
                        <a:cs typeface="Times New Roman"/>
                      </a:endParaRPr>
                    </a:p>
                    <a:p>
                      <a:pPr marL="286385" marR="457834" indent="-286385" algn="r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D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e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rivatio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n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al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R="483870" algn="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Morp</a:t>
                      </a:r>
                      <a:r>
                        <a:rPr sz="2000" spc="-10" dirty="0">
                          <a:latin typeface="Book Antiqua"/>
                          <a:cs typeface="Book Antiqua"/>
                        </a:rPr>
                        <a:t>h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emes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286385" marR="524510" lvl="1" indent="-286385" algn="r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286385" algn="l"/>
                          <a:tab pos="287020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All</a:t>
                      </a:r>
                      <a:r>
                        <a:rPr sz="2000" spc="-9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suffixes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435609" indent="-28702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Arial"/>
                        <a:buChar char="•"/>
                        <a:tabLst>
                          <a:tab pos="435609" algn="l"/>
                          <a:tab pos="436245" algn="l"/>
                        </a:tabLst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Syntactic</a:t>
                      </a:r>
                      <a:r>
                        <a:rPr sz="2000" spc="-5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category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  <a:p>
                      <a:pPr marL="9798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changed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fam(e) +</a:t>
                      </a:r>
                      <a:r>
                        <a:rPr sz="2000" spc="-6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-ous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Victor(y) +</a:t>
                      </a:r>
                      <a:r>
                        <a:rPr sz="2000" spc="-5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5" dirty="0">
                          <a:latin typeface="Book Antiqua"/>
                          <a:cs typeface="Book Antiqua"/>
                        </a:rPr>
                        <a:t>-ian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picture(e)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4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-esque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affection +</a:t>
                      </a:r>
                      <a:r>
                        <a:rPr sz="2000" spc="-5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-ate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4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health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2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-ful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2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alcohol 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-ic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2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spc="-5" dirty="0">
                          <a:latin typeface="Book Antiqua"/>
                          <a:cs typeface="Book Antiqua"/>
                        </a:rPr>
                        <a:t>beaut(y)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+</a:t>
                      </a:r>
                      <a:r>
                        <a:rPr sz="2000" spc="-35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dirty="0">
                          <a:latin typeface="Book Antiqua"/>
                          <a:cs typeface="Book Antiqua"/>
                        </a:rPr>
                        <a:t>-ful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9E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623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dirty="0">
                          <a:latin typeface="Book Antiqua"/>
                          <a:cs typeface="Book Antiqua"/>
                        </a:rPr>
                        <a:t>Elizabeth +</a:t>
                      </a:r>
                      <a:r>
                        <a:rPr sz="2000" spc="-30" dirty="0">
                          <a:latin typeface="Book Antiqua"/>
                          <a:cs typeface="Book Antiqua"/>
                        </a:rPr>
                        <a:t> </a:t>
                      </a:r>
                      <a:r>
                        <a:rPr sz="2000" spc="5" dirty="0">
                          <a:latin typeface="Book Antiqua"/>
                          <a:cs typeface="Book Antiqua"/>
                        </a:rPr>
                        <a:t>-an</a:t>
                      </a:r>
                      <a:endParaRPr sz="2000">
                        <a:latin typeface="Book Antiqua"/>
                        <a:cs typeface="Book Antiqua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8233282" y="6436991"/>
            <a:ext cx="229235" cy="20955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fld id="{81D60167-4931-47E6-BA6A-407CBD079E47}" type="slidenum">
              <a:rPr sz="1200" dirty="0">
                <a:solidFill>
                  <a:srgbClr val="A47C3D"/>
                </a:solidFill>
                <a:latin typeface="Book Antiqua"/>
                <a:cs typeface="Book Antiqua"/>
              </a:rPr>
              <a:t>9</a:t>
            </a:fld>
            <a:endParaRPr sz="1200">
              <a:latin typeface="Book Antiqua"/>
              <a:cs typeface="Book Antiqu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1529</Words>
  <Application>Microsoft Office PowerPoint</Application>
  <PresentationFormat>On-screen Show (4:3)</PresentationFormat>
  <Paragraphs>450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Book Antiqua</vt:lpstr>
      <vt:lpstr>Calibri</vt:lpstr>
      <vt:lpstr>Times New Roman</vt:lpstr>
      <vt:lpstr>Office Theme</vt:lpstr>
      <vt:lpstr>PowerPoint Presentation</vt:lpstr>
      <vt:lpstr>PowerPoint Presentation</vt:lpstr>
      <vt:lpstr>Rules of Word Formation</vt:lpstr>
      <vt:lpstr>Rules of Word Formation</vt:lpstr>
      <vt:lpstr>PowerPoint Presentation</vt:lpstr>
      <vt:lpstr>Derivational Morphology</vt:lpstr>
      <vt:lpstr>PowerPoint Presentation</vt:lpstr>
      <vt:lpstr>Some Examples</vt:lpstr>
      <vt:lpstr>More Examples</vt:lpstr>
      <vt:lpstr>More Examples</vt:lpstr>
      <vt:lpstr>More Examples</vt:lpstr>
      <vt:lpstr>More Examples</vt:lpstr>
      <vt:lpstr>More Examples</vt:lpstr>
      <vt:lpstr>More Examples</vt:lpstr>
      <vt:lpstr>More Examples</vt:lpstr>
      <vt:lpstr>More Examples</vt:lpstr>
      <vt:lpstr>More Examples</vt:lpstr>
      <vt:lpstr>More Examples</vt:lpstr>
      <vt:lpstr>Classes of Derivational Affixes</vt:lpstr>
      <vt:lpstr>PowerPoint Presentation</vt:lpstr>
      <vt:lpstr>PowerPoint Presentation</vt:lpstr>
      <vt:lpstr>Inflectional Morphology</vt:lpstr>
      <vt:lpstr>Inflectional Morphology</vt:lpstr>
      <vt:lpstr>Inflectional Morphology</vt:lpstr>
      <vt:lpstr>Inflectional Morphology</vt:lpstr>
      <vt:lpstr>Inflectional vs. Derivational</vt:lpstr>
      <vt:lpstr>PowerPoint Presentation</vt:lpstr>
      <vt:lpstr>Tree Diagrams</vt:lpstr>
      <vt:lpstr>Tree Diagrams</vt:lpstr>
      <vt:lpstr>Tree Diagrams</vt:lpstr>
      <vt:lpstr>Rule Productivity</vt:lpstr>
      <vt:lpstr>Rule Productivity</vt:lpstr>
      <vt:lpstr>Exceptions</vt:lpstr>
      <vt:lpstr>Suppletions</vt:lpstr>
      <vt:lpstr>PowerPoint Presentation</vt:lpstr>
      <vt:lpstr>Question #1</vt:lpstr>
      <vt:lpstr>Question #2</vt:lpstr>
      <vt:lpstr>Question #3</vt:lpstr>
      <vt:lpstr>Question #4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DeLuxe - Template for PowerPoint</dc:title>
  <dc:creator>showeet.com</dc:creator>
  <cp:lastModifiedBy>Mehmet Ekizoğlu</cp:lastModifiedBy>
  <cp:revision>7</cp:revision>
  <dcterms:created xsi:type="dcterms:W3CDTF">2020-06-12T22:46:07Z</dcterms:created>
  <dcterms:modified xsi:type="dcterms:W3CDTF">2023-06-03T08:55:11Z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2017-03-13T00:00:00Z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2020-06-12T00:00:00Z</vt:filetime>
  </property>
</Properties>
</file>