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B5DAA-C1FA-489B-BA5D-6B38650F20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tr-TR"/>
          </a:p>
        </p:txBody>
      </p:sp>
      <p:sp>
        <p:nvSpPr>
          <p:cNvPr id="3" name="Subtitle 2">
            <a:extLst>
              <a:ext uri="{FF2B5EF4-FFF2-40B4-BE49-F238E27FC236}">
                <a16:creationId xmlns:a16="http://schemas.microsoft.com/office/drawing/2014/main" id="{09B2E5EE-FA2E-4966-8868-7805C78E73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tr-TR"/>
          </a:p>
        </p:txBody>
      </p:sp>
      <p:sp>
        <p:nvSpPr>
          <p:cNvPr id="4" name="Date Placeholder 3">
            <a:extLst>
              <a:ext uri="{FF2B5EF4-FFF2-40B4-BE49-F238E27FC236}">
                <a16:creationId xmlns:a16="http://schemas.microsoft.com/office/drawing/2014/main" id="{228123AD-BCF2-48A7-B4BC-85E699AE9BB4}"/>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5" name="Footer Placeholder 4">
            <a:extLst>
              <a:ext uri="{FF2B5EF4-FFF2-40B4-BE49-F238E27FC236}">
                <a16:creationId xmlns:a16="http://schemas.microsoft.com/office/drawing/2014/main" id="{E6B20F37-1415-47C2-8D77-D35AC0F52BBD}"/>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B67A303B-CEC0-465C-B008-3CC054822EE3}"/>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695896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59D91-84FD-45C8-A75B-1EE2196DBBB3}"/>
              </a:ext>
            </a:extLst>
          </p:cNvPr>
          <p:cNvSpPr>
            <a:spLocks noGrp="1"/>
          </p:cNvSpPr>
          <p:nvPr>
            <p:ph type="title"/>
          </p:nvPr>
        </p:nvSpPr>
        <p:spPr/>
        <p:txBody>
          <a:bodyPr/>
          <a:lstStyle/>
          <a:p>
            <a:r>
              <a:rPr lang="en-US"/>
              <a:t>Click to edit Master title style</a:t>
            </a:r>
            <a:endParaRPr lang="tr-TR"/>
          </a:p>
        </p:txBody>
      </p:sp>
      <p:sp>
        <p:nvSpPr>
          <p:cNvPr id="3" name="Vertical Text Placeholder 2">
            <a:extLst>
              <a:ext uri="{FF2B5EF4-FFF2-40B4-BE49-F238E27FC236}">
                <a16:creationId xmlns:a16="http://schemas.microsoft.com/office/drawing/2014/main" id="{0AD977AA-2FC4-4240-B40F-83AC691889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553394A3-E1D9-4D0B-AADE-D49817647293}"/>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5" name="Footer Placeholder 4">
            <a:extLst>
              <a:ext uri="{FF2B5EF4-FFF2-40B4-BE49-F238E27FC236}">
                <a16:creationId xmlns:a16="http://schemas.microsoft.com/office/drawing/2014/main" id="{1C7CDF30-74CA-4BA2-8DC0-FC737CC22B92}"/>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9E6409E8-3C2F-4178-A03B-57CEAD10914F}"/>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2154189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A1D60B-E869-4BCB-A153-811D73A6BDB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tr-TR"/>
          </a:p>
        </p:txBody>
      </p:sp>
      <p:sp>
        <p:nvSpPr>
          <p:cNvPr id="3" name="Vertical Text Placeholder 2">
            <a:extLst>
              <a:ext uri="{FF2B5EF4-FFF2-40B4-BE49-F238E27FC236}">
                <a16:creationId xmlns:a16="http://schemas.microsoft.com/office/drawing/2014/main" id="{80C25FAE-3BC2-4607-8623-8394F36CF1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BD0235A0-1F55-48E3-AB95-2E0188AD54C6}"/>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5" name="Footer Placeholder 4">
            <a:extLst>
              <a:ext uri="{FF2B5EF4-FFF2-40B4-BE49-F238E27FC236}">
                <a16:creationId xmlns:a16="http://schemas.microsoft.com/office/drawing/2014/main" id="{C0F7A618-CBA1-40F4-B1FF-D9C2490B41C3}"/>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295D8869-31E4-4397-B30F-32B028EDA664}"/>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3045414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DA01C-72B6-4AA3-9DF7-00924AD1C84A}"/>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a16="http://schemas.microsoft.com/office/drawing/2014/main" id="{AA9F89E6-D829-48D2-BF51-B3134E7EC6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21A46247-5185-452C-86C5-F4F384ED6C59}"/>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5" name="Footer Placeholder 4">
            <a:extLst>
              <a:ext uri="{FF2B5EF4-FFF2-40B4-BE49-F238E27FC236}">
                <a16:creationId xmlns:a16="http://schemas.microsoft.com/office/drawing/2014/main" id="{A3805450-8A69-46B8-BD79-DABE1B3FBB40}"/>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38B316B4-47FA-415E-9767-0E7866F30E1A}"/>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854817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0F3CA-003C-460F-BBB2-001B5251184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tr-TR"/>
          </a:p>
        </p:txBody>
      </p:sp>
      <p:sp>
        <p:nvSpPr>
          <p:cNvPr id="3" name="Text Placeholder 2">
            <a:extLst>
              <a:ext uri="{FF2B5EF4-FFF2-40B4-BE49-F238E27FC236}">
                <a16:creationId xmlns:a16="http://schemas.microsoft.com/office/drawing/2014/main" id="{C9C2882F-1BC4-4608-885B-675796326E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B766FE-19E5-46B4-810C-B27CCB9A1118}"/>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5" name="Footer Placeholder 4">
            <a:extLst>
              <a:ext uri="{FF2B5EF4-FFF2-40B4-BE49-F238E27FC236}">
                <a16:creationId xmlns:a16="http://schemas.microsoft.com/office/drawing/2014/main" id="{0FB4167A-305C-41F9-BD61-3C846A9825C6}"/>
              </a:ext>
            </a:extLst>
          </p:cNvPr>
          <p:cNvSpPr>
            <a:spLocks noGrp="1"/>
          </p:cNvSpPr>
          <p:nvPr>
            <p:ph type="ftr" sz="quarter" idx="11"/>
          </p:nvPr>
        </p:nvSpPr>
        <p:spPr/>
        <p:txBody>
          <a:bodyPr/>
          <a:lstStyle/>
          <a:p>
            <a:endParaRPr lang="tr-TR"/>
          </a:p>
        </p:txBody>
      </p:sp>
      <p:sp>
        <p:nvSpPr>
          <p:cNvPr id="6" name="Slide Number Placeholder 5">
            <a:extLst>
              <a:ext uri="{FF2B5EF4-FFF2-40B4-BE49-F238E27FC236}">
                <a16:creationId xmlns:a16="http://schemas.microsoft.com/office/drawing/2014/main" id="{1873ECF1-5CE2-4E16-AF15-239591118A50}"/>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1068994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D3887-2059-46F6-93E9-573F9D6B0FE4}"/>
              </a:ext>
            </a:extLst>
          </p:cNvPr>
          <p:cNvSpPr>
            <a:spLocks noGrp="1"/>
          </p:cNvSpPr>
          <p:nvPr>
            <p:ph type="title"/>
          </p:nvPr>
        </p:nvSpPr>
        <p:spPr/>
        <p:txBody>
          <a:bodyPr/>
          <a:lstStyle/>
          <a:p>
            <a:r>
              <a:rPr lang="en-US"/>
              <a:t>Click to edit Master title style</a:t>
            </a:r>
            <a:endParaRPr lang="tr-TR"/>
          </a:p>
        </p:txBody>
      </p:sp>
      <p:sp>
        <p:nvSpPr>
          <p:cNvPr id="3" name="Content Placeholder 2">
            <a:extLst>
              <a:ext uri="{FF2B5EF4-FFF2-40B4-BE49-F238E27FC236}">
                <a16:creationId xmlns:a16="http://schemas.microsoft.com/office/drawing/2014/main" id="{F5F37CE0-0400-4C8C-89DA-D0CC723006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a:extLst>
              <a:ext uri="{FF2B5EF4-FFF2-40B4-BE49-F238E27FC236}">
                <a16:creationId xmlns:a16="http://schemas.microsoft.com/office/drawing/2014/main" id="{BF5AED58-AC96-42E8-8145-E461811041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Date Placeholder 4">
            <a:extLst>
              <a:ext uri="{FF2B5EF4-FFF2-40B4-BE49-F238E27FC236}">
                <a16:creationId xmlns:a16="http://schemas.microsoft.com/office/drawing/2014/main" id="{1834D042-E567-4586-A5B1-DE039EE764A8}"/>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6" name="Footer Placeholder 5">
            <a:extLst>
              <a:ext uri="{FF2B5EF4-FFF2-40B4-BE49-F238E27FC236}">
                <a16:creationId xmlns:a16="http://schemas.microsoft.com/office/drawing/2014/main" id="{1BC718E9-E70C-47F5-B1C0-CE3C11C618EF}"/>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9289785C-C3E8-4ED6-8051-FEE5432388D6}"/>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3237297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BB783-E97D-4785-B58D-D21FA915E434}"/>
              </a:ext>
            </a:extLst>
          </p:cNvPr>
          <p:cNvSpPr>
            <a:spLocks noGrp="1"/>
          </p:cNvSpPr>
          <p:nvPr>
            <p:ph type="title"/>
          </p:nvPr>
        </p:nvSpPr>
        <p:spPr>
          <a:xfrm>
            <a:off x="839788" y="365125"/>
            <a:ext cx="10515600" cy="1325563"/>
          </a:xfrm>
        </p:spPr>
        <p:txBody>
          <a:bodyPr/>
          <a:lstStyle/>
          <a:p>
            <a:r>
              <a:rPr lang="en-US"/>
              <a:t>Click to edit Master title style</a:t>
            </a:r>
            <a:endParaRPr lang="tr-TR"/>
          </a:p>
        </p:txBody>
      </p:sp>
      <p:sp>
        <p:nvSpPr>
          <p:cNvPr id="3" name="Text Placeholder 2">
            <a:extLst>
              <a:ext uri="{FF2B5EF4-FFF2-40B4-BE49-F238E27FC236}">
                <a16:creationId xmlns:a16="http://schemas.microsoft.com/office/drawing/2014/main" id="{E63AB484-EF77-490D-9668-F497C7120E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7E2B24F-F49F-4AA2-983B-CA946BFF0AF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a:extLst>
              <a:ext uri="{FF2B5EF4-FFF2-40B4-BE49-F238E27FC236}">
                <a16:creationId xmlns:a16="http://schemas.microsoft.com/office/drawing/2014/main" id="{6B6865EF-A2E0-40ED-B6A0-1A00B54483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E634FCD-B1C8-41C7-9028-6C8AD55BCC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Date Placeholder 6">
            <a:extLst>
              <a:ext uri="{FF2B5EF4-FFF2-40B4-BE49-F238E27FC236}">
                <a16:creationId xmlns:a16="http://schemas.microsoft.com/office/drawing/2014/main" id="{3D0F1DFF-E404-4479-B423-709F8F708483}"/>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8" name="Footer Placeholder 7">
            <a:extLst>
              <a:ext uri="{FF2B5EF4-FFF2-40B4-BE49-F238E27FC236}">
                <a16:creationId xmlns:a16="http://schemas.microsoft.com/office/drawing/2014/main" id="{C3A5B727-28EE-4A2C-8392-F6576B5960B1}"/>
              </a:ext>
            </a:extLst>
          </p:cNvPr>
          <p:cNvSpPr>
            <a:spLocks noGrp="1"/>
          </p:cNvSpPr>
          <p:nvPr>
            <p:ph type="ftr" sz="quarter" idx="11"/>
          </p:nvPr>
        </p:nvSpPr>
        <p:spPr/>
        <p:txBody>
          <a:bodyPr/>
          <a:lstStyle/>
          <a:p>
            <a:endParaRPr lang="tr-TR"/>
          </a:p>
        </p:txBody>
      </p:sp>
      <p:sp>
        <p:nvSpPr>
          <p:cNvPr id="9" name="Slide Number Placeholder 8">
            <a:extLst>
              <a:ext uri="{FF2B5EF4-FFF2-40B4-BE49-F238E27FC236}">
                <a16:creationId xmlns:a16="http://schemas.microsoft.com/office/drawing/2014/main" id="{09CE7BBE-FF64-4EC2-B57F-462AEB67704C}"/>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1211091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357EA-3654-4B62-B48A-A9B96B434836}"/>
              </a:ext>
            </a:extLst>
          </p:cNvPr>
          <p:cNvSpPr>
            <a:spLocks noGrp="1"/>
          </p:cNvSpPr>
          <p:nvPr>
            <p:ph type="title"/>
          </p:nvPr>
        </p:nvSpPr>
        <p:spPr/>
        <p:txBody>
          <a:bodyPr/>
          <a:lstStyle/>
          <a:p>
            <a:r>
              <a:rPr lang="en-US"/>
              <a:t>Click to edit Master title style</a:t>
            </a:r>
            <a:endParaRPr lang="tr-TR"/>
          </a:p>
        </p:txBody>
      </p:sp>
      <p:sp>
        <p:nvSpPr>
          <p:cNvPr id="3" name="Date Placeholder 2">
            <a:extLst>
              <a:ext uri="{FF2B5EF4-FFF2-40B4-BE49-F238E27FC236}">
                <a16:creationId xmlns:a16="http://schemas.microsoft.com/office/drawing/2014/main" id="{17EEF25B-A1BB-4109-8082-A70FA0AF33FA}"/>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4" name="Footer Placeholder 3">
            <a:extLst>
              <a:ext uri="{FF2B5EF4-FFF2-40B4-BE49-F238E27FC236}">
                <a16:creationId xmlns:a16="http://schemas.microsoft.com/office/drawing/2014/main" id="{902FB640-EE9A-4204-B243-49A6EB33BFB8}"/>
              </a:ext>
            </a:extLst>
          </p:cNvPr>
          <p:cNvSpPr>
            <a:spLocks noGrp="1"/>
          </p:cNvSpPr>
          <p:nvPr>
            <p:ph type="ftr" sz="quarter" idx="11"/>
          </p:nvPr>
        </p:nvSpPr>
        <p:spPr/>
        <p:txBody>
          <a:bodyPr/>
          <a:lstStyle/>
          <a:p>
            <a:endParaRPr lang="tr-TR"/>
          </a:p>
        </p:txBody>
      </p:sp>
      <p:sp>
        <p:nvSpPr>
          <p:cNvPr id="5" name="Slide Number Placeholder 4">
            <a:extLst>
              <a:ext uri="{FF2B5EF4-FFF2-40B4-BE49-F238E27FC236}">
                <a16:creationId xmlns:a16="http://schemas.microsoft.com/office/drawing/2014/main" id="{84B32074-E2CB-4348-A84B-2BCB89701131}"/>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40824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9C4412-C290-4FD9-BC25-64963840F3C5}"/>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3" name="Footer Placeholder 2">
            <a:extLst>
              <a:ext uri="{FF2B5EF4-FFF2-40B4-BE49-F238E27FC236}">
                <a16:creationId xmlns:a16="http://schemas.microsoft.com/office/drawing/2014/main" id="{0BF8B6B6-85E7-4A3E-9E09-FB7463BFE506}"/>
              </a:ext>
            </a:extLst>
          </p:cNvPr>
          <p:cNvSpPr>
            <a:spLocks noGrp="1"/>
          </p:cNvSpPr>
          <p:nvPr>
            <p:ph type="ftr" sz="quarter" idx="11"/>
          </p:nvPr>
        </p:nvSpPr>
        <p:spPr/>
        <p:txBody>
          <a:bodyPr/>
          <a:lstStyle/>
          <a:p>
            <a:endParaRPr lang="tr-TR"/>
          </a:p>
        </p:txBody>
      </p:sp>
      <p:sp>
        <p:nvSpPr>
          <p:cNvPr id="4" name="Slide Number Placeholder 3">
            <a:extLst>
              <a:ext uri="{FF2B5EF4-FFF2-40B4-BE49-F238E27FC236}">
                <a16:creationId xmlns:a16="http://schemas.microsoft.com/office/drawing/2014/main" id="{A2C9000C-5ABF-46F7-9767-F683201B2A72}"/>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275382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C4044-89F9-47AA-A4E1-39B8114700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Content Placeholder 2">
            <a:extLst>
              <a:ext uri="{FF2B5EF4-FFF2-40B4-BE49-F238E27FC236}">
                <a16:creationId xmlns:a16="http://schemas.microsoft.com/office/drawing/2014/main" id="{EBF531A9-4D05-436E-8E98-B466B8E2AB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a:extLst>
              <a:ext uri="{FF2B5EF4-FFF2-40B4-BE49-F238E27FC236}">
                <a16:creationId xmlns:a16="http://schemas.microsoft.com/office/drawing/2014/main" id="{BDBFDB3E-FDA3-4F99-B9C3-C157ECF08E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CE657F-FCE2-43AA-8770-1D16DDAA1645}"/>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6" name="Footer Placeholder 5">
            <a:extLst>
              <a:ext uri="{FF2B5EF4-FFF2-40B4-BE49-F238E27FC236}">
                <a16:creationId xmlns:a16="http://schemas.microsoft.com/office/drawing/2014/main" id="{8670AE04-31DD-4DE8-B5B7-2FB8DBFCE991}"/>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DAA1C7E0-1F33-4A07-ABCF-3D9647A8277B}"/>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1159678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13F56-82D1-4668-8FF8-583E5FB845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r-TR"/>
          </a:p>
        </p:txBody>
      </p:sp>
      <p:sp>
        <p:nvSpPr>
          <p:cNvPr id="3" name="Picture Placeholder 2">
            <a:extLst>
              <a:ext uri="{FF2B5EF4-FFF2-40B4-BE49-F238E27FC236}">
                <a16:creationId xmlns:a16="http://schemas.microsoft.com/office/drawing/2014/main" id="{F814A773-2A1E-4776-8AA1-849D026B5E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a:extLst>
              <a:ext uri="{FF2B5EF4-FFF2-40B4-BE49-F238E27FC236}">
                <a16:creationId xmlns:a16="http://schemas.microsoft.com/office/drawing/2014/main" id="{BAD5BF23-3823-4458-8BC9-897E302CE8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16D19B-FFF9-4785-9A7E-809FDBDD0C81}"/>
              </a:ext>
            </a:extLst>
          </p:cNvPr>
          <p:cNvSpPr>
            <a:spLocks noGrp="1"/>
          </p:cNvSpPr>
          <p:nvPr>
            <p:ph type="dt" sz="half" idx="10"/>
          </p:nvPr>
        </p:nvSpPr>
        <p:spPr/>
        <p:txBody>
          <a:bodyPr/>
          <a:lstStyle/>
          <a:p>
            <a:fld id="{EE296D3D-0C8C-4B6D-82C3-C20DDAC43959}" type="datetimeFigureOut">
              <a:rPr lang="tr-TR" smtClean="0"/>
              <a:t>1.02.2021</a:t>
            </a:fld>
            <a:endParaRPr lang="tr-TR"/>
          </a:p>
        </p:txBody>
      </p:sp>
      <p:sp>
        <p:nvSpPr>
          <p:cNvPr id="6" name="Footer Placeholder 5">
            <a:extLst>
              <a:ext uri="{FF2B5EF4-FFF2-40B4-BE49-F238E27FC236}">
                <a16:creationId xmlns:a16="http://schemas.microsoft.com/office/drawing/2014/main" id="{57C4BC91-4126-47A0-850C-C95D3B8F8DA5}"/>
              </a:ext>
            </a:extLst>
          </p:cNvPr>
          <p:cNvSpPr>
            <a:spLocks noGrp="1"/>
          </p:cNvSpPr>
          <p:nvPr>
            <p:ph type="ftr" sz="quarter" idx="11"/>
          </p:nvPr>
        </p:nvSpPr>
        <p:spPr/>
        <p:txBody>
          <a:bodyPr/>
          <a:lstStyle/>
          <a:p>
            <a:endParaRPr lang="tr-TR"/>
          </a:p>
        </p:txBody>
      </p:sp>
      <p:sp>
        <p:nvSpPr>
          <p:cNvPr id="7" name="Slide Number Placeholder 6">
            <a:extLst>
              <a:ext uri="{FF2B5EF4-FFF2-40B4-BE49-F238E27FC236}">
                <a16:creationId xmlns:a16="http://schemas.microsoft.com/office/drawing/2014/main" id="{16A1B525-CB0C-4B47-AC59-4DE1A830AA52}"/>
              </a:ext>
            </a:extLst>
          </p:cNvPr>
          <p:cNvSpPr>
            <a:spLocks noGrp="1"/>
          </p:cNvSpPr>
          <p:nvPr>
            <p:ph type="sldNum" sz="quarter" idx="12"/>
          </p:nvPr>
        </p:nvSpPr>
        <p:spPr/>
        <p:txBody>
          <a:bodyPr/>
          <a:lstStyle/>
          <a:p>
            <a:fld id="{2CD7B5DC-84CB-49B7-AA80-C4884F0F1720}" type="slidenum">
              <a:rPr lang="tr-TR" smtClean="0"/>
              <a:t>‹#›</a:t>
            </a:fld>
            <a:endParaRPr lang="tr-TR"/>
          </a:p>
        </p:txBody>
      </p:sp>
    </p:spTree>
    <p:extLst>
      <p:ext uri="{BB962C8B-B14F-4D97-AF65-F5344CB8AC3E}">
        <p14:creationId xmlns:p14="http://schemas.microsoft.com/office/powerpoint/2010/main" val="384389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A0E7109-1963-4338-A7CE-688D5C25C2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tr-TR"/>
          </a:p>
        </p:txBody>
      </p:sp>
      <p:sp>
        <p:nvSpPr>
          <p:cNvPr id="3" name="Text Placeholder 2">
            <a:extLst>
              <a:ext uri="{FF2B5EF4-FFF2-40B4-BE49-F238E27FC236}">
                <a16:creationId xmlns:a16="http://schemas.microsoft.com/office/drawing/2014/main" id="{2DDC7C9A-CF54-4A2F-B633-53CA04E091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Date Placeholder 3">
            <a:extLst>
              <a:ext uri="{FF2B5EF4-FFF2-40B4-BE49-F238E27FC236}">
                <a16:creationId xmlns:a16="http://schemas.microsoft.com/office/drawing/2014/main" id="{6520041B-27AE-465D-90A6-3A45A9DF94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296D3D-0C8C-4B6D-82C3-C20DDAC43959}" type="datetimeFigureOut">
              <a:rPr lang="tr-TR" smtClean="0"/>
              <a:t>1.02.2021</a:t>
            </a:fld>
            <a:endParaRPr lang="tr-TR"/>
          </a:p>
        </p:txBody>
      </p:sp>
      <p:sp>
        <p:nvSpPr>
          <p:cNvPr id="5" name="Footer Placeholder 4">
            <a:extLst>
              <a:ext uri="{FF2B5EF4-FFF2-40B4-BE49-F238E27FC236}">
                <a16:creationId xmlns:a16="http://schemas.microsoft.com/office/drawing/2014/main" id="{4D32AACB-5C7B-416A-8575-7C49BCB5C6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a:extLst>
              <a:ext uri="{FF2B5EF4-FFF2-40B4-BE49-F238E27FC236}">
                <a16:creationId xmlns:a16="http://schemas.microsoft.com/office/drawing/2014/main" id="{53165C35-7002-4E37-92EF-AF1375D8CD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D7B5DC-84CB-49B7-AA80-C4884F0F1720}" type="slidenum">
              <a:rPr lang="tr-TR" smtClean="0"/>
              <a:t>‹#›</a:t>
            </a:fld>
            <a:endParaRPr lang="tr-TR"/>
          </a:p>
        </p:txBody>
      </p:sp>
    </p:spTree>
    <p:extLst>
      <p:ext uri="{BB962C8B-B14F-4D97-AF65-F5344CB8AC3E}">
        <p14:creationId xmlns:p14="http://schemas.microsoft.com/office/powerpoint/2010/main" val="21914369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AC33-0134-408B-BDC9-78E0C6EDBEEC}"/>
              </a:ext>
            </a:extLst>
          </p:cNvPr>
          <p:cNvSpPr>
            <a:spLocks noGrp="1"/>
          </p:cNvSpPr>
          <p:nvPr>
            <p:ph type="ctrTitle"/>
          </p:nvPr>
        </p:nvSpPr>
        <p:spPr/>
        <p:txBody>
          <a:bodyPr/>
          <a:lstStyle/>
          <a:p>
            <a:r>
              <a:rPr lang="tr-TR" b="1" dirty="0">
                <a:latin typeface="Arial,Bold"/>
              </a:rPr>
              <a:t>Processes of Word Formation</a:t>
            </a:r>
            <a:endParaRPr lang="tr-TR" dirty="0"/>
          </a:p>
        </p:txBody>
      </p:sp>
    </p:spTree>
    <p:extLst>
      <p:ext uri="{BB962C8B-B14F-4D97-AF65-F5344CB8AC3E}">
        <p14:creationId xmlns:p14="http://schemas.microsoft.com/office/powerpoint/2010/main" val="1596828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7443CD-B1D1-4B48-BB3C-8805F8DBE366}"/>
              </a:ext>
            </a:extLst>
          </p:cNvPr>
          <p:cNvSpPr>
            <a:spLocks noGrp="1"/>
          </p:cNvSpPr>
          <p:nvPr>
            <p:ph idx="1"/>
          </p:nvPr>
        </p:nvSpPr>
        <p:spPr>
          <a:xfrm>
            <a:off x="838200" y="0"/>
            <a:ext cx="10515600" cy="6625389"/>
          </a:xfrm>
        </p:spPr>
        <p:txBody>
          <a:bodyPr>
            <a:normAutofit/>
          </a:bodyPr>
          <a:lstStyle/>
          <a:p>
            <a:pPr algn="just">
              <a:lnSpc>
                <a:spcPct val="150000"/>
              </a:lnSpc>
            </a:pPr>
            <a:r>
              <a:rPr lang="tr-TR" sz="3600" b="1" dirty="0"/>
              <a:t>Loan Translation </a:t>
            </a:r>
            <a:r>
              <a:rPr lang="tr-TR" dirty="0"/>
              <a:t>: </a:t>
            </a:r>
            <a:r>
              <a:rPr lang="en-US" sz="3600" dirty="0"/>
              <a:t>In </a:t>
            </a:r>
            <a:r>
              <a:rPr lang="en-US" sz="3600" b="1" dirty="0"/>
              <a:t>linguistics</a:t>
            </a:r>
            <a:r>
              <a:rPr lang="en-US" sz="3600" dirty="0"/>
              <a:t>, </a:t>
            </a:r>
            <a:r>
              <a:rPr lang="en-US" sz="3600" b="1" dirty="0"/>
              <a:t>a calque </a:t>
            </a:r>
            <a:r>
              <a:rPr lang="en-US" sz="3600" dirty="0"/>
              <a:t>or </a:t>
            </a:r>
            <a:r>
              <a:rPr lang="en-US" sz="3600" b="1" dirty="0"/>
              <a:t>loan translation</a:t>
            </a:r>
            <a:r>
              <a:rPr lang="en-US" sz="3600" dirty="0"/>
              <a:t> is a word or phrase borrowed from another language by literal word-for-word or root-for-root </a:t>
            </a:r>
            <a:r>
              <a:rPr lang="en-US" sz="3600" b="1" dirty="0"/>
              <a:t>translation</a:t>
            </a:r>
            <a:r>
              <a:rPr lang="en-US" sz="3600" dirty="0"/>
              <a:t>.</a:t>
            </a:r>
            <a:r>
              <a:rPr lang="tr-TR" sz="3600" dirty="0"/>
              <a:t>  </a:t>
            </a:r>
            <a:r>
              <a:rPr lang="tr-TR" sz="3600" dirty="0">
                <a:solidFill>
                  <a:srgbClr val="FF0000"/>
                </a:solidFill>
              </a:rPr>
              <a:t>English Beer garden from german biergarten, Pineapple from dutch pijnappel.</a:t>
            </a:r>
          </a:p>
        </p:txBody>
      </p:sp>
    </p:spTree>
    <p:extLst>
      <p:ext uri="{BB962C8B-B14F-4D97-AF65-F5344CB8AC3E}">
        <p14:creationId xmlns:p14="http://schemas.microsoft.com/office/powerpoint/2010/main" val="495892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C3291-A33D-49A8-820C-DD8364FED706}"/>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A800E8F4-3BBF-4139-A1A1-99560FB71C39}"/>
              </a:ext>
            </a:extLst>
          </p:cNvPr>
          <p:cNvSpPr>
            <a:spLocks noGrp="1"/>
          </p:cNvSpPr>
          <p:nvPr>
            <p:ph idx="1"/>
          </p:nvPr>
        </p:nvSpPr>
        <p:spPr/>
        <p:txBody>
          <a:bodyPr/>
          <a:lstStyle/>
          <a:p>
            <a:pPr algn="just">
              <a:lnSpc>
                <a:spcPct val="150000"/>
              </a:lnSpc>
            </a:pPr>
            <a:r>
              <a:rPr lang="tr-TR" b="1" dirty="0"/>
              <a:t>Onomatopoeia</a:t>
            </a:r>
            <a:r>
              <a:rPr lang="tr-TR" dirty="0"/>
              <a:t> : </a:t>
            </a:r>
            <a:r>
              <a:rPr lang="en-US" sz="3600" dirty="0"/>
              <a:t>the act of </a:t>
            </a:r>
            <a:r>
              <a:rPr lang="en-US" sz="3600" u="sng" dirty="0"/>
              <a:t>creating</a:t>
            </a:r>
            <a:r>
              <a:rPr lang="en-US" sz="3600" dirty="0"/>
              <a:t> or using words that include sounds that are similar to the noises the words refer to</a:t>
            </a:r>
            <a:r>
              <a:rPr lang="tr-TR" dirty="0"/>
              <a:t>,</a:t>
            </a:r>
          </a:p>
        </p:txBody>
      </p:sp>
    </p:spTree>
    <p:extLst>
      <p:ext uri="{BB962C8B-B14F-4D97-AF65-F5344CB8AC3E}">
        <p14:creationId xmlns:p14="http://schemas.microsoft.com/office/powerpoint/2010/main" val="692812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CE831-B3F9-4980-A832-6F18FEFE155B}"/>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9D434421-C10D-4A1C-B6E8-CADF3DD4C4B1}"/>
              </a:ext>
            </a:extLst>
          </p:cNvPr>
          <p:cNvSpPr>
            <a:spLocks noGrp="1"/>
          </p:cNvSpPr>
          <p:nvPr>
            <p:ph idx="1"/>
          </p:nvPr>
        </p:nvSpPr>
        <p:spPr/>
        <p:txBody>
          <a:bodyPr/>
          <a:lstStyle/>
          <a:p>
            <a:pPr>
              <a:lnSpc>
                <a:spcPct val="150000"/>
              </a:lnSpc>
            </a:pPr>
            <a:r>
              <a:rPr lang="tr-TR" b="1" dirty="0"/>
              <a:t>Blending</a:t>
            </a:r>
            <a:r>
              <a:rPr lang="tr-TR" dirty="0"/>
              <a:t> : </a:t>
            </a:r>
            <a:r>
              <a:rPr lang="en-US" dirty="0"/>
              <a:t>Blending is another way of combining two words to form a new word. The</a:t>
            </a:r>
            <a:r>
              <a:rPr lang="tr-TR" dirty="0"/>
              <a:t> </a:t>
            </a:r>
            <a:r>
              <a:rPr lang="en-US" dirty="0"/>
              <a:t>difference between blending and compounding, however, is that in blending only</a:t>
            </a:r>
            <a:r>
              <a:rPr lang="tr-TR" dirty="0"/>
              <a:t> </a:t>
            </a:r>
            <a:r>
              <a:rPr lang="en-US" dirty="0"/>
              <a:t>parts of the words, </a:t>
            </a:r>
            <a:r>
              <a:rPr lang="en-US" dirty="0">
                <a:solidFill>
                  <a:srgbClr val="FF0000"/>
                </a:solidFill>
              </a:rPr>
              <a:t>not the whole words, are combined</a:t>
            </a:r>
            <a:r>
              <a:rPr lang="en-US" dirty="0"/>
              <a:t>. Here are some examples:</a:t>
            </a:r>
          </a:p>
          <a:p>
            <a:r>
              <a:rPr lang="tr-TR" dirty="0"/>
              <a:t>(a) smoke + fog → </a:t>
            </a:r>
            <a:r>
              <a:rPr lang="tr-TR" i="1" dirty="0"/>
              <a:t>smog</a:t>
            </a:r>
          </a:p>
          <a:p>
            <a:r>
              <a:rPr lang="tr-TR" dirty="0"/>
              <a:t>(b) motor + hotel → </a:t>
            </a:r>
            <a:r>
              <a:rPr lang="tr-TR" i="1" dirty="0"/>
              <a:t>motel</a:t>
            </a:r>
            <a:endParaRPr lang="tr-TR" dirty="0"/>
          </a:p>
        </p:txBody>
      </p:sp>
    </p:spTree>
    <p:extLst>
      <p:ext uri="{BB962C8B-B14F-4D97-AF65-F5344CB8AC3E}">
        <p14:creationId xmlns:p14="http://schemas.microsoft.com/office/powerpoint/2010/main" val="1761940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51EA4-8013-4195-8C11-EA100DAD1CD9}"/>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4E2D2B51-D8EE-46D2-B221-420963F0AEE1}"/>
              </a:ext>
            </a:extLst>
          </p:cNvPr>
          <p:cNvSpPr>
            <a:spLocks noGrp="1"/>
          </p:cNvSpPr>
          <p:nvPr>
            <p:ph idx="1"/>
          </p:nvPr>
        </p:nvSpPr>
        <p:spPr/>
        <p:txBody>
          <a:bodyPr/>
          <a:lstStyle/>
          <a:p>
            <a:pPr>
              <a:lnSpc>
                <a:spcPct val="150000"/>
              </a:lnSpc>
            </a:pPr>
            <a:r>
              <a:rPr lang="tr-TR" b="1" dirty="0"/>
              <a:t>Clipping</a:t>
            </a:r>
            <a:r>
              <a:rPr lang="tr-TR" dirty="0"/>
              <a:t> : </a:t>
            </a:r>
            <a:r>
              <a:rPr lang="en-US" dirty="0"/>
              <a:t>Another process of word-formation is clipping, which is the shortening of a longer</a:t>
            </a:r>
            <a:r>
              <a:rPr lang="tr-TR" dirty="0"/>
              <a:t> </a:t>
            </a:r>
            <a:r>
              <a:rPr lang="en-US" dirty="0"/>
              <a:t>word. Clipping in English gave rise to words such as </a:t>
            </a:r>
            <a:r>
              <a:rPr lang="en-US" i="1" dirty="0"/>
              <a:t>fax </a:t>
            </a:r>
            <a:r>
              <a:rPr lang="en-US" dirty="0"/>
              <a:t>from </a:t>
            </a:r>
            <a:r>
              <a:rPr lang="en-US" i="1" dirty="0">
                <a:solidFill>
                  <a:srgbClr val="FF0000"/>
                </a:solidFill>
              </a:rPr>
              <a:t>facsimile</a:t>
            </a:r>
            <a:r>
              <a:rPr lang="en-US" dirty="0">
                <a:solidFill>
                  <a:srgbClr val="FF0000"/>
                </a:solidFill>
              </a:rPr>
              <a:t>, </a:t>
            </a:r>
            <a:r>
              <a:rPr lang="en-US" i="1" dirty="0">
                <a:solidFill>
                  <a:srgbClr val="FF0000"/>
                </a:solidFill>
              </a:rPr>
              <a:t>gym </a:t>
            </a:r>
            <a:r>
              <a:rPr lang="en-US" dirty="0">
                <a:solidFill>
                  <a:srgbClr val="FF0000"/>
                </a:solidFill>
              </a:rPr>
              <a:t>from</a:t>
            </a:r>
            <a:r>
              <a:rPr lang="tr-TR" dirty="0">
                <a:solidFill>
                  <a:srgbClr val="FF0000"/>
                </a:solidFill>
              </a:rPr>
              <a:t> </a:t>
            </a:r>
            <a:r>
              <a:rPr lang="en-US" i="1" dirty="0">
                <a:solidFill>
                  <a:srgbClr val="FF0000"/>
                </a:solidFill>
              </a:rPr>
              <a:t>gymnasium</a:t>
            </a:r>
            <a:r>
              <a:rPr lang="en-US" dirty="0">
                <a:solidFill>
                  <a:srgbClr val="FF0000"/>
                </a:solidFill>
              </a:rPr>
              <a:t>, and </a:t>
            </a:r>
            <a:r>
              <a:rPr lang="en-US" i="1" dirty="0">
                <a:solidFill>
                  <a:srgbClr val="FF0000"/>
                </a:solidFill>
              </a:rPr>
              <a:t>lab </a:t>
            </a:r>
            <a:r>
              <a:rPr lang="en-US" dirty="0">
                <a:solidFill>
                  <a:srgbClr val="FF0000"/>
                </a:solidFill>
              </a:rPr>
              <a:t>from </a:t>
            </a:r>
            <a:r>
              <a:rPr lang="en-US" i="1" dirty="0">
                <a:solidFill>
                  <a:srgbClr val="FF0000"/>
                </a:solidFill>
              </a:rPr>
              <a:t>laboratory</a:t>
            </a:r>
            <a:r>
              <a:rPr lang="en-US" dirty="0">
                <a:solidFill>
                  <a:srgbClr val="FF0000"/>
                </a:solidFill>
              </a:rPr>
              <a:t>.</a:t>
            </a:r>
            <a:endParaRPr lang="tr-TR" dirty="0">
              <a:solidFill>
                <a:srgbClr val="FF0000"/>
              </a:solidFill>
            </a:endParaRPr>
          </a:p>
        </p:txBody>
      </p:sp>
    </p:spTree>
    <p:extLst>
      <p:ext uri="{BB962C8B-B14F-4D97-AF65-F5344CB8AC3E}">
        <p14:creationId xmlns:p14="http://schemas.microsoft.com/office/powerpoint/2010/main" val="2625844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9D0F01-A2A7-41B2-80EA-89B5EE24FCAE}"/>
              </a:ext>
            </a:extLst>
          </p:cNvPr>
          <p:cNvSpPr>
            <a:spLocks noGrp="1"/>
          </p:cNvSpPr>
          <p:nvPr>
            <p:ph idx="1"/>
          </p:nvPr>
        </p:nvSpPr>
        <p:spPr>
          <a:xfrm>
            <a:off x="838200" y="176462"/>
            <a:ext cx="10515600" cy="6529137"/>
          </a:xfrm>
        </p:spPr>
        <p:txBody>
          <a:bodyPr>
            <a:normAutofit/>
          </a:bodyPr>
          <a:lstStyle/>
          <a:p>
            <a:pPr>
              <a:lnSpc>
                <a:spcPct val="150000"/>
              </a:lnSpc>
            </a:pPr>
            <a:r>
              <a:rPr lang="tr-TR" b="1" dirty="0"/>
              <a:t>Back-Formation </a:t>
            </a:r>
            <a:r>
              <a:rPr lang="tr-TR" dirty="0"/>
              <a:t>: </a:t>
            </a:r>
            <a:r>
              <a:rPr lang="en-US" dirty="0"/>
              <a:t>Back-formation of words results when a word is formed from another word by</a:t>
            </a:r>
            <a:r>
              <a:rPr lang="tr-TR" dirty="0"/>
              <a:t> </a:t>
            </a:r>
            <a:r>
              <a:rPr lang="en-US" dirty="0"/>
              <a:t>taking off what looks like a typical affix in the language. For example, one of the</a:t>
            </a:r>
            <a:r>
              <a:rPr lang="tr-TR" dirty="0"/>
              <a:t> </a:t>
            </a:r>
            <a:r>
              <a:rPr lang="en-US" dirty="0"/>
              <a:t>very productive derivational morphemes in </a:t>
            </a:r>
            <a:r>
              <a:rPr lang="en-US" dirty="0">
                <a:solidFill>
                  <a:srgbClr val="FF0000"/>
                </a:solidFill>
              </a:rPr>
              <a:t>English is –</a:t>
            </a:r>
            <a:r>
              <a:rPr lang="en-US" i="1" dirty="0" err="1">
                <a:solidFill>
                  <a:srgbClr val="FF0000"/>
                </a:solidFill>
              </a:rPr>
              <a:t>er</a:t>
            </a:r>
            <a:r>
              <a:rPr lang="en-US" dirty="0">
                <a:solidFill>
                  <a:srgbClr val="FF0000"/>
                </a:solidFill>
              </a:rPr>
              <a:t>, which may be added to</a:t>
            </a:r>
            <a:r>
              <a:rPr lang="tr-TR" dirty="0">
                <a:solidFill>
                  <a:srgbClr val="FF0000"/>
                </a:solidFill>
              </a:rPr>
              <a:t> </a:t>
            </a:r>
            <a:r>
              <a:rPr lang="en-US" dirty="0">
                <a:solidFill>
                  <a:srgbClr val="FF0000"/>
                </a:solidFill>
              </a:rPr>
              <a:t>a verb to create a noun meaning “a person who performs the action of the verb”,</a:t>
            </a:r>
            <a:r>
              <a:rPr lang="tr-TR" dirty="0">
                <a:solidFill>
                  <a:srgbClr val="FF0000"/>
                </a:solidFill>
              </a:rPr>
              <a:t> </a:t>
            </a:r>
            <a:r>
              <a:rPr lang="en-US" dirty="0">
                <a:solidFill>
                  <a:srgbClr val="FF0000"/>
                </a:solidFill>
              </a:rPr>
              <a:t>e.g. </a:t>
            </a:r>
            <a:r>
              <a:rPr lang="en-US" i="1" dirty="0">
                <a:solidFill>
                  <a:srgbClr val="FF0000"/>
                </a:solidFill>
              </a:rPr>
              <a:t>teacher</a:t>
            </a:r>
            <a:r>
              <a:rPr lang="en-US" dirty="0">
                <a:solidFill>
                  <a:srgbClr val="FF0000"/>
                </a:solidFill>
              </a:rPr>
              <a:t>, </a:t>
            </a:r>
            <a:r>
              <a:rPr lang="en-US" i="1" dirty="0">
                <a:solidFill>
                  <a:srgbClr val="FF0000"/>
                </a:solidFill>
              </a:rPr>
              <a:t>writer</a:t>
            </a:r>
            <a:r>
              <a:rPr lang="en-US" dirty="0">
                <a:solidFill>
                  <a:srgbClr val="FF0000"/>
                </a:solidFill>
              </a:rPr>
              <a:t>.</a:t>
            </a:r>
            <a:r>
              <a:rPr lang="en-US" dirty="0"/>
              <a:t> Sometimes, however, the reverse happens. A noun enters the</a:t>
            </a:r>
            <a:r>
              <a:rPr lang="tr-TR" dirty="0"/>
              <a:t> </a:t>
            </a:r>
            <a:r>
              <a:rPr lang="en-US" dirty="0"/>
              <a:t>language first and then a verb is “back-formed” from it. This is the case with the</a:t>
            </a:r>
            <a:r>
              <a:rPr lang="tr-TR" dirty="0"/>
              <a:t> </a:t>
            </a:r>
            <a:r>
              <a:rPr lang="en-US" dirty="0"/>
              <a:t>verbs </a:t>
            </a:r>
            <a:r>
              <a:rPr lang="en-US" i="1" dirty="0">
                <a:solidFill>
                  <a:srgbClr val="FF0000"/>
                </a:solidFill>
              </a:rPr>
              <a:t>edit </a:t>
            </a:r>
            <a:r>
              <a:rPr lang="en-US" dirty="0">
                <a:solidFill>
                  <a:srgbClr val="FF0000"/>
                </a:solidFill>
              </a:rPr>
              <a:t>and </a:t>
            </a:r>
            <a:r>
              <a:rPr lang="en-US" i="1" dirty="0">
                <a:solidFill>
                  <a:srgbClr val="FF0000"/>
                </a:solidFill>
              </a:rPr>
              <a:t>televise</a:t>
            </a:r>
            <a:r>
              <a:rPr lang="en-US" dirty="0">
                <a:solidFill>
                  <a:srgbClr val="FF0000"/>
                </a:solidFill>
              </a:rPr>
              <a:t>, for example, which entered English as back-formations</a:t>
            </a:r>
            <a:r>
              <a:rPr lang="tr-TR" dirty="0">
                <a:solidFill>
                  <a:srgbClr val="FF0000"/>
                </a:solidFill>
              </a:rPr>
              <a:t> from </a:t>
            </a:r>
            <a:r>
              <a:rPr lang="tr-TR" i="1" dirty="0">
                <a:solidFill>
                  <a:srgbClr val="FF0000"/>
                </a:solidFill>
              </a:rPr>
              <a:t>editor </a:t>
            </a:r>
            <a:r>
              <a:rPr lang="tr-TR" dirty="0">
                <a:solidFill>
                  <a:srgbClr val="FF0000"/>
                </a:solidFill>
              </a:rPr>
              <a:t>and </a:t>
            </a:r>
            <a:r>
              <a:rPr lang="tr-TR" i="1" dirty="0">
                <a:solidFill>
                  <a:srgbClr val="FF0000"/>
                </a:solidFill>
              </a:rPr>
              <a:t>television</a:t>
            </a:r>
            <a:r>
              <a:rPr lang="tr-TR" dirty="0"/>
              <a:t>.</a:t>
            </a:r>
          </a:p>
        </p:txBody>
      </p:sp>
    </p:spTree>
    <p:extLst>
      <p:ext uri="{BB962C8B-B14F-4D97-AF65-F5344CB8AC3E}">
        <p14:creationId xmlns:p14="http://schemas.microsoft.com/office/powerpoint/2010/main" val="1909918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D61318-C666-4C37-A20C-14C3F10F47E6}"/>
              </a:ext>
            </a:extLst>
          </p:cNvPr>
          <p:cNvSpPr>
            <a:spLocks noGrp="1"/>
          </p:cNvSpPr>
          <p:nvPr>
            <p:ph idx="1"/>
          </p:nvPr>
        </p:nvSpPr>
        <p:spPr>
          <a:xfrm>
            <a:off x="838200" y="365793"/>
            <a:ext cx="10515600" cy="4351338"/>
          </a:xfrm>
        </p:spPr>
        <p:txBody>
          <a:bodyPr/>
          <a:lstStyle/>
          <a:p>
            <a:pPr>
              <a:lnSpc>
                <a:spcPct val="150000"/>
              </a:lnSpc>
            </a:pPr>
            <a:r>
              <a:rPr lang="tr-TR" b="1" dirty="0"/>
              <a:t>Acronym : </a:t>
            </a:r>
            <a:r>
              <a:rPr lang="en-US" dirty="0"/>
              <a:t>Acronyms are words created from the initial letters of several words. Typical</a:t>
            </a:r>
            <a:r>
              <a:rPr lang="tr-TR" dirty="0"/>
              <a:t> examples are NATO, FBI, CIA, UN, UNICEF, FAQ, METU, </a:t>
            </a:r>
            <a:r>
              <a:rPr lang="tr-TR" i="1" dirty="0"/>
              <a:t>radar</a:t>
            </a:r>
            <a:r>
              <a:rPr lang="tr-TR" dirty="0"/>
              <a:t>, </a:t>
            </a:r>
            <a:r>
              <a:rPr lang="tr-TR" i="1" dirty="0"/>
              <a:t>laser</a:t>
            </a:r>
            <a:r>
              <a:rPr lang="tr-TR" dirty="0"/>
              <a:t>.</a:t>
            </a:r>
            <a:endParaRPr lang="tr-TR" b="1" dirty="0"/>
          </a:p>
        </p:txBody>
      </p:sp>
    </p:spTree>
    <p:extLst>
      <p:ext uri="{BB962C8B-B14F-4D97-AF65-F5344CB8AC3E}">
        <p14:creationId xmlns:p14="http://schemas.microsoft.com/office/powerpoint/2010/main" val="789895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319B12-AA68-42C9-80A0-B1C6C608E2DA}"/>
              </a:ext>
            </a:extLst>
          </p:cNvPr>
          <p:cNvSpPr>
            <a:spLocks noGrp="1"/>
          </p:cNvSpPr>
          <p:nvPr>
            <p:ph idx="1"/>
          </p:nvPr>
        </p:nvSpPr>
        <p:spPr>
          <a:xfrm>
            <a:off x="838200" y="160421"/>
            <a:ext cx="10515600" cy="6016542"/>
          </a:xfrm>
        </p:spPr>
        <p:txBody>
          <a:bodyPr/>
          <a:lstStyle/>
          <a:p>
            <a:pPr algn="just">
              <a:lnSpc>
                <a:spcPct val="150000"/>
              </a:lnSpc>
            </a:pPr>
            <a:r>
              <a:rPr lang="tr-TR" b="1" dirty="0"/>
              <a:t>Metaphorical Extensions </a:t>
            </a:r>
            <a:r>
              <a:rPr lang="tr-TR" dirty="0"/>
              <a:t>: is using an existing word to refer to an object with similar properties of its referent. The metaphorically extenden words does not go any morphological change but rather her adopts new meaningg or new uses for the already existing ones. </a:t>
            </a:r>
          </a:p>
          <a:p>
            <a:pPr algn="just">
              <a:lnSpc>
                <a:spcPct val="150000"/>
              </a:lnSpc>
            </a:pPr>
            <a:r>
              <a:rPr lang="tr-TR" dirty="0">
                <a:solidFill>
                  <a:srgbClr val="FF0000"/>
                </a:solidFill>
              </a:rPr>
              <a:t>Mouse – right after the computers were introduced.</a:t>
            </a:r>
          </a:p>
          <a:p>
            <a:pPr algn="just">
              <a:lnSpc>
                <a:spcPct val="150000"/>
              </a:lnSpc>
            </a:pPr>
            <a:r>
              <a:rPr lang="tr-TR" dirty="0">
                <a:solidFill>
                  <a:srgbClr val="FF0000"/>
                </a:solidFill>
              </a:rPr>
              <a:t>Bug- computer errors</a:t>
            </a:r>
          </a:p>
        </p:txBody>
      </p:sp>
    </p:spTree>
    <p:extLst>
      <p:ext uri="{BB962C8B-B14F-4D97-AF65-F5344CB8AC3E}">
        <p14:creationId xmlns:p14="http://schemas.microsoft.com/office/powerpoint/2010/main" val="1671052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114825-FBA7-4FF9-85CB-86277DA59C12}"/>
              </a:ext>
            </a:extLst>
          </p:cNvPr>
          <p:cNvSpPr>
            <a:spLocks noGrp="1"/>
          </p:cNvSpPr>
          <p:nvPr>
            <p:ph idx="1"/>
          </p:nvPr>
        </p:nvSpPr>
        <p:spPr>
          <a:xfrm>
            <a:off x="838200" y="320842"/>
            <a:ext cx="10515600" cy="5856121"/>
          </a:xfrm>
        </p:spPr>
        <p:txBody>
          <a:bodyPr/>
          <a:lstStyle/>
          <a:p>
            <a:pPr algn="just">
              <a:lnSpc>
                <a:spcPct val="150000"/>
              </a:lnSpc>
            </a:pPr>
            <a:r>
              <a:rPr lang="tr-TR" b="1" dirty="0"/>
              <a:t>Epithet </a:t>
            </a:r>
            <a:r>
              <a:rPr lang="tr-TR" dirty="0"/>
              <a:t>:</a:t>
            </a:r>
            <a:r>
              <a:rPr lang="en-US" dirty="0"/>
              <a:t> is a descriptive literary device that </a:t>
            </a:r>
            <a:r>
              <a:rPr lang="en-US" dirty="0">
                <a:solidFill>
                  <a:srgbClr val="FF0000"/>
                </a:solidFill>
              </a:rPr>
              <a:t>describes a place, a thing, or a person in such a way that it helps in making its characteristics more prominent </a:t>
            </a:r>
            <a:r>
              <a:rPr lang="en-US" dirty="0"/>
              <a:t>than they actually are. Also, it is known as a “by-name,” or “descriptive title.</a:t>
            </a:r>
            <a:endParaRPr lang="tr-TR" dirty="0"/>
          </a:p>
          <a:p>
            <a:pPr algn="just">
              <a:lnSpc>
                <a:spcPct val="150000"/>
              </a:lnSpc>
            </a:pPr>
            <a:r>
              <a:rPr lang="tr-TR" dirty="0"/>
              <a:t>Suleiman the magnificent</a:t>
            </a:r>
          </a:p>
          <a:p>
            <a:pPr algn="just">
              <a:lnSpc>
                <a:spcPct val="150000"/>
              </a:lnSpc>
            </a:pPr>
            <a:r>
              <a:rPr lang="tr-TR" dirty="0"/>
              <a:t>Lover </a:t>
            </a:r>
          </a:p>
        </p:txBody>
      </p:sp>
    </p:spTree>
    <p:extLst>
      <p:ext uri="{BB962C8B-B14F-4D97-AF65-F5344CB8AC3E}">
        <p14:creationId xmlns:p14="http://schemas.microsoft.com/office/powerpoint/2010/main" val="1590941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A63FA2-E72D-4417-A2A3-4A62D34FFA32}"/>
              </a:ext>
            </a:extLst>
          </p:cNvPr>
          <p:cNvSpPr>
            <a:spLocks noGrp="1"/>
          </p:cNvSpPr>
          <p:nvPr>
            <p:ph idx="1"/>
          </p:nvPr>
        </p:nvSpPr>
        <p:spPr>
          <a:xfrm>
            <a:off x="838200" y="320842"/>
            <a:ext cx="10515600" cy="5856121"/>
          </a:xfrm>
        </p:spPr>
        <p:txBody>
          <a:bodyPr>
            <a:normAutofit/>
          </a:bodyPr>
          <a:lstStyle/>
          <a:p>
            <a:pPr algn="just">
              <a:lnSpc>
                <a:spcPct val="150000"/>
              </a:lnSpc>
            </a:pPr>
            <a:r>
              <a:rPr lang="tr-TR" sz="3200" b="1" dirty="0"/>
              <a:t>Derivation</a:t>
            </a:r>
            <a:r>
              <a:rPr lang="tr-TR" sz="3200" dirty="0"/>
              <a:t>: </a:t>
            </a:r>
            <a:r>
              <a:rPr lang="en-US" sz="3200" dirty="0"/>
              <a:t>The most productive process of word formation in a language is the use of</a:t>
            </a:r>
            <a:r>
              <a:rPr lang="tr-TR" sz="3200" dirty="0"/>
              <a:t> </a:t>
            </a:r>
            <a:r>
              <a:rPr lang="en-US" sz="3200" dirty="0"/>
              <a:t>derivational morphemes to form new words from already existing forms, as we</a:t>
            </a:r>
            <a:r>
              <a:rPr lang="tr-TR" sz="3200" dirty="0"/>
              <a:t> </a:t>
            </a:r>
            <a:r>
              <a:rPr lang="en-US" sz="3200" dirty="0"/>
              <a:t>discussed in the previous handout. </a:t>
            </a:r>
            <a:r>
              <a:rPr lang="en-US" sz="3200" dirty="0">
                <a:solidFill>
                  <a:srgbClr val="FF0000"/>
                </a:solidFill>
              </a:rPr>
              <a:t>So, for example, from </a:t>
            </a:r>
            <a:r>
              <a:rPr lang="en-US" sz="3200" i="1" dirty="0">
                <a:solidFill>
                  <a:srgbClr val="FF0000"/>
                </a:solidFill>
              </a:rPr>
              <a:t>arrange </a:t>
            </a:r>
            <a:r>
              <a:rPr lang="en-US" sz="3200" dirty="0">
                <a:solidFill>
                  <a:srgbClr val="FF0000"/>
                </a:solidFill>
              </a:rPr>
              <a:t>we can derive</a:t>
            </a:r>
            <a:r>
              <a:rPr lang="tr-TR" sz="3200" dirty="0">
                <a:solidFill>
                  <a:srgbClr val="FF0000"/>
                </a:solidFill>
              </a:rPr>
              <a:t> </a:t>
            </a:r>
            <a:r>
              <a:rPr lang="en-US" sz="3200" i="1" dirty="0">
                <a:solidFill>
                  <a:srgbClr val="FF0000"/>
                </a:solidFill>
              </a:rPr>
              <a:t>rearrange</a:t>
            </a:r>
            <a:r>
              <a:rPr lang="en-US" sz="3200" dirty="0">
                <a:solidFill>
                  <a:srgbClr val="FF0000"/>
                </a:solidFill>
              </a:rPr>
              <a:t>, from which we can still derive </a:t>
            </a:r>
            <a:r>
              <a:rPr lang="en-US" sz="3200" i="1" dirty="0">
                <a:solidFill>
                  <a:srgbClr val="FF0000"/>
                </a:solidFill>
              </a:rPr>
              <a:t>rearrangement</a:t>
            </a:r>
            <a:r>
              <a:rPr lang="en-US" sz="3200" dirty="0">
                <a:solidFill>
                  <a:srgbClr val="FF0000"/>
                </a:solidFill>
              </a:rPr>
              <a:t>.</a:t>
            </a:r>
            <a:r>
              <a:rPr lang="en-US" sz="3200" dirty="0"/>
              <a:t> </a:t>
            </a:r>
            <a:endParaRPr lang="tr-TR" sz="3200" dirty="0"/>
          </a:p>
        </p:txBody>
      </p:sp>
    </p:spTree>
    <p:extLst>
      <p:ext uri="{BB962C8B-B14F-4D97-AF65-F5344CB8AC3E}">
        <p14:creationId xmlns:p14="http://schemas.microsoft.com/office/powerpoint/2010/main" val="896012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6FBF7F-541E-4826-8063-0B6CC4B2A7E6}"/>
              </a:ext>
            </a:extLst>
          </p:cNvPr>
          <p:cNvSpPr>
            <a:spLocks noGrp="1"/>
          </p:cNvSpPr>
          <p:nvPr>
            <p:ph idx="1"/>
          </p:nvPr>
        </p:nvSpPr>
        <p:spPr>
          <a:xfrm>
            <a:off x="838200" y="224589"/>
            <a:ext cx="10515600" cy="5952374"/>
          </a:xfrm>
        </p:spPr>
        <p:txBody>
          <a:bodyPr>
            <a:normAutofit/>
          </a:bodyPr>
          <a:lstStyle/>
          <a:p>
            <a:pPr algn="just">
              <a:lnSpc>
                <a:spcPct val="150000"/>
              </a:lnSpc>
            </a:pPr>
            <a:r>
              <a:rPr lang="tr-TR" sz="3600" b="1" dirty="0"/>
              <a:t>Reduplication</a:t>
            </a:r>
            <a:r>
              <a:rPr lang="tr-TR" sz="3600" dirty="0"/>
              <a:t> : </a:t>
            </a:r>
            <a:r>
              <a:rPr lang="en-US" sz="3600" dirty="0"/>
              <a:t>is a morphological process in which the root or stem of a word (or part of it) or even the whole word is </a:t>
            </a:r>
            <a:r>
              <a:rPr lang="en-US" sz="3600" dirty="0">
                <a:solidFill>
                  <a:srgbClr val="FF0000"/>
                </a:solidFill>
              </a:rPr>
              <a:t>repeated exactly or with a slight change</a:t>
            </a:r>
            <a:r>
              <a:rPr lang="tr-TR" sz="3600" dirty="0">
                <a:solidFill>
                  <a:srgbClr val="FF0000"/>
                </a:solidFill>
              </a:rPr>
              <a:t>.</a:t>
            </a:r>
          </a:p>
          <a:p>
            <a:pPr algn="just"/>
            <a:r>
              <a:rPr lang="tr-TR" sz="3600" dirty="0"/>
              <a:t>Bye-Bye, Goody-Goody,  walkie-Talkie, criss-cross</a:t>
            </a:r>
          </a:p>
        </p:txBody>
      </p:sp>
    </p:spTree>
    <p:extLst>
      <p:ext uri="{BB962C8B-B14F-4D97-AF65-F5344CB8AC3E}">
        <p14:creationId xmlns:p14="http://schemas.microsoft.com/office/powerpoint/2010/main" val="1066342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5E9EC-22AD-4BD9-9A92-AD9D476A311B}"/>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49CD648A-CF08-4D2E-A982-1D561CB1ECB6}"/>
              </a:ext>
            </a:extLst>
          </p:cNvPr>
          <p:cNvSpPr>
            <a:spLocks noGrp="1"/>
          </p:cNvSpPr>
          <p:nvPr>
            <p:ph idx="1"/>
          </p:nvPr>
        </p:nvSpPr>
        <p:spPr/>
        <p:txBody>
          <a:bodyPr/>
          <a:lstStyle/>
          <a:p>
            <a:pPr algn="just"/>
            <a:r>
              <a:rPr lang="tr-TR" sz="3600" b="1" dirty="0"/>
              <a:t>Suppletion</a:t>
            </a:r>
            <a:r>
              <a:rPr lang="tr-TR" sz="3600" dirty="0"/>
              <a:t>: </a:t>
            </a:r>
            <a:r>
              <a:rPr lang="en-US" sz="3600" dirty="0" err="1"/>
              <a:t>Suppletion</a:t>
            </a:r>
            <a:r>
              <a:rPr lang="en-US" sz="3600" dirty="0"/>
              <a:t> is the </a:t>
            </a:r>
            <a:r>
              <a:rPr lang="en-US" sz="3600" dirty="0">
                <a:solidFill>
                  <a:srgbClr val="FF0000"/>
                </a:solidFill>
              </a:rPr>
              <a:t>replacement</a:t>
            </a:r>
            <a:r>
              <a:rPr lang="en-US" sz="3600" dirty="0"/>
              <a:t> of one stem with another, resulting in an allomorph of a morpheme which has no phonological similarity to the other allomorphs.</a:t>
            </a:r>
            <a:endParaRPr lang="tr-TR" sz="3600" dirty="0"/>
          </a:p>
          <a:p>
            <a:pPr algn="just"/>
            <a:r>
              <a:rPr lang="tr-TR" sz="3600" dirty="0"/>
              <a:t>Good- Better</a:t>
            </a:r>
          </a:p>
          <a:p>
            <a:pPr algn="just"/>
            <a:r>
              <a:rPr lang="tr-TR" sz="3600" dirty="0"/>
              <a:t>«be» - am, is, are</a:t>
            </a:r>
          </a:p>
          <a:p>
            <a:endParaRPr lang="tr-TR" dirty="0"/>
          </a:p>
        </p:txBody>
      </p:sp>
    </p:spTree>
    <p:extLst>
      <p:ext uri="{BB962C8B-B14F-4D97-AF65-F5344CB8AC3E}">
        <p14:creationId xmlns:p14="http://schemas.microsoft.com/office/powerpoint/2010/main" val="4008831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1AF493-6F6A-4BF2-9826-7CA0D34D1035}"/>
              </a:ext>
            </a:extLst>
          </p:cNvPr>
          <p:cNvSpPr>
            <a:spLocks noGrp="1"/>
          </p:cNvSpPr>
          <p:nvPr>
            <p:ph idx="1"/>
          </p:nvPr>
        </p:nvSpPr>
        <p:spPr>
          <a:xfrm>
            <a:off x="629653" y="510172"/>
            <a:ext cx="10515600" cy="5569786"/>
          </a:xfrm>
        </p:spPr>
        <p:txBody>
          <a:bodyPr>
            <a:normAutofit/>
          </a:bodyPr>
          <a:lstStyle/>
          <a:p>
            <a:r>
              <a:rPr lang="tr-TR" sz="3200" b="1" dirty="0"/>
              <a:t>Compounding</a:t>
            </a:r>
            <a:r>
              <a:rPr lang="tr-TR" sz="3200" dirty="0"/>
              <a:t> : </a:t>
            </a:r>
            <a:r>
              <a:rPr lang="en-US" sz="3200" dirty="0"/>
              <a:t>New words are also created through the common process of compounding, i.e.</a:t>
            </a:r>
            <a:r>
              <a:rPr lang="tr-TR" sz="3200" dirty="0"/>
              <a:t> </a:t>
            </a:r>
            <a:r>
              <a:rPr lang="en-US" sz="3200" dirty="0">
                <a:solidFill>
                  <a:srgbClr val="FF0000"/>
                </a:solidFill>
              </a:rPr>
              <a:t>combining two or more words together to form a new complex word</a:t>
            </a:r>
            <a:r>
              <a:rPr lang="en-US" sz="3200" dirty="0"/>
              <a:t>. Here are</a:t>
            </a:r>
            <a:r>
              <a:rPr lang="tr-TR" sz="3200" dirty="0"/>
              <a:t> some examples of compounding:</a:t>
            </a:r>
          </a:p>
          <a:p>
            <a:r>
              <a:rPr lang="tr-TR" sz="3200" dirty="0"/>
              <a:t>(a) post + card → </a:t>
            </a:r>
            <a:r>
              <a:rPr lang="tr-TR" sz="3200" i="1" dirty="0"/>
              <a:t>postcard</a:t>
            </a:r>
          </a:p>
          <a:p>
            <a:r>
              <a:rPr lang="tr-TR" sz="3200" dirty="0"/>
              <a:t>(b) post + office → </a:t>
            </a:r>
            <a:r>
              <a:rPr lang="tr-TR" sz="3200" i="1" dirty="0"/>
              <a:t>post office</a:t>
            </a:r>
          </a:p>
          <a:p>
            <a:r>
              <a:rPr lang="tr-TR" sz="3200" dirty="0"/>
              <a:t>(c) book + case → </a:t>
            </a:r>
            <a:r>
              <a:rPr lang="tr-TR" sz="3200" i="1" dirty="0"/>
              <a:t>bookcase</a:t>
            </a:r>
          </a:p>
          <a:p>
            <a:r>
              <a:rPr lang="en-US" sz="3200" dirty="0"/>
              <a:t>We may also combine more than two words, e.g. </a:t>
            </a:r>
            <a:r>
              <a:rPr lang="en-US" sz="3200" i="1" dirty="0"/>
              <a:t>mother-in-law</a:t>
            </a:r>
            <a:r>
              <a:rPr lang="en-US" sz="3200" dirty="0"/>
              <a:t>, </a:t>
            </a:r>
            <a:r>
              <a:rPr lang="en-US" sz="3200" i="1" dirty="0"/>
              <a:t>sergeant-at-arms</a:t>
            </a:r>
            <a:r>
              <a:rPr lang="en-US" sz="3200" dirty="0"/>
              <a:t>.</a:t>
            </a:r>
            <a:endParaRPr lang="tr-TR" sz="3200" dirty="0"/>
          </a:p>
        </p:txBody>
      </p:sp>
    </p:spTree>
    <p:extLst>
      <p:ext uri="{BB962C8B-B14F-4D97-AF65-F5344CB8AC3E}">
        <p14:creationId xmlns:p14="http://schemas.microsoft.com/office/powerpoint/2010/main" val="4094529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A84AF3-9D1D-469E-809A-48811D7D17A4}"/>
              </a:ext>
            </a:extLst>
          </p:cNvPr>
          <p:cNvSpPr>
            <a:spLocks noGrp="1"/>
          </p:cNvSpPr>
          <p:nvPr>
            <p:ph idx="1"/>
          </p:nvPr>
        </p:nvSpPr>
        <p:spPr/>
        <p:txBody>
          <a:bodyPr/>
          <a:lstStyle/>
          <a:p>
            <a:r>
              <a:rPr lang="tr-TR" b="1" dirty="0"/>
              <a:t>Symbolism (Morpheme internal change) </a:t>
            </a:r>
            <a:r>
              <a:rPr lang="tr-TR" dirty="0"/>
              <a:t>: </a:t>
            </a:r>
          </a:p>
          <a:p>
            <a:r>
              <a:rPr lang="tr-TR" dirty="0"/>
              <a:t>Woman- women</a:t>
            </a:r>
          </a:p>
          <a:p>
            <a:r>
              <a:rPr lang="tr-TR" dirty="0"/>
              <a:t>Mouse-mice</a:t>
            </a:r>
          </a:p>
          <a:p>
            <a:r>
              <a:rPr lang="tr-TR" dirty="0"/>
              <a:t> tooth- teeth</a:t>
            </a:r>
          </a:p>
        </p:txBody>
      </p:sp>
    </p:spTree>
    <p:extLst>
      <p:ext uri="{BB962C8B-B14F-4D97-AF65-F5344CB8AC3E}">
        <p14:creationId xmlns:p14="http://schemas.microsoft.com/office/powerpoint/2010/main" val="2655533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D4707-3E56-4D59-A3EB-347F5831757F}"/>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727AAA65-7767-43B3-8915-709C31F5371D}"/>
              </a:ext>
            </a:extLst>
          </p:cNvPr>
          <p:cNvSpPr>
            <a:spLocks noGrp="1"/>
          </p:cNvSpPr>
          <p:nvPr>
            <p:ph idx="1"/>
          </p:nvPr>
        </p:nvSpPr>
        <p:spPr/>
        <p:txBody>
          <a:bodyPr/>
          <a:lstStyle/>
          <a:p>
            <a:pPr>
              <a:lnSpc>
                <a:spcPct val="150000"/>
              </a:lnSpc>
            </a:pPr>
            <a:r>
              <a:rPr lang="tr-TR" b="1" dirty="0"/>
              <a:t>Coinage : </a:t>
            </a:r>
            <a:r>
              <a:rPr lang="en-US" dirty="0"/>
              <a:t>Coinage is the </a:t>
            </a:r>
            <a:r>
              <a:rPr lang="en-US" dirty="0">
                <a:solidFill>
                  <a:srgbClr val="FF0000"/>
                </a:solidFill>
              </a:rPr>
              <a:t>invention of totally new words</a:t>
            </a:r>
            <a:r>
              <a:rPr lang="en-US" dirty="0"/>
              <a:t>. The typical process of coinage</a:t>
            </a:r>
            <a:r>
              <a:rPr lang="tr-TR" dirty="0"/>
              <a:t> </a:t>
            </a:r>
            <a:r>
              <a:rPr lang="en-US" dirty="0"/>
              <a:t>usually involves the extension of a product a name from a specific reference to a</a:t>
            </a:r>
            <a:r>
              <a:rPr lang="tr-TR" dirty="0"/>
              <a:t> </a:t>
            </a:r>
            <a:r>
              <a:rPr lang="en-US" dirty="0"/>
              <a:t>more general one. For example, think of  </a:t>
            </a:r>
            <a:r>
              <a:rPr lang="tr-TR" i="1" dirty="0">
                <a:solidFill>
                  <a:srgbClr val="FF0000"/>
                </a:solidFill>
              </a:rPr>
              <a:t>Iphone</a:t>
            </a:r>
            <a:r>
              <a:rPr lang="en-US" dirty="0">
                <a:solidFill>
                  <a:srgbClr val="FF0000"/>
                </a:solidFill>
              </a:rPr>
              <a:t>, and </a:t>
            </a:r>
            <a:r>
              <a:rPr lang="en-US" i="1" dirty="0">
                <a:solidFill>
                  <a:srgbClr val="FF0000"/>
                </a:solidFill>
              </a:rPr>
              <a:t>Kodak</a:t>
            </a:r>
            <a:r>
              <a:rPr lang="en-US" dirty="0"/>
              <a:t>. These started</a:t>
            </a:r>
            <a:r>
              <a:rPr lang="tr-TR" dirty="0"/>
              <a:t> </a:t>
            </a:r>
            <a:r>
              <a:rPr lang="en-US" dirty="0"/>
              <a:t>as names of specific</a:t>
            </a:r>
            <a:r>
              <a:rPr lang="tr-TR" dirty="0"/>
              <a:t> </a:t>
            </a:r>
            <a:r>
              <a:rPr lang="en-US" dirty="0"/>
              <a:t>products, but now they are used as the generic names for</a:t>
            </a:r>
            <a:r>
              <a:rPr lang="tr-TR" dirty="0"/>
              <a:t> </a:t>
            </a:r>
            <a:r>
              <a:rPr lang="en-US" dirty="0"/>
              <a:t>different brands of these types of products.</a:t>
            </a:r>
            <a:endParaRPr lang="tr-TR" b="1" dirty="0"/>
          </a:p>
        </p:txBody>
      </p:sp>
    </p:spTree>
    <p:extLst>
      <p:ext uri="{BB962C8B-B14F-4D97-AF65-F5344CB8AC3E}">
        <p14:creationId xmlns:p14="http://schemas.microsoft.com/office/powerpoint/2010/main" val="4110511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D979-EBCD-4457-A9D4-9B1107394E72}"/>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3DE9BD16-525E-4B62-88BA-4527217B6ED9}"/>
              </a:ext>
            </a:extLst>
          </p:cNvPr>
          <p:cNvSpPr>
            <a:spLocks noGrp="1"/>
          </p:cNvSpPr>
          <p:nvPr>
            <p:ph idx="1"/>
          </p:nvPr>
        </p:nvSpPr>
        <p:spPr/>
        <p:txBody>
          <a:bodyPr>
            <a:normAutofit fontScale="92500"/>
          </a:bodyPr>
          <a:lstStyle/>
          <a:p>
            <a:pPr algn="just">
              <a:lnSpc>
                <a:spcPct val="150000"/>
              </a:lnSpc>
            </a:pPr>
            <a:r>
              <a:rPr lang="tr-TR" b="1" dirty="0"/>
              <a:t>Eponym</a:t>
            </a:r>
            <a:r>
              <a:rPr lang="tr-TR" dirty="0"/>
              <a:t> : </a:t>
            </a:r>
            <a:r>
              <a:rPr lang="en-US" dirty="0"/>
              <a:t>An </a:t>
            </a:r>
            <a:r>
              <a:rPr lang="en-US" b="1" dirty="0"/>
              <a:t>eponym</a:t>
            </a:r>
            <a:r>
              <a:rPr lang="en-US" dirty="0"/>
              <a:t> is a </a:t>
            </a:r>
            <a:r>
              <a:rPr lang="en-US" dirty="0">
                <a:solidFill>
                  <a:srgbClr val="FF0000"/>
                </a:solidFill>
              </a:rPr>
              <a:t>person whose name has given rise to the name of a people</a:t>
            </a:r>
            <a:r>
              <a:rPr lang="en-US" dirty="0"/>
              <a:t>, place, etc., or a personal name which is used as a common noun. This person may be living or dead, a fictional character, or a hero, etc. The term is also used to describe the word so derived.</a:t>
            </a:r>
            <a:endParaRPr lang="tr-TR" dirty="0"/>
          </a:p>
          <a:p>
            <a:pPr algn="just">
              <a:lnSpc>
                <a:spcPct val="150000"/>
              </a:lnSpc>
            </a:pPr>
            <a:r>
              <a:rPr lang="tr-TR" dirty="0"/>
              <a:t>Jacuzzi- Candido Enzo Jacuzzu, </a:t>
            </a:r>
            <a:r>
              <a:rPr lang="tr-TR" b="0" i="0" dirty="0">
                <a:solidFill>
                  <a:srgbClr val="202124"/>
                </a:solidFill>
                <a:effectLst/>
                <a:latin typeface="arial" panose="020B0604020202020204" pitchFamily="34" charset="0"/>
              </a:rPr>
              <a:t>Alzheimer, </a:t>
            </a:r>
            <a:r>
              <a:rPr lang="tr-TR" b="0" i="0" dirty="0">
                <a:solidFill>
                  <a:srgbClr val="111111"/>
                </a:solidFill>
                <a:effectLst/>
                <a:latin typeface="droid sans"/>
              </a:rPr>
              <a:t>Elizabethan Age, </a:t>
            </a:r>
            <a:r>
              <a:rPr lang="tr-TR" i="0" dirty="0">
                <a:solidFill>
                  <a:srgbClr val="000000"/>
                </a:solidFill>
                <a:effectLst/>
                <a:latin typeface="Museo"/>
              </a:rPr>
              <a:t>Diesel (</a:t>
            </a:r>
            <a:r>
              <a:rPr lang="tr-TR" b="0" i="0" dirty="0">
                <a:solidFill>
                  <a:srgbClr val="434857"/>
                </a:solidFill>
                <a:effectLst/>
                <a:latin typeface="Museo"/>
              </a:rPr>
              <a:t>Rudolph Diesel)</a:t>
            </a:r>
            <a:r>
              <a:rPr lang="tr-TR" i="0" dirty="0">
                <a:solidFill>
                  <a:srgbClr val="000000"/>
                </a:solidFill>
                <a:effectLst/>
                <a:latin typeface="Museo"/>
              </a:rPr>
              <a:t>,</a:t>
            </a:r>
            <a:r>
              <a:rPr lang="tr-TR" b="1" i="0" dirty="0">
                <a:solidFill>
                  <a:srgbClr val="000000"/>
                </a:solidFill>
                <a:effectLst/>
                <a:latin typeface="Museo"/>
              </a:rPr>
              <a:t> </a:t>
            </a:r>
            <a:r>
              <a:rPr lang="tr-TR" i="0" dirty="0">
                <a:solidFill>
                  <a:srgbClr val="000000"/>
                </a:solidFill>
                <a:effectLst/>
                <a:latin typeface="Museo"/>
              </a:rPr>
              <a:t>Sandwich</a:t>
            </a:r>
          </a:p>
          <a:p>
            <a:pPr algn="just">
              <a:lnSpc>
                <a:spcPct val="150000"/>
              </a:lnSpc>
            </a:pPr>
            <a:endParaRPr lang="tr-TR" i="0" dirty="0">
              <a:solidFill>
                <a:srgbClr val="000000"/>
              </a:solidFill>
              <a:effectLst/>
              <a:latin typeface="Museo"/>
            </a:endParaRPr>
          </a:p>
          <a:p>
            <a:pPr algn="just">
              <a:lnSpc>
                <a:spcPct val="150000"/>
              </a:lnSpc>
            </a:pPr>
            <a:endParaRPr lang="tr-TR" b="0" i="0" dirty="0">
              <a:solidFill>
                <a:srgbClr val="202124"/>
              </a:solidFill>
              <a:effectLst/>
              <a:latin typeface="arial" panose="020B0604020202020204" pitchFamily="34" charset="0"/>
            </a:endParaRPr>
          </a:p>
          <a:p>
            <a:pPr algn="just">
              <a:lnSpc>
                <a:spcPct val="150000"/>
              </a:lnSpc>
            </a:pPr>
            <a:endParaRPr lang="tr-TR" dirty="0"/>
          </a:p>
        </p:txBody>
      </p:sp>
    </p:spTree>
    <p:extLst>
      <p:ext uri="{BB962C8B-B14F-4D97-AF65-F5344CB8AC3E}">
        <p14:creationId xmlns:p14="http://schemas.microsoft.com/office/powerpoint/2010/main" val="1865489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4187D2-018C-44DF-A04C-4EF6E9A62A1E}"/>
              </a:ext>
            </a:extLst>
          </p:cNvPr>
          <p:cNvSpPr>
            <a:spLocks noGrp="1"/>
          </p:cNvSpPr>
          <p:nvPr>
            <p:ph idx="1"/>
          </p:nvPr>
        </p:nvSpPr>
        <p:spPr>
          <a:xfrm>
            <a:off x="838200" y="173287"/>
            <a:ext cx="10515600" cy="6371891"/>
          </a:xfrm>
        </p:spPr>
        <p:txBody>
          <a:bodyPr>
            <a:noAutofit/>
          </a:bodyPr>
          <a:lstStyle/>
          <a:p>
            <a:pPr>
              <a:lnSpc>
                <a:spcPct val="150000"/>
              </a:lnSpc>
            </a:pPr>
            <a:r>
              <a:rPr lang="tr-TR" b="1" dirty="0"/>
              <a:t>Borrowing</a:t>
            </a:r>
            <a:r>
              <a:rPr lang="tr-TR" dirty="0"/>
              <a:t> : </a:t>
            </a:r>
            <a:r>
              <a:rPr lang="en-US" dirty="0"/>
              <a:t>New words also enter a language through borrowing from other languages.</a:t>
            </a:r>
            <a:r>
              <a:rPr lang="tr-TR" dirty="0"/>
              <a:t> </a:t>
            </a:r>
            <a:r>
              <a:rPr lang="en-US" dirty="0"/>
              <a:t>English, for example, borrowed a lot of French words as a result of the Norman</a:t>
            </a:r>
            <a:r>
              <a:rPr lang="tr-TR" dirty="0"/>
              <a:t> </a:t>
            </a:r>
            <a:r>
              <a:rPr lang="en-US" dirty="0"/>
              <a:t>invasion in 1066, and that’s why the English lexicon has a Latinate flavor to it,</a:t>
            </a:r>
            <a:r>
              <a:rPr lang="tr-TR" dirty="0"/>
              <a:t> </a:t>
            </a:r>
            <a:r>
              <a:rPr lang="en-US" dirty="0"/>
              <a:t>even though English did not descend from Latin. Here are some examples of</a:t>
            </a:r>
            <a:r>
              <a:rPr lang="tr-TR" dirty="0"/>
              <a:t> </a:t>
            </a:r>
            <a:r>
              <a:rPr lang="en-US" dirty="0"/>
              <a:t>foreign words that found their way into English:</a:t>
            </a:r>
          </a:p>
          <a:p>
            <a:r>
              <a:rPr lang="en-US" dirty="0"/>
              <a:t>(a) </a:t>
            </a:r>
            <a:r>
              <a:rPr lang="en-US" i="1" dirty="0"/>
              <a:t>leak</a:t>
            </a:r>
            <a:r>
              <a:rPr lang="en-US" dirty="0"/>
              <a:t>, </a:t>
            </a:r>
            <a:r>
              <a:rPr lang="en-US" i="1" dirty="0"/>
              <a:t>yacht </a:t>
            </a:r>
            <a:r>
              <a:rPr lang="en-US" dirty="0"/>
              <a:t>(from Dutch)</a:t>
            </a:r>
          </a:p>
          <a:p>
            <a:r>
              <a:rPr lang="en-US" dirty="0"/>
              <a:t>(b) </a:t>
            </a:r>
            <a:r>
              <a:rPr lang="en-US" i="1" dirty="0"/>
              <a:t>barbecue</a:t>
            </a:r>
            <a:r>
              <a:rPr lang="en-US" dirty="0"/>
              <a:t>, </a:t>
            </a:r>
            <a:r>
              <a:rPr lang="en-US" i="1" dirty="0"/>
              <a:t>cockroach </a:t>
            </a:r>
            <a:r>
              <a:rPr lang="en-US" dirty="0"/>
              <a:t>(from Spanish)</a:t>
            </a:r>
          </a:p>
          <a:p>
            <a:r>
              <a:rPr lang="it-IT" dirty="0"/>
              <a:t>(c) </a:t>
            </a:r>
            <a:r>
              <a:rPr lang="it-IT" i="1" dirty="0"/>
              <a:t>piano</a:t>
            </a:r>
            <a:r>
              <a:rPr lang="it-IT" dirty="0"/>
              <a:t>, </a:t>
            </a:r>
            <a:r>
              <a:rPr lang="it-IT" i="1" dirty="0"/>
              <a:t>concerto </a:t>
            </a:r>
            <a:r>
              <a:rPr lang="it-IT" dirty="0"/>
              <a:t>(from Italian)</a:t>
            </a:r>
            <a:endParaRPr lang="tr-TR" dirty="0"/>
          </a:p>
        </p:txBody>
      </p:sp>
    </p:spTree>
    <p:extLst>
      <p:ext uri="{BB962C8B-B14F-4D97-AF65-F5344CB8AC3E}">
        <p14:creationId xmlns:p14="http://schemas.microsoft.com/office/powerpoint/2010/main" val="3982831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923</Words>
  <Application>Microsoft Office PowerPoint</Application>
  <PresentationFormat>Widescreen</PresentationFormat>
  <Paragraphs>38</Paragraphs>
  <Slides>17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Arial</vt:lpstr>
      <vt:lpstr>Arial,Bold</vt:lpstr>
      <vt:lpstr>Calibri</vt:lpstr>
      <vt:lpstr>Calibri Light</vt:lpstr>
      <vt:lpstr>droid sans</vt:lpstr>
      <vt:lpstr>Museo</vt:lpstr>
      <vt:lpstr>Office Theme</vt:lpstr>
      <vt:lpstr>Processes of Word 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Processes of Word Formation</dc:title>
  <dc:creator>Mehmet Ekizoğlu</dc:creator>
  <cp:lastModifiedBy>Mehmet Ekizoğlu</cp:lastModifiedBy>
  <cp:revision>16</cp:revision>
  <dcterms:created xsi:type="dcterms:W3CDTF">2020-06-13T21:04:25Z</dcterms:created>
  <dcterms:modified xsi:type="dcterms:W3CDTF">2021-02-01T11:46:17Z</dcterms:modified>
</cp:coreProperties>
</file>