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0" r:id="rId9"/>
    <p:sldId id="269" r:id="rId10"/>
    <p:sldId id="271" r:id="rId11"/>
    <p:sldId id="263" r:id="rId12"/>
    <p:sldId id="280" r:id="rId13"/>
    <p:sldId id="272" r:id="rId14"/>
    <p:sldId id="273" r:id="rId15"/>
    <p:sldId id="274" r:id="rId16"/>
    <p:sldId id="264" r:id="rId17"/>
    <p:sldId id="275" r:id="rId18"/>
    <p:sldId id="265" r:id="rId19"/>
    <p:sldId id="267" r:id="rId20"/>
    <p:sldId id="276" r:id="rId21"/>
    <p:sldId id="277" r:id="rId22"/>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0E12"/>
    <a:srgbClr val="361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E23D6-B0A8-71E7-89BA-47EBC95AF722}" v="3" dt="2022-05-08T19:56:48.351"/>
    <p1510:client id="{2DDDE139-7478-1B65-E8EF-7F1625CF0950}" v="618" dt="2022-05-06T21:23:42.037"/>
    <p1510:client id="{41BC4AB5-29E1-1D5A-705C-4893AA115B55}" v="164" dt="2022-05-05T17:23:00.167"/>
    <p1510:client id="{442C8306-DEB7-C585-C8AB-B692027ACCDB}" v="5" dt="2022-05-05T17:24:42.497"/>
    <p1510:client id="{47D53190-847F-0465-D7E7-A6F85AABA052}" v="972" dt="2022-05-05T14:22:42.563"/>
    <p1510:client id="{5335FF88-C2C3-F3BF-3531-27AB18BA4CCF}" v="4" dt="2022-05-08T20:14:40.231"/>
    <p1510:client id="{6219DFB8-96C1-3BCD-3528-7EC2D27B9C14}" v="1" dt="2022-05-08T17:39:46.591"/>
    <p1510:client id="{648C3B47-D03E-AA76-672D-26F08AAAAF4A}" v="85" dt="2022-05-08T19:34:41.755"/>
    <p1510:client id="{684FB511-1F5A-7C46-47A9-AE06F7837888}" v="4" dt="2022-05-05T17:25:18.770"/>
    <p1510:client id="{7D9D2678-F164-0DA8-646F-3A0047BDAA3C}" v="242" dt="2022-05-08T06:12:02.004"/>
    <p1510:client id="{8B4B97BA-8CA4-0A52-2C6E-A80D53ADB8EB}" v="1" dt="2022-05-05T17:25:53.363"/>
    <p1510:client id="{997CE01D-500F-C172-DC2C-DD35A83DE452}" v="3" dt="2022-05-05T17:27:26.188"/>
    <p1510:client id="{9E44CBF0-6127-3D79-66E6-F9985134858E}" v="352" dt="2022-05-08T17:31:47.151"/>
    <p1510:client id="{A6B1FADE-7174-E16C-5FCE-BB99C2FDEA1E}" v="1" dt="2022-05-05T17:23:30.256"/>
    <p1510:client id="{A8993550-7CFD-53CD-5073-2EC78E22AFA0}" v="2" dt="2022-05-05T17:23:59.603"/>
    <p1510:client id="{B3EFA52D-7A8B-A2BF-D11B-2AD1D2DAAE34}" v="7" dt="2022-05-08T20:05:46.807"/>
    <p1510:client id="{D1D559BB-F442-457B-9AB3-A21D62FAB7D1}" v="546" dt="2022-05-05T11:49:30.658"/>
    <p1510:client id="{ECD15404-24F5-4187-BD2B-114AD70D1C16}" v="117" dt="2022-05-08T19:59:24.73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915128" y="1788454"/>
            <a:ext cx="8361229" cy="2098226"/>
          </a:xfrm>
        </p:spPr>
        <p:txBody>
          <a:bodyPr rtlCol="0" anchor="b">
            <a:noAutofit/>
          </a:bodyPr>
          <a:lstStyle>
            <a:lvl1pPr algn="ctr">
              <a:defRPr sz="7200" cap="all" baseline="0">
                <a:solidFill>
                  <a:schemeClr val="tx2"/>
                </a:solidFill>
              </a:defRPr>
            </a:lvl1pPr>
          </a:lstStyle>
          <a:p>
            <a:pPr rtl="0"/>
            <a:r>
              <a:rPr lang="tr"/>
              <a:t>Asıl başlık stilini düzenlemek için tıklayın</a:t>
            </a:r>
            <a:endParaRPr lang="en-US"/>
          </a:p>
        </p:txBody>
      </p:sp>
      <p:sp>
        <p:nvSpPr>
          <p:cNvPr id="3" name="Alt Başlık 2"/>
          <p:cNvSpPr>
            <a:spLocks noGrp="1"/>
          </p:cNvSpPr>
          <p:nvPr>
            <p:ph type="subTitle" idx="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
              <a:t>Asıl alt başlık stilini düzenlemek için tıklatın</a:t>
            </a:r>
            <a:endParaRPr lang="en-US"/>
          </a:p>
        </p:txBody>
      </p:sp>
      <p:sp>
        <p:nvSpPr>
          <p:cNvPr id="4" name="Tarih Yer Tutucusu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87DE6118-2437-4B30-8E3C-4D2BE6020583}" type="datetimeFigureOut">
              <a:rPr lang="en-US" dirty="0"/>
              <a:pPr rtl="0"/>
              <a:t>5/8/2022</a:t>
            </a:fld>
            <a:endParaRPr lang="en-US"/>
          </a:p>
        </p:txBody>
      </p:sp>
      <p:sp>
        <p:nvSpPr>
          <p:cNvPr id="5" name="Alt Bilgi Yer Tutucusu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en-US"/>
          </a:p>
        </p:txBody>
      </p:sp>
      <p:sp>
        <p:nvSpPr>
          <p:cNvPr id="6" name="Slayt Numarası Yer Tutucusu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en-US" dirty="0"/>
              <a:pPr rtl="0"/>
              <a:t>‹#›</a:t>
            </a:fld>
            <a:endParaRPr lang="en-US"/>
          </a:p>
        </p:txBody>
      </p:sp>
      <p:grpSp>
        <p:nvGrpSpPr>
          <p:cNvPr id="7" name="Grup 6"/>
          <p:cNvGrpSpPr/>
          <p:nvPr/>
        </p:nvGrpSpPr>
        <p:grpSpPr>
          <a:xfrm>
            <a:off x="752858" y="744469"/>
            <a:ext cx="10674117" cy="5349671"/>
            <a:chOff x="752858" y="744469"/>
            <a:chExt cx="10674117" cy="5349671"/>
          </a:xfrm>
        </p:grpSpPr>
        <p:sp>
          <p:nvSpPr>
            <p:cNvPr id="11" name="Serbest 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Serbest 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Dikey Metin Yer Tutucusu 2"/>
          <p:cNvSpPr>
            <a:spLocks noGrp="1"/>
          </p:cNvSpPr>
          <p:nvPr>
            <p:ph type="body" orient="vert" idx="1"/>
          </p:nvPr>
        </p:nvSpPr>
        <p:spPr>
          <a:xfrm>
            <a:off x="1371600" y="2295525"/>
            <a:ext cx="9601200" cy="3571875"/>
          </a:xfrm>
        </p:spPr>
        <p:txBody>
          <a:bodyPr vert="eaVert"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596561" y="624156"/>
            <a:ext cx="1565766" cy="5243244"/>
          </a:xfrm>
        </p:spPr>
        <p:txBody>
          <a:bodyPr vert="eaVert" rtlCol="0"/>
          <a:lstStyle/>
          <a:p>
            <a:pPr rtl="0"/>
            <a:r>
              <a:rPr lang="tr"/>
              <a:t>Asıl başlık stilini düzenlemek için tıklayın</a:t>
            </a:r>
            <a:endParaRPr lang="en-US"/>
          </a:p>
        </p:txBody>
      </p:sp>
      <p:sp>
        <p:nvSpPr>
          <p:cNvPr id="3" name="Dikey Metin Yer Tutucusu 2"/>
          <p:cNvSpPr>
            <a:spLocks noGrp="1"/>
          </p:cNvSpPr>
          <p:nvPr>
            <p:ph type="body" orient="vert" idx="1"/>
          </p:nvPr>
        </p:nvSpPr>
        <p:spPr>
          <a:xfrm>
            <a:off x="1371600" y="624156"/>
            <a:ext cx="8179641" cy="5243244"/>
          </a:xfrm>
        </p:spPr>
        <p:txBody>
          <a:bodyPr vert="eaVert"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İçerik Yer Tutucusu 2"/>
          <p:cNvSpPr>
            <a:spLocks noGrp="1"/>
          </p:cNvSpPr>
          <p:nvPr>
            <p:ph idx="1"/>
          </p:nvPr>
        </p:nvSpPr>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5" name="Alt Bilgi Yer Tutucusu 4"/>
          <p:cNvSpPr>
            <a:spLocks noGrp="1"/>
          </p:cNvSpPr>
          <p:nvPr>
            <p:ph type="ftr" sz="quarter" idx="11"/>
          </p:nvPr>
        </p:nvSpPr>
        <p:spPr/>
        <p:txBody>
          <a:bodyPr rtlCol="0"/>
          <a:lstStyle/>
          <a:p>
            <a:pPr rtl="0"/>
            <a:endParaRPr lang="en-US"/>
          </a:p>
        </p:txBody>
      </p:sp>
      <p:sp>
        <p:nvSpPr>
          <p:cNvPr id="6" name="Slayt Numarası Yer Tutucusu 5"/>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tr"/>
              <a:t>Asıl başlık stilini düzenlemek için tıklayın</a:t>
            </a:r>
            <a:endParaRPr lang="en-US"/>
          </a:p>
        </p:txBody>
      </p:sp>
      <p:sp>
        <p:nvSpPr>
          <p:cNvPr id="3" name="Metin Yer Tutucusu 2"/>
          <p:cNvSpPr>
            <a:spLocks noGrp="1"/>
          </p:cNvSpPr>
          <p:nvPr>
            <p:ph type="body" idx="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
              <a:t>Asıl metin stillerini düzenle</a:t>
            </a:r>
          </a:p>
        </p:txBody>
      </p:sp>
      <p:sp>
        <p:nvSpPr>
          <p:cNvPr id="4" name="Tarih Yer Tutucusu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87DE6118-2437-4B30-8E3C-4D2BE6020583}" type="datetimeFigureOut">
              <a:rPr lang="en-US" dirty="0"/>
              <a:pPr rtl="0"/>
              <a:t>5/8/2022</a:t>
            </a:fld>
            <a:endParaRPr lang="en-US"/>
          </a:p>
        </p:txBody>
      </p:sp>
      <p:sp>
        <p:nvSpPr>
          <p:cNvPr id="5" name="Alt Bilgi Yer Tutucusu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en-US"/>
          </a:p>
        </p:txBody>
      </p:sp>
      <p:sp>
        <p:nvSpPr>
          <p:cNvPr id="6" name="Slayt Numarası Yer Tutucusu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en-US" dirty="0"/>
              <a:pPr rtl="0"/>
              <a:t>‹#›</a:t>
            </a:fld>
            <a:endParaRPr lang="en-US"/>
          </a:p>
        </p:txBody>
      </p:sp>
      <p:sp>
        <p:nvSpPr>
          <p:cNvPr id="7" name="Serbest Form 6" title="Kırpma İşareti"/>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solidFill>
                  <a:schemeClr val="tx2"/>
                </a:solidFill>
              </a:defRPr>
            </a:lvl1pPr>
          </a:lstStyle>
          <a:p>
            <a:pPr rtl="0"/>
            <a:r>
              <a:rPr lang="tr"/>
              <a:t>Asıl başlık stilini düzenlemek için tıklayın</a:t>
            </a:r>
            <a:endParaRPr lang="en-US"/>
          </a:p>
        </p:txBody>
      </p:sp>
      <p:sp>
        <p:nvSpPr>
          <p:cNvPr id="3" name="İçerik Yer Tutucusu 2"/>
          <p:cNvSpPr>
            <a:spLocks noGrp="1"/>
          </p:cNvSpPr>
          <p:nvPr>
            <p:ph sz="half" idx="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İçerik Yer Tutucusu 3"/>
          <p:cNvSpPr>
            <a:spLocks noGrp="1"/>
          </p:cNvSpPr>
          <p:nvPr>
            <p:ph sz="half" idx="2"/>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5" name="Tarih Yer Tutucusu 4"/>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6" name="Alt Bilgi Yer Tutucusu 5"/>
          <p:cNvSpPr>
            <a:spLocks noGrp="1"/>
          </p:cNvSpPr>
          <p:nvPr>
            <p:ph type="ftr" sz="quarter" idx="11"/>
          </p:nvPr>
        </p:nvSpPr>
        <p:spPr/>
        <p:txBody>
          <a:bodyPr rtlCol="0"/>
          <a:lstStyle/>
          <a:p>
            <a:pPr rtl="0"/>
            <a:endParaRPr lang="en-US"/>
          </a:p>
        </p:txBody>
      </p:sp>
      <p:sp>
        <p:nvSpPr>
          <p:cNvPr id="7" name="Slayt Numarası Yer Tutucusu 6"/>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685800"/>
            <a:ext cx="9601200" cy="1485900"/>
          </a:xfrm>
        </p:spPr>
        <p:txBody>
          <a:bodyPr rtlCol="0"/>
          <a:lstStyle>
            <a:lvl1pPr>
              <a:defRPr>
                <a:solidFill>
                  <a:schemeClr val="tx2"/>
                </a:solidFill>
              </a:defRPr>
            </a:lvl1pPr>
          </a:lstStyle>
          <a:p>
            <a:pPr rtl="0"/>
            <a:r>
              <a:rPr lang="tr"/>
              <a:t>Asıl başlık stilini düzenlemek için tıklayın</a:t>
            </a:r>
            <a:endParaRPr lang="en-US"/>
          </a:p>
        </p:txBody>
      </p:sp>
      <p:sp>
        <p:nvSpPr>
          <p:cNvPr id="3" name="Metin Yer Tutucusu 2"/>
          <p:cNvSpPr>
            <a:spLocks noGrp="1"/>
          </p:cNvSpPr>
          <p:nvPr>
            <p:ph type="body" idx="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a:t>
            </a:r>
          </a:p>
        </p:txBody>
      </p:sp>
      <p:sp>
        <p:nvSpPr>
          <p:cNvPr id="4" name="İçerik Yer Tutucusu 3"/>
          <p:cNvSpPr>
            <a:spLocks noGrp="1"/>
          </p:cNvSpPr>
          <p:nvPr>
            <p:ph sz="half" idx="2"/>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5" name="Metin Yer Tutucusu 4"/>
          <p:cNvSpPr>
            <a:spLocks noGrp="1"/>
          </p:cNvSpPr>
          <p:nvPr>
            <p:ph type="body" sz="quarter" idx="3"/>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a:t>
            </a:r>
          </a:p>
        </p:txBody>
      </p:sp>
      <p:sp>
        <p:nvSpPr>
          <p:cNvPr id="6" name="İçerik Yer Tutucusu 5"/>
          <p:cNvSpPr>
            <a:spLocks noGrp="1"/>
          </p:cNvSpPr>
          <p:nvPr>
            <p:ph sz="quarter" idx="4"/>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7" name="Tarih Yer Tutucusu 6"/>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8" name="Alt Bilgi Yer Tutucusu 7"/>
          <p:cNvSpPr>
            <a:spLocks noGrp="1"/>
          </p:cNvSpPr>
          <p:nvPr>
            <p:ph type="ftr" sz="quarter" idx="11"/>
          </p:nvPr>
        </p:nvSpPr>
        <p:spPr/>
        <p:txBody>
          <a:bodyPr rtlCol="0"/>
          <a:lstStyle/>
          <a:p>
            <a:pPr rtl="0"/>
            <a:endParaRPr lang="en-US"/>
          </a:p>
        </p:txBody>
      </p:sp>
      <p:sp>
        <p:nvSpPr>
          <p:cNvPr id="9" name="Slayt Numarası Yer Tutucusu 8"/>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a:p>
        </p:txBody>
      </p:sp>
      <p:sp>
        <p:nvSpPr>
          <p:cNvPr id="3" name="Tarih Yer Tutucusu 2"/>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4" name="Alt Bilgi Yer Tutucusu 3"/>
          <p:cNvSpPr>
            <a:spLocks noGrp="1"/>
          </p:cNvSpPr>
          <p:nvPr>
            <p:ph type="ftr" sz="quarter" idx="11"/>
          </p:nvPr>
        </p:nvSpPr>
        <p:spPr/>
        <p:txBody>
          <a:bodyPr rtlCol="0"/>
          <a:lstStyle/>
          <a:p>
            <a:pPr rtl="0"/>
            <a:endParaRPr lang="en-US"/>
          </a:p>
        </p:txBody>
      </p:sp>
      <p:sp>
        <p:nvSpPr>
          <p:cNvPr id="5" name="Slayt Numarası Yer Tutucusu 4"/>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87DE6118-2437-4B30-8E3C-4D2BE6020583}" type="datetimeFigureOut">
              <a:rPr lang="en-US" dirty="0"/>
              <a:t>5/8/2022</a:t>
            </a:fld>
            <a:endParaRPr lang="en-US"/>
          </a:p>
        </p:txBody>
      </p:sp>
      <p:sp>
        <p:nvSpPr>
          <p:cNvPr id="3" name="Alt Bilgi Yer Tutucusu 2"/>
          <p:cNvSpPr>
            <a:spLocks noGrp="1"/>
          </p:cNvSpPr>
          <p:nvPr>
            <p:ph type="ftr" sz="quarter" idx="11"/>
          </p:nvPr>
        </p:nvSpPr>
        <p:spPr/>
        <p:txBody>
          <a:bodyPr rtlCol="0"/>
          <a:lstStyle/>
          <a:p>
            <a:pPr rtl="0"/>
            <a:endParaRPr lang="en-US"/>
          </a:p>
        </p:txBody>
      </p:sp>
      <p:sp>
        <p:nvSpPr>
          <p:cNvPr id="4" name="Slayt Numarası Yer Tutucusu 3"/>
          <p:cNvSpPr>
            <a:spLocks noGrp="1"/>
          </p:cNvSpPr>
          <p:nvPr>
            <p:ph type="sldNum" sz="quarter" idx="12"/>
          </p:nvPr>
        </p:nvSpPr>
        <p:spPr/>
        <p:txBody>
          <a:bodyPr rtlCol="0"/>
          <a:lstStyle/>
          <a:p>
            <a:pPr rtl="0"/>
            <a:fld id="{69E57DC2-970A-4B3E-BB1C-7A09969E49DF}"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title="Arka Plan Şekli"/>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tr"/>
              <a:t>Asıl başlık stilini düzenlemek için tıklayın</a:t>
            </a:r>
            <a:endParaRPr lang="en-US"/>
          </a:p>
        </p:txBody>
      </p:sp>
      <p:sp>
        <p:nvSpPr>
          <p:cNvPr id="3" name="İçerik Yer Tutucusu 2"/>
          <p:cNvSpPr>
            <a:spLocks noGrp="1"/>
          </p:cNvSpPr>
          <p:nvPr>
            <p:ph idx="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Metin Yer Tutucusu 3"/>
          <p:cNvSpPr>
            <a:spLocks noGrp="1"/>
          </p:cNvSpPr>
          <p:nvPr>
            <p:ph type="body" sz="half" idx="2"/>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a:t>
            </a:r>
          </a:p>
        </p:txBody>
      </p:sp>
      <p:sp>
        <p:nvSpPr>
          <p:cNvPr id="5" name="Tarih Yer Tutucusu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87DE6118-2437-4B30-8E3C-4D2BE6020583}" type="datetimeFigureOut">
              <a:rPr lang="en-US" dirty="0"/>
              <a:pPr rtl="0"/>
              <a:t>5/8/2022</a:t>
            </a:fld>
            <a:endParaRPr lang="en-US"/>
          </a:p>
        </p:txBody>
      </p:sp>
      <p:sp>
        <p:nvSpPr>
          <p:cNvPr id="6" name="Alt Bilgi Yer Tutucusu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n-US"/>
          </a:p>
        </p:txBody>
      </p:sp>
      <p:sp>
        <p:nvSpPr>
          <p:cNvPr id="7" name="Slayt Numarası Yer Tutucusu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n-US" dirty="0"/>
              <a:pPr rtl="0"/>
              <a:t>‹#›</a:t>
            </a:fld>
            <a:endParaRPr lang="en-US"/>
          </a:p>
        </p:txBody>
      </p:sp>
      <p:sp>
        <p:nvSpPr>
          <p:cNvPr id="9" name="Dikdörtgen 8" title="Bölme Çubuğu"/>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title="Arka Plan Şekli"/>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723900" y="685800"/>
            <a:ext cx="3855720" cy="2157884"/>
          </a:xfrm>
        </p:spPr>
        <p:txBody>
          <a:bodyPr rtlCol="0" anchor="t">
            <a:normAutofit/>
          </a:bodyPr>
          <a:lstStyle>
            <a:lvl1pPr>
              <a:lnSpc>
                <a:spcPct val="84000"/>
              </a:lnSpc>
              <a:defRPr sz="4800" baseline="0"/>
            </a:lvl1pPr>
          </a:lstStyle>
          <a:p>
            <a:pPr rtl="0"/>
            <a:r>
              <a:rPr lang="tr"/>
              <a:t>Asıl başlık stilini düzenlemek için tıklayın</a:t>
            </a:r>
            <a:endParaRPr lang="en-US"/>
          </a:p>
        </p:txBody>
      </p:sp>
      <p:sp>
        <p:nvSpPr>
          <p:cNvPr id="3" name="Resim Yer Tutucusu 2"/>
          <p:cNvSpPr>
            <a:spLocks noGrp="1" noChangeAspect="1"/>
          </p:cNvSpPr>
          <p:nvPr>
            <p:ph type="pic" idx="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
              <a:t>Resim eklemek için simgeye tıklayın</a:t>
            </a:r>
            <a:endParaRPr lang="en-US"/>
          </a:p>
        </p:txBody>
      </p:sp>
      <p:sp>
        <p:nvSpPr>
          <p:cNvPr id="4" name="Metin Yer Tutucusu 3"/>
          <p:cNvSpPr>
            <a:spLocks noGrp="1"/>
          </p:cNvSpPr>
          <p:nvPr>
            <p:ph type="body" sz="half" idx="2"/>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a:t>
            </a:r>
          </a:p>
        </p:txBody>
      </p:sp>
      <p:sp>
        <p:nvSpPr>
          <p:cNvPr id="5" name="Tarih Yer Tutucusu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87DE6118-2437-4B30-8E3C-4D2BE6020583}" type="datetimeFigureOut">
              <a:rPr lang="en-US" dirty="0"/>
              <a:pPr rtl="0"/>
              <a:t>5/8/2022</a:t>
            </a:fld>
            <a:endParaRPr lang="en-US"/>
          </a:p>
        </p:txBody>
      </p:sp>
      <p:sp>
        <p:nvSpPr>
          <p:cNvPr id="6" name="Alt Bilgi Yer Tutucusu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n-US"/>
          </a:p>
        </p:txBody>
      </p:sp>
      <p:sp>
        <p:nvSpPr>
          <p:cNvPr id="7" name="Slayt Numarası Yer Tutucusu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n-US" dirty="0"/>
              <a:pPr rtl="0"/>
              <a:t>‹#›</a:t>
            </a:fld>
            <a:endParaRPr lang="en-US"/>
          </a:p>
        </p:txBody>
      </p:sp>
      <p:sp>
        <p:nvSpPr>
          <p:cNvPr id="9" name="Dikdörtgen 8" title="Bölme Çubuğu"/>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tr"/>
              <a:t>Asıl başlık stilini düzenlemek için tıklayın</a:t>
            </a:r>
            <a:endParaRPr lang="en-US"/>
          </a:p>
        </p:txBody>
      </p:sp>
      <p:sp>
        <p:nvSpPr>
          <p:cNvPr id="3" name="Metin Yer Tutucusu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4" name="Tarih Yer Tutucusu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87DE6118-2437-4B30-8E3C-4D2BE6020583}" type="datetimeFigureOut">
              <a:rPr lang="en-US" dirty="0"/>
              <a:pPr rtl="0"/>
              <a:t>5/8/2022</a:t>
            </a:fld>
            <a:endParaRPr lang="en-US"/>
          </a:p>
        </p:txBody>
      </p:sp>
      <p:sp>
        <p:nvSpPr>
          <p:cNvPr id="5" name="Alt Bilgi Yer Tutucusu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en-US"/>
          </a:p>
        </p:txBody>
      </p:sp>
      <p:sp>
        <p:nvSpPr>
          <p:cNvPr id="6" name="Slayt Numarası Yer Tutucusu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en-US" dirty="0"/>
              <a:pPr rtl="0"/>
              <a:t>‹#›</a:t>
            </a:fld>
            <a:endParaRPr lang="en-US"/>
          </a:p>
        </p:txBody>
      </p:sp>
      <p:sp>
        <p:nvSpPr>
          <p:cNvPr id="9" name="Dikdörtgen 8" title="Kenar çubuğu"/>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borsaistanbul.com/tr/sayfa/502/opsiyon-sozlesmeleri?TSPD_101_R0=08e6190864ab20008f5332c4b04406bb01a0fafad4b54b9618898164b9a31795e558942821b95e130873ed7fca14300061579d1266f4bb2facc48b76c39b3d85a77d691f766b4c4fcfcb795c1d016500e83ee11bcdfb75e8eacdfd072ab5db5e" TargetMode="External"/><Relationship Id="rId3" Type="http://schemas.openxmlformats.org/officeDocument/2006/relationships/hyperlink" Target="https://borsaistanbul.com/files/VIOP-Kar-Zarar-Grafikleri.pdf" TargetMode="External"/><Relationship Id="rId7" Type="http://schemas.openxmlformats.org/officeDocument/2006/relationships/hyperlink" Target="https://www.gedik.com/bilgi-egitimler/opsiyon-nedir" TargetMode="External"/><Relationship Id="rId2" Type="http://schemas.openxmlformats.org/officeDocument/2006/relationships/hyperlink" Target="http://KAhttps:/www.eximbank.gov.tr/tr/urun-ve-hizmetlerimiz/hazine/turev-urunler/opsiyon" TargetMode="External"/><Relationship Id="rId1" Type="http://schemas.openxmlformats.org/officeDocument/2006/relationships/slideLayout" Target="../slideLayouts/slideLayout2.xml"/><Relationship Id="rId6" Type="http://schemas.openxmlformats.org/officeDocument/2006/relationships/hyperlink" Target="https://www.zingat.com/blog/gayrimenkule-dayali-opsiyon-kontratlari-ile-ilgili-her-sey/" TargetMode="External"/><Relationship Id="rId5" Type="http://schemas.openxmlformats.org/officeDocument/2006/relationships/hyperlink" Target="https://www.gcmyatirim.com.tr/opsiyon/opsiyon-nedir" TargetMode="External"/><Relationship Id="rId4" Type="http://schemas.openxmlformats.org/officeDocument/2006/relationships/hyperlink" Target="https://www.osmanlimenkul.com.tr/uploaded_files/file/pdf/Opsiyon_Egitim.pdf" TargetMode="External"/><Relationship Id="rId9" Type="http://schemas.openxmlformats.org/officeDocument/2006/relationships/hyperlink" Target="https://www.tradeall.com/tradeall-up-opsiyonlar.aspx?gclid=Cj0KCQjwyMiTBhDKARIsAAJ-9VsqRmtRbCIgGbS2xB98YwGWzRSyiERMwNKSuUP9MA4eeSK7DTEJYUIaAqh0EALw_wc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5839598" y="953189"/>
            <a:ext cx="5607908" cy="4952490"/>
          </a:xfrm>
        </p:spPr>
        <p:txBody>
          <a:bodyPr vert="horz" lIns="91440" tIns="45720" rIns="91440" bIns="45720" rtlCol="0" anchor="ctr">
            <a:noAutofit/>
          </a:bodyPr>
          <a:lstStyle/>
          <a:p>
            <a:r>
              <a:rPr lang="en-US" sz="2600" b="1">
                <a:latin typeface="Amasis MT Pro Medium"/>
              </a:rPr>
              <a:t>T.C.</a:t>
            </a:r>
            <a:br>
              <a:rPr lang="en-US" sz="2600" b="1">
                <a:latin typeface="Amasis MT Pro Medium"/>
              </a:rPr>
            </a:br>
            <a:r>
              <a:rPr lang="en-US" sz="2600" b="1">
                <a:latin typeface="Amasis MT Pro Medium"/>
              </a:rPr>
              <a:t>ÇAĞ ÜNİVERSİTESİ</a:t>
            </a:r>
            <a:br>
              <a:rPr lang="en-US" sz="2600" b="1">
                <a:latin typeface="Amasis MT Pro Medium"/>
              </a:rPr>
            </a:br>
            <a:r>
              <a:rPr lang="en-US" sz="2600" b="1">
                <a:latin typeface="Amasis MT Pro Medium"/>
              </a:rPr>
              <a:t>MESLEK YÜKSEKOKULU</a:t>
            </a:r>
            <a:br>
              <a:rPr lang="en-US" sz="2400" b="1">
                <a:latin typeface="Amasis MT Pro"/>
              </a:rPr>
            </a:br>
            <a:br>
              <a:rPr lang="en-US" sz="2200" b="1">
                <a:latin typeface="Amasis MT Pro"/>
              </a:rPr>
            </a:br>
            <a:r>
              <a:rPr lang="en-US" sz="2400" b="1">
                <a:latin typeface="Amasis MT Pro Medium"/>
              </a:rPr>
              <a:t>BİTİRME PROJESİ</a:t>
            </a:r>
            <a:br>
              <a:rPr lang="en-US" sz="2400" b="1">
                <a:latin typeface="Amasis MT Pro"/>
              </a:rPr>
            </a:br>
            <a:r>
              <a:rPr lang="en-US" sz="2400" b="1" err="1">
                <a:latin typeface="Amasis MT Pro"/>
              </a:rPr>
              <a:t>opsiyonlar</a:t>
            </a:r>
            <a:r>
              <a:rPr lang="en-US" sz="2400" b="1">
                <a:latin typeface="Amasis MT Pro"/>
              </a:rPr>
              <a:t> </a:t>
            </a:r>
            <a:r>
              <a:rPr lang="en-US" sz="2400" b="1" err="1">
                <a:latin typeface="Amasis MT Pro"/>
              </a:rPr>
              <a:t>nedir</a:t>
            </a:r>
            <a:r>
              <a:rPr lang="en-US" sz="2400" b="1">
                <a:latin typeface="Amasis MT Pro"/>
              </a:rPr>
              <a:t> ?</a:t>
            </a:r>
            <a:r>
              <a:rPr lang="en-US" sz="2200" b="1">
                <a:latin typeface="Amasis MT Pro Medium"/>
              </a:rPr>
              <a:t> </a:t>
            </a:r>
            <a:r>
              <a:rPr lang="en-US" sz="1800" err="1">
                <a:latin typeface="Amasis MT Pro"/>
              </a:rPr>
              <a:t>Alım</a:t>
            </a:r>
            <a:r>
              <a:rPr lang="en-US" sz="1800">
                <a:latin typeface="Amasis MT Pro"/>
              </a:rPr>
              <a:t>/</a:t>
            </a:r>
            <a:r>
              <a:rPr lang="en-US" sz="1800" err="1">
                <a:latin typeface="Amasis MT Pro"/>
              </a:rPr>
              <a:t>satım</a:t>
            </a:r>
            <a:r>
              <a:rPr lang="en-US" sz="1800">
                <a:latin typeface="Amasis MT Pro"/>
              </a:rPr>
              <a:t> </a:t>
            </a:r>
            <a:r>
              <a:rPr lang="en-US" sz="1800" err="1">
                <a:latin typeface="Amasis MT Pro"/>
              </a:rPr>
              <a:t>opsiyonu</a:t>
            </a:r>
            <a:r>
              <a:rPr lang="en-US" sz="1800">
                <a:latin typeface="Amasis MT Pro"/>
              </a:rPr>
              <a:t> </a:t>
            </a:r>
            <a:r>
              <a:rPr lang="en-US" sz="1800" err="1">
                <a:latin typeface="Amasis MT Pro"/>
              </a:rPr>
              <a:t>ve</a:t>
            </a:r>
            <a:r>
              <a:rPr lang="en-US" sz="1800">
                <a:latin typeface="Amasis MT Pro"/>
              </a:rPr>
              <a:t> </a:t>
            </a:r>
            <a:r>
              <a:rPr lang="en-US" sz="1800" err="1">
                <a:latin typeface="Amasis MT Pro"/>
              </a:rPr>
              <a:t>bunların</a:t>
            </a:r>
            <a:r>
              <a:rPr lang="en-US" sz="1800">
                <a:latin typeface="Amasis MT Pro"/>
              </a:rPr>
              <a:t> </a:t>
            </a:r>
            <a:r>
              <a:rPr lang="en-US" sz="1800" err="1">
                <a:latin typeface="Amasis MT Pro"/>
              </a:rPr>
              <a:t>alımı</a:t>
            </a:r>
            <a:r>
              <a:rPr lang="en-US" sz="1800">
                <a:latin typeface="Amasis MT Pro"/>
              </a:rPr>
              <a:t> </a:t>
            </a:r>
            <a:r>
              <a:rPr lang="en-US" sz="1800" err="1">
                <a:latin typeface="Amasis MT Pro"/>
              </a:rPr>
              <a:t>ve</a:t>
            </a:r>
            <a:r>
              <a:rPr lang="en-US" sz="1800">
                <a:latin typeface="Amasis MT Pro"/>
              </a:rPr>
              <a:t> </a:t>
            </a:r>
            <a:r>
              <a:rPr lang="en-US" sz="1800" err="1">
                <a:latin typeface="Amasis MT Pro"/>
              </a:rPr>
              <a:t>satımı</a:t>
            </a:r>
            <a:r>
              <a:rPr lang="en-US" sz="1800">
                <a:latin typeface="Amasis MT Pro"/>
              </a:rPr>
              <a:t>, </a:t>
            </a:r>
            <a:r>
              <a:rPr lang="en-US" sz="1800" err="1">
                <a:latin typeface="Amasis MT Pro"/>
              </a:rPr>
              <a:t>grafikleri</a:t>
            </a:r>
            <a:r>
              <a:rPr lang="en-US" sz="1800">
                <a:latin typeface="Amasis MT Pro"/>
              </a:rPr>
              <a:t> </a:t>
            </a:r>
            <a:r>
              <a:rPr lang="en-US" sz="1800" err="1">
                <a:latin typeface="Amasis MT Pro"/>
              </a:rPr>
              <a:t>grafik</a:t>
            </a:r>
            <a:r>
              <a:rPr lang="en-US" sz="1800">
                <a:latin typeface="Amasis MT Pro"/>
              </a:rPr>
              <a:t> </a:t>
            </a:r>
            <a:r>
              <a:rPr lang="en-US" sz="1800" err="1">
                <a:latin typeface="Amasis MT Pro"/>
              </a:rPr>
              <a:t>üzerinden</a:t>
            </a:r>
            <a:r>
              <a:rPr lang="en-US" sz="1800">
                <a:latin typeface="Amasis MT Pro"/>
              </a:rPr>
              <a:t> </a:t>
            </a:r>
            <a:r>
              <a:rPr lang="en-US" sz="1800" err="1">
                <a:latin typeface="Amasis MT Pro"/>
              </a:rPr>
              <a:t>bir</a:t>
            </a:r>
            <a:r>
              <a:rPr lang="en-US" sz="1800">
                <a:latin typeface="Amasis MT Pro"/>
              </a:rPr>
              <a:t> </a:t>
            </a:r>
            <a:r>
              <a:rPr lang="en-US" sz="1800" err="1">
                <a:latin typeface="Amasis MT Pro"/>
              </a:rPr>
              <a:t>türünün</a:t>
            </a:r>
            <a:r>
              <a:rPr lang="en-US" sz="1800">
                <a:latin typeface="Amasis MT Pro"/>
              </a:rPr>
              <a:t> </a:t>
            </a:r>
            <a:r>
              <a:rPr lang="en-US" sz="1800" err="1">
                <a:latin typeface="Amasis MT Pro"/>
              </a:rPr>
              <a:t>anlatışı</a:t>
            </a:r>
            <a:br>
              <a:rPr lang="en-US" sz="1800">
                <a:latin typeface="Amasis MT Pro"/>
              </a:rPr>
            </a:br>
            <a:br>
              <a:rPr lang="en-US" sz="1800">
                <a:latin typeface="Amasis MT Pro"/>
              </a:rPr>
            </a:br>
            <a:r>
              <a:rPr lang="en-US" sz="2400" b="1" err="1">
                <a:latin typeface="Amasis MT Pro Medium"/>
              </a:rPr>
              <a:t>edanur</a:t>
            </a:r>
            <a:r>
              <a:rPr lang="en-US" sz="2400" b="1">
                <a:latin typeface="Amasis MT Pro Medium"/>
              </a:rPr>
              <a:t> </a:t>
            </a:r>
            <a:r>
              <a:rPr lang="en-US" sz="2400" b="1" err="1">
                <a:latin typeface="Amasis MT Pro Medium"/>
              </a:rPr>
              <a:t>dogan</a:t>
            </a:r>
            <a:br>
              <a:rPr lang="en-US" sz="2400" b="1">
                <a:latin typeface="Amasis MT Pro Medium"/>
              </a:rPr>
            </a:br>
            <a:r>
              <a:rPr lang="en-US" sz="2400" b="1">
                <a:latin typeface="Amasis MT Pro Medium"/>
              </a:rPr>
              <a:t>2020137011</a:t>
            </a:r>
            <a:br>
              <a:rPr lang="en-US" sz="2400" b="1">
                <a:latin typeface="Amasis MT Pro Medium"/>
              </a:rPr>
            </a:br>
            <a:br>
              <a:rPr lang="en-US" sz="2400" b="1">
                <a:latin typeface="Amasis MT Pro Medium"/>
              </a:rPr>
            </a:br>
            <a:r>
              <a:rPr lang="en-US" sz="2200" b="1" err="1">
                <a:latin typeface="Amasis MT Pro"/>
              </a:rPr>
              <a:t>fatih</a:t>
            </a:r>
            <a:r>
              <a:rPr lang="en-US" sz="2200" b="1">
                <a:latin typeface="Amasis MT Pro"/>
              </a:rPr>
              <a:t> </a:t>
            </a:r>
            <a:r>
              <a:rPr lang="en-US" sz="2200" b="1" err="1">
                <a:latin typeface="Amasis MT Pro"/>
              </a:rPr>
              <a:t>koç</a:t>
            </a:r>
            <a:br>
              <a:rPr lang="en-US" sz="2200" b="1">
                <a:latin typeface="Amasis MT Pro"/>
              </a:rPr>
            </a:br>
            <a:endParaRPr lang="en-US" sz="2200" b="1">
              <a:latin typeface="Amasis MT Pro Medium"/>
            </a:endParaRPr>
          </a:p>
        </p:txBody>
      </p:sp>
      <p:sp>
        <p:nvSpPr>
          <p:cNvPr id="11"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Resim 4">
            <a:extLst>
              <a:ext uri="{FF2B5EF4-FFF2-40B4-BE49-F238E27FC236}">
                <a16:creationId xmlns:a16="http://schemas.microsoft.com/office/drawing/2014/main" id="{B5C5A9B4-29DE-8606-520E-10F3E6EC7246}"/>
              </a:ext>
            </a:extLst>
          </p:cNvPr>
          <p:cNvPicPr>
            <a:picLocks noChangeAspect="1"/>
          </p:cNvPicPr>
          <p:nvPr/>
        </p:nvPicPr>
        <p:blipFill rotWithShape="1">
          <a:blip r:embed="rId2"/>
          <a:srcRect l="11366" r="12245" b="1"/>
          <a:stretch/>
        </p:blipFill>
        <p:spPr>
          <a:xfrm>
            <a:off x="1453102" y="1557524"/>
            <a:ext cx="3290470" cy="3740408"/>
          </a:xfrm>
          <a:prstGeom prst="rect">
            <a:avLst/>
          </a:prstGeom>
        </p:spPr>
      </p:pic>
    </p:spTree>
    <p:extLst>
      <p:ext uri="{BB962C8B-B14F-4D97-AF65-F5344CB8AC3E}">
        <p14:creationId xmlns:p14="http://schemas.microsoft.com/office/powerpoint/2010/main" val="360108262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F36E92-E9EF-7A05-B8E9-230E1A5E8DF0}"/>
              </a:ext>
            </a:extLst>
          </p:cNvPr>
          <p:cNvSpPr>
            <a:spLocks noGrp="1"/>
          </p:cNvSpPr>
          <p:nvPr>
            <p:ph type="title"/>
          </p:nvPr>
        </p:nvSpPr>
        <p:spPr/>
        <p:txBody>
          <a:bodyPr>
            <a:normAutofit/>
          </a:bodyPr>
          <a:lstStyle/>
          <a:p>
            <a:endParaRPr lang="tr-TR"/>
          </a:p>
          <a:p>
            <a:endParaRPr lang="tr-TR"/>
          </a:p>
        </p:txBody>
      </p:sp>
      <p:graphicFrame>
        <p:nvGraphicFramePr>
          <p:cNvPr id="4" name="Tablo 4">
            <a:extLst>
              <a:ext uri="{FF2B5EF4-FFF2-40B4-BE49-F238E27FC236}">
                <a16:creationId xmlns:a16="http://schemas.microsoft.com/office/drawing/2014/main" id="{3081EC06-A6F7-FA1C-BCF8-039B67B7BE3D}"/>
              </a:ext>
            </a:extLst>
          </p:cNvPr>
          <p:cNvGraphicFramePr>
            <a:graphicFrameLocks noGrp="1"/>
          </p:cNvGraphicFramePr>
          <p:nvPr>
            <p:ph idx="1"/>
            <p:extLst>
              <p:ext uri="{D42A27DB-BD31-4B8C-83A1-F6EECF244321}">
                <p14:modId xmlns:p14="http://schemas.microsoft.com/office/powerpoint/2010/main" val="1293641638"/>
              </p:ext>
            </p:extLst>
          </p:nvPr>
        </p:nvGraphicFramePr>
        <p:xfrm>
          <a:off x="2573748" y="1166979"/>
          <a:ext cx="7522992" cy="2560320"/>
        </p:xfrm>
        <a:graphic>
          <a:graphicData uri="http://schemas.openxmlformats.org/drawingml/2006/table">
            <a:tbl>
              <a:tblPr firstRow="1" bandRow="1">
                <a:tableStyleId>{5C22544A-7EE6-4342-B048-85BDC9FD1C3A}</a:tableStyleId>
              </a:tblPr>
              <a:tblGrid>
                <a:gridCol w="2507664">
                  <a:extLst>
                    <a:ext uri="{9D8B030D-6E8A-4147-A177-3AD203B41FA5}">
                      <a16:colId xmlns:a16="http://schemas.microsoft.com/office/drawing/2014/main" val="2608652513"/>
                    </a:ext>
                  </a:extLst>
                </a:gridCol>
                <a:gridCol w="2507664">
                  <a:extLst>
                    <a:ext uri="{9D8B030D-6E8A-4147-A177-3AD203B41FA5}">
                      <a16:colId xmlns:a16="http://schemas.microsoft.com/office/drawing/2014/main" val="672422687"/>
                    </a:ext>
                  </a:extLst>
                </a:gridCol>
                <a:gridCol w="2507664">
                  <a:extLst>
                    <a:ext uri="{9D8B030D-6E8A-4147-A177-3AD203B41FA5}">
                      <a16:colId xmlns:a16="http://schemas.microsoft.com/office/drawing/2014/main" val="3459645025"/>
                    </a:ext>
                  </a:extLst>
                </a:gridCol>
              </a:tblGrid>
              <a:tr h="772695">
                <a:tc>
                  <a:txBody>
                    <a:bodyPr/>
                    <a:lstStyle/>
                    <a:p>
                      <a:pPr algn="ctr"/>
                      <a:endParaRPr lang="tr-TR" sz="1600">
                        <a:latin typeface="Amasis MT Pro Black"/>
                      </a:endParaRPr>
                    </a:p>
                  </a:txBody>
                  <a:tcPr anchor="ctr">
                    <a:solidFill>
                      <a:schemeClr val="accent1">
                        <a:lumMod val="60000"/>
                        <a:lumOff val="40000"/>
                      </a:schemeClr>
                    </a:solidFill>
                  </a:tcPr>
                </a:tc>
                <a:tc>
                  <a:txBody>
                    <a:bodyPr/>
                    <a:lstStyle/>
                    <a:p>
                      <a:pPr lvl="0" algn="ctr">
                        <a:lnSpc>
                          <a:spcPct val="100000"/>
                        </a:lnSpc>
                        <a:spcBef>
                          <a:spcPts val="0"/>
                        </a:spcBef>
                        <a:spcAft>
                          <a:spcPts val="0"/>
                        </a:spcAft>
                        <a:buNone/>
                      </a:pPr>
                      <a:endParaRPr lang="tr-TR" sz="1600" b="0" i="0" u="none" strike="noStrike" noProof="0">
                        <a:latin typeface="Amasis MT Pro Black"/>
                      </a:endParaRPr>
                    </a:p>
                    <a:p>
                      <a:pPr lvl="0" algn="ctr">
                        <a:lnSpc>
                          <a:spcPct val="100000"/>
                        </a:lnSpc>
                        <a:spcBef>
                          <a:spcPts val="0"/>
                        </a:spcBef>
                        <a:spcAft>
                          <a:spcPts val="0"/>
                        </a:spcAft>
                        <a:buNone/>
                      </a:pPr>
                      <a:r>
                        <a:rPr lang="tr-TR" sz="1600" b="0" i="0" u="none" strike="noStrike" noProof="0">
                          <a:latin typeface="Amasis MT Pro Black"/>
                        </a:rPr>
                        <a:t>ALIM (Call)</a:t>
                      </a:r>
                    </a:p>
                    <a:p>
                      <a:pPr lvl="0" algn="ctr">
                        <a:buNone/>
                      </a:pPr>
                      <a:endParaRPr lang="tr-TR" sz="1600">
                        <a:latin typeface="Amasis MT Pro Black"/>
                      </a:endParaRPr>
                    </a:p>
                  </a:txBody>
                  <a:tcPr anchor="ctr">
                    <a:solidFill>
                      <a:schemeClr val="accent1">
                        <a:lumMod val="60000"/>
                        <a:lumOff val="40000"/>
                      </a:schemeClr>
                    </a:solidFill>
                  </a:tcPr>
                </a:tc>
                <a:tc>
                  <a:txBody>
                    <a:bodyPr/>
                    <a:lstStyle/>
                    <a:p>
                      <a:pPr lvl="0" algn="ctr">
                        <a:buNone/>
                      </a:pPr>
                      <a:r>
                        <a:rPr lang="tr-TR" sz="1600" b="0" i="0" u="none" strike="noStrike" noProof="0">
                          <a:latin typeface="Amasis MT Pro Black"/>
                        </a:rPr>
                        <a:t>SATIM (Put)</a:t>
                      </a:r>
                      <a:endParaRPr lang="tr-TR" sz="1600">
                        <a:latin typeface="Amasis MT Pro Black"/>
                      </a:endParaRPr>
                    </a:p>
                  </a:txBody>
                  <a:tcPr anchor="ctr">
                    <a:solidFill>
                      <a:schemeClr val="accent1">
                        <a:lumMod val="60000"/>
                        <a:lumOff val="40000"/>
                      </a:schemeClr>
                    </a:solidFill>
                  </a:tcPr>
                </a:tc>
                <a:extLst>
                  <a:ext uri="{0D108BD9-81ED-4DB2-BD59-A6C34878D82A}">
                    <a16:rowId xmlns:a16="http://schemas.microsoft.com/office/drawing/2014/main" val="1515660238"/>
                  </a:ext>
                </a:extLst>
              </a:tr>
              <a:tr h="544849">
                <a:tc>
                  <a:txBody>
                    <a:bodyPr/>
                    <a:lstStyle/>
                    <a:p>
                      <a:pPr lvl="0" algn="ctr">
                        <a:lnSpc>
                          <a:spcPct val="100000"/>
                        </a:lnSpc>
                        <a:spcBef>
                          <a:spcPts val="0"/>
                        </a:spcBef>
                        <a:spcAft>
                          <a:spcPts val="0"/>
                        </a:spcAft>
                        <a:buNone/>
                      </a:pPr>
                      <a:r>
                        <a:rPr lang="tr-TR" sz="1600" b="0" i="0" u="none" strike="noStrike" noProof="0">
                          <a:latin typeface="Amasis MT Pro Black"/>
                        </a:rPr>
                        <a:t>S &gt; K </a:t>
                      </a:r>
                    </a:p>
                    <a:p>
                      <a:pPr lvl="0" algn="ctr">
                        <a:buNone/>
                      </a:pPr>
                      <a:endParaRPr lang="tr-TR" sz="1600">
                        <a:latin typeface="Amasis MT Pro Black"/>
                      </a:endParaRPr>
                    </a:p>
                  </a:txBody>
                  <a:tcPr anchor="ctr">
                    <a:solidFill>
                      <a:schemeClr val="accent1">
                        <a:lumMod val="60000"/>
                        <a:lumOff val="40000"/>
                      </a:schemeClr>
                    </a:solidFill>
                  </a:tcPr>
                </a:tc>
                <a:tc>
                  <a:txBody>
                    <a:bodyPr/>
                    <a:lstStyle/>
                    <a:p>
                      <a:pPr algn="ctr"/>
                      <a:r>
                        <a:rPr lang="tr-TR" sz="1600">
                          <a:latin typeface="Amasis MT Pro Black"/>
                        </a:rPr>
                        <a:t>KÂRDA</a:t>
                      </a:r>
                    </a:p>
                  </a:txBody>
                  <a:tcPr anchor="ctr">
                    <a:solidFill>
                      <a:schemeClr val="accent1">
                        <a:lumMod val="60000"/>
                        <a:lumOff val="40000"/>
                      </a:schemeClr>
                    </a:solidFill>
                  </a:tcPr>
                </a:tc>
                <a:tc>
                  <a:txBody>
                    <a:bodyPr/>
                    <a:lstStyle/>
                    <a:p>
                      <a:pPr algn="ctr"/>
                      <a:r>
                        <a:rPr lang="tr-TR" sz="1600">
                          <a:latin typeface="Amasis MT Pro Black"/>
                        </a:rPr>
                        <a:t>ZARARDA</a:t>
                      </a:r>
                    </a:p>
                  </a:txBody>
                  <a:tcPr anchor="ctr">
                    <a:solidFill>
                      <a:schemeClr val="accent1">
                        <a:lumMod val="60000"/>
                        <a:lumOff val="40000"/>
                      </a:schemeClr>
                    </a:solidFill>
                  </a:tcPr>
                </a:tc>
                <a:extLst>
                  <a:ext uri="{0D108BD9-81ED-4DB2-BD59-A6C34878D82A}">
                    <a16:rowId xmlns:a16="http://schemas.microsoft.com/office/drawing/2014/main" val="848031402"/>
                  </a:ext>
                </a:extLst>
              </a:tr>
              <a:tr h="544849">
                <a:tc>
                  <a:txBody>
                    <a:bodyPr/>
                    <a:lstStyle/>
                    <a:p>
                      <a:pPr lvl="0" algn="ctr">
                        <a:lnSpc>
                          <a:spcPct val="100000"/>
                        </a:lnSpc>
                        <a:spcBef>
                          <a:spcPts val="0"/>
                        </a:spcBef>
                        <a:spcAft>
                          <a:spcPts val="0"/>
                        </a:spcAft>
                        <a:buNone/>
                      </a:pPr>
                      <a:r>
                        <a:rPr lang="tr-TR" sz="1600" b="0" i="0" u="none" strike="noStrike" noProof="0">
                          <a:latin typeface="Amasis MT Pro Black"/>
                        </a:rPr>
                        <a:t>S = K</a:t>
                      </a:r>
                    </a:p>
                    <a:p>
                      <a:pPr lvl="0" algn="ctr">
                        <a:buNone/>
                      </a:pPr>
                      <a:endParaRPr lang="tr-TR" sz="1600">
                        <a:latin typeface="Amasis MT Pro Black"/>
                      </a:endParaRPr>
                    </a:p>
                  </a:txBody>
                  <a:tcPr anchor="ctr">
                    <a:solidFill>
                      <a:schemeClr val="accent1">
                        <a:lumMod val="60000"/>
                        <a:lumOff val="40000"/>
                      </a:schemeClr>
                    </a:solidFill>
                  </a:tcPr>
                </a:tc>
                <a:tc>
                  <a:txBody>
                    <a:bodyPr/>
                    <a:lstStyle/>
                    <a:p>
                      <a:pPr algn="ctr"/>
                      <a:r>
                        <a:rPr lang="tr-TR" sz="1600">
                          <a:latin typeface="Amasis MT Pro Black"/>
                        </a:rPr>
                        <a:t>BAŞABAŞ</a:t>
                      </a:r>
                    </a:p>
                  </a:txBody>
                  <a:tcPr anchor="ctr">
                    <a:solidFill>
                      <a:schemeClr val="accent1">
                        <a:lumMod val="60000"/>
                        <a:lumOff val="40000"/>
                      </a:schemeClr>
                    </a:solidFill>
                  </a:tcPr>
                </a:tc>
                <a:tc>
                  <a:txBody>
                    <a:bodyPr/>
                    <a:lstStyle/>
                    <a:p>
                      <a:pPr algn="ctr"/>
                      <a:r>
                        <a:rPr lang="tr-TR" sz="1600">
                          <a:latin typeface="Amasis MT Pro Black"/>
                        </a:rPr>
                        <a:t>BAŞABAŞ</a:t>
                      </a:r>
                    </a:p>
                  </a:txBody>
                  <a:tcPr anchor="ctr">
                    <a:solidFill>
                      <a:schemeClr val="accent1">
                        <a:lumMod val="60000"/>
                        <a:lumOff val="40000"/>
                      </a:schemeClr>
                    </a:solidFill>
                  </a:tcPr>
                </a:tc>
                <a:extLst>
                  <a:ext uri="{0D108BD9-81ED-4DB2-BD59-A6C34878D82A}">
                    <a16:rowId xmlns:a16="http://schemas.microsoft.com/office/drawing/2014/main" val="4122176436"/>
                  </a:ext>
                </a:extLst>
              </a:tr>
              <a:tr h="544849">
                <a:tc>
                  <a:txBody>
                    <a:bodyPr/>
                    <a:lstStyle/>
                    <a:p>
                      <a:pPr lvl="0" algn="ctr">
                        <a:lnSpc>
                          <a:spcPct val="100000"/>
                        </a:lnSpc>
                        <a:spcBef>
                          <a:spcPts val="0"/>
                        </a:spcBef>
                        <a:spcAft>
                          <a:spcPts val="0"/>
                        </a:spcAft>
                        <a:buNone/>
                      </a:pPr>
                      <a:r>
                        <a:rPr lang="tr-TR" sz="1600" b="0" i="0" u="none" strike="noStrike" noProof="0">
                          <a:latin typeface="Amasis MT Pro Black"/>
                        </a:rPr>
                        <a:t>S &lt; K </a:t>
                      </a:r>
                    </a:p>
                    <a:p>
                      <a:pPr lvl="0" algn="ctr">
                        <a:buNone/>
                      </a:pPr>
                      <a:endParaRPr lang="tr-TR" sz="1600">
                        <a:latin typeface="Amasis MT Pro Black"/>
                      </a:endParaRPr>
                    </a:p>
                  </a:txBody>
                  <a:tcPr anchor="ctr">
                    <a:solidFill>
                      <a:schemeClr val="accent1">
                        <a:lumMod val="60000"/>
                        <a:lumOff val="40000"/>
                      </a:schemeClr>
                    </a:solidFill>
                  </a:tcPr>
                </a:tc>
                <a:tc>
                  <a:txBody>
                    <a:bodyPr/>
                    <a:lstStyle/>
                    <a:p>
                      <a:pPr algn="ctr"/>
                      <a:r>
                        <a:rPr lang="tr-TR" sz="1600">
                          <a:latin typeface="Amasis MT Pro Black"/>
                        </a:rPr>
                        <a:t>ZARARDA</a:t>
                      </a:r>
                    </a:p>
                  </a:txBody>
                  <a:tcPr anchor="ctr">
                    <a:solidFill>
                      <a:schemeClr val="accent1">
                        <a:lumMod val="60000"/>
                        <a:lumOff val="40000"/>
                      </a:schemeClr>
                    </a:solidFill>
                  </a:tcPr>
                </a:tc>
                <a:tc>
                  <a:txBody>
                    <a:bodyPr/>
                    <a:lstStyle/>
                    <a:p>
                      <a:pPr algn="ctr"/>
                      <a:r>
                        <a:rPr lang="tr-TR" sz="1600">
                          <a:latin typeface="Amasis MT Pro Black"/>
                        </a:rPr>
                        <a:t>KÂRDA</a:t>
                      </a:r>
                    </a:p>
                  </a:txBody>
                  <a:tcPr anchor="ctr">
                    <a:solidFill>
                      <a:schemeClr val="accent1">
                        <a:lumMod val="60000"/>
                        <a:lumOff val="40000"/>
                      </a:schemeClr>
                    </a:solidFill>
                  </a:tcPr>
                </a:tc>
                <a:extLst>
                  <a:ext uri="{0D108BD9-81ED-4DB2-BD59-A6C34878D82A}">
                    <a16:rowId xmlns:a16="http://schemas.microsoft.com/office/drawing/2014/main" val="180879466"/>
                  </a:ext>
                </a:extLst>
              </a:tr>
            </a:tbl>
          </a:graphicData>
        </a:graphic>
      </p:graphicFrame>
      <p:sp>
        <p:nvSpPr>
          <p:cNvPr id="11" name="Metin kutusu 10">
            <a:extLst>
              <a:ext uri="{FF2B5EF4-FFF2-40B4-BE49-F238E27FC236}">
                <a16:creationId xmlns:a16="http://schemas.microsoft.com/office/drawing/2014/main" id="{EE05C6AA-7B5A-0221-A9D7-BD0FBAFCD0EF}"/>
              </a:ext>
            </a:extLst>
          </p:cNvPr>
          <p:cNvSpPr txBox="1"/>
          <p:nvPr/>
        </p:nvSpPr>
        <p:spPr>
          <a:xfrm>
            <a:off x="4179877" y="4427889"/>
            <a:ext cx="3830247" cy="10772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tr-TR" sz="1600" b="1">
                <a:latin typeface="Amasis MT Pro Medium"/>
                <a:ea typeface="+mn-lt"/>
                <a:cs typeface="+mn-lt"/>
              </a:rPr>
              <a:t>(ALIMDA) Dayanak Varlık Fiyatı (S)</a:t>
            </a:r>
          </a:p>
          <a:p>
            <a:pPr algn="ctr"/>
            <a:r>
              <a:rPr lang="tr-TR" sz="1600" b="1">
                <a:latin typeface="Amasis MT Pro Medium"/>
                <a:ea typeface="+mn-lt"/>
                <a:cs typeface="+mn-lt"/>
              </a:rPr>
              <a:t>(SATIMDA) Spot Piyasa Fiyatı (S)</a:t>
            </a:r>
          </a:p>
          <a:p>
            <a:pPr algn="ctr"/>
            <a:r>
              <a:rPr lang="tr-TR" sz="1600" b="1">
                <a:latin typeface="Amasis MT Pro Medium"/>
                <a:ea typeface="+mn-lt"/>
                <a:cs typeface="+mn-lt"/>
              </a:rPr>
              <a:t>Kullanım</a:t>
            </a:r>
            <a:r>
              <a:rPr lang="tr-TR" sz="1600" b="1">
                <a:latin typeface="Amasis MT Pro Medium"/>
              </a:rPr>
              <a:t> Fiyatı (K)</a:t>
            </a:r>
            <a:endParaRPr lang="tr-TR" sz="1600" b="1">
              <a:latin typeface="Franklin Gothic Book" panose="020B0503020102020204"/>
            </a:endParaRPr>
          </a:p>
          <a:p>
            <a:endParaRPr lang="tr-TR" sz="1600" b="1"/>
          </a:p>
        </p:txBody>
      </p:sp>
    </p:spTree>
    <p:extLst>
      <p:ext uri="{BB962C8B-B14F-4D97-AF65-F5344CB8AC3E}">
        <p14:creationId xmlns:p14="http://schemas.microsoft.com/office/powerpoint/2010/main" val="153532989"/>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3C8354-2CEB-65FC-8E0B-FA60779D672A}"/>
              </a:ext>
            </a:extLst>
          </p:cNvPr>
          <p:cNvSpPr>
            <a:spLocks noGrp="1"/>
          </p:cNvSpPr>
          <p:nvPr>
            <p:ph type="title"/>
          </p:nvPr>
        </p:nvSpPr>
        <p:spPr>
          <a:xfrm>
            <a:off x="1371600" y="819017"/>
            <a:ext cx="9601200" cy="793173"/>
          </a:xfrm>
        </p:spPr>
        <p:txBody>
          <a:bodyPr vert="horz" lIns="91440" tIns="45720" rIns="91440" bIns="45720" rtlCol="0" anchor="ctr">
            <a:normAutofit/>
          </a:bodyPr>
          <a:lstStyle/>
          <a:p>
            <a:r>
              <a:rPr lang="tr-TR" sz="4000">
                <a:solidFill>
                  <a:schemeClr val="tx1">
                    <a:lumMod val="85000"/>
                    <a:lumOff val="15000"/>
                  </a:schemeClr>
                </a:solidFill>
                <a:latin typeface="Amasis MT Pro"/>
              </a:rPr>
              <a:t>OPSİYON TİPLERİ NELERDİR ?</a:t>
            </a:r>
          </a:p>
        </p:txBody>
      </p:sp>
      <p:sp>
        <p:nvSpPr>
          <p:cNvPr id="3" name="İçerik Yer Tutucusu 2">
            <a:extLst>
              <a:ext uri="{FF2B5EF4-FFF2-40B4-BE49-F238E27FC236}">
                <a16:creationId xmlns:a16="http://schemas.microsoft.com/office/drawing/2014/main" id="{1321C0A8-0294-4FF2-75F5-23989C0D9AF3}"/>
              </a:ext>
            </a:extLst>
          </p:cNvPr>
          <p:cNvSpPr>
            <a:spLocks noGrp="1"/>
          </p:cNvSpPr>
          <p:nvPr>
            <p:ph idx="1"/>
          </p:nvPr>
        </p:nvSpPr>
        <p:spPr>
          <a:xfrm>
            <a:off x="1371600" y="1433414"/>
            <a:ext cx="9601200" cy="4433986"/>
          </a:xfrm>
        </p:spPr>
        <p:txBody>
          <a:bodyPr vert="horz" lIns="91440" tIns="45720" rIns="91440" bIns="45720" rtlCol="0" anchor="t">
            <a:normAutofit/>
          </a:bodyPr>
          <a:lstStyle/>
          <a:p>
            <a:pPr marL="383540" indent="-383540">
              <a:buNone/>
            </a:pPr>
            <a:endParaRPr lang="tr-TR" sz="2400">
              <a:latin typeface="Amasis MT Pro Light"/>
              <a:ea typeface="+mn-lt"/>
              <a:cs typeface="+mn-lt"/>
            </a:endParaRPr>
          </a:p>
          <a:p>
            <a:pPr marL="383540" indent="-383540">
              <a:buNone/>
            </a:pPr>
            <a:r>
              <a:rPr lang="tr-TR" sz="2400" b="1">
                <a:solidFill>
                  <a:schemeClr val="tx1">
                    <a:lumMod val="85000"/>
                    <a:lumOff val="15000"/>
                  </a:schemeClr>
                </a:solidFill>
                <a:latin typeface="Amasis MT Pro"/>
                <a:ea typeface="+mn-lt"/>
                <a:cs typeface="+mn-lt"/>
              </a:rPr>
              <a:t> </a:t>
            </a:r>
            <a:r>
              <a:rPr lang="tr-TR" sz="2400" b="1" u="sng">
                <a:solidFill>
                  <a:schemeClr val="tx1">
                    <a:lumMod val="85000"/>
                    <a:lumOff val="15000"/>
                  </a:schemeClr>
                </a:solidFill>
                <a:latin typeface="Amasis MT Pro"/>
                <a:ea typeface="+mn-lt"/>
                <a:cs typeface="+mn-lt"/>
              </a:rPr>
              <a:t>Avrupa tipi opsiyonlar:</a:t>
            </a:r>
            <a:r>
              <a:rPr lang="tr-TR" sz="2400">
                <a:solidFill>
                  <a:schemeClr val="tx1">
                    <a:lumMod val="85000"/>
                    <a:lumOff val="15000"/>
                  </a:schemeClr>
                </a:solidFill>
                <a:latin typeface="Amasis MT Pro Light"/>
                <a:ea typeface="+mn-lt"/>
                <a:cs typeface="+mn-lt"/>
              </a:rPr>
              <a:t> </a:t>
            </a:r>
            <a:r>
              <a:rPr lang="tr-TR" sz="2400">
                <a:latin typeface="Amasis MT Pro Light"/>
                <a:ea typeface="+mn-lt"/>
                <a:cs typeface="+mn-lt"/>
              </a:rPr>
              <a:t>Avrupa tipi opsiyonlarda uzun pozisyon sahibi taraf hakkını (opsiyonu) sadece vade bitim tarihinde borsa tarafından belirlenen zaman diliminde kullanabilir. Bundan önce kullanamaz.</a:t>
            </a:r>
            <a:endParaRPr lang="tr-TR" sz="2400">
              <a:latin typeface="Amasis MT Pro Light"/>
            </a:endParaRPr>
          </a:p>
          <a:p>
            <a:pPr marL="383540" indent="-383540">
              <a:buNone/>
            </a:pPr>
            <a:r>
              <a:rPr lang="tr-TR" sz="2400" b="1">
                <a:solidFill>
                  <a:schemeClr val="tx1">
                    <a:lumMod val="85000"/>
                    <a:lumOff val="15000"/>
                  </a:schemeClr>
                </a:solidFill>
                <a:latin typeface="Amasis MT Pro"/>
                <a:ea typeface="+mn-lt"/>
                <a:cs typeface="+mn-lt"/>
              </a:rPr>
              <a:t> </a:t>
            </a:r>
            <a:r>
              <a:rPr lang="tr-TR" sz="2400" b="1" u="sng">
                <a:solidFill>
                  <a:schemeClr val="tx1">
                    <a:lumMod val="85000"/>
                    <a:lumOff val="15000"/>
                  </a:schemeClr>
                </a:solidFill>
                <a:latin typeface="Amasis MT Pro"/>
                <a:ea typeface="+mn-lt"/>
                <a:cs typeface="+mn-lt"/>
              </a:rPr>
              <a:t>Amerikan tipi opsiyonlar:</a:t>
            </a:r>
            <a:r>
              <a:rPr lang="tr-TR" sz="2400" b="1">
                <a:solidFill>
                  <a:schemeClr val="tx1">
                    <a:lumMod val="85000"/>
                    <a:lumOff val="15000"/>
                  </a:schemeClr>
                </a:solidFill>
                <a:latin typeface="Amasis MT Pro"/>
                <a:ea typeface="+mn-lt"/>
                <a:cs typeface="+mn-lt"/>
              </a:rPr>
              <a:t> </a:t>
            </a:r>
            <a:r>
              <a:rPr lang="tr-TR" sz="2400">
                <a:latin typeface="Amasis MT Pro Light"/>
                <a:ea typeface="+mn-lt"/>
                <a:cs typeface="+mn-lt"/>
              </a:rPr>
              <a:t>Amerikan tipi opsiyonlarda ise uzun pozisyon sahibi taraf hakkını (opsiyonu) opsiyonun yazım (satın alım) tarihi ile vadesi arasındaki herhangi bir süre içinde kullanabilir.</a:t>
            </a:r>
            <a:endParaRPr lang="tr-TR" sz="2400">
              <a:latin typeface="Amasis MT Pro Light"/>
            </a:endParaRPr>
          </a:p>
          <a:p>
            <a:pPr marL="383540" indent="-383540">
              <a:buNone/>
            </a:pPr>
            <a:r>
              <a:rPr lang="tr-TR" sz="2400">
                <a:latin typeface="Amasis MT Pro Light"/>
                <a:ea typeface="+mn-lt"/>
                <a:cs typeface="+mn-lt"/>
              </a:rPr>
              <a:t> -Bu opsiyon tipleri arasındaki tek fark, uzun pozisyon sahibinin haklarını kullanabileceği zaman diliminden kaynaklanmaktadır.</a:t>
            </a:r>
            <a:endParaRPr lang="tr-TR" sz="2400">
              <a:latin typeface="Amasis MT Pro Light"/>
            </a:endParaRPr>
          </a:p>
          <a:p>
            <a:pPr marL="383540" indent="-383540">
              <a:buNone/>
            </a:pPr>
            <a:endParaRPr lang="tr-TR"/>
          </a:p>
          <a:p>
            <a:pPr marL="383540" indent="-383540">
              <a:buNone/>
            </a:pPr>
            <a:endParaRPr lang="tr-TR"/>
          </a:p>
          <a:p>
            <a:pPr marL="0" indent="0">
              <a:buNone/>
            </a:pPr>
            <a:endParaRPr lang="tr-TR"/>
          </a:p>
        </p:txBody>
      </p:sp>
    </p:spTree>
    <p:extLst>
      <p:ext uri="{BB962C8B-B14F-4D97-AF65-F5344CB8AC3E}">
        <p14:creationId xmlns:p14="http://schemas.microsoft.com/office/powerpoint/2010/main" val="1116992307"/>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7" name="Rectangle 16">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8F113597-CC39-3F8F-1111-9D59D84B57DA}"/>
              </a:ext>
            </a:extLst>
          </p:cNvPr>
          <p:cNvPicPr>
            <a:picLocks noGrp="1" noChangeAspect="1"/>
          </p:cNvPicPr>
          <p:nvPr>
            <p:ph idx="1"/>
          </p:nvPr>
        </p:nvPicPr>
        <p:blipFill>
          <a:blip r:embed="rId2"/>
          <a:stretch>
            <a:fillRect/>
          </a:stretch>
        </p:blipFill>
        <p:spPr>
          <a:xfrm>
            <a:off x="1322194" y="1445249"/>
            <a:ext cx="9550581" cy="3787048"/>
          </a:xfrm>
          <a:prstGeom prst="rect">
            <a:avLst/>
          </a:prstGeom>
        </p:spPr>
      </p:pic>
    </p:spTree>
    <p:extLst>
      <p:ext uri="{BB962C8B-B14F-4D97-AF65-F5344CB8AC3E}">
        <p14:creationId xmlns:p14="http://schemas.microsoft.com/office/powerpoint/2010/main" val="16644625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AF77FB-7783-57E1-BAAF-619722853DE5}"/>
              </a:ext>
            </a:extLst>
          </p:cNvPr>
          <p:cNvSpPr>
            <a:spLocks noGrp="1"/>
          </p:cNvSpPr>
          <p:nvPr>
            <p:ph type="title"/>
          </p:nvPr>
        </p:nvSpPr>
        <p:spPr>
          <a:xfrm>
            <a:off x="1371600" y="685800"/>
            <a:ext cx="9601200" cy="948872"/>
          </a:xfrm>
        </p:spPr>
        <p:txBody>
          <a:bodyPr vert="horz" lIns="91440" tIns="45720" rIns="91440" bIns="45720" rtlCol="0" anchor="ctr">
            <a:normAutofit/>
          </a:bodyPr>
          <a:lstStyle/>
          <a:p>
            <a:pPr algn="ctr"/>
            <a:r>
              <a:rPr lang="tr-TR" sz="4000" b="1">
                <a:latin typeface="Amasis MT Pro"/>
              </a:rPr>
              <a:t>KÂR/ZARAR GRAFİKLERİ</a:t>
            </a:r>
            <a:endParaRPr lang="tr-TR"/>
          </a:p>
        </p:txBody>
      </p:sp>
      <p:sp>
        <p:nvSpPr>
          <p:cNvPr id="3" name="İçerik Yer Tutucusu 2">
            <a:extLst>
              <a:ext uri="{FF2B5EF4-FFF2-40B4-BE49-F238E27FC236}">
                <a16:creationId xmlns:a16="http://schemas.microsoft.com/office/drawing/2014/main" id="{F963BFDB-1381-687D-F5F8-72E22C421B77}"/>
              </a:ext>
            </a:extLst>
          </p:cNvPr>
          <p:cNvSpPr>
            <a:spLocks noGrp="1"/>
          </p:cNvSpPr>
          <p:nvPr>
            <p:ph idx="1"/>
          </p:nvPr>
        </p:nvSpPr>
        <p:spPr>
          <a:xfrm>
            <a:off x="1371600" y="1640115"/>
            <a:ext cx="9601200" cy="4227285"/>
          </a:xfrm>
        </p:spPr>
        <p:txBody>
          <a:bodyPr vert="horz" lIns="91440" tIns="45720" rIns="91440" bIns="45720" rtlCol="0" anchor="t">
            <a:normAutofit/>
          </a:bodyPr>
          <a:lstStyle/>
          <a:p>
            <a:pPr marL="383540" indent="-383540">
              <a:buNone/>
            </a:pPr>
            <a:endParaRPr lang="tr-TR"/>
          </a:p>
          <a:p>
            <a:pPr marL="0" indent="0">
              <a:buNone/>
            </a:pPr>
            <a:endParaRPr lang="tr-TR"/>
          </a:p>
        </p:txBody>
      </p:sp>
      <p:pic>
        <p:nvPicPr>
          <p:cNvPr id="4" name="Resim 4">
            <a:extLst>
              <a:ext uri="{FF2B5EF4-FFF2-40B4-BE49-F238E27FC236}">
                <a16:creationId xmlns:a16="http://schemas.microsoft.com/office/drawing/2014/main" id="{3F45350F-B8B2-17CB-3161-917F084879B2}"/>
              </a:ext>
            </a:extLst>
          </p:cNvPr>
          <p:cNvPicPr>
            <a:picLocks noChangeAspect="1"/>
          </p:cNvPicPr>
          <p:nvPr/>
        </p:nvPicPr>
        <p:blipFill>
          <a:blip r:embed="rId2"/>
          <a:stretch>
            <a:fillRect/>
          </a:stretch>
        </p:blipFill>
        <p:spPr>
          <a:xfrm>
            <a:off x="1553030" y="1879784"/>
            <a:ext cx="4199607" cy="3482750"/>
          </a:xfrm>
          <a:prstGeom prst="rect">
            <a:avLst/>
          </a:prstGeom>
        </p:spPr>
      </p:pic>
      <p:sp>
        <p:nvSpPr>
          <p:cNvPr id="6" name="Metin kutusu 5">
            <a:extLst>
              <a:ext uri="{FF2B5EF4-FFF2-40B4-BE49-F238E27FC236}">
                <a16:creationId xmlns:a16="http://schemas.microsoft.com/office/drawing/2014/main" id="{6B283DDE-E6C9-3DA2-079A-18B08272E8D1}"/>
              </a:ext>
            </a:extLst>
          </p:cNvPr>
          <p:cNvSpPr txBox="1"/>
          <p:nvPr/>
        </p:nvSpPr>
        <p:spPr>
          <a:xfrm>
            <a:off x="6171205" y="1733404"/>
            <a:ext cx="4847184" cy="403187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tr-TR" b="1">
                <a:latin typeface="Amasis MT Pro"/>
                <a:ea typeface="+mn-lt"/>
                <a:cs typeface="+mn-lt"/>
              </a:rPr>
              <a:t> </a:t>
            </a:r>
            <a:r>
              <a:rPr lang="tr-TR" sz="1400" b="1">
                <a:latin typeface="Amasis MT Pro Light"/>
                <a:ea typeface="+mn-lt"/>
                <a:cs typeface="+mn-lt"/>
              </a:rPr>
              <a:t>EKSEN ÇİZGİLERİ</a:t>
            </a:r>
            <a:endParaRPr lang="tr-TR" sz="1400" b="1">
              <a:latin typeface="Amasis MT Pro Light"/>
            </a:endParaRPr>
          </a:p>
          <a:p>
            <a:r>
              <a:rPr lang="tr-TR" sz="1400">
                <a:latin typeface="Amasis MT Pro Light"/>
                <a:ea typeface="+mn-lt"/>
                <a:cs typeface="+mn-lt"/>
              </a:rPr>
              <a:t>-Y eksen çizgisi elde edilen kâr veya zararı gösteren eksendir.</a:t>
            </a:r>
            <a:endParaRPr lang="tr-TR" sz="1400">
              <a:latin typeface="Amasis MT Pro Light"/>
            </a:endParaRPr>
          </a:p>
          <a:p>
            <a:r>
              <a:rPr lang="tr-TR" sz="1400">
                <a:latin typeface="Amasis MT Pro Light"/>
              </a:rPr>
              <a:t>-Y eksen çizgisinde bulunup X eksen çizgisinin üst kısmında kalan her nokta kârı ifade eder.</a:t>
            </a:r>
          </a:p>
          <a:p>
            <a:r>
              <a:rPr lang="tr-TR" sz="1400">
                <a:latin typeface="Amasis MT Pro Light"/>
              </a:rPr>
              <a:t>-Y eksen çizgisinde bulunup X eksen çizgisinin alt kısmında kalan her nokta zararı ifade eder.</a:t>
            </a:r>
          </a:p>
          <a:p>
            <a:r>
              <a:rPr lang="tr-TR" sz="1400">
                <a:latin typeface="Amasis MT Pro Light"/>
              </a:rPr>
              <a:t>-X eksen çizgisi 'dayanak varlık fiyatını' ifade eder. Dayanak varlık fiyatları sıfırdan küçük olamayacağı için</a:t>
            </a:r>
          </a:p>
          <a:p>
            <a:r>
              <a:rPr lang="tr-TR" sz="1400">
                <a:latin typeface="Amasis MT Pro Light"/>
              </a:rPr>
              <a:t>teorik olarak sıfırdan başlar.</a:t>
            </a:r>
          </a:p>
          <a:p>
            <a:endParaRPr lang="tr-TR" sz="1400">
              <a:latin typeface="Amasis MT Pro Light"/>
              <a:ea typeface="+mn-lt"/>
              <a:cs typeface="+mn-lt"/>
            </a:endParaRPr>
          </a:p>
          <a:p>
            <a:r>
              <a:rPr lang="tr-TR" sz="1400">
                <a:latin typeface="Amasis MT Pro Light"/>
                <a:ea typeface="+mn-lt"/>
                <a:cs typeface="+mn-lt"/>
              </a:rPr>
              <a:t>!!! Kar/zarar grafikleri opsiyon stratejilerinin farklı fiyatlardaki sonuçlarını gösterir. Bu grafikler, belirli bir strateji için olası kar veya zararı anlamaya yardımcı olur. Bu grafikler aynı zamanda stratejilerin adlandırılmasında da kullanılır. Örneğin, “kelebek stratejisi” kar/zarar grafiği kelebek şekline benzediği için bu şekilde adlandırılmıştır.</a:t>
            </a:r>
            <a:endParaRPr lang="tr-TR">
              <a:latin typeface="Amasis MT Pro Light"/>
            </a:endParaRPr>
          </a:p>
          <a:p>
            <a:endParaRPr lang="tr-TR" sz="1400">
              <a:latin typeface="Amasis MT Pro Light"/>
            </a:endParaRPr>
          </a:p>
          <a:p>
            <a:endParaRPr lang="tr-TR" sz="1400">
              <a:latin typeface="Amasis MT Pro Light"/>
            </a:endParaRPr>
          </a:p>
        </p:txBody>
      </p:sp>
    </p:spTree>
    <p:extLst>
      <p:ext uri="{BB962C8B-B14F-4D97-AF65-F5344CB8AC3E}">
        <p14:creationId xmlns:p14="http://schemas.microsoft.com/office/powerpoint/2010/main" val="398535241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A165F4-C85C-99DE-8742-8AFCC5A753EC}"/>
              </a:ext>
            </a:extLst>
          </p:cNvPr>
          <p:cNvSpPr>
            <a:spLocks noGrp="1"/>
          </p:cNvSpPr>
          <p:nvPr>
            <p:ph type="title"/>
          </p:nvPr>
        </p:nvSpPr>
        <p:spPr>
          <a:xfrm>
            <a:off x="1371600" y="563241"/>
            <a:ext cx="9601200" cy="862446"/>
          </a:xfrm>
        </p:spPr>
        <p:txBody>
          <a:bodyPr vert="horz" lIns="91440" tIns="45720" rIns="91440" bIns="45720" rtlCol="0" anchor="t">
            <a:noAutofit/>
          </a:bodyPr>
          <a:lstStyle/>
          <a:p>
            <a:r>
              <a:rPr lang="tr-TR" sz="2800" b="1">
                <a:latin typeface="Amasis MT Pro Light"/>
                <a:ea typeface="+mj-lt"/>
                <a:cs typeface="+mj-lt"/>
              </a:rPr>
              <a:t>Aşağıda sıkça kullanılan opsiyon stratejilerini ve onların kar/zarar grafiklerini görebiliriz:</a:t>
            </a:r>
            <a:endParaRPr lang="tr-TR" sz="2800" b="1">
              <a:latin typeface="Amasis MT Pro Light"/>
            </a:endParaRPr>
          </a:p>
          <a:p>
            <a:endParaRPr lang="tr-TR"/>
          </a:p>
        </p:txBody>
      </p:sp>
      <p:pic>
        <p:nvPicPr>
          <p:cNvPr id="4" name="Resim 4">
            <a:extLst>
              <a:ext uri="{FF2B5EF4-FFF2-40B4-BE49-F238E27FC236}">
                <a16:creationId xmlns:a16="http://schemas.microsoft.com/office/drawing/2014/main" id="{7C13D52C-ED4D-C6D1-F9AD-20D235B7A164}"/>
              </a:ext>
            </a:extLst>
          </p:cNvPr>
          <p:cNvPicPr>
            <a:picLocks noGrp="1" noChangeAspect="1"/>
          </p:cNvPicPr>
          <p:nvPr>
            <p:ph idx="1"/>
          </p:nvPr>
        </p:nvPicPr>
        <p:blipFill>
          <a:blip r:embed="rId2"/>
          <a:stretch>
            <a:fillRect/>
          </a:stretch>
        </p:blipFill>
        <p:spPr>
          <a:xfrm>
            <a:off x="2258705" y="1642248"/>
            <a:ext cx="8378532" cy="4167095"/>
          </a:xfrm>
        </p:spPr>
      </p:pic>
    </p:spTree>
    <p:extLst>
      <p:ext uri="{BB962C8B-B14F-4D97-AF65-F5344CB8AC3E}">
        <p14:creationId xmlns:p14="http://schemas.microsoft.com/office/powerpoint/2010/main" val="2500198406"/>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7" name="Rectangle 16">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a:extLst>
              <a:ext uri="{FF2B5EF4-FFF2-40B4-BE49-F238E27FC236}">
                <a16:creationId xmlns:a16="http://schemas.microsoft.com/office/drawing/2014/main" id="{F0515B88-E72D-CD6E-75A2-52E5E6ECEC92}"/>
              </a:ext>
            </a:extLst>
          </p:cNvPr>
          <p:cNvPicPr>
            <a:picLocks noGrp="1" noChangeAspect="1"/>
          </p:cNvPicPr>
          <p:nvPr>
            <p:ph idx="1"/>
          </p:nvPr>
        </p:nvPicPr>
        <p:blipFill>
          <a:blip r:embed="rId2"/>
          <a:stretch>
            <a:fillRect/>
          </a:stretch>
        </p:blipFill>
        <p:spPr>
          <a:xfrm>
            <a:off x="3140793" y="1289918"/>
            <a:ext cx="5913383" cy="4242853"/>
          </a:xfrm>
          <a:prstGeom prst="rect">
            <a:avLst/>
          </a:prstGeom>
        </p:spPr>
      </p:pic>
    </p:spTree>
    <p:extLst>
      <p:ext uri="{BB962C8B-B14F-4D97-AF65-F5344CB8AC3E}">
        <p14:creationId xmlns:p14="http://schemas.microsoft.com/office/powerpoint/2010/main" val="1922246627"/>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01F5D-DE97-2E8A-7069-5325D96DB179}"/>
              </a:ext>
            </a:extLst>
          </p:cNvPr>
          <p:cNvSpPr>
            <a:spLocks noGrp="1"/>
          </p:cNvSpPr>
          <p:nvPr>
            <p:ph type="title"/>
          </p:nvPr>
        </p:nvSpPr>
        <p:spPr>
          <a:xfrm>
            <a:off x="1371600" y="525940"/>
            <a:ext cx="9601200" cy="548055"/>
          </a:xfrm>
        </p:spPr>
        <p:txBody>
          <a:bodyPr vert="horz" lIns="91440" tIns="45720" rIns="91440" bIns="45720" rtlCol="0" anchor="t">
            <a:noAutofit/>
          </a:bodyPr>
          <a:lstStyle/>
          <a:p>
            <a:pPr algn="ctr"/>
            <a:r>
              <a:rPr lang="tr-TR" sz="2800" b="1">
                <a:latin typeface="Amasis MT Pro"/>
                <a:ea typeface="+mj-lt"/>
                <a:cs typeface="+mj-lt"/>
              </a:rPr>
              <a:t>Alım Opsiyonunda Uzun Pozisyon</a:t>
            </a:r>
            <a:endParaRPr lang="tr-TR" b="1">
              <a:latin typeface="Amasis MT Pro"/>
            </a:endParaRPr>
          </a:p>
          <a:p>
            <a:pPr algn="ctr"/>
            <a:endParaRPr lang="tr-TR" sz="2800" b="1">
              <a:latin typeface="Amasis MT Pro Medium"/>
            </a:endParaRPr>
          </a:p>
        </p:txBody>
      </p:sp>
      <p:sp>
        <p:nvSpPr>
          <p:cNvPr id="3" name="İçerik Yer Tutucusu 2">
            <a:extLst>
              <a:ext uri="{FF2B5EF4-FFF2-40B4-BE49-F238E27FC236}">
                <a16:creationId xmlns:a16="http://schemas.microsoft.com/office/drawing/2014/main" id="{12176189-05F8-145B-C3C5-22DDBAC7BF4F}"/>
              </a:ext>
            </a:extLst>
          </p:cNvPr>
          <p:cNvSpPr>
            <a:spLocks noGrp="1"/>
          </p:cNvSpPr>
          <p:nvPr>
            <p:ph idx="1"/>
          </p:nvPr>
        </p:nvSpPr>
        <p:spPr>
          <a:xfrm>
            <a:off x="1371600" y="1763791"/>
            <a:ext cx="9601200" cy="4103609"/>
          </a:xfrm>
        </p:spPr>
        <p:txBody>
          <a:bodyPr vert="horz" lIns="91440" tIns="45720" rIns="91440" bIns="45720" rtlCol="0" anchor="t">
            <a:normAutofit/>
          </a:bodyPr>
          <a:lstStyle/>
          <a:p>
            <a:pPr marL="383540" indent="-383540">
              <a:buNone/>
            </a:pPr>
            <a:endParaRPr lang="tr-TR"/>
          </a:p>
          <a:p>
            <a:pPr marL="383540" indent="-383540">
              <a:buNone/>
            </a:pPr>
            <a:r>
              <a:rPr lang="tr-TR">
                <a:ea typeface="+mn-lt"/>
                <a:cs typeface="+mn-lt"/>
              </a:rPr>
              <a:t>  </a:t>
            </a:r>
            <a:endParaRPr lang="tr-TR"/>
          </a:p>
          <a:p>
            <a:pPr marL="0" indent="0">
              <a:buNone/>
            </a:pPr>
            <a:endParaRPr lang="tr-TR"/>
          </a:p>
        </p:txBody>
      </p:sp>
      <p:sp>
        <p:nvSpPr>
          <p:cNvPr id="4" name="Metin kutusu 3">
            <a:extLst>
              <a:ext uri="{FF2B5EF4-FFF2-40B4-BE49-F238E27FC236}">
                <a16:creationId xmlns:a16="http://schemas.microsoft.com/office/drawing/2014/main" id="{3476BB30-ED13-555C-F0C0-0E697AF7FA27}"/>
              </a:ext>
            </a:extLst>
          </p:cNvPr>
          <p:cNvSpPr txBox="1"/>
          <p:nvPr/>
        </p:nvSpPr>
        <p:spPr>
          <a:xfrm>
            <a:off x="1436610" y="999658"/>
            <a:ext cx="5823171" cy="563231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tr-TR">
                <a:latin typeface="Amasis MT Pro Light"/>
                <a:ea typeface="+mn-lt"/>
                <a:cs typeface="+mn-lt"/>
              </a:rPr>
              <a:t> Opsiyonda uzun pozisyon için kar/zarar grafiğine baktığımızda, farklı pay fiyatlarında stratejinin nasıl çalıştığını anlayabiliriz.</a:t>
            </a:r>
            <a:endParaRPr lang="tr-TR">
              <a:latin typeface="Amasis MT Pro Light"/>
            </a:endParaRPr>
          </a:p>
          <a:p>
            <a:r>
              <a:rPr lang="tr-TR">
                <a:latin typeface="Amasis MT Pro Light"/>
                <a:ea typeface="+mn-lt"/>
                <a:cs typeface="+mn-lt"/>
              </a:rPr>
              <a:t> 2 TL primi olan 50 TL kullanım fiyatlı alım opsiyonunda uzun pozisyon alındığında, maksimum risk opsiyon primi olan 2 TL kadar olmaktadır. Bu yüzden aşağıda verilen grafikteki mavi çizgi Y- eksen çizgisinde -2’e son bulmaktadır.</a:t>
            </a:r>
            <a:endParaRPr lang="tr-TR">
              <a:latin typeface="Amasis MT Pro Light"/>
            </a:endParaRPr>
          </a:p>
          <a:p>
            <a:r>
              <a:rPr lang="tr-TR">
                <a:latin typeface="Amasis MT Pro Light"/>
                <a:ea typeface="+mn-lt"/>
                <a:cs typeface="+mn-lt"/>
              </a:rPr>
              <a:t> Alım opsiyonunda uzun pozisyon alan yatırımcı dayanak varlığın piyasa fiyatı opsiyonun kullanım fiyatından (50 TL) daha yukarılara çıktığında opsiyonu kullanır. Vade sonunda, dayanak varlık fiyatı 50 TL ise, alım opsiyonu kullanılmaz ve opsiyon primi olan 2 TL kadar zarar edilir. Bu durum grafik üzerinde B noktası ile ifade edilmiştir. Dayanak varlık fiyatı 52 TL olduğunda kar veya zarar olmaz. Kar veya zararın 0 olduğu bu durum ise grafikte A noktası ile gösterilmiştir. Dayanak fiyatı 52 TL’den daha yukarı çıktığında kar elde edilir.</a:t>
            </a:r>
            <a:endParaRPr lang="tr-TR">
              <a:latin typeface="Amasis MT Pro Light"/>
            </a:endParaRPr>
          </a:p>
          <a:p>
            <a:pPr algn="l"/>
            <a:endParaRPr lang="tr-TR">
              <a:latin typeface="Amasis MT Pro Light"/>
            </a:endParaRPr>
          </a:p>
          <a:p>
            <a:endParaRPr lang="tr-TR">
              <a:latin typeface="Amasis MT Pro Light"/>
            </a:endParaRPr>
          </a:p>
        </p:txBody>
      </p:sp>
      <p:pic>
        <p:nvPicPr>
          <p:cNvPr id="5" name="Resim 5">
            <a:extLst>
              <a:ext uri="{FF2B5EF4-FFF2-40B4-BE49-F238E27FC236}">
                <a16:creationId xmlns:a16="http://schemas.microsoft.com/office/drawing/2014/main" id="{1B786FDE-93B1-4B6C-FD15-3F9F32ABDCDE}"/>
              </a:ext>
            </a:extLst>
          </p:cNvPr>
          <p:cNvPicPr>
            <a:picLocks noChangeAspect="1"/>
          </p:cNvPicPr>
          <p:nvPr/>
        </p:nvPicPr>
        <p:blipFill>
          <a:blip r:embed="rId2"/>
          <a:stretch>
            <a:fillRect/>
          </a:stretch>
        </p:blipFill>
        <p:spPr>
          <a:xfrm>
            <a:off x="7383408" y="1405840"/>
            <a:ext cx="3968794" cy="4046321"/>
          </a:xfrm>
          <a:prstGeom prst="rect">
            <a:avLst/>
          </a:prstGeom>
        </p:spPr>
      </p:pic>
    </p:spTree>
    <p:extLst>
      <p:ext uri="{BB962C8B-B14F-4D97-AF65-F5344CB8AC3E}">
        <p14:creationId xmlns:p14="http://schemas.microsoft.com/office/powerpoint/2010/main" val="1101406730"/>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535D5F-E53D-F9AB-AD25-22F71057D96A}"/>
              </a:ext>
            </a:extLst>
          </p:cNvPr>
          <p:cNvSpPr>
            <a:spLocks noGrp="1"/>
          </p:cNvSpPr>
          <p:nvPr>
            <p:ph type="title"/>
          </p:nvPr>
        </p:nvSpPr>
        <p:spPr>
          <a:xfrm>
            <a:off x="1371600" y="685800"/>
            <a:ext cx="9601200" cy="590550"/>
          </a:xfrm>
        </p:spPr>
        <p:txBody>
          <a:bodyPr vert="horz" lIns="91440" tIns="45720" rIns="91440" bIns="45720" rtlCol="0" anchor="t">
            <a:normAutofit/>
          </a:bodyPr>
          <a:lstStyle/>
          <a:p>
            <a:pPr algn="ctr"/>
            <a:r>
              <a:rPr lang="tr-TR" sz="2800" b="1">
                <a:latin typeface="Amasis MT Pro"/>
                <a:ea typeface="+mj-lt"/>
                <a:cs typeface="+mj-lt"/>
              </a:rPr>
              <a:t>Satım Opsiyonunda Uzun Pozisyon</a:t>
            </a:r>
            <a:endParaRPr lang="tr-TR" sz="2800" b="1">
              <a:latin typeface="Amasis MT Pro"/>
            </a:endParaRPr>
          </a:p>
          <a:p>
            <a:endParaRPr lang="tr-TR" sz="2800"/>
          </a:p>
        </p:txBody>
      </p:sp>
      <p:sp>
        <p:nvSpPr>
          <p:cNvPr id="3" name="İçerik Yer Tutucusu 2">
            <a:extLst>
              <a:ext uri="{FF2B5EF4-FFF2-40B4-BE49-F238E27FC236}">
                <a16:creationId xmlns:a16="http://schemas.microsoft.com/office/drawing/2014/main" id="{16A7ABB8-66A2-4538-CF98-30254F7BD217}"/>
              </a:ext>
            </a:extLst>
          </p:cNvPr>
          <p:cNvSpPr>
            <a:spLocks noGrp="1"/>
          </p:cNvSpPr>
          <p:nvPr>
            <p:ph idx="1"/>
          </p:nvPr>
        </p:nvSpPr>
        <p:spPr>
          <a:xfrm>
            <a:off x="1318436" y="1424763"/>
            <a:ext cx="5225017" cy="4805916"/>
          </a:xfrm>
        </p:spPr>
        <p:txBody>
          <a:bodyPr vert="horz" lIns="91440" tIns="45720" rIns="91440" bIns="45720" rtlCol="0" anchor="t">
            <a:normAutofit/>
          </a:bodyPr>
          <a:lstStyle/>
          <a:p>
            <a:pPr marL="383540" indent="-383540">
              <a:buNone/>
            </a:pPr>
            <a:endParaRPr lang="tr-TR"/>
          </a:p>
          <a:p>
            <a:pPr marL="383540" indent="-383540">
              <a:buNone/>
            </a:pPr>
            <a:endParaRPr lang="tr-TR">
              <a:latin typeface="Amasis MT Pro Light"/>
            </a:endParaRPr>
          </a:p>
        </p:txBody>
      </p:sp>
      <p:pic>
        <p:nvPicPr>
          <p:cNvPr id="4" name="Resim 4">
            <a:extLst>
              <a:ext uri="{FF2B5EF4-FFF2-40B4-BE49-F238E27FC236}">
                <a16:creationId xmlns:a16="http://schemas.microsoft.com/office/drawing/2014/main" id="{55B5FB77-8DA1-E3DE-3DA2-4B51B11E2BF5}"/>
              </a:ext>
            </a:extLst>
          </p:cNvPr>
          <p:cNvPicPr>
            <a:picLocks noChangeAspect="1"/>
          </p:cNvPicPr>
          <p:nvPr/>
        </p:nvPicPr>
        <p:blipFill>
          <a:blip r:embed="rId2"/>
          <a:stretch>
            <a:fillRect/>
          </a:stretch>
        </p:blipFill>
        <p:spPr>
          <a:xfrm>
            <a:off x="6939516" y="1697388"/>
            <a:ext cx="4462129" cy="3915106"/>
          </a:xfrm>
          <a:prstGeom prst="rect">
            <a:avLst/>
          </a:prstGeom>
        </p:spPr>
      </p:pic>
      <p:sp>
        <p:nvSpPr>
          <p:cNvPr id="5" name="Metin kutusu 4">
            <a:extLst>
              <a:ext uri="{FF2B5EF4-FFF2-40B4-BE49-F238E27FC236}">
                <a16:creationId xmlns:a16="http://schemas.microsoft.com/office/drawing/2014/main" id="{3D13D511-B644-13EF-41D6-D096789AFD07}"/>
              </a:ext>
            </a:extLst>
          </p:cNvPr>
          <p:cNvSpPr txBox="1"/>
          <p:nvPr/>
        </p:nvSpPr>
        <p:spPr>
          <a:xfrm>
            <a:off x="1375146" y="1212387"/>
            <a:ext cx="5401336" cy="535531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tr-TR">
                <a:latin typeface="Amasis MT Pro Light"/>
                <a:ea typeface="+mn-lt"/>
                <a:cs typeface="+mn-lt"/>
              </a:rPr>
              <a:t> 2 TL primi olan 50 TL kullanım fiyatlı satım opsiyonunda uzun pozisyon alındığında, maksimum risk uzun pozisyon alınan diğer opsiyon stratejilerinde olduğu gibi opsiyon primi kadar olmaktadır. Satım opsiyonunda uzun pozisyon alan yatırımcı dayanak varlığın fiyatı opsiyonun kullanım fiyatından daha aşağılara düştüğünde opsiyonu kullanır. Dayanak varlık fiyatı 48 TL’ye gerilediğinde kar veya zarar elde edilmez. Bu durumda yatırımcı opsiyon için ödediği primi geri kazanmış olur. Bu durum grafikte B noktası ile ifade edilmiştir. Dayanak varlık fiyatı 46 TL’ye gerilediğinde, opsiyon kullanılır ve 2 TL (50 – 46 = 4, 4 – 2= 2) kar elde edilir. Bu durum grafikte A noktası ile ifade edilmiştir. Dayanak varlık fiyatı opsiyon kullanım fiyatı ile aynı seviyede olduğunda ise yatırımcının zararı ödediği opsiyon primi kadar olur. Grafikte C noktası ile gösterilen durumda, dayanak varlık fiyatı 50 TL iken yatırımcının zararı 2 TL’dir.</a:t>
            </a:r>
            <a:endParaRPr lang="tr-TR">
              <a:latin typeface="Amasis MT Pro Light"/>
            </a:endParaRPr>
          </a:p>
          <a:p>
            <a:pPr algn="l"/>
            <a:endParaRPr lang="tr-TR">
              <a:latin typeface="Amasis MT Pro Light"/>
            </a:endParaRPr>
          </a:p>
        </p:txBody>
      </p:sp>
    </p:spTree>
    <p:extLst>
      <p:ext uri="{BB962C8B-B14F-4D97-AF65-F5344CB8AC3E}">
        <p14:creationId xmlns:p14="http://schemas.microsoft.com/office/powerpoint/2010/main" val="49278818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8C0A99-C843-64C1-1DDF-A27CAAEADAF5}"/>
              </a:ext>
            </a:extLst>
          </p:cNvPr>
          <p:cNvSpPr>
            <a:spLocks noGrp="1"/>
          </p:cNvSpPr>
          <p:nvPr>
            <p:ph type="title"/>
          </p:nvPr>
        </p:nvSpPr>
        <p:spPr>
          <a:xfrm>
            <a:off x="1371600" y="685800"/>
            <a:ext cx="9601200" cy="686600"/>
          </a:xfrm>
        </p:spPr>
        <p:txBody>
          <a:bodyPr vert="horz" lIns="91440" tIns="45720" rIns="91440" bIns="45720" rtlCol="0" anchor="ctr">
            <a:normAutofit/>
          </a:bodyPr>
          <a:lstStyle/>
          <a:p>
            <a:pPr algn="ctr"/>
            <a:r>
              <a:rPr lang="tr-TR" sz="3200">
                <a:latin typeface="Amasis MT Pro"/>
                <a:ea typeface="+mj-lt"/>
                <a:cs typeface="+mj-lt"/>
              </a:rPr>
              <a:t>Gayrimenkule dayalı alım (Call) opsiyonu;</a:t>
            </a:r>
            <a:endParaRPr lang="tr-TR" sz="3200">
              <a:latin typeface="Amasis MT Pro"/>
            </a:endParaRPr>
          </a:p>
        </p:txBody>
      </p:sp>
      <p:sp>
        <p:nvSpPr>
          <p:cNvPr id="3" name="İçerik Yer Tutucusu 2">
            <a:extLst>
              <a:ext uri="{FF2B5EF4-FFF2-40B4-BE49-F238E27FC236}">
                <a16:creationId xmlns:a16="http://schemas.microsoft.com/office/drawing/2014/main" id="{03109943-A2AA-A4E7-19B1-0007896CAA7E}"/>
              </a:ext>
            </a:extLst>
          </p:cNvPr>
          <p:cNvSpPr>
            <a:spLocks noGrp="1"/>
          </p:cNvSpPr>
          <p:nvPr>
            <p:ph idx="1"/>
          </p:nvPr>
        </p:nvSpPr>
        <p:spPr>
          <a:xfrm>
            <a:off x="1661886" y="1465385"/>
            <a:ext cx="9601200" cy="4402015"/>
          </a:xfrm>
        </p:spPr>
        <p:txBody>
          <a:bodyPr vert="horz" lIns="91440" tIns="45720" rIns="91440" bIns="45720" rtlCol="0" anchor="ctr">
            <a:noAutofit/>
          </a:bodyPr>
          <a:lstStyle/>
          <a:p>
            <a:pPr marL="0" indent="0">
              <a:buNone/>
            </a:pPr>
            <a:r>
              <a:rPr lang="tr-TR" sz="2400">
                <a:latin typeface="Amasis MT Pro Light"/>
                <a:ea typeface="+mn-lt"/>
                <a:cs typeface="+mn-lt"/>
              </a:rPr>
              <a:t>A gerçek ya da tüzel kişisi B gerçek ya da tüzel kişisinden 120 metrekare bir mülk için 6 ay vadeli Avrupa tipi gayrimenkul alım opsiyonunu, 5.000 TL/M2 kullanım (uygulama) değerinden satın almıştır. A kişisi bunun karşılığında 5,0 TL/M2 opsiyon pirimi ödeyecektir. A kişisinin beklentisi; 6 ay sonunda gayrimenkulün bulunduğu bölgedeki gelişmeler ile arz ve talep sonucunda birim metrekare değerlerinin 5.000 TL/M2 </a:t>
            </a:r>
            <a:r>
              <a:rPr lang="tr-TR" sz="2400" err="1">
                <a:latin typeface="Amasis MT Pro Light"/>
                <a:ea typeface="+mn-lt"/>
                <a:cs typeface="+mn-lt"/>
              </a:rPr>
              <a:t>nin</a:t>
            </a:r>
            <a:r>
              <a:rPr lang="tr-TR" sz="2400">
                <a:latin typeface="Amasis MT Pro Light"/>
                <a:ea typeface="+mn-lt"/>
                <a:cs typeface="+mn-lt"/>
              </a:rPr>
              <a:t> üzerine çıkacağı ve alımı gerçekleştireceği vade tarihinde zarar etmemek anlamında metrekare değerini bugünden sabitlemektir; 6 ay sonraki değer 5.000 TL/M2 </a:t>
            </a:r>
            <a:r>
              <a:rPr lang="tr-TR" sz="2400" err="1">
                <a:latin typeface="Amasis MT Pro Light"/>
                <a:ea typeface="+mn-lt"/>
                <a:cs typeface="+mn-lt"/>
              </a:rPr>
              <a:t>nin</a:t>
            </a:r>
            <a:r>
              <a:rPr lang="tr-TR" sz="2400">
                <a:latin typeface="Amasis MT Pro Light"/>
                <a:ea typeface="+mn-lt"/>
                <a:cs typeface="+mn-lt"/>
              </a:rPr>
              <a:t> altında oluşursa da opsiyonu kullanmaktan vazgeçip piyasadan daha düşüğe benzer mülkü satın alabilecektir. B kişisinin beklentisi ise tam tersi olmakta ve 6 ay sonunda pazar birim değerinin 5.000 TL/M2 </a:t>
            </a:r>
            <a:r>
              <a:rPr lang="tr-TR" sz="2400" err="1">
                <a:latin typeface="Amasis MT Pro Light"/>
                <a:ea typeface="+mn-lt"/>
                <a:cs typeface="+mn-lt"/>
              </a:rPr>
              <a:t>nin</a:t>
            </a:r>
            <a:r>
              <a:rPr lang="tr-TR" sz="2400">
                <a:latin typeface="Amasis MT Pro Light"/>
                <a:ea typeface="+mn-lt"/>
                <a:cs typeface="+mn-lt"/>
              </a:rPr>
              <a:t> üstüne çıkmayacağı yönündedir.</a:t>
            </a:r>
            <a:endParaRPr lang="tr-TR" sz="2400">
              <a:latin typeface="Amasis MT Pro Light"/>
            </a:endParaRPr>
          </a:p>
        </p:txBody>
      </p:sp>
    </p:spTree>
    <p:extLst>
      <p:ext uri="{BB962C8B-B14F-4D97-AF65-F5344CB8AC3E}">
        <p14:creationId xmlns:p14="http://schemas.microsoft.com/office/powerpoint/2010/main" val="1178943379"/>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60C36-7AFD-1DB2-F0C6-F98F5985F90A}"/>
              </a:ext>
            </a:extLst>
          </p:cNvPr>
          <p:cNvSpPr>
            <a:spLocks noGrp="1"/>
          </p:cNvSpPr>
          <p:nvPr>
            <p:ph type="title"/>
          </p:nvPr>
        </p:nvSpPr>
        <p:spPr>
          <a:xfrm>
            <a:off x="1371600" y="685800"/>
            <a:ext cx="9601200" cy="484110"/>
          </a:xfrm>
        </p:spPr>
        <p:txBody>
          <a:bodyPr vert="horz" lIns="91440" tIns="45720" rIns="91440" bIns="45720" rtlCol="0" anchor="ctr">
            <a:normAutofit fontScale="90000"/>
          </a:bodyPr>
          <a:lstStyle/>
          <a:p>
            <a:r>
              <a:rPr lang="tr-TR">
                <a:latin typeface="Amasis MT Pro"/>
                <a:ea typeface="+mj-lt"/>
                <a:cs typeface="+mj-lt"/>
              </a:rPr>
              <a:t>Bu durumda;</a:t>
            </a:r>
            <a:endParaRPr lang="tr-TR">
              <a:latin typeface="Amasis MT Pro"/>
            </a:endParaRPr>
          </a:p>
        </p:txBody>
      </p:sp>
      <p:sp>
        <p:nvSpPr>
          <p:cNvPr id="3" name="İçerik Yer Tutucusu 2">
            <a:extLst>
              <a:ext uri="{FF2B5EF4-FFF2-40B4-BE49-F238E27FC236}">
                <a16:creationId xmlns:a16="http://schemas.microsoft.com/office/drawing/2014/main" id="{C2F5C247-FA35-9D6D-DE08-0058EC6BFF4E}"/>
              </a:ext>
            </a:extLst>
          </p:cNvPr>
          <p:cNvSpPr>
            <a:spLocks noGrp="1"/>
          </p:cNvSpPr>
          <p:nvPr>
            <p:ph idx="1"/>
          </p:nvPr>
        </p:nvSpPr>
        <p:spPr>
          <a:xfrm>
            <a:off x="1182915" y="1294868"/>
            <a:ext cx="5071982" cy="4572532"/>
          </a:xfrm>
        </p:spPr>
        <p:txBody>
          <a:bodyPr vert="horz" lIns="91440" tIns="45720" rIns="91440" bIns="45720" rtlCol="0" anchor="ctr">
            <a:normAutofit/>
          </a:bodyPr>
          <a:lstStyle/>
          <a:p>
            <a:pPr marL="0" indent="0" algn="ctr">
              <a:buNone/>
            </a:pPr>
            <a:r>
              <a:rPr lang="tr-TR">
                <a:latin typeface="Amasis MT Pro Light"/>
                <a:ea typeface="+mn-lt"/>
                <a:cs typeface="+mn-lt"/>
              </a:rPr>
              <a:t>Opsiyon kontratının alıcısı: A Gerçek ya da Tüzel Kişisi </a:t>
            </a:r>
            <a:endParaRPr lang="tr-TR">
              <a:latin typeface="Amasis MT Pro Light"/>
            </a:endParaRPr>
          </a:p>
          <a:p>
            <a:pPr marL="0" indent="0" algn="ctr">
              <a:buNone/>
            </a:pPr>
            <a:r>
              <a:rPr lang="tr-TR">
                <a:latin typeface="Amasis MT Pro Light"/>
                <a:ea typeface="+mn-lt"/>
                <a:cs typeface="+mn-lt"/>
              </a:rPr>
              <a:t>Opsiyon kontratının satıcısı: B Gerçek ya da Tüzel Kişisi</a:t>
            </a:r>
          </a:p>
          <a:p>
            <a:pPr marL="0" indent="0" algn="ctr">
              <a:buNone/>
            </a:pPr>
            <a:r>
              <a:rPr lang="tr-TR">
                <a:latin typeface="Amasis MT Pro Light"/>
                <a:ea typeface="+mn-lt"/>
                <a:cs typeface="+mn-lt"/>
              </a:rPr>
              <a:t>Opsiyon tipi: Avrupa Opsiyonu</a:t>
            </a:r>
          </a:p>
          <a:p>
            <a:pPr marL="0" indent="0" algn="ctr">
              <a:buNone/>
            </a:pPr>
            <a:r>
              <a:rPr lang="tr-TR">
                <a:latin typeface="Amasis MT Pro Light"/>
                <a:ea typeface="+mn-lt"/>
                <a:cs typeface="+mn-lt"/>
              </a:rPr>
              <a:t>Kontrat büyüklüğü: 120 M2 Brüt Kullanım Alanlı Mülk</a:t>
            </a:r>
          </a:p>
          <a:p>
            <a:pPr marL="0" indent="0" algn="ctr">
              <a:buNone/>
            </a:pPr>
            <a:r>
              <a:rPr lang="tr-TR">
                <a:latin typeface="Amasis MT Pro Light"/>
                <a:ea typeface="+mn-lt"/>
                <a:cs typeface="+mn-lt"/>
              </a:rPr>
              <a:t>Vadesi: 6 Ay</a:t>
            </a:r>
          </a:p>
          <a:p>
            <a:pPr marL="0" indent="0" algn="ctr">
              <a:buNone/>
            </a:pPr>
            <a:r>
              <a:rPr lang="tr-TR">
                <a:latin typeface="Amasis MT Pro Light"/>
                <a:ea typeface="+mn-lt"/>
                <a:cs typeface="+mn-lt"/>
              </a:rPr>
              <a:t>Kullanım (uygulama) fiyatı: 5.000 TL/M2</a:t>
            </a:r>
          </a:p>
          <a:p>
            <a:pPr marL="0" indent="0" algn="ctr">
              <a:buNone/>
            </a:pPr>
            <a:r>
              <a:rPr lang="tr-TR">
                <a:latin typeface="Amasis MT Pro Light"/>
                <a:ea typeface="+mn-lt"/>
                <a:cs typeface="+mn-lt"/>
              </a:rPr>
              <a:t>Opsiyon primi: 600 TL (120 M2 * 5,0 TL/M2)</a:t>
            </a:r>
            <a:endParaRPr lang="tr-TR">
              <a:latin typeface="Amasis MT Pro Light"/>
            </a:endParaRPr>
          </a:p>
        </p:txBody>
      </p:sp>
      <p:pic>
        <p:nvPicPr>
          <p:cNvPr id="4" name="Resim 4">
            <a:extLst>
              <a:ext uri="{FF2B5EF4-FFF2-40B4-BE49-F238E27FC236}">
                <a16:creationId xmlns:a16="http://schemas.microsoft.com/office/drawing/2014/main" id="{ACD3227E-0A1A-5322-B360-0DD82BB9FC04}"/>
              </a:ext>
            </a:extLst>
          </p:cNvPr>
          <p:cNvPicPr>
            <a:picLocks noChangeAspect="1"/>
          </p:cNvPicPr>
          <p:nvPr/>
        </p:nvPicPr>
        <p:blipFill>
          <a:blip r:embed="rId2"/>
          <a:stretch>
            <a:fillRect/>
          </a:stretch>
        </p:blipFill>
        <p:spPr>
          <a:xfrm>
            <a:off x="6356599" y="1504449"/>
            <a:ext cx="5123541" cy="4162528"/>
          </a:xfrm>
          <a:prstGeom prst="rect">
            <a:avLst/>
          </a:prstGeom>
        </p:spPr>
      </p:pic>
    </p:spTree>
    <p:extLst>
      <p:ext uri="{BB962C8B-B14F-4D97-AF65-F5344CB8AC3E}">
        <p14:creationId xmlns:p14="http://schemas.microsoft.com/office/powerpoint/2010/main" val="1415231852"/>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C2EDB0-2D8E-084A-03B2-887FE0AC4356}"/>
              </a:ext>
            </a:extLst>
          </p:cNvPr>
          <p:cNvSpPr>
            <a:spLocks noGrp="1"/>
          </p:cNvSpPr>
          <p:nvPr>
            <p:ph type="title"/>
          </p:nvPr>
        </p:nvSpPr>
        <p:spPr>
          <a:xfrm>
            <a:off x="1371600" y="685800"/>
            <a:ext cx="9601200" cy="919844"/>
          </a:xfrm>
        </p:spPr>
        <p:txBody>
          <a:bodyPr vert="horz" lIns="91440" tIns="45720" rIns="91440" bIns="45720" rtlCol="0" anchor="ctr">
            <a:normAutofit/>
          </a:bodyPr>
          <a:lstStyle/>
          <a:p>
            <a:pPr algn="just"/>
            <a:r>
              <a:rPr lang="tr-TR" b="1">
                <a:solidFill>
                  <a:srgbClr val="36181D"/>
                </a:solidFill>
                <a:latin typeface="Amasis MT Pro Medium"/>
              </a:rPr>
              <a:t> </a:t>
            </a:r>
            <a:r>
              <a:rPr lang="tr-TR" sz="4800">
                <a:solidFill>
                  <a:schemeClr val="tx1">
                    <a:lumMod val="85000"/>
                    <a:lumOff val="15000"/>
                  </a:schemeClr>
                </a:solidFill>
                <a:latin typeface="Amasis MT Pro Medium"/>
              </a:rPr>
              <a:t>OPSİYONLAR NEDİR ?</a:t>
            </a:r>
            <a:endParaRPr lang="tr-TR">
              <a:solidFill>
                <a:schemeClr val="tx1">
                  <a:lumMod val="85000"/>
                  <a:lumOff val="15000"/>
                </a:schemeClr>
              </a:solidFill>
              <a:latin typeface="Amasis MT Pro Black"/>
            </a:endParaRPr>
          </a:p>
        </p:txBody>
      </p:sp>
      <p:sp>
        <p:nvSpPr>
          <p:cNvPr id="3" name="İçerik Yer Tutucusu 2">
            <a:extLst>
              <a:ext uri="{FF2B5EF4-FFF2-40B4-BE49-F238E27FC236}">
                <a16:creationId xmlns:a16="http://schemas.microsoft.com/office/drawing/2014/main" id="{4AE97034-AA0B-29FE-7A53-40CED6563D0A}"/>
              </a:ext>
            </a:extLst>
          </p:cNvPr>
          <p:cNvSpPr>
            <a:spLocks noGrp="1"/>
          </p:cNvSpPr>
          <p:nvPr>
            <p:ph idx="1"/>
          </p:nvPr>
        </p:nvSpPr>
        <p:spPr>
          <a:xfrm>
            <a:off x="1371600" y="1603982"/>
            <a:ext cx="9601200" cy="4494378"/>
          </a:xfrm>
        </p:spPr>
        <p:txBody>
          <a:bodyPr vert="horz" lIns="91440" tIns="45720" rIns="91440" bIns="45720" rtlCol="0" anchor="ctr">
            <a:normAutofit/>
          </a:bodyPr>
          <a:lstStyle/>
          <a:p>
            <a:pPr marL="0" indent="0" algn="just">
              <a:buNone/>
            </a:pPr>
            <a:r>
              <a:rPr lang="tr-TR" sz="2200">
                <a:latin typeface="Amasis MT Pro Light"/>
                <a:ea typeface="+mn-lt"/>
                <a:cs typeface="+mn-lt"/>
              </a:rPr>
              <a:t> </a:t>
            </a:r>
            <a:r>
              <a:rPr lang="tr-TR" sz="2200">
                <a:latin typeface="Amasis MT Pro"/>
                <a:ea typeface="+mn-lt"/>
                <a:cs typeface="+mn-lt"/>
              </a:rPr>
              <a:t> </a:t>
            </a:r>
            <a:r>
              <a:rPr lang="tr-TR" sz="2400">
                <a:latin typeface="Amasis MT Pro Light"/>
                <a:ea typeface="+mn-lt"/>
                <a:cs typeface="+mn-lt"/>
              </a:rPr>
              <a:t>Yatırımcılara dayanak varlığı endeks, emtia, hisse senedi veya parite olan bir enstrümanı belirlenen bir vade tarihinde belirlenen fiyattan alma veya satma hakkı veren kontratlardır. Daha açık bir ifade ile opsiyon sözleşmesi, opsiyonu alan tarafa belirli bir vadede veya belirli bir vadeye kadar, önceden belirlenen fiyat, miktar ve nitelikte malı, kıymeti veya finansal varlığı alma veya satma hakkı veren, satan tarafa ise alıcının bu sözleşmeden doğan hakkını  kullanması durumunda sözleşmeye dayanak teşkil eden malı, kıymeti veya finansal varlığı almaya veya satmaya yükümlü kılan sözleşmelerdir.</a:t>
            </a:r>
            <a:endParaRPr lang="tr-TR" sz="2400">
              <a:latin typeface="Amasis MT Pro Light"/>
            </a:endParaRPr>
          </a:p>
          <a:p>
            <a:pPr marL="0" indent="0">
              <a:buNone/>
            </a:pPr>
            <a:r>
              <a:rPr lang="tr-TR" sz="2400">
                <a:latin typeface="Amasis MT Pro Light"/>
                <a:ea typeface="+mn-lt"/>
                <a:cs typeface="+mn-lt"/>
              </a:rPr>
              <a:t>   Opsiyon piyasasında işlemler </a:t>
            </a:r>
            <a:r>
              <a:rPr lang="tr-TR" sz="2400" err="1">
                <a:latin typeface="Amasis MT Pro Light"/>
                <a:ea typeface="+mn-lt"/>
                <a:cs typeface="+mn-lt"/>
              </a:rPr>
              <a:t>Forex</a:t>
            </a:r>
            <a:r>
              <a:rPr lang="tr-TR" sz="2400">
                <a:latin typeface="Amasis MT Pro Light"/>
                <a:ea typeface="+mn-lt"/>
                <a:cs typeface="+mn-lt"/>
              </a:rPr>
              <a:t> ve Yurtdışı Türev İşlemler piyasalarında olduğu gibi alış ve satış yönünde gerçekleşir.</a:t>
            </a:r>
            <a:endParaRPr lang="tr-TR" sz="2400">
              <a:latin typeface="Amasis MT Pro Light"/>
            </a:endParaRPr>
          </a:p>
        </p:txBody>
      </p:sp>
    </p:spTree>
    <p:extLst>
      <p:ext uri="{BB962C8B-B14F-4D97-AF65-F5344CB8AC3E}">
        <p14:creationId xmlns:p14="http://schemas.microsoft.com/office/powerpoint/2010/main" val="3315673448"/>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B72E95-8FA5-709B-F8FA-BAD9EA63BB05}"/>
              </a:ext>
            </a:extLst>
          </p:cNvPr>
          <p:cNvSpPr>
            <a:spLocks noGrp="1"/>
          </p:cNvSpPr>
          <p:nvPr>
            <p:ph type="title"/>
          </p:nvPr>
        </p:nvSpPr>
        <p:spPr>
          <a:xfrm>
            <a:off x="1371600" y="838200"/>
            <a:ext cx="9601200" cy="731158"/>
          </a:xfrm>
        </p:spPr>
        <p:txBody>
          <a:bodyPr vert="horz" lIns="91440" tIns="45720" rIns="91440" bIns="45720" rtlCol="0" anchor="ctr">
            <a:normAutofit/>
          </a:bodyPr>
          <a:lstStyle/>
          <a:p>
            <a:r>
              <a:rPr lang="tr-TR" sz="3200">
                <a:latin typeface="Amasis MT Pro"/>
                <a:ea typeface="+mj-lt"/>
                <a:cs typeface="+mj-lt"/>
              </a:rPr>
              <a:t>  Bu noktada, yukarıda örneği açıklamaya çalışılan,</a:t>
            </a:r>
            <a:endParaRPr lang="tr-TR" sz="3200">
              <a:latin typeface="Amasis MT Pro"/>
            </a:endParaRPr>
          </a:p>
        </p:txBody>
      </p:sp>
      <p:sp>
        <p:nvSpPr>
          <p:cNvPr id="3" name="İçerik Yer Tutucusu 2">
            <a:extLst>
              <a:ext uri="{FF2B5EF4-FFF2-40B4-BE49-F238E27FC236}">
                <a16:creationId xmlns:a16="http://schemas.microsoft.com/office/drawing/2014/main" id="{D4B0C297-9BEC-D52E-EE0D-2498C79B77B2}"/>
              </a:ext>
            </a:extLst>
          </p:cNvPr>
          <p:cNvSpPr>
            <a:spLocks noGrp="1"/>
          </p:cNvSpPr>
          <p:nvPr>
            <p:ph idx="1"/>
          </p:nvPr>
        </p:nvSpPr>
        <p:spPr>
          <a:xfrm>
            <a:off x="1531257" y="1560286"/>
            <a:ext cx="9601200" cy="4292600"/>
          </a:xfrm>
        </p:spPr>
        <p:txBody>
          <a:bodyPr vert="horz" lIns="91440" tIns="45720" rIns="91440" bIns="45720" rtlCol="0" anchor="ctr">
            <a:noAutofit/>
          </a:bodyPr>
          <a:lstStyle/>
          <a:p>
            <a:pPr marL="0" indent="0">
              <a:buNone/>
            </a:pPr>
            <a:r>
              <a:rPr lang="tr-TR" sz="2800">
                <a:latin typeface="Amasis MT Pro Light"/>
                <a:ea typeface="+mn-lt"/>
                <a:cs typeface="+mn-lt"/>
              </a:rPr>
              <a:t>Gayrimenkule dayalı alım (</a:t>
            </a:r>
            <a:r>
              <a:rPr lang="tr-TR" sz="2800" err="1">
                <a:latin typeface="Amasis MT Pro Light"/>
                <a:ea typeface="+mn-lt"/>
                <a:cs typeface="+mn-lt"/>
              </a:rPr>
              <a:t>call</a:t>
            </a:r>
            <a:r>
              <a:rPr lang="tr-TR" sz="2800">
                <a:latin typeface="Amasis MT Pro Light"/>
                <a:ea typeface="+mn-lt"/>
                <a:cs typeface="+mn-lt"/>
              </a:rPr>
              <a:t>) opsiyonuna ilişkin olarak, opsiyon alıcısı vadedeki pazar değerine kıyasla ancak kârlı olduğu takdirde opsiyonu uygulamaktadır. Mülk alıcısı opsiyon kontratı ile M2/TL değerini bugünden sabitlemekte; vade tarihinde değerin olası yükselme riskine karşı kendini korumakta ve karşılığında prim ödemektedir. Diğer taraftan, vadede pazar değerinin düşmesinden yararlanabilmektedir. Alıcının alım opsiyonu satın almakla kaybı (maliyeti) sabittir ve en fazla başlangıçta ödediği prim kadardır. Buna karşılık da sınırsız kâr elde etme potansiyeline sahiptir.</a:t>
            </a:r>
            <a:endParaRPr lang="tr-TR" sz="2800">
              <a:latin typeface="Amasis MT Pro Light"/>
            </a:endParaRPr>
          </a:p>
        </p:txBody>
      </p:sp>
    </p:spTree>
    <p:extLst>
      <p:ext uri="{BB962C8B-B14F-4D97-AF65-F5344CB8AC3E}">
        <p14:creationId xmlns:p14="http://schemas.microsoft.com/office/powerpoint/2010/main" val="421634466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578089-8C77-328E-A91E-E029D4170507}"/>
              </a:ext>
            </a:extLst>
          </p:cNvPr>
          <p:cNvSpPr>
            <a:spLocks noGrp="1"/>
          </p:cNvSpPr>
          <p:nvPr>
            <p:ph idx="1"/>
          </p:nvPr>
        </p:nvSpPr>
        <p:spPr>
          <a:xfrm>
            <a:off x="1371600" y="250450"/>
            <a:ext cx="9601200" cy="6309677"/>
          </a:xfrm>
          <a:ln>
            <a:solidFill>
              <a:srgbClr val="36181D"/>
            </a:solidFill>
          </a:ln>
        </p:spPr>
        <p:txBody>
          <a:bodyPr vert="horz" lIns="91440" tIns="45720" rIns="91440" bIns="45720" rtlCol="0" anchor="ctr">
            <a:normAutofit/>
          </a:bodyPr>
          <a:lstStyle/>
          <a:p>
            <a:pPr marL="0" indent="0" algn="ctr">
              <a:buNone/>
            </a:pPr>
            <a:r>
              <a:rPr lang="en-US" sz="4000" u="sng" baseline="30000" dirty="0">
                <a:solidFill>
                  <a:schemeClr val="tx1"/>
                </a:solidFill>
                <a:latin typeface="Amasis MT Pro Medium"/>
                <a:ea typeface="+mn-lt"/>
                <a:cs typeface="+mn-lt"/>
              </a:rPr>
              <a:t>KAYNAKÇA</a:t>
            </a:r>
          </a:p>
          <a:p>
            <a:pPr marL="0" indent="0" algn="ctr">
              <a:buNone/>
            </a:pPr>
            <a:r>
              <a:rPr lang="en-US" sz="2800" u="sng" baseline="30000" dirty="0">
                <a:solidFill>
                  <a:schemeClr val="tx1"/>
                </a:solidFill>
                <a:latin typeface="Amasis MT Pro Light"/>
                <a:ea typeface="+mn-lt"/>
                <a:cs typeface="+mn-lt"/>
                <a:hlinkClick r:id="rId2">
                  <a:extLst>
                    <a:ext uri="{A12FA001-AC4F-418D-AE19-62706E023703}">
                      <ahyp:hlinkClr xmlns:ahyp="http://schemas.microsoft.com/office/drawing/2018/hyperlinkcolor" val="tx"/>
                    </a:ext>
                  </a:extLst>
                </a:hlinkClick>
              </a:rPr>
              <a:t>https://www.eximbank.gov.tr/tr/urun-ve-hizmetlerimiz/hazine/turev-urunler/opsiyon</a:t>
            </a:r>
            <a:endParaRPr lang="en-US" dirty="0">
              <a:solidFill>
                <a:schemeClr val="tx1"/>
              </a:solidFill>
            </a:endParaRPr>
          </a:p>
          <a:p>
            <a:pPr marL="0" indent="0" algn="ctr">
              <a:buNone/>
            </a:pPr>
            <a:r>
              <a:rPr lang="en-US" sz="2800" u="sng" baseline="30000" dirty="0">
                <a:solidFill>
                  <a:schemeClr val="tx1"/>
                </a:solidFill>
                <a:latin typeface="Amasis MT Pro Light"/>
                <a:ea typeface="+mn-lt"/>
                <a:cs typeface="+mn-lt"/>
                <a:hlinkClick r:id="rId3">
                  <a:extLst>
                    <a:ext uri="{A12FA001-AC4F-418D-AE19-62706E023703}">
                      <ahyp:hlinkClr xmlns:ahyp="http://schemas.microsoft.com/office/drawing/2018/hyperlinkcolor" val="tx"/>
                    </a:ext>
                  </a:extLst>
                </a:hlinkClick>
              </a:rPr>
              <a:t>https://borsaistanbul.com/files/VIOP-Kar-Zarar-Grafikleri.pdf</a:t>
            </a:r>
            <a:endParaRPr lang="en-US" sz="2800" u="sng" baseline="30000" dirty="0">
              <a:solidFill>
                <a:schemeClr val="tx1"/>
              </a:solidFill>
              <a:latin typeface="Amasis MT Pro Light"/>
              <a:ea typeface="+mn-lt"/>
              <a:cs typeface="+mn-lt"/>
            </a:endParaRPr>
          </a:p>
          <a:p>
            <a:pPr marL="0" indent="0" algn="ctr">
              <a:buNone/>
            </a:pPr>
            <a:r>
              <a:rPr lang="en-US" sz="2800" u="sng" baseline="30000" dirty="0">
                <a:solidFill>
                  <a:schemeClr val="tx1"/>
                </a:solidFill>
                <a:latin typeface="Amasis MT Pro Light"/>
                <a:ea typeface="+mn-lt"/>
                <a:cs typeface="+mn-lt"/>
                <a:hlinkClick r:id="rId4">
                  <a:extLst>
                    <a:ext uri="{A12FA001-AC4F-418D-AE19-62706E023703}">
                      <ahyp:hlinkClr xmlns:ahyp="http://schemas.microsoft.com/office/drawing/2018/hyperlinkcolor" val="tx"/>
                    </a:ext>
                  </a:extLst>
                </a:hlinkClick>
              </a:rPr>
              <a:t>https://www.osmanlimenkul.com.tr/uploaded_files/file/pdf/Opsiyon_Egitim.pdf</a:t>
            </a:r>
            <a:endParaRPr lang="en-US" sz="2800" u="sng" baseline="30000" dirty="0">
              <a:solidFill>
                <a:schemeClr val="tx1"/>
              </a:solidFill>
              <a:latin typeface="Amasis MT Pro Light"/>
              <a:ea typeface="+mn-lt"/>
              <a:cs typeface="+mn-lt"/>
            </a:endParaRPr>
          </a:p>
          <a:p>
            <a:pPr marL="0" indent="0" algn="ctr">
              <a:buNone/>
            </a:pPr>
            <a:r>
              <a:rPr lang="en-US" sz="2800" u="sng" baseline="30000" dirty="0">
                <a:solidFill>
                  <a:schemeClr val="tx1"/>
                </a:solidFill>
                <a:latin typeface="Amasis MT Pro Light"/>
                <a:ea typeface="+mn-lt"/>
                <a:cs typeface="+mn-lt"/>
                <a:hlinkClick r:id="rId5">
                  <a:extLst>
                    <a:ext uri="{A12FA001-AC4F-418D-AE19-62706E023703}">
                      <ahyp:hlinkClr xmlns:ahyp="http://schemas.microsoft.com/office/drawing/2018/hyperlinkcolor" val="tx"/>
                    </a:ext>
                  </a:extLst>
                </a:hlinkClick>
              </a:rPr>
              <a:t>https://www.gcmyatirim.com.tr/opsiyon/opsiyon-nedir</a:t>
            </a:r>
            <a:endParaRPr lang="en-US" sz="2800" u="sng" baseline="30000" dirty="0">
              <a:solidFill>
                <a:schemeClr val="tx1"/>
              </a:solidFill>
              <a:latin typeface="Amasis MT Pro Light"/>
              <a:ea typeface="+mn-lt"/>
              <a:cs typeface="+mn-lt"/>
            </a:endParaRPr>
          </a:p>
          <a:p>
            <a:pPr marL="0" indent="0" algn="ctr">
              <a:buNone/>
            </a:pPr>
            <a:r>
              <a:rPr lang="en-US" sz="2800" u="sng" baseline="30000" dirty="0">
                <a:solidFill>
                  <a:schemeClr val="tx1"/>
                </a:solidFill>
                <a:latin typeface="Amasis MT Pro Light"/>
                <a:ea typeface="+mn-lt"/>
                <a:cs typeface="+mn-lt"/>
                <a:hlinkClick r:id="rId6">
                  <a:extLst>
                    <a:ext uri="{A12FA001-AC4F-418D-AE19-62706E023703}">
                      <ahyp:hlinkClr xmlns:ahyp="http://schemas.microsoft.com/office/drawing/2018/hyperlinkcolor" val="tx"/>
                    </a:ext>
                  </a:extLst>
                </a:hlinkClick>
              </a:rPr>
              <a:t>https://www.zingat.com/blog/gayrimenkule-dayali-opsiyon-kontratlari-ile-ilgili-her-sey/</a:t>
            </a:r>
            <a:endParaRPr lang="en-US" sz="2800" u="sng" baseline="30000" dirty="0">
              <a:solidFill>
                <a:schemeClr val="tx1"/>
              </a:solidFill>
              <a:latin typeface="Amasis MT Pro Light"/>
              <a:ea typeface="+mn-lt"/>
              <a:cs typeface="+mn-lt"/>
            </a:endParaRPr>
          </a:p>
          <a:p>
            <a:pPr marL="0" indent="0" algn="ctr">
              <a:buNone/>
            </a:pPr>
            <a:r>
              <a:rPr lang="en-US" sz="2800" u="sng" baseline="30000" dirty="0">
                <a:solidFill>
                  <a:schemeClr val="tx1"/>
                </a:solidFill>
                <a:latin typeface="Amasis MT Pro Light"/>
                <a:ea typeface="+mn-lt"/>
                <a:cs typeface="+mn-lt"/>
                <a:hlinkClick r:id="rId7">
                  <a:extLst>
                    <a:ext uri="{A12FA001-AC4F-418D-AE19-62706E023703}">
                      <ahyp:hlinkClr xmlns:ahyp="http://schemas.microsoft.com/office/drawing/2018/hyperlinkcolor" val="tx"/>
                    </a:ext>
                  </a:extLst>
                </a:hlinkClick>
              </a:rPr>
              <a:t>https://www.gedik.com/bilgi-egitimler/opsiyon-nedir</a:t>
            </a:r>
            <a:endParaRPr lang="en-US" sz="2800" u="sng" baseline="30000" dirty="0">
              <a:solidFill>
                <a:schemeClr val="tx1"/>
              </a:solidFill>
              <a:latin typeface="Amasis MT Pro Light"/>
              <a:ea typeface="+mn-lt"/>
              <a:cs typeface="+mn-lt"/>
            </a:endParaRPr>
          </a:p>
          <a:p>
            <a:pPr marL="0" indent="0" algn="ctr">
              <a:buNone/>
            </a:pPr>
            <a:r>
              <a:rPr lang="en-US" sz="2800" u="sng" baseline="30000" dirty="0">
                <a:solidFill>
                  <a:schemeClr val="tx1"/>
                </a:solidFill>
                <a:latin typeface="Amasis MT Pro Light"/>
                <a:ea typeface="+mn-lt"/>
                <a:cs typeface="+mn-lt"/>
                <a:hlinkClick r:id="rId8">
                  <a:extLst>
                    <a:ext uri="{A12FA001-AC4F-418D-AE19-62706E023703}">
                      <ahyp:hlinkClr xmlns:ahyp="http://schemas.microsoft.com/office/drawing/2018/hyperlinkcolor" val="tx"/>
                    </a:ext>
                  </a:extLst>
                </a:hlinkClick>
              </a:rPr>
              <a:t>https://www.borsaistanbul.com/tr/sayfa/502/opsiyon-sozlesmeleri?</a:t>
            </a:r>
            <a:endParaRPr lang="en-US" sz="2800" u="sng" baseline="30000" dirty="0">
              <a:solidFill>
                <a:schemeClr val="tx1"/>
              </a:solidFill>
              <a:latin typeface="Amasis MT Pro Light"/>
            </a:endParaRPr>
          </a:p>
          <a:p>
            <a:pPr marL="0" indent="0" algn="ctr">
              <a:buNone/>
            </a:pPr>
            <a:r>
              <a:rPr lang="en-US" sz="2800" u="sng" baseline="30000" dirty="0">
                <a:solidFill>
                  <a:schemeClr val="tx1"/>
                </a:solidFill>
                <a:latin typeface="Amasis MT Pro Light"/>
                <a:ea typeface="+mn-lt"/>
                <a:cs typeface="+mn-lt"/>
                <a:hlinkClick r:id="rId9">
                  <a:extLst>
                    <a:ext uri="{A12FA001-AC4F-418D-AE19-62706E023703}">
                      <ahyp:hlinkClr xmlns:ahyp="http://schemas.microsoft.com/office/drawing/2018/hyperlinkcolor" val="tx"/>
                    </a:ext>
                  </a:extLst>
                </a:hlinkClick>
              </a:rPr>
              <a:t>https://www.tradeall.com/tradeall-up-opsiyonlar.aspx?</a:t>
            </a:r>
            <a:endParaRPr lang="en-US" sz="2800" dirty="0">
              <a:solidFill>
                <a:schemeClr val="tx1"/>
              </a:solidFill>
              <a:latin typeface="Amasis MT Pro Light"/>
            </a:endParaRPr>
          </a:p>
          <a:p>
            <a:pPr marL="0" indent="0" algn="ctr">
              <a:buNone/>
            </a:pPr>
            <a:endParaRPr lang="en-US" sz="2800" u="sng" baseline="30000" dirty="0">
              <a:solidFill>
                <a:schemeClr val="tx1"/>
              </a:solidFill>
              <a:highlight>
                <a:srgbClr val="C0C0C0"/>
              </a:highlight>
              <a:latin typeface="Amasis MT Pro Light"/>
              <a:ea typeface="+mn-lt"/>
              <a:cs typeface="+mn-lt"/>
            </a:endParaRPr>
          </a:p>
        </p:txBody>
      </p:sp>
    </p:spTree>
    <p:extLst>
      <p:ext uri="{BB962C8B-B14F-4D97-AF65-F5344CB8AC3E}">
        <p14:creationId xmlns:p14="http://schemas.microsoft.com/office/powerpoint/2010/main" val="2779736854"/>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B4890-644F-E48C-742D-FF980B2C9359}"/>
              </a:ext>
            </a:extLst>
          </p:cNvPr>
          <p:cNvSpPr>
            <a:spLocks noGrp="1"/>
          </p:cNvSpPr>
          <p:nvPr>
            <p:ph type="title"/>
          </p:nvPr>
        </p:nvSpPr>
        <p:spPr>
          <a:xfrm>
            <a:off x="1371600" y="509954"/>
            <a:ext cx="9601200" cy="963691"/>
          </a:xfrm>
        </p:spPr>
        <p:txBody>
          <a:bodyPr vert="horz" lIns="91440" tIns="45720" rIns="91440" bIns="45720" rtlCol="0" anchor="ctr">
            <a:normAutofit/>
          </a:bodyPr>
          <a:lstStyle/>
          <a:p>
            <a:r>
              <a:rPr lang="tr-TR" b="1">
                <a:latin typeface="Amasis MT Pro"/>
              </a:rPr>
              <a:t> </a:t>
            </a:r>
            <a:r>
              <a:rPr lang="tr-TR" sz="4000" b="1">
                <a:solidFill>
                  <a:schemeClr val="tx1">
                    <a:lumMod val="85000"/>
                    <a:lumOff val="15000"/>
                  </a:schemeClr>
                </a:solidFill>
                <a:latin typeface="Amasis MT Pro Medium"/>
              </a:rPr>
              <a:t>OPSİYON TÜRLERİ NELERDİR ?</a:t>
            </a:r>
            <a:endParaRPr lang="tr-TR" sz="4000">
              <a:solidFill>
                <a:schemeClr val="tx1">
                  <a:lumMod val="85000"/>
                  <a:lumOff val="15000"/>
                </a:schemeClr>
              </a:solidFill>
              <a:latin typeface="Amasis MT Pro Medium"/>
            </a:endParaRPr>
          </a:p>
        </p:txBody>
      </p:sp>
      <p:sp>
        <p:nvSpPr>
          <p:cNvPr id="3" name="İçerik Yer Tutucusu 2">
            <a:extLst>
              <a:ext uri="{FF2B5EF4-FFF2-40B4-BE49-F238E27FC236}">
                <a16:creationId xmlns:a16="http://schemas.microsoft.com/office/drawing/2014/main" id="{3CDF20CA-610E-DA3B-6EDE-6786842BA805}"/>
              </a:ext>
            </a:extLst>
          </p:cNvPr>
          <p:cNvSpPr>
            <a:spLocks noGrp="1"/>
          </p:cNvSpPr>
          <p:nvPr>
            <p:ph idx="1"/>
          </p:nvPr>
        </p:nvSpPr>
        <p:spPr>
          <a:xfrm>
            <a:off x="1371600" y="1577287"/>
            <a:ext cx="9601200" cy="4290113"/>
          </a:xfrm>
        </p:spPr>
        <p:txBody>
          <a:bodyPr vert="horz" lIns="91440" tIns="45720" rIns="91440" bIns="45720" rtlCol="0" anchor="t">
            <a:normAutofit/>
          </a:bodyPr>
          <a:lstStyle/>
          <a:p>
            <a:pPr marL="383540" indent="-383540">
              <a:buNone/>
            </a:pPr>
            <a:r>
              <a:rPr lang="tr-TR" sz="2400" b="1">
                <a:latin typeface="Amasis MT Pro"/>
              </a:rPr>
              <a:t>  </a:t>
            </a:r>
            <a:r>
              <a:rPr lang="tr-TR" sz="2800" b="1">
                <a:solidFill>
                  <a:schemeClr val="tx1">
                    <a:lumMod val="85000"/>
                    <a:lumOff val="15000"/>
                  </a:schemeClr>
                </a:solidFill>
                <a:latin typeface="Amasis MT Pro"/>
              </a:rPr>
              <a:t>1.ALIM OPSİYONU (CALL OPTİON)</a:t>
            </a:r>
          </a:p>
          <a:p>
            <a:pPr marL="383540" indent="-383540">
              <a:buNone/>
            </a:pPr>
            <a:r>
              <a:rPr lang="tr-TR" sz="2400">
                <a:latin typeface="Amasis MT Pro Light"/>
                <a:ea typeface="+mn-lt"/>
                <a:cs typeface="+mn-lt"/>
              </a:rPr>
              <a:t>       </a:t>
            </a:r>
            <a:r>
              <a:rPr lang="tr-TR" sz="2800">
                <a:latin typeface="Amasis MT Pro Light"/>
                <a:ea typeface="+mn-lt"/>
                <a:cs typeface="+mn-lt"/>
              </a:rPr>
              <a:t>Alıcısına gelecekte belirli bir miktarda varlığı, belirli bir fiyattan alma hakkı veren opsiyon sözleşmesidir. Alım opsiyonu, opsiyonu alan tarafa (uzun pozisyon sahibine) belirli bir vadede veya belirli bir vadeye kadar, önceden belirlenen fiyat, miktar ve nitelikte ekonomik veya finansal göstergeyi, sermaye piyasası aracını, malı, kıymetli madeni ve dövizi alma hakkı veren, ancak almayı zorunlu tutmayan, satan tarafı (kısa pozisyon sahibini) ise alıcının talebi halinde satmaya yükümlü kılan sözleşmeyi ifade eder.</a:t>
            </a:r>
            <a:endParaRPr lang="tr-TR" sz="2800">
              <a:latin typeface="Amasis MT Pro Light"/>
            </a:endParaRPr>
          </a:p>
          <a:p>
            <a:pPr marL="383540" indent="-383540">
              <a:buNone/>
            </a:pPr>
            <a:endParaRPr lang="tr-TR" sz="2800">
              <a:latin typeface="Amasis MT Pro Light"/>
            </a:endParaRPr>
          </a:p>
          <a:p>
            <a:pPr marL="383540" indent="-383540">
              <a:buNone/>
            </a:pPr>
            <a:endParaRPr lang="tr-TR"/>
          </a:p>
          <a:p>
            <a:pPr marL="0" indent="0">
              <a:buNone/>
            </a:pPr>
            <a:endParaRPr lang="tr-TR"/>
          </a:p>
        </p:txBody>
      </p:sp>
    </p:spTree>
    <p:extLst>
      <p:ext uri="{BB962C8B-B14F-4D97-AF65-F5344CB8AC3E}">
        <p14:creationId xmlns:p14="http://schemas.microsoft.com/office/powerpoint/2010/main" val="81771635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03A65B-4B76-7989-EDEF-8DBE06459A1F}"/>
              </a:ext>
            </a:extLst>
          </p:cNvPr>
          <p:cNvSpPr>
            <a:spLocks noGrp="1"/>
          </p:cNvSpPr>
          <p:nvPr>
            <p:ph idx="1"/>
          </p:nvPr>
        </p:nvSpPr>
        <p:spPr>
          <a:xfrm>
            <a:off x="1403572" y="974945"/>
            <a:ext cx="9569228" cy="4999028"/>
          </a:xfrm>
        </p:spPr>
        <p:txBody>
          <a:bodyPr vert="horz" lIns="91440" tIns="45720" rIns="91440" bIns="45720" rtlCol="0" anchor="t">
            <a:normAutofit/>
          </a:bodyPr>
          <a:lstStyle/>
          <a:p>
            <a:pPr marL="0" indent="0">
              <a:buNone/>
            </a:pPr>
            <a:r>
              <a:rPr lang="tr-TR" sz="2800" b="1">
                <a:latin typeface="Amasis MT Pro"/>
              </a:rPr>
              <a:t>   </a:t>
            </a:r>
            <a:r>
              <a:rPr lang="tr-TR" sz="2800" b="1">
                <a:solidFill>
                  <a:schemeClr val="tx1">
                    <a:lumMod val="85000"/>
                    <a:lumOff val="15000"/>
                  </a:schemeClr>
                </a:solidFill>
                <a:latin typeface="Amasis MT Pro"/>
              </a:rPr>
              <a:t>2.SATIM OPSİYONU (PUT OPTİON)</a:t>
            </a:r>
            <a:endParaRPr lang="tr-TR" b="1">
              <a:solidFill>
                <a:schemeClr val="tx1">
                  <a:lumMod val="85000"/>
                  <a:lumOff val="15000"/>
                </a:schemeClr>
              </a:solidFill>
              <a:latin typeface="Amasis MT Pro"/>
            </a:endParaRPr>
          </a:p>
          <a:p>
            <a:pPr marL="383540" indent="-383540">
              <a:buNone/>
            </a:pPr>
            <a:r>
              <a:rPr lang="tr-TR" sz="2800">
                <a:latin typeface="Amasis MT Pro Light"/>
                <a:ea typeface="+mn-lt"/>
                <a:cs typeface="+mn-lt"/>
              </a:rPr>
              <a:t>      </a:t>
            </a:r>
            <a:r>
              <a:rPr lang="tr-TR" sz="2500">
                <a:latin typeface="Amasis MT Pro Light"/>
                <a:ea typeface="+mn-lt"/>
                <a:cs typeface="+mn-lt"/>
              </a:rPr>
              <a:t>Alıcısına gelecekte belirli bir miktarda varlığı, belirli bir fiyattan satma hakkı veren opsiyon sözleşmesidir. Satım opsiyonu, opsiyonu alan tarafa belirli bir vadede veya belirli bir vadeye kadar, önceden belirlenen fiyat, miktar ve nitelikte ekonomik veya finansal göstergeyi, sermaye piyasası aracını, malı, kıymetli madeni ve dövizi satma hakkı veren, ancak satmaya zorunlu tutmayan, satan tarafı ise opsiyon alıcısının talebi halinde almakla yükümlü kılan sözleşmeyi ifade eder.</a:t>
            </a:r>
          </a:p>
          <a:p>
            <a:pPr marL="0" indent="0">
              <a:buNone/>
            </a:pPr>
            <a:r>
              <a:rPr lang="tr-TR">
                <a:latin typeface="Amasis MT Pro Light"/>
                <a:ea typeface="+mn-lt"/>
                <a:cs typeface="+mn-lt"/>
              </a:rPr>
              <a:t>       </a:t>
            </a:r>
            <a:r>
              <a:rPr lang="tr-TR" sz="1800">
                <a:latin typeface="Amasis MT Pro"/>
                <a:ea typeface="+mn-lt"/>
                <a:cs typeface="+mn-lt"/>
              </a:rPr>
              <a:t>-Bu iki opsiyonda da taraflar miktar, işlemin vadesi, vade tarihindeki fiyat ve opsiyon hakkını alan tarafın ödeyeceği prim konusunda bugünden anlaşırlar. Anlaşma tarihinde opsiyon hakkını alan taraf anlaşılan prim miktarını opsiyon hakkını veren tarafa nakden öder. Bunun dışında herhangi bir para değişimi yapılmaz.</a:t>
            </a:r>
            <a:endParaRPr lang="tr-TR" sz="1800">
              <a:latin typeface="Amasis MT Pro"/>
            </a:endParaRPr>
          </a:p>
          <a:p>
            <a:pPr marL="383540" indent="-383540">
              <a:buNone/>
            </a:pPr>
            <a:endParaRPr lang="tr-TR">
              <a:latin typeface="Amasis MT Pro Light"/>
              <a:ea typeface="+mn-lt"/>
              <a:cs typeface="+mn-lt"/>
            </a:endParaRPr>
          </a:p>
          <a:p>
            <a:pPr marL="383540" indent="-383540">
              <a:buNone/>
            </a:pPr>
            <a:endParaRPr lang="tr-TR" sz="2400"/>
          </a:p>
          <a:p>
            <a:pPr marL="383540" indent="-383540">
              <a:buNone/>
            </a:pPr>
            <a:endParaRPr lang="tr-TR"/>
          </a:p>
          <a:p>
            <a:pPr marL="0" indent="0">
              <a:buNone/>
            </a:pPr>
            <a:endParaRPr lang="tr-TR"/>
          </a:p>
        </p:txBody>
      </p:sp>
    </p:spTree>
    <p:extLst>
      <p:ext uri="{BB962C8B-B14F-4D97-AF65-F5344CB8AC3E}">
        <p14:creationId xmlns:p14="http://schemas.microsoft.com/office/powerpoint/2010/main" val="2023254498"/>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78F49-50F7-916C-A65B-5EF3E937BD69}"/>
              </a:ext>
            </a:extLst>
          </p:cNvPr>
          <p:cNvSpPr>
            <a:spLocks noGrp="1"/>
          </p:cNvSpPr>
          <p:nvPr>
            <p:ph type="title"/>
          </p:nvPr>
        </p:nvSpPr>
        <p:spPr>
          <a:xfrm>
            <a:off x="1371600" y="685800"/>
            <a:ext cx="9601200" cy="814488"/>
          </a:xfrm>
        </p:spPr>
        <p:txBody>
          <a:bodyPr vert="horz" lIns="91440" tIns="45720" rIns="91440" bIns="45720" rtlCol="0" anchor="ctr">
            <a:normAutofit/>
          </a:bodyPr>
          <a:lstStyle/>
          <a:p>
            <a:r>
              <a:rPr lang="tr-TR" sz="2400">
                <a:solidFill>
                  <a:schemeClr val="tx1">
                    <a:lumMod val="85000"/>
                    <a:lumOff val="15000"/>
                  </a:schemeClr>
                </a:solidFill>
                <a:latin typeface="Amasis MT Pro Medium"/>
              </a:rPr>
              <a:t>" DÖVİZ" ALIM SATIM OPSİYONUNU BAZ ALARAK;</a:t>
            </a:r>
          </a:p>
        </p:txBody>
      </p:sp>
      <p:sp>
        <p:nvSpPr>
          <p:cNvPr id="3" name="İçerik Yer Tutucusu 2">
            <a:extLst>
              <a:ext uri="{FF2B5EF4-FFF2-40B4-BE49-F238E27FC236}">
                <a16:creationId xmlns:a16="http://schemas.microsoft.com/office/drawing/2014/main" id="{D26D123E-24E8-48F1-53D0-24759D05C7FF}"/>
              </a:ext>
            </a:extLst>
          </p:cNvPr>
          <p:cNvSpPr>
            <a:spLocks noGrp="1"/>
          </p:cNvSpPr>
          <p:nvPr>
            <p:ph idx="1"/>
          </p:nvPr>
        </p:nvSpPr>
        <p:spPr>
          <a:xfrm>
            <a:off x="1371600" y="1641231"/>
            <a:ext cx="9601200" cy="4226169"/>
          </a:xfrm>
        </p:spPr>
        <p:txBody>
          <a:bodyPr vert="horz" lIns="91440" tIns="45720" rIns="91440" bIns="45720" rtlCol="0" anchor="t">
            <a:normAutofit lnSpcReduction="10000"/>
          </a:bodyPr>
          <a:lstStyle/>
          <a:p>
            <a:pPr marL="0" indent="0">
              <a:buNone/>
            </a:pPr>
            <a:r>
              <a:rPr lang="tr-TR" b="1">
                <a:latin typeface="Amasis MT Pro"/>
                <a:ea typeface="+mn-lt"/>
                <a:cs typeface="+mn-lt"/>
              </a:rPr>
              <a:t> </a:t>
            </a:r>
            <a:r>
              <a:rPr lang="tr-TR" b="1">
                <a:solidFill>
                  <a:schemeClr val="tx1">
                    <a:lumMod val="85000"/>
                    <a:lumOff val="15000"/>
                  </a:schemeClr>
                </a:solidFill>
                <a:latin typeface="Amasis MT Pro"/>
                <a:ea typeface="+mn-lt"/>
                <a:cs typeface="+mn-lt"/>
              </a:rPr>
              <a:t>-ÜRÜNÜN AMACI NEDİR ?</a:t>
            </a:r>
          </a:p>
          <a:p>
            <a:pPr marL="0" indent="0">
              <a:buNone/>
            </a:pPr>
            <a:r>
              <a:rPr lang="tr-TR">
                <a:latin typeface="Amasis MT Pro Light"/>
                <a:ea typeface="+mn-lt"/>
                <a:cs typeface="+mn-lt"/>
              </a:rPr>
              <a:t>  Opsiyon alımı işlemi ile İhracatçılarımızın döviz kurundaki artıştan/azalıştan kaynaklanan kur riskinden korunması amaçlanmaktadır.</a:t>
            </a:r>
            <a:endParaRPr lang="tr-TR"/>
          </a:p>
          <a:p>
            <a:pPr marL="0" indent="0">
              <a:buNone/>
            </a:pPr>
            <a:r>
              <a:rPr lang="tr-TR">
                <a:latin typeface="Amasis MT Pro Light"/>
                <a:ea typeface="+mn-lt"/>
                <a:cs typeface="+mn-lt"/>
              </a:rPr>
              <a:t>  Opsiyon satım işlemi ile İhracatçılarımızın kur riski alarak, prim geliri elde etmesi amaçlanmaktadır.</a:t>
            </a:r>
          </a:p>
          <a:p>
            <a:pPr marL="0" indent="0">
              <a:buNone/>
            </a:pPr>
            <a:r>
              <a:rPr lang="tr-TR" b="1">
                <a:latin typeface="Amasis MT Pro"/>
                <a:ea typeface="+mn-lt"/>
                <a:cs typeface="+mn-lt"/>
              </a:rPr>
              <a:t> </a:t>
            </a:r>
            <a:r>
              <a:rPr lang="tr-TR" b="1">
                <a:solidFill>
                  <a:schemeClr val="tx1">
                    <a:lumMod val="85000"/>
                    <a:lumOff val="15000"/>
                  </a:schemeClr>
                </a:solidFill>
                <a:latin typeface="Amasis MT Pro"/>
                <a:ea typeface="+mn-lt"/>
                <a:cs typeface="+mn-lt"/>
              </a:rPr>
              <a:t>-KİMLER İÇİN HANGİ OPSİYON TÜRÜ UYGUNDUR ?</a:t>
            </a:r>
          </a:p>
          <a:p>
            <a:pPr marL="0" indent="0">
              <a:buNone/>
            </a:pPr>
            <a:r>
              <a:rPr lang="tr-TR">
                <a:latin typeface="Amasis MT Pro Light"/>
                <a:ea typeface="+mn-lt"/>
                <a:cs typeface="+mn-lt"/>
              </a:rPr>
              <a:t>  Belirli bir vadede döviz cinsi alacaklarının TL karşılığını kurun düşüş riskine karşı bugünden sabitlemek isteyen ihracatçılarımız için döviz satma hakkı veren </a:t>
            </a:r>
            <a:r>
              <a:rPr lang="tr-TR" u="sng">
                <a:latin typeface="Amasis MT Pro Light"/>
                <a:ea typeface="+mn-lt"/>
                <a:cs typeface="+mn-lt"/>
              </a:rPr>
              <a:t>‘Döviz Satım (PUT) Opsiyonu’ satın almak</a:t>
            </a:r>
            <a:r>
              <a:rPr lang="tr-TR">
                <a:latin typeface="Amasis MT Pro Light"/>
                <a:ea typeface="+mn-lt"/>
                <a:cs typeface="+mn-lt"/>
              </a:rPr>
              <a:t> uygundur.</a:t>
            </a:r>
          </a:p>
          <a:p>
            <a:pPr marL="0" indent="0">
              <a:buNone/>
            </a:pPr>
            <a:r>
              <a:rPr lang="tr-TR">
                <a:latin typeface="Amasis MT Pro Light"/>
                <a:ea typeface="+mn-lt"/>
                <a:cs typeface="+mn-lt"/>
              </a:rPr>
              <a:t>  Belirli bir vadede döviz cinsi yükümlülüklerinin TL karşılığını kurun yükseliş riskine karşı bugünden sabitlemek isteyen ihracatçılarımız için döviz alma hakkı veren </a:t>
            </a:r>
            <a:r>
              <a:rPr lang="tr-TR" u="sng">
                <a:latin typeface="Amasis MT Pro Light"/>
                <a:ea typeface="+mn-lt"/>
                <a:cs typeface="+mn-lt"/>
              </a:rPr>
              <a:t>‘Döviz Alım (CALL) Opsiyonu’ satın almak</a:t>
            </a:r>
            <a:r>
              <a:rPr lang="tr-TR">
                <a:latin typeface="Amasis MT Pro Light"/>
                <a:ea typeface="+mn-lt"/>
                <a:cs typeface="+mn-lt"/>
              </a:rPr>
              <a:t> uygundur.</a:t>
            </a:r>
            <a:endParaRPr lang="tr-TR">
              <a:latin typeface="Amasis MT Pro Light"/>
            </a:endParaRPr>
          </a:p>
          <a:p>
            <a:pPr marL="0" indent="0">
              <a:buNone/>
            </a:pPr>
            <a:endParaRPr lang="tr-TR">
              <a:latin typeface="Amasis MT Pro Light"/>
            </a:endParaRPr>
          </a:p>
        </p:txBody>
      </p:sp>
    </p:spTree>
    <p:extLst>
      <p:ext uri="{BB962C8B-B14F-4D97-AF65-F5344CB8AC3E}">
        <p14:creationId xmlns:p14="http://schemas.microsoft.com/office/powerpoint/2010/main" val="3880720359"/>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795BC99-5F91-68DA-64CF-D4B43F3C7CD5}"/>
              </a:ext>
            </a:extLst>
          </p:cNvPr>
          <p:cNvSpPr>
            <a:spLocks noGrp="1"/>
          </p:cNvSpPr>
          <p:nvPr>
            <p:ph idx="1"/>
          </p:nvPr>
        </p:nvSpPr>
        <p:spPr>
          <a:xfrm>
            <a:off x="1531460" y="895610"/>
            <a:ext cx="9441340" cy="4790617"/>
          </a:xfrm>
        </p:spPr>
        <p:txBody>
          <a:bodyPr vert="horz" lIns="91440" tIns="45720" rIns="91440" bIns="45720" rtlCol="0" anchor="ctr">
            <a:normAutofit/>
          </a:bodyPr>
          <a:lstStyle/>
          <a:p>
            <a:pPr marL="0" indent="0">
              <a:buNone/>
            </a:pPr>
            <a:r>
              <a:rPr lang="tr-TR">
                <a:latin typeface="Amasis MT Pro Light"/>
                <a:ea typeface="+mn-lt"/>
                <a:cs typeface="+mn-lt"/>
              </a:rPr>
              <a:t>     </a:t>
            </a:r>
            <a:r>
              <a:rPr lang="tr-TR" sz="1900">
                <a:latin typeface="Amasis MT Pro Light"/>
                <a:ea typeface="+mn-lt"/>
                <a:cs typeface="+mn-lt"/>
              </a:rPr>
              <a:t>Kurun yükseleceğini tahmin eden ve opsiyon satarak prim geliri elde etmek isteyen ihracatçılarımız için </a:t>
            </a:r>
            <a:r>
              <a:rPr lang="tr-TR" sz="1900" u="sng">
                <a:latin typeface="Amasis MT Pro Light"/>
                <a:ea typeface="+mn-lt"/>
                <a:cs typeface="+mn-lt"/>
              </a:rPr>
              <a:t>PUT (Döviz Satım) opsiyonu satmak</a:t>
            </a:r>
            <a:r>
              <a:rPr lang="tr-TR" sz="1900">
                <a:latin typeface="Amasis MT Pro Light"/>
                <a:ea typeface="+mn-lt"/>
                <a:cs typeface="+mn-lt"/>
              </a:rPr>
              <a:t> uygundur.</a:t>
            </a:r>
          </a:p>
          <a:p>
            <a:pPr marL="0" indent="0">
              <a:buNone/>
            </a:pPr>
            <a:r>
              <a:rPr lang="tr-TR" sz="1900">
                <a:latin typeface="Amasis MT Pro Light"/>
                <a:ea typeface="+mn-lt"/>
                <a:cs typeface="+mn-lt"/>
              </a:rPr>
              <a:t>     Kurun düşeceğini tahmin eden ve opsiyon satarak prim geliri elde etmek isteyen ihracatçılarımız için ise </a:t>
            </a:r>
            <a:r>
              <a:rPr lang="tr-TR" sz="1900" u="sng">
                <a:latin typeface="Amasis MT Pro Light"/>
                <a:ea typeface="+mn-lt"/>
                <a:cs typeface="+mn-lt"/>
              </a:rPr>
              <a:t>CALL (Döviz Alım) opsiyonu satmak</a:t>
            </a:r>
            <a:r>
              <a:rPr lang="tr-TR" sz="1900">
                <a:latin typeface="Amasis MT Pro Light"/>
                <a:ea typeface="+mn-lt"/>
                <a:cs typeface="+mn-lt"/>
              </a:rPr>
              <a:t> uygundur.</a:t>
            </a:r>
          </a:p>
          <a:p>
            <a:pPr marL="0" indent="0">
              <a:buNone/>
            </a:pPr>
            <a:r>
              <a:rPr lang="tr-TR" sz="1900">
                <a:latin typeface="Amasis MT Pro Light"/>
              </a:rPr>
              <a:t>    -</a:t>
            </a:r>
            <a:r>
              <a:rPr lang="tr-TR" sz="1900">
                <a:latin typeface="Amasis MT Pro Light"/>
                <a:ea typeface="+mn-lt"/>
                <a:cs typeface="+mn-lt"/>
              </a:rPr>
              <a:t>Opsiyon işlemine konu para birimleri Türk Lirası, ABD Doları, Euro, İngiliz Sterlini,                  Japon Yeni vb. Hazine Daire Başkanlığı’nın karar vereceği para birimleridir.</a:t>
            </a:r>
          </a:p>
          <a:p>
            <a:pPr marL="383540" indent="-383540">
              <a:buNone/>
            </a:pPr>
            <a:r>
              <a:rPr lang="tr-TR" b="1">
                <a:latin typeface="Amasis MT Pro"/>
              </a:rPr>
              <a:t>      </a:t>
            </a:r>
            <a:r>
              <a:rPr lang="tr-TR" b="1">
                <a:solidFill>
                  <a:schemeClr val="tx1">
                    <a:lumMod val="85000"/>
                    <a:lumOff val="15000"/>
                  </a:schemeClr>
                </a:solidFill>
                <a:latin typeface="Amasis MT Pro"/>
              </a:rPr>
              <a:t>-VADE VE İŞLEM LİMİTİ NE KADAR ?</a:t>
            </a:r>
          </a:p>
          <a:p>
            <a:pPr marL="383540" indent="-383540">
              <a:buNone/>
            </a:pPr>
            <a:r>
              <a:rPr lang="tr-TR">
                <a:latin typeface="Amasis MT Pro Light"/>
                <a:ea typeface="+mn-lt"/>
                <a:cs typeface="+mn-lt"/>
              </a:rPr>
              <a:t>        İhracatçının opsiyon işlemi için talep edebileceği minimum işlem tutarı ise 20.000 ABD Doları ve muadili para birimleridir. Opsiyon işlemlerinin vadesi en çok 360 gündür. İşlem vadesi ilgili para birimlerinin resmi tatil günlerinde olamayacaktır. Opsiyon satım işlemleri için türev limitine ihtiyaç duyulmaktadır. İhracatçının maksimum türev işlem limiti, İhracatçıya tahsis edilen genel limitin yüzde 50’si ya da 25 milyon dolar ile sınırlıdır.</a:t>
            </a:r>
            <a:endParaRPr lang="tr-TR">
              <a:latin typeface="Amasis MT Pro Light"/>
            </a:endParaRPr>
          </a:p>
          <a:p>
            <a:pPr marL="0" indent="0">
              <a:buNone/>
            </a:pPr>
            <a:endParaRPr lang="tr-TR">
              <a:latin typeface="Amasis MT Pro Light"/>
            </a:endParaRPr>
          </a:p>
        </p:txBody>
      </p:sp>
    </p:spTree>
    <p:extLst>
      <p:ext uri="{BB962C8B-B14F-4D97-AF65-F5344CB8AC3E}">
        <p14:creationId xmlns:p14="http://schemas.microsoft.com/office/powerpoint/2010/main" val="331667660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759783-F7FC-B5E6-8512-0AC32C1DD825}"/>
              </a:ext>
            </a:extLst>
          </p:cNvPr>
          <p:cNvSpPr>
            <a:spLocks noGrp="1"/>
          </p:cNvSpPr>
          <p:nvPr>
            <p:ph idx="1"/>
          </p:nvPr>
        </p:nvSpPr>
        <p:spPr>
          <a:xfrm>
            <a:off x="1676400" y="338346"/>
            <a:ext cx="9601200" cy="4977511"/>
          </a:xfrm>
        </p:spPr>
        <p:txBody>
          <a:bodyPr vert="horz" lIns="91440" tIns="45720" rIns="91440" bIns="45720" rtlCol="0" anchor="t">
            <a:normAutofit/>
          </a:bodyPr>
          <a:lstStyle/>
          <a:p>
            <a:pPr marL="0" indent="0">
              <a:buNone/>
            </a:pPr>
            <a:r>
              <a:rPr lang="tr-TR" sz="2400" b="1">
                <a:latin typeface="Amasis MT Pro"/>
              </a:rPr>
              <a:t> </a:t>
            </a:r>
            <a:r>
              <a:rPr lang="tr-TR" sz="2400" b="1">
                <a:solidFill>
                  <a:schemeClr val="tx1">
                    <a:lumMod val="85000"/>
                    <a:lumOff val="15000"/>
                  </a:schemeClr>
                </a:solidFill>
                <a:latin typeface="Amasis MT Pro"/>
              </a:rPr>
              <a:t> -MALİYETİ NEDİR ?</a:t>
            </a:r>
            <a:endParaRPr lang="tr-TR"/>
          </a:p>
          <a:p>
            <a:pPr marL="0" indent="0">
              <a:buNone/>
            </a:pPr>
            <a:r>
              <a:rPr lang="tr-TR" sz="2400">
                <a:latin typeface="Amasis MT Pro Light"/>
                <a:ea typeface="+mn-lt"/>
                <a:cs typeface="+mn-lt"/>
              </a:rPr>
              <a:t>  </a:t>
            </a:r>
            <a:r>
              <a:rPr lang="tr-TR">
                <a:latin typeface="Amasis MT Pro Light"/>
                <a:ea typeface="+mn-lt"/>
                <a:cs typeface="+mn-lt"/>
              </a:rPr>
              <a:t>Opsiyon alım işlemlerinin maliyeti, ihracatçılarımızın işlem gününde  ödediği prim tutarıdır. Opsiyon prim tutarı; işlem anındaki piyasa kuru,  piyasa volatilitesi, ihracatçılarımızın belirleyeceği vade ve kullanım fiyatı  gibi değişkenlere bağlı olarak değişmektedir.</a:t>
            </a:r>
          </a:p>
          <a:p>
            <a:pPr marL="0" indent="0">
              <a:buNone/>
            </a:pPr>
            <a:r>
              <a:rPr lang="tr-TR">
                <a:latin typeface="Amasis MT Pro Light"/>
                <a:ea typeface="+mn-lt"/>
                <a:cs typeface="+mn-lt"/>
              </a:rPr>
              <a:t>  Opsiyon satım işlemi için Banka tarafından herhangi bir işlem ücreti ya da  komisyon alınmamaktadır. Teminat karşılığında işlem yapılmaktadır.</a:t>
            </a:r>
          </a:p>
          <a:p>
            <a:pPr marL="0" indent="0">
              <a:buNone/>
            </a:pPr>
            <a:endParaRPr lang="tr-TR" sz="2400">
              <a:latin typeface="Amasis MT Pro Light"/>
            </a:endParaRPr>
          </a:p>
        </p:txBody>
      </p:sp>
      <p:pic>
        <p:nvPicPr>
          <p:cNvPr id="2" name="Resim 3">
            <a:extLst>
              <a:ext uri="{FF2B5EF4-FFF2-40B4-BE49-F238E27FC236}">
                <a16:creationId xmlns:a16="http://schemas.microsoft.com/office/drawing/2014/main" id="{FA9F6A17-F401-1EF8-C9D7-6C3BA7CF9610}"/>
              </a:ext>
            </a:extLst>
          </p:cNvPr>
          <p:cNvPicPr>
            <a:picLocks noChangeAspect="1"/>
          </p:cNvPicPr>
          <p:nvPr/>
        </p:nvPicPr>
        <p:blipFill>
          <a:blip r:embed="rId2"/>
          <a:stretch>
            <a:fillRect/>
          </a:stretch>
        </p:blipFill>
        <p:spPr>
          <a:xfrm>
            <a:off x="1719944" y="3024887"/>
            <a:ext cx="9252855" cy="3290168"/>
          </a:xfrm>
          <a:prstGeom prst="rect">
            <a:avLst/>
          </a:prstGeom>
        </p:spPr>
      </p:pic>
    </p:spTree>
    <p:extLst>
      <p:ext uri="{BB962C8B-B14F-4D97-AF65-F5344CB8AC3E}">
        <p14:creationId xmlns:p14="http://schemas.microsoft.com/office/powerpoint/2010/main" val="1599417451"/>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56002-CF18-4AB8-857C-6CEA27E318FD}"/>
              </a:ext>
            </a:extLst>
          </p:cNvPr>
          <p:cNvSpPr>
            <a:spLocks noGrp="1"/>
          </p:cNvSpPr>
          <p:nvPr>
            <p:ph type="title"/>
          </p:nvPr>
        </p:nvSpPr>
        <p:spPr>
          <a:xfrm>
            <a:off x="1371600" y="685800"/>
            <a:ext cx="9601200" cy="958361"/>
          </a:xfrm>
        </p:spPr>
        <p:txBody>
          <a:bodyPr vert="horz" lIns="91440" tIns="45720" rIns="91440" bIns="45720" rtlCol="0" anchor="ctr">
            <a:normAutofit/>
          </a:bodyPr>
          <a:lstStyle/>
          <a:p>
            <a:r>
              <a:rPr lang="tr-TR" sz="2800" b="1">
                <a:latin typeface="Amasis MT Pro Medium"/>
                <a:ea typeface="+mj-lt"/>
                <a:cs typeface="+mj-lt"/>
              </a:rPr>
              <a:t> Kârda (</a:t>
            </a:r>
            <a:r>
              <a:rPr lang="tr-TR" sz="2800" b="1" err="1">
                <a:latin typeface="Amasis MT Pro Medium"/>
                <a:ea typeface="+mj-lt"/>
                <a:cs typeface="+mj-lt"/>
              </a:rPr>
              <a:t>In</a:t>
            </a:r>
            <a:r>
              <a:rPr lang="tr-TR" sz="2800" b="1">
                <a:latin typeface="Amasis MT Pro Medium"/>
                <a:ea typeface="+mj-lt"/>
                <a:cs typeface="+mj-lt"/>
              </a:rPr>
              <a:t> </a:t>
            </a:r>
            <a:r>
              <a:rPr lang="tr-TR" sz="2800" b="1" err="1">
                <a:latin typeface="Amasis MT Pro Medium"/>
                <a:ea typeface="+mj-lt"/>
                <a:cs typeface="+mj-lt"/>
              </a:rPr>
              <a:t>The</a:t>
            </a:r>
            <a:r>
              <a:rPr lang="tr-TR" sz="2800" b="1">
                <a:latin typeface="Amasis MT Pro Medium"/>
                <a:ea typeface="+mj-lt"/>
                <a:cs typeface="+mj-lt"/>
              </a:rPr>
              <a:t> Money), Zararda (</a:t>
            </a:r>
            <a:r>
              <a:rPr lang="tr-TR" sz="2800" b="1" err="1">
                <a:latin typeface="Amasis MT Pro Medium"/>
                <a:ea typeface="+mj-lt"/>
                <a:cs typeface="+mj-lt"/>
              </a:rPr>
              <a:t>Out</a:t>
            </a:r>
            <a:r>
              <a:rPr lang="tr-TR" sz="2800" b="1">
                <a:latin typeface="Amasis MT Pro Medium"/>
                <a:ea typeface="+mj-lt"/>
                <a:cs typeface="+mj-lt"/>
              </a:rPr>
              <a:t> Of </a:t>
            </a:r>
            <a:r>
              <a:rPr lang="tr-TR" sz="2800" b="1" err="1">
                <a:latin typeface="Amasis MT Pro Medium"/>
                <a:ea typeface="+mj-lt"/>
                <a:cs typeface="+mj-lt"/>
              </a:rPr>
              <a:t>The</a:t>
            </a:r>
            <a:r>
              <a:rPr lang="tr-TR" sz="2800" b="1">
                <a:latin typeface="Amasis MT Pro Medium"/>
                <a:ea typeface="+mj-lt"/>
                <a:cs typeface="+mj-lt"/>
              </a:rPr>
              <a:t> Money) ve  </a:t>
            </a:r>
            <a:r>
              <a:rPr lang="tr-TR" sz="2800" b="1" err="1">
                <a:latin typeface="Amasis MT Pro Medium"/>
                <a:ea typeface="+mj-lt"/>
                <a:cs typeface="+mj-lt"/>
              </a:rPr>
              <a:t>Başabaşta</a:t>
            </a:r>
            <a:r>
              <a:rPr lang="tr-TR" sz="2800" b="1">
                <a:latin typeface="Amasis MT Pro Medium"/>
                <a:ea typeface="+mj-lt"/>
                <a:cs typeface="+mj-lt"/>
              </a:rPr>
              <a:t> (At </a:t>
            </a:r>
            <a:r>
              <a:rPr lang="tr-TR" sz="2800" b="1" err="1">
                <a:latin typeface="Amasis MT Pro Medium"/>
                <a:ea typeface="+mj-lt"/>
                <a:cs typeface="+mj-lt"/>
              </a:rPr>
              <a:t>The</a:t>
            </a:r>
            <a:r>
              <a:rPr lang="tr-TR" sz="2800" b="1">
                <a:latin typeface="Amasis MT Pro Medium"/>
                <a:ea typeface="+mj-lt"/>
                <a:cs typeface="+mj-lt"/>
              </a:rPr>
              <a:t> Money) Opsiyonlar </a:t>
            </a:r>
            <a:endParaRPr lang="tr-TR" sz="2800">
              <a:latin typeface="Amasis MT Pro Medium"/>
            </a:endParaRPr>
          </a:p>
        </p:txBody>
      </p:sp>
      <p:sp>
        <p:nvSpPr>
          <p:cNvPr id="3" name="İçerik Yer Tutucusu 2">
            <a:extLst>
              <a:ext uri="{FF2B5EF4-FFF2-40B4-BE49-F238E27FC236}">
                <a16:creationId xmlns:a16="http://schemas.microsoft.com/office/drawing/2014/main" id="{125D1AFB-35B7-C982-37CE-33B280C45ED2}"/>
              </a:ext>
            </a:extLst>
          </p:cNvPr>
          <p:cNvSpPr>
            <a:spLocks noGrp="1"/>
          </p:cNvSpPr>
          <p:nvPr>
            <p:ph idx="1"/>
          </p:nvPr>
        </p:nvSpPr>
        <p:spPr>
          <a:xfrm>
            <a:off x="1371600" y="1657217"/>
            <a:ext cx="9601200" cy="4210183"/>
          </a:xfrm>
        </p:spPr>
        <p:txBody>
          <a:bodyPr vert="horz" lIns="91440" tIns="45720" rIns="91440" bIns="45720" rtlCol="0" anchor="ctr">
            <a:normAutofit/>
          </a:bodyPr>
          <a:lstStyle/>
          <a:p>
            <a:pPr marL="0" indent="0">
              <a:buNone/>
            </a:pPr>
            <a:r>
              <a:rPr lang="tr-TR" sz="2400">
                <a:latin typeface="Amasis MT Pro"/>
                <a:ea typeface="+mn-lt"/>
                <a:cs typeface="+mn-lt"/>
              </a:rPr>
              <a:t>  </a:t>
            </a:r>
            <a:r>
              <a:rPr lang="tr-TR" sz="2400" u="sng">
                <a:latin typeface="Amasis MT Pro"/>
                <a:ea typeface="+mn-lt"/>
                <a:cs typeface="+mn-lt"/>
              </a:rPr>
              <a:t>Bir alım opsiyonunda</a:t>
            </a:r>
            <a:r>
              <a:rPr lang="tr-TR">
                <a:latin typeface="Amasis MT Pro"/>
                <a:ea typeface="+mn-lt"/>
                <a:cs typeface="+mn-lt"/>
              </a:rPr>
              <a:t>,</a:t>
            </a:r>
            <a:br>
              <a:rPr lang="tr-TR">
                <a:latin typeface="Amasis MT Pro"/>
                <a:ea typeface="+mn-lt"/>
                <a:cs typeface="+mn-lt"/>
              </a:rPr>
            </a:br>
            <a:r>
              <a:rPr lang="tr-TR" sz="2200">
                <a:latin typeface="Amasis MT Pro Light"/>
                <a:ea typeface="+mn-lt"/>
                <a:cs typeface="+mn-lt"/>
              </a:rPr>
              <a:t> -Dayanak varlık fiyatının (S), kullanım fiyatından (K) yüksek </a:t>
            </a:r>
            <a:r>
              <a:rPr lang="tr-TR" sz="2200" err="1">
                <a:latin typeface="Amasis MT Pro Light"/>
                <a:ea typeface="+mn-lt"/>
                <a:cs typeface="+mn-lt"/>
              </a:rPr>
              <a:t>oldugu</a:t>
            </a:r>
            <a:r>
              <a:rPr lang="tr-TR" sz="2200">
                <a:latin typeface="Amasis MT Pro Light"/>
                <a:ea typeface="+mn-lt"/>
                <a:cs typeface="+mn-lt"/>
              </a:rPr>
              <a:t> durumlara  karda  (in </a:t>
            </a:r>
            <a:r>
              <a:rPr lang="tr-TR" sz="2200" err="1">
                <a:latin typeface="Amasis MT Pro Light"/>
                <a:ea typeface="+mn-lt"/>
                <a:cs typeface="+mn-lt"/>
              </a:rPr>
              <a:t>the</a:t>
            </a:r>
            <a:r>
              <a:rPr lang="tr-TR" sz="2200">
                <a:latin typeface="Amasis MT Pro Light"/>
                <a:ea typeface="+mn-lt"/>
                <a:cs typeface="+mn-lt"/>
              </a:rPr>
              <a:t> </a:t>
            </a:r>
            <a:r>
              <a:rPr lang="tr-TR" sz="2200" err="1">
                <a:latin typeface="Amasis MT Pro Light"/>
                <a:ea typeface="+mn-lt"/>
                <a:cs typeface="+mn-lt"/>
              </a:rPr>
              <a:t>money</a:t>
            </a:r>
            <a:r>
              <a:rPr lang="tr-TR" sz="2200">
                <a:latin typeface="Amasis MT Pro Light"/>
                <a:ea typeface="+mn-lt"/>
                <a:cs typeface="+mn-lt"/>
              </a:rPr>
              <a:t>), </a:t>
            </a:r>
            <a:br>
              <a:rPr lang="tr-TR" sz="2200">
                <a:latin typeface="Amasis MT Pro Light"/>
                <a:ea typeface="+mn-lt"/>
                <a:cs typeface="+mn-lt"/>
              </a:rPr>
            </a:br>
            <a:r>
              <a:rPr lang="tr-TR" sz="2200">
                <a:latin typeface="Amasis MT Pro Light"/>
                <a:ea typeface="+mn-lt"/>
                <a:cs typeface="+mn-lt"/>
              </a:rPr>
              <a:t> -Dayanak varlık fiyatının (S), kullanım fiyatına (K) eşit olduğu durumlara </a:t>
            </a:r>
            <a:r>
              <a:rPr lang="tr-TR" sz="2200" err="1">
                <a:latin typeface="Amasis MT Pro Light"/>
                <a:ea typeface="+mn-lt"/>
                <a:cs typeface="+mn-lt"/>
              </a:rPr>
              <a:t>başabaş</a:t>
            </a:r>
            <a:r>
              <a:rPr lang="tr-TR" sz="2200">
                <a:latin typeface="Amasis MT Pro Light"/>
                <a:ea typeface="+mn-lt"/>
                <a:cs typeface="+mn-lt"/>
              </a:rPr>
              <a:t> (at  </a:t>
            </a:r>
            <a:r>
              <a:rPr lang="tr-TR" sz="2200" err="1">
                <a:latin typeface="Amasis MT Pro Light"/>
                <a:ea typeface="+mn-lt"/>
                <a:cs typeface="+mn-lt"/>
              </a:rPr>
              <a:t>the</a:t>
            </a:r>
            <a:r>
              <a:rPr lang="tr-TR" sz="2200">
                <a:latin typeface="Amasis MT Pro Light"/>
                <a:ea typeface="+mn-lt"/>
                <a:cs typeface="+mn-lt"/>
              </a:rPr>
              <a:t> </a:t>
            </a:r>
            <a:r>
              <a:rPr lang="tr-TR" sz="2200" err="1">
                <a:latin typeface="Amasis MT Pro Light"/>
                <a:ea typeface="+mn-lt"/>
                <a:cs typeface="+mn-lt"/>
              </a:rPr>
              <a:t>money</a:t>
            </a:r>
            <a:r>
              <a:rPr lang="tr-TR" sz="2200">
                <a:latin typeface="Amasis MT Pro Light"/>
                <a:ea typeface="+mn-lt"/>
                <a:cs typeface="+mn-lt"/>
              </a:rPr>
              <a:t>),</a:t>
            </a:r>
            <a:br>
              <a:rPr lang="tr-TR" sz="2200">
                <a:latin typeface="Amasis MT Pro Light"/>
                <a:ea typeface="+mn-lt"/>
                <a:cs typeface="+mn-lt"/>
              </a:rPr>
            </a:br>
            <a:r>
              <a:rPr lang="tr-TR" sz="2200">
                <a:latin typeface="Amasis MT Pro Light"/>
                <a:ea typeface="+mn-lt"/>
                <a:cs typeface="+mn-lt"/>
              </a:rPr>
              <a:t> -Dayanak varlık fiyatının (S), kullanım fiyatından (K) düşük olduğu durumlara ise    zararda (</a:t>
            </a:r>
            <a:r>
              <a:rPr lang="tr-TR" sz="2200" err="1">
                <a:latin typeface="Amasis MT Pro Light"/>
                <a:ea typeface="+mn-lt"/>
                <a:cs typeface="+mn-lt"/>
              </a:rPr>
              <a:t>out</a:t>
            </a:r>
            <a:r>
              <a:rPr lang="tr-TR" sz="2200">
                <a:latin typeface="Amasis MT Pro Light"/>
                <a:ea typeface="+mn-lt"/>
                <a:cs typeface="+mn-lt"/>
              </a:rPr>
              <a:t> of </a:t>
            </a:r>
            <a:r>
              <a:rPr lang="tr-TR" sz="2200" err="1">
                <a:latin typeface="Amasis MT Pro Light"/>
                <a:ea typeface="+mn-lt"/>
                <a:cs typeface="+mn-lt"/>
              </a:rPr>
              <a:t>the</a:t>
            </a:r>
            <a:r>
              <a:rPr lang="tr-TR" sz="2200">
                <a:latin typeface="Amasis MT Pro Light"/>
                <a:ea typeface="+mn-lt"/>
                <a:cs typeface="+mn-lt"/>
              </a:rPr>
              <a:t> </a:t>
            </a:r>
            <a:r>
              <a:rPr lang="tr-TR" sz="2200" err="1">
                <a:latin typeface="Amasis MT Pro Light"/>
                <a:ea typeface="+mn-lt"/>
                <a:cs typeface="+mn-lt"/>
              </a:rPr>
              <a:t>money</a:t>
            </a:r>
            <a:r>
              <a:rPr lang="tr-TR" sz="2200">
                <a:latin typeface="Amasis MT Pro Light"/>
                <a:ea typeface="+mn-lt"/>
                <a:cs typeface="+mn-lt"/>
              </a:rPr>
              <a:t>) denir.</a:t>
            </a:r>
          </a:p>
          <a:p>
            <a:pPr marL="0" indent="0" algn="ctr">
              <a:buNone/>
            </a:pPr>
            <a:r>
              <a:rPr lang="tr-TR" sz="2200">
                <a:latin typeface="Amasis MT Pro Light"/>
                <a:ea typeface="+mn-lt"/>
                <a:cs typeface="+mn-lt"/>
              </a:rPr>
              <a:t> </a:t>
            </a:r>
            <a:r>
              <a:rPr lang="tr-TR" sz="2400">
                <a:latin typeface="Amasis MT Pro Light"/>
                <a:ea typeface="+mn-lt"/>
                <a:cs typeface="+mn-lt"/>
              </a:rPr>
              <a:t>1. Karda opsiyon: Spot fiyatı &gt; Kullanım fiyatı </a:t>
            </a:r>
            <a:br>
              <a:rPr lang="tr-TR" sz="2400">
                <a:latin typeface="Amasis MT Pro Light"/>
                <a:ea typeface="+mn-lt"/>
                <a:cs typeface="+mn-lt"/>
              </a:rPr>
            </a:br>
            <a:r>
              <a:rPr lang="tr-TR" sz="2400">
                <a:latin typeface="Amasis MT Pro Light"/>
                <a:ea typeface="+mn-lt"/>
                <a:cs typeface="+mn-lt"/>
              </a:rPr>
              <a:t> 2. </a:t>
            </a:r>
            <a:r>
              <a:rPr lang="tr-TR" sz="2400" err="1">
                <a:latin typeface="Amasis MT Pro Light"/>
                <a:ea typeface="+mn-lt"/>
                <a:cs typeface="+mn-lt"/>
              </a:rPr>
              <a:t>Başabaşta</a:t>
            </a:r>
            <a:r>
              <a:rPr lang="tr-TR" sz="2400">
                <a:latin typeface="Amasis MT Pro Light"/>
                <a:ea typeface="+mn-lt"/>
                <a:cs typeface="+mn-lt"/>
              </a:rPr>
              <a:t> opsiyon:  Spot fiyatı = Kullanım fiyatı</a:t>
            </a:r>
            <a:br>
              <a:rPr lang="tr-TR" sz="2400">
                <a:latin typeface="Amasis MT Pro Light"/>
                <a:ea typeface="+mn-lt"/>
                <a:cs typeface="+mn-lt"/>
              </a:rPr>
            </a:br>
            <a:r>
              <a:rPr lang="tr-TR" sz="2400">
                <a:latin typeface="Amasis MT Pro Light"/>
                <a:ea typeface="+mn-lt"/>
                <a:cs typeface="+mn-lt"/>
              </a:rPr>
              <a:t> 3.Zararda opsiyon: Spot fiyatı &lt; Kullanım fiyatı</a:t>
            </a:r>
            <a:endParaRPr lang="tr-TR" sz="2400">
              <a:latin typeface="Amasis MT Pro Light"/>
            </a:endParaRPr>
          </a:p>
        </p:txBody>
      </p:sp>
    </p:spTree>
    <p:extLst>
      <p:ext uri="{BB962C8B-B14F-4D97-AF65-F5344CB8AC3E}">
        <p14:creationId xmlns:p14="http://schemas.microsoft.com/office/powerpoint/2010/main" val="3130245129"/>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7E37F7-0054-8E04-A687-BBE1C9777E5F}"/>
              </a:ext>
            </a:extLst>
          </p:cNvPr>
          <p:cNvSpPr>
            <a:spLocks noGrp="1"/>
          </p:cNvSpPr>
          <p:nvPr>
            <p:ph idx="1"/>
          </p:nvPr>
        </p:nvSpPr>
        <p:spPr>
          <a:xfrm>
            <a:off x="1371600" y="868574"/>
            <a:ext cx="9601200" cy="4998826"/>
          </a:xfrm>
        </p:spPr>
        <p:txBody>
          <a:bodyPr vert="horz" lIns="91440" tIns="45720" rIns="91440" bIns="45720" rtlCol="0" anchor="ctr">
            <a:normAutofit/>
          </a:bodyPr>
          <a:lstStyle/>
          <a:p>
            <a:pPr marL="0" indent="0">
              <a:buNone/>
            </a:pPr>
            <a:r>
              <a:rPr lang="tr-TR" sz="2400" b="1">
                <a:latin typeface="Amasis MT Pro"/>
                <a:ea typeface="+mn-lt"/>
                <a:cs typeface="+mn-lt"/>
              </a:rPr>
              <a:t>   </a:t>
            </a:r>
            <a:r>
              <a:rPr lang="tr-TR" sz="2600" u="sng">
                <a:latin typeface="Amasis MT Pro"/>
                <a:ea typeface="+mn-lt"/>
                <a:cs typeface="+mn-lt"/>
              </a:rPr>
              <a:t>Bir satım opsiyonunda dayanak varlığın,</a:t>
            </a:r>
            <a:br>
              <a:rPr lang="tr-TR" sz="2600" u="sng">
                <a:latin typeface="Amasis MT Pro"/>
                <a:ea typeface="+mn-lt"/>
                <a:cs typeface="+mn-lt"/>
              </a:rPr>
            </a:br>
            <a:r>
              <a:rPr lang="tr-TR" sz="2600">
                <a:latin typeface="Amasis MT Pro Light"/>
                <a:ea typeface="+mn-lt"/>
                <a:cs typeface="+mn-lt"/>
              </a:rPr>
              <a:t>  -Spot piyasa fiyatının (S), kullanım fiyatından (K) düşük olduğu durumlara  karda (in </a:t>
            </a:r>
            <a:r>
              <a:rPr lang="tr-TR" sz="2600" err="1">
                <a:latin typeface="Amasis MT Pro Light"/>
                <a:ea typeface="+mn-lt"/>
                <a:cs typeface="+mn-lt"/>
              </a:rPr>
              <a:t>the</a:t>
            </a:r>
            <a:r>
              <a:rPr lang="tr-TR" sz="2600">
                <a:latin typeface="Amasis MT Pro Light"/>
                <a:ea typeface="+mn-lt"/>
                <a:cs typeface="+mn-lt"/>
              </a:rPr>
              <a:t> </a:t>
            </a:r>
            <a:r>
              <a:rPr lang="tr-TR" sz="2600" err="1">
                <a:latin typeface="Amasis MT Pro Light"/>
                <a:ea typeface="+mn-lt"/>
                <a:cs typeface="+mn-lt"/>
              </a:rPr>
              <a:t>money</a:t>
            </a:r>
            <a:r>
              <a:rPr lang="tr-TR" sz="2600">
                <a:latin typeface="Amasis MT Pro Light"/>
                <a:ea typeface="+mn-lt"/>
                <a:cs typeface="+mn-lt"/>
              </a:rPr>
              <a:t>), </a:t>
            </a:r>
            <a:br>
              <a:rPr lang="tr-TR" sz="2600">
                <a:latin typeface="Amasis MT Pro Light"/>
                <a:ea typeface="+mn-lt"/>
                <a:cs typeface="+mn-lt"/>
              </a:rPr>
            </a:br>
            <a:r>
              <a:rPr lang="tr-TR" sz="2600">
                <a:latin typeface="Amasis MT Pro Light"/>
                <a:ea typeface="+mn-lt"/>
                <a:cs typeface="+mn-lt"/>
              </a:rPr>
              <a:t>  -Spot piyasa fiyatının (S), kullanım fiyatına (K) eşit olduğu durumlara  </a:t>
            </a:r>
            <a:r>
              <a:rPr lang="tr-TR" sz="2600" err="1">
                <a:latin typeface="Amasis MT Pro Light"/>
                <a:ea typeface="+mn-lt"/>
                <a:cs typeface="+mn-lt"/>
              </a:rPr>
              <a:t>başabaş</a:t>
            </a:r>
            <a:r>
              <a:rPr lang="tr-TR" sz="2600">
                <a:latin typeface="Amasis MT Pro Light"/>
                <a:ea typeface="+mn-lt"/>
                <a:cs typeface="+mn-lt"/>
              </a:rPr>
              <a:t> (at </a:t>
            </a:r>
            <a:r>
              <a:rPr lang="tr-TR" sz="2600" err="1">
                <a:latin typeface="Amasis MT Pro Light"/>
                <a:ea typeface="+mn-lt"/>
                <a:cs typeface="+mn-lt"/>
              </a:rPr>
              <a:t>the</a:t>
            </a:r>
            <a:r>
              <a:rPr lang="tr-TR" sz="2600">
                <a:latin typeface="Amasis MT Pro Light"/>
                <a:ea typeface="+mn-lt"/>
                <a:cs typeface="+mn-lt"/>
              </a:rPr>
              <a:t> </a:t>
            </a:r>
            <a:r>
              <a:rPr lang="tr-TR" sz="2600" err="1">
                <a:latin typeface="Amasis MT Pro Light"/>
                <a:ea typeface="+mn-lt"/>
                <a:cs typeface="+mn-lt"/>
              </a:rPr>
              <a:t>money</a:t>
            </a:r>
            <a:r>
              <a:rPr lang="tr-TR" sz="2600">
                <a:latin typeface="Amasis MT Pro Light"/>
                <a:ea typeface="+mn-lt"/>
                <a:cs typeface="+mn-lt"/>
              </a:rPr>
              <a:t>),</a:t>
            </a:r>
            <a:br>
              <a:rPr lang="tr-TR" sz="2600">
                <a:latin typeface="Amasis MT Pro Light"/>
                <a:ea typeface="+mn-lt"/>
                <a:cs typeface="+mn-lt"/>
              </a:rPr>
            </a:br>
            <a:r>
              <a:rPr lang="tr-TR" sz="2600">
                <a:latin typeface="Amasis MT Pro Light"/>
                <a:ea typeface="+mn-lt"/>
                <a:cs typeface="+mn-lt"/>
              </a:rPr>
              <a:t>  -Spot piyasa fiyatının (S), kullanım fiyatından (K) yüksek olduğu durumlara  ise zararda (</a:t>
            </a:r>
            <a:r>
              <a:rPr lang="tr-TR" sz="2600" err="1">
                <a:latin typeface="Amasis MT Pro Light"/>
                <a:ea typeface="+mn-lt"/>
                <a:cs typeface="+mn-lt"/>
              </a:rPr>
              <a:t>out</a:t>
            </a:r>
            <a:r>
              <a:rPr lang="tr-TR" sz="2600">
                <a:latin typeface="Amasis MT Pro Light"/>
                <a:ea typeface="+mn-lt"/>
                <a:cs typeface="+mn-lt"/>
              </a:rPr>
              <a:t> of </a:t>
            </a:r>
            <a:r>
              <a:rPr lang="tr-TR" sz="2600" err="1">
                <a:latin typeface="Amasis MT Pro Light"/>
                <a:ea typeface="+mn-lt"/>
                <a:cs typeface="+mn-lt"/>
              </a:rPr>
              <a:t>the</a:t>
            </a:r>
            <a:r>
              <a:rPr lang="tr-TR" sz="2600">
                <a:latin typeface="Amasis MT Pro Light"/>
                <a:ea typeface="+mn-lt"/>
                <a:cs typeface="+mn-lt"/>
              </a:rPr>
              <a:t> </a:t>
            </a:r>
            <a:r>
              <a:rPr lang="tr-TR" sz="2600" err="1">
                <a:latin typeface="Amasis MT Pro Light"/>
                <a:ea typeface="+mn-lt"/>
                <a:cs typeface="+mn-lt"/>
              </a:rPr>
              <a:t>money</a:t>
            </a:r>
            <a:r>
              <a:rPr lang="tr-TR" sz="2600">
                <a:latin typeface="Amasis MT Pro Light"/>
                <a:ea typeface="+mn-lt"/>
                <a:cs typeface="+mn-lt"/>
              </a:rPr>
              <a:t>) denir.</a:t>
            </a:r>
          </a:p>
          <a:p>
            <a:pPr marL="0" indent="0" algn="ctr">
              <a:buNone/>
            </a:pPr>
            <a:r>
              <a:rPr lang="tr-TR" sz="2600">
                <a:latin typeface="Amasis MT Pro Light"/>
                <a:ea typeface="+mn-lt"/>
                <a:cs typeface="+mn-lt"/>
              </a:rPr>
              <a:t>1. Karda opsiyon: Spot piyasa fiyatı &lt; Kullanım fiyatı</a:t>
            </a:r>
            <a:br>
              <a:rPr lang="tr-TR" sz="2600">
                <a:latin typeface="Amasis MT Pro Light"/>
                <a:ea typeface="+mn-lt"/>
                <a:cs typeface="+mn-lt"/>
              </a:rPr>
            </a:br>
            <a:r>
              <a:rPr lang="tr-TR" sz="2600">
                <a:latin typeface="Amasis MT Pro Light"/>
                <a:ea typeface="+mn-lt"/>
                <a:cs typeface="+mn-lt"/>
              </a:rPr>
              <a:t>2. </a:t>
            </a:r>
            <a:r>
              <a:rPr lang="tr-TR" sz="2600" err="1">
                <a:latin typeface="Amasis MT Pro Light"/>
                <a:ea typeface="+mn-lt"/>
                <a:cs typeface="+mn-lt"/>
              </a:rPr>
              <a:t>Başabaşta</a:t>
            </a:r>
            <a:r>
              <a:rPr lang="tr-TR" sz="2600">
                <a:latin typeface="Amasis MT Pro Light"/>
                <a:ea typeface="+mn-lt"/>
                <a:cs typeface="+mn-lt"/>
              </a:rPr>
              <a:t> opsiyon: Spot piyasa fiyatı = Kullanım fiyatı</a:t>
            </a:r>
            <a:br>
              <a:rPr lang="tr-TR" sz="2600">
                <a:latin typeface="Amasis MT Pro Light"/>
                <a:ea typeface="+mn-lt"/>
                <a:cs typeface="+mn-lt"/>
              </a:rPr>
            </a:br>
            <a:r>
              <a:rPr lang="tr-TR" sz="2600">
                <a:latin typeface="Amasis MT Pro Light"/>
                <a:ea typeface="+mn-lt"/>
                <a:cs typeface="+mn-lt"/>
              </a:rPr>
              <a:t>3. Zararda opsiyon: Spot piyasa fiyatı &gt; Kullanım fiyatı</a:t>
            </a:r>
            <a:endParaRPr lang="tr-TR" sz="2600">
              <a:latin typeface="Amasis MT Pro Light"/>
            </a:endParaRPr>
          </a:p>
          <a:p>
            <a:pPr marL="0" indent="0">
              <a:buNone/>
            </a:pPr>
            <a:endParaRPr lang="tr-TR" sz="2600">
              <a:latin typeface="Amasis MT Pro Light"/>
              <a:ea typeface="+mn-lt"/>
              <a:cs typeface="+mn-lt"/>
            </a:endParaRPr>
          </a:p>
        </p:txBody>
      </p:sp>
    </p:spTree>
    <p:extLst>
      <p:ext uri="{BB962C8B-B14F-4D97-AF65-F5344CB8AC3E}">
        <p14:creationId xmlns:p14="http://schemas.microsoft.com/office/powerpoint/2010/main" val="2061541285"/>
      </p:ext>
    </p:extLst>
  </p:cSld>
  <p:clrMapOvr>
    <a:masterClrMapping/>
  </p:clrMapOvr>
  <mc:AlternateContent xmlns:mc="http://schemas.openxmlformats.org/markup-compatibility/2006" xmlns:p14="http://schemas.microsoft.com/office/powerpoint/2010/main">
    <mc:Choice Requires="p14">
      <p:transition spd="slow" p14:dur="59000">
        <p:wipe/>
      </p:transition>
    </mc:Choice>
    <mc:Fallback xmlns="">
      <p:transition spd="slow">
        <p:wipe/>
      </p:transition>
    </mc:Fallback>
  </mc:AlternateContent>
</p:sld>
</file>

<file path=ppt/theme/theme1.xml><?xml version="1.0" encoding="utf-8"?>
<a:theme xmlns:a="http://schemas.openxmlformats.org/drawingml/2006/main" name="Eki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TF00001241</Template>
  <Application>Microsoft Office PowerPoint</Application>
  <PresentationFormat>Geniş ekran</PresentationFormat>
  <Slides>21</Slides>
  <Notes>0</Notes>
  <HiddenSlides>0</HiddenSlide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Ekin</vt:lpstr>
      <vt:lpstr>T.C. ÇAĞ ÜNİVERSİTESİ MESLEK YÜKSEKOKULU  BİTİRME PROJESİ opsiyonlar nedir ? Alım/satım opsiyonu ve bunların alımı ve satımı, grafikleri grafik üzerinden bir türünün anlatışı  edanur dogan 2020137011  fatih koç </vt:lpstr>
      <vt:lpstr> OPSİYONLAR NEDİR ?</vt:lpstr>
      <vt:lpstr> OPSİYON TÜRLERİ NELERDİR ?</vt:lpstr>
      <vt:lpstr>PowerPoint Sunusu</vt:lpstr>
      <vt:lpstr>" DÖVİZ" ALIM SATIM OPSİYONUNU BAZ ALARAK;</vt:lpstr>
      <vt:lpstr>PowerPoint Sunusu</vt:lpstr>
      <vt:lpstr>PowerPoint Sunusu</vt:lpstr>
      <vt:lpstr> Kârda (In The Money), Zararda (Out Of The Money) ve  Başabaşta (At The Money) Opsiyonlar </vt:lpstr>
      <vt:lpstr>PowerPoint Sunusu</vt:lpstr>
      <vt:lpstr> </vt:lpstr>
      <vt:lpstr>OPSİYON TİPLERİ NELERDİR ?</vt:lpstr>
      <vt:lpstr>PowerPoint Sunusu</vt:lpstr>
      <vt:lpstr>KÂR/ZARAR GRAFİKLERİ</vt:lpstr>
      <vt:lpstr>Aşağıda sıkça kullanılan opsiyon stratejilerini ve onların kar/zarar grafiklerini görebiliriz: </vt:lpstr>
      <vt:lpstr>PowerPoint Sunusu</vt:lpstr>
      <vt:lpstr>Alım Opsiyonunda Uzun Pozisyon </vt:lpstr>
      <vt:lpstr>Satım Opsiyonunda Uzun Pozisyon </vt:lpstr>
      <vt:lpstr>Gayrimenkule dayalı alım (Call) opsiyonu;</vt:lpstr>
      <vt:lpstr>Bu durumda;</vt:lpstr>
      <vt:lpstr>  Bu noktada, yukarıda örneği açıklamaya çalışılan,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revision>5</cp:revision>
  <dcterms:created xsi:type="dcterms:W3CDTF">2022-05-05T10:45:25Z</dcterms:created>
  <dcterms:modified xsi:type="dcterms:W3CDTF">2022-05-09T06:09:03Z</dcterms:modified>
</cp:coreProperties>
</file>