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2475" y="333362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1717" y="357378"/>
            <a:ext cx="117157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419" y="1586305"/>
            <a:ext cx="8484235" cy="179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1052690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1076959"/>
            <a:ext cx="8484870" cy="518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715" indent="-2717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84480" algn="l"/>
              </a:tabLst>
            </a:pPr>
            <a:r>
              <a:rPr sz="2700" dirty="0">
                <a:latin typeface="Microsoft Sans Serif"/>
                <a:cs typeface="Microsoft Sans Serif"/>
              </a:rPr>
              <a:t>İnsan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vücuduna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5" dirty="0">
                <a:latin typeface="Microsoft Sans Serif"/>
                <a:cs typeface="Microsoft Sans Serif"/>
              </a:rPr>
              <a:t>biçim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veren,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iç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spc="5" dirty="0">
                <a:latin typeface="Microsoft Sans Serif"/>
                <a:cs typeface="Microsoft Sans Serif"/>
              </a:rPr>
              <a:t>organları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koruyan, 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vücudun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dik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spc="20" dirty="0">
                <a:latin typeface="Microsoft Sans Serif"/>
                <a:cs typeface="Microsoft Sans Serif"/>
              </a:rPr>
              <a:t>durmasını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aktif</a:t>
            </a:r>
            <a:r>
              <a:rPr sz="2700" spc="-5" dirty="0">
                <a:latin typeface="Microsoft Sans Serif"/>
                <a:cs typeface="Microsoft Sans Serif"/>
              </a:rPr>
              <a:t> hareket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etmesini </a:t>
            </a:r>
            <a:r>
              <a:rPr sz="2700" spc="-5" dirty="0">
                <a:latin typeface="Microsoft Sans Serif"/>
                <a:cs typeface="Microsoft Sans Serif"/>
              </a:rPr>
              <a:t> sağlayan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sisteme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destek</a:t>
            </a:r>
            <a:r>
              <a:rPr sz="2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sz="2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hareket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 sistemi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spc="-30" dirty="0">
                <a:latin typeface="Microsoft Sans Serif"/>
                <a:cs typeface="Microsoft Sans Serif"/>
              </a:rPr>
              <a:t>denir.</a:t>
            </a:r>
            <a:endParaRPr sz="2700">
              <a:latin typeface="Microsoft Sans Serif"/>
              <a:cs typeface="Microsoft Sans Serif"/>
            </a:endParaRPr>
          </a:p>
          <a:p>
            <a:pPr marL="283845" marR="6985" indent="-271780" algn="just">
              <a:lnSpc>
                <a:spcPct val="100000"/>
              </a:lnSpc>
              <a:spcBef>
                <a:spcPts val="1250"/>
              </a:spcBef>
              <a:buChar char="•"/>
              <a:tabLst>
                <a:tab pos="28448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Bu </a:t>
            </a:r>
            <a:r>
              <a:rPr sz="2700" spc="-10" dirty="0">
                <a:latin typeface="Microsoft Sans Serif"/>
                <a:cs typeface="Microsoft Sans Serif"/>
              </a:rPr>
              <a:t>sistemin </a:t>
            </a:r>
            <a:r>
              <a:rPr sz="2700" spc="-5" dirty="0">
                <a:latin typeface="Microsoft Sans Serif"/>
                <a:cs typeface="Microsoft Sans Serif"/>
              </a:rPr>
              <a:t>ana </a:t>
            </a:r>
            <a:r>
              <a:rPr sz="2700" spc="5" dirty="0">
                <a:latin typeface="Microsoft Sans Serif"/>
                <a:cs typeface="Microsoft Sans Serif"/>
              </a:rPr>
              <a:t>elemanları </a:t>
            </a:r>
            <a:r>
              <a:rPr sz="2700" spc="-10" dirty="0">
                <a:latin typeface="Microsoft Sans Serif"/>
                <a:cs typeface="Microsoft Sans Serif"/>
              </a:rPr>
              <a:t>iskelet ve </a:t>
            </a:r>
            <a:r>
              <a:rPr sz="2700" spc="-5" dirty="0">
                <a:latin typeface="Microsoft Sans Serif"/>
                <a:cs typeface="Microsoft Sans Serif"/>
              </a:rPr>
              <a:t>kaslar </a:t>
            </a:r>
            <a:r>
              <a:rPr sz="2700" spc="-10" dirty="0">
                <a:latin typeface="Microsoft Sans Serif"/>
                <a:cs typeface="Microsoft Sans Serif"/>
              </a:rPr>
              <a:t>olduğu 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spc="-15" dirty="0">
                <a:latin typeface="Microsoft Sans Serif"/>
                <a:cs typeface="Microsoft Sans Serif"/>
              </a:rPr>
              <a:t>için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kas 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iskelet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sistemi (KİS)</a:t>
            </a:r>
            <a:r>
              <a:rPr sz="2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olarak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da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ifade</a:t>
            </a:r>
            <a:r>
              <a:rPr sz="2700" spc="35" dirty="0">
                <a:latin typeface="Microsoft Sans Serif"/>
                <a:cs typeface="Microsoft Sans Serif"/>
              </a:rPr>
              <a:t> </a:t>
            </a:r>
            <a:r>
              <a:rPr sz="2700" spc="-30" dirty="0">
                <a:latin typeface="Microsoft Sans Serif"/>
                <a:cs typeface="Microsoft Sans Serif"/>
              </a:rPr>
              <a:t>edilir.</a:t>
            </a:r>
            <a:endParaRPr sz="2700">
              <a:latin typeface="Microsoft Sans Serif"/>
              <a:cs typeface="Microsoft Sans Serif"/>
            </a:endParaRPr>
          </a:p>
          <a:p>
            <a:pPr marL="283845" marR="5080" indent="-271780" algn="just">
              <a:lnSpc>
                <a:spcPct val="100000"/>
              </a:lnSpc>
              <a:spcBef>
                <a:spcPts val="1250"/>
              </a:spcBef>
              <a:buChar char="•"/>
              <a:tabLst>
                <a:tab pos="284480" algn="l"/>
              </a:tabLst>
            </a:pPr>
            <a:r>
              <a:rPr sz="2700" spc="5" dirty="0">
                <a:latin typeface="Microsoft Sans Serif"/>
                <a:cs typeface="Microsoft Sans Serif"/>
              </a:rPr>
              <a:t>İnsanların </a:t>
            </a:r>
            <a:r>
              <a:rPr sz="2700" spc="-5" dirty="0">
                <a:latin typeface="Microsoft Sans Serif"/>
                <a:cs typeface="Microsoft Sans Serif"/>
              </a:rPr>
              <a:t>hareketini, </a:t>
            </a:r>
            <a:r>
              <a:rPr sz="2700" spc="-10" dirty="0">
                <a:latin typeface="Microsoft Sans Serif"/>
                <a:cs typeface="Microsoft Sans Serif"/>
              </a:rPr>
              <a:t>sinir sistemi </a:t>
            </a:r>
            <a:r>
              <a:rPr sz="2700" dirty="0">
                <a:latin typeface="Microsoft Sans Serif"/>
                <a:cs typeface="Microsoft Sans Serif"/>
              </a:rPr>
              <a:t>ve </a:t>
            </a:r>
            <a:r>
              <a:rPr sz="2700" spc="-5" dirty="0">
                <a:latin typeface="Microsoft Sans Serif"/>
                <a:cs typeface="Microsoft Sans Serif"/>
              </a:rPr>
              <a:t>endokrin sistem 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düzenler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20" dirty="0">
                <a:latin typeface="Microsoft Sans Serif"/>
                <a:cs typeface="Microsoft Sans Serif"/>
              </a:rPr>
              <a:t>denetler.</a:t>
            </a:r>
            <a:endParaRPr sz="2700">
              <a:latin typeface="Microsoft Sans Serif"/>
              <a:cs typeface="Microsoft Sans Serif"/>
            </a:endParaRPr>
          </a:p>
          <a:p>
            <a:pPr marL="2251710" marR="6350" lvl="1" indent="-356870" algn="just">
              <a:lnSpc>
                <a:spcPct val="100000"/>
              </a:lnSpc>
              <a:spcBef>
                <a:spcPts val="1250"/>
              </a:spcBef>
              <a:buChar char="•"/>
              <a:tabLst>
                <a:tab pos="2252345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Hareketler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kas,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kemik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eklemlerin </a:t>
            </a:r>
            <a:r>
              <a:rPr sz="2700" spc="-5" dirty="0">
                <a:latin typeface="Microsoft Sans Serif"/>
                <a:cs typeface="Microsoft Sans Serif"/>
              </a:rPr>
              <a:t> birlikte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spc="15" dirty="0">
                <a:latin typeface="Microsoft Sans Serif"/>
                <a:cs typeface="Microsoft Sans Serif"/>
              </a:rPr>
              <a:t>çalışmasıyla</a:t>
            </a:r>
            <a:r>
              <a:rPr sz="2700" spc="40" dirty="0">
                <a:latin typeface="Microsoft Sans Serif"/>
                <a:cs typeface="Microsoft Sans Serif"/>
              </a:rPr>
              <a:t> </a:t>
            </a:r>
            <a:r>
              <a:rPr sz="2700" spc="-20" dirty="0">
                <a:latin typeface="Microsoft Sans Serif"/>
                <a:cs typeface="Microsoft Sans Serif"/>
              </a:rPr>
              <a:t>gerçekleşir.</a:t>
            </a:r>
            <a:endParaRPr sz="2700">
              <a:latin typeface="Microsoft Sans Serif"/>
              <a:cs typeface="Microsoft Sans Serif"/>
            </a:endParaRPr>
          </a:p>
          <a:p>
            <a:pPr marL="2251710" marR="6985" lvl="1" indent="-356870" algn="just">
              <a:lnSpc>
                <a:spcPct val="100000"/>
              </a:lnSpc>
              <a:spcBef>
                <a:spcPts val="1250"/>
              </a:spcBef>
              <a:buChar char="•"/>
              <a:tabLst>
                <a:tab pos="2252345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Hareketi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sağlayan,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küre-kovan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mafsal </a:t>
            </a:r>
            <a:r>
              <a:rPr sz="2700" spc="-5" dirty="0">
                <a:latin typeface="Microsoft Sans Serif"/>
                <a:cs typeface="Microsoft Sans Serif"/>
              </a:rPr>
              <a:t> sistemi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spc="-15" dirty="0">
                <a:latin typeface="Microsoft Sans Serif"/>
                <a:cs typeface="Microsoft Sans Serif"/>
              </a:rPr>
              <a:t>ile</a:t>
            </a:r>
            <a:r>
              <a:rPr sz="2700" spc="3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sinovial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20" dirty="0">
                <a:latin typeface="Microsoft Sans Serif"/>
                <a:cs typeface="Microsoft Sans Serif"/>
              </a:rPr>
              <a:t>eklemlerdir.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475" y="404685"/>
            <a:ext cx="8640445" cy="584835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000000"/>
                </a:solidFill>
              </a:rPr>
              <a:t>HAREKET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SİSTEMİ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550" y="4376889"/>
            <a:ext cx="1924050" cy="20764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32" y="404622"/>
            <a:ext cx="4248785" cy="1939289"/>
            <a:chOff x="323532" y="404622"/>
            <a:chExt cx="4248785" cy="1939289"/>
          </a:xfrm>
        </p:grpSpPr>
        <p:sp>
          <p:nvSpPr>
            <p:cNvPr id="3" name="object 3"/>
            <p:cNvSpPr/>
            <p:nvPr/>
          </p:nvSpPr>
          <p:spPr>
            <a:xfrm>
              <a:off x="323532" y="404622"/>
              <a:ext cx="4248785" cy="1939289"/>
            </a:xfrm>
            <a:custGeom>
              <a:avLst/>
              <a:gdLst/>
              <a:ahLst/>
              <a:cxnLst/>
              <a:rect l="l" t="t" r="r" b="b"/>
              <a:pathLst>
                <a:path w="4248785" h="1939289">
                  <a:moveTo>
                    <a:pt x="4248531" y="0"/>
                  </a:moveTo>
                  <a:lnTo>
                    <a:pt x="0" y="0"/>
                  </a:lnTo>
                  <a:lnTo>
                    <a:pt x="0" y="1939036"/>
                  </a:lnTo>
                  <a:lnTo>
                    <a:pt x="4248531" y="1939036"/>
                  </a:lnTo>
                  <a:lnTo>
                    <a:pt x="4248531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72" y="535686"/>
              <a:ext cx="202692" cy="2133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532" y="404622"/>
            <a:ext cx="4248785" cy="19392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48640" marR="83185" algn="just">
              <a:lnSpc>
                <a:spcPct val="100000"/>
              </a:lnSpc>
              <a:spcBef>
                <a:spcPts val="300"/>
              </a:spcBef>
            </a:pP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Öne</a:t>
            </a:r>
            <a:r>
              <a:rPr sz="24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eğilirken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 (fleksiyon) </a:t>
            </a:r>
            <a:r>
              <a:rPr sz="2400"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20" dirty="0">
                <a:solidFill>
                  <a:srgbClr val="000000"/>
                </a:solidFill>
                <a:latin typeface="Microsoft Sans Serif"/>
                <a:cs typeface="Microsoft Sans Serif"/>
              </a:rPr>
              <a:t>sırt</a:t>
            </a:r>
            <a:r>
              <a:rPr sz="2400" b="0" spc="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konturu</a:t>
            </a: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%15</a:t>
            </a: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kadar </a:t>
            </a:r>
            <a:r>
              <a:rPr sz="2400"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uzayabilir;</a:t>
            </a: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bu</a:t>
            </a: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değişim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iş </a:t>
            </a:r>
            <a:r>
              <a:rPr sz="24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elbiselerinin</a:t>
            </a: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tasarımında </a:t>
            </a:r>
            <a:r>
              <a:rPr sz="2400"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dikkate</a:t>
            </a:r>
            <a:r>
              <a:rPr sz="2400" b="0" spc="4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alınmalıdır.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6221" y="390143"/>
            <a:ext cx="4004182" cy="23399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23532" y="2925000"/>
            <a:ext cx="5328920" cy="3528060"/>
            <a:chOff x="323532" y="2925000"/>
            <a:chExt cx="5328920" cy="3528060"/>
          </a:xfrm>
        </p:grpSpPr>
        <p:sp>
          <p:nvSpPr>
            <p:cNvPr id="8" name="object 8"/>
            <p:cNvSpPr/>
            <p:nvPr/>
          </p:nvSpPr>
          <p:spPr>
            <a:xfrm>
              <a:off x="323532" y="2925000"/>
              <a:ext cx="5328920" cy="3528060"/>
            </a:xfrm>
            <a:custGeom>
              <a:avLst/>
              <a:gdLst/>
              <a:ahLst/>
              <a:cxnLst/>
              <a:rect l="l" t="t" r="r" b="b"/>
              <a:pathLst>
                <a:path w="5328920" h="3528060">
                  <a:moveTo>
                    <a:pt x="5328539" y="0"/>
                  </a:moveTo>
                  <a:lnTo>
                    <a:pt x="0" y="0"/>
                  </a:lnTo>
                  <a:lnTo>
                    <a:pt x="0" y="3527933"/>
                  </a:lnTo>
                  <a:lnTo>
                    <a:pt x="5328539" y="3527933"/>
                  </a:lnTo>
                  <a:lnTo>
                    <a:pt x="5328539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72" y="3592449"/>
              <a:ext cx="216408" cy="2225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72337" y="3484626"/>
            <a:ext cx="4700905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Microsoft Sans Serif"/>
                <a:cs typeface="Microsoft Sans Serif"/>
              </a:rPr>
              <a:t>Eğilerek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çalışma</a:t>
            </a:r>
            <a:r>
              <a:rPr sz="2500" spc="68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durumlarında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bel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bölgesindeki</a:t>
            </a:r>
            <a:r>
              <a:rPr sz="2500" spc="63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omurlarda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basınç </a:t>
            </a:r>
            <a:r>
              <a:rPr sz="2500" spc="40" dirty="0">
                <a:latin typeface="Microsoft Sans Serif"/>
                <a:cs typeface="Microsoft Sans Serif"/>
              </a:rPr>
              <a:t>dağılımı </a:t>
            </a:r>
            <a:r>
              <a:rPr sz="2500" spc="-5" dirty="0">
                <a:latin typeface="Microsoft Sans Serif"/>
                <a:cs typeface="Microsoft Sans Serif"/>
              </a:rPr>
              <a:t>düzgün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30" dirty="0">
                <a:latin typeface="Microsoft Sans Serif"/>
                <a:cs typeface="Microsoft Sans Serif"/>
              </a:rPr>
              <a:t>değildir, </a:t>
            </a:r>
            <a:r>
              <a:rPr sz="2500" spc="-25" dirty="0">
                <a:latin typeface="Microsoft Sans Serif"/>
                <a:cs typeface="Microsoft Sans Serif"/>
              </a:rPr>
              <a:t> </a:t>
            </a:r>
            <a:r>
              <a:rPr sz="2500" spc="30" dirty="0">
                <a:latin typeface="Microsoft Sans Serif"/>
                <a:cs typeface="Microsoft Sans Serif"/>
              </a:rPr>
              <a:t>bazı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noktalarda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basınç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çok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yüksek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değerlere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ulaşır.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53" y="2852991"/>
            <a:ext cx="3011424" cy="359994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10" y="333375"/>
            <a:ext cx="8640445" cy="2664460"/>
          </a:xfrm>
          <a:custGeom>
            <a:avLst/>
            <a:gdLst/>
            <a:ahLst/>
            <a:cxnLst/>
            <a:rect l="l" t="t" r="r" b="b"/>
            <a:pathLst>
              <a:path w="8640445" h="2664460">
                <a:moveTo>
                  <a:pt x="8639937" y="0"/>
                </a:moveTo>
                <a:lnTo>
                  <a:pt x="0" y="0"/>
                </a:lnTo>
                <a:lnTo>
                  <a:pt x="0" y="2663952"/>
                </a:lnTo>
                <a:lnTo>
                  <a:pt x="8639937" y="2663952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357377"/>
            <a:ext cx="8484235" cy="257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6235" algn="l"/>
              </a:tabLst>
            </a:pPr>
            <a:r>
              <a:rPr sz="2600" b="1" dirty="0">
                <a:latin typeface="Arial"/>
                <a:cs typeface="Arial"/>
              </a:rPr>
              <a:t>Omuz ve Kol Hareketleri: </a:t>
            </a:r>
            <a:r>
              <a:rPr sz="2600" spc="5" dirty="0">
                <a:latin typeface="Microsoft Sans Serif"/>
                <a:cs typeface="Microsoft Sans Serif"/>
              </a:rPr>
              <a:t>Omuz </a:t>
            </a:r>
            <a:r>
              <a:rPr sz="2600" spc="-10" dirty="0">
                <a:latin typeface="Microsoft Sans Serif"/>
                <a:cs typeface="Microsoft Sans Serif"/>
              </a:rPr>
              <a:t>eklemi </a:t>
            </a:r>
            <a:r>
              <a:rPr sz="2600" spc="-5" dirty="0">
                <a:latin typeface="Microsoft Sans Serif"/>
                <a:cs typeface="Microsoft Sans Serif"/>
              </a:rPr>
              <a:t>hareketlerine 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dirsek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ve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el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bileği</a:t>
            </a:r>
            <a:r>
              <a:rPr sz="2600" spc="-5" dirty="0">
                <a:latin typeface="Microsoft Sans Serif"/>
                <a:cs typeface="Microsoft Sans Serif"/>
              </a:rPr>
              <a:t> hareketleri</a:t>
            </a:r>
            <a:r>
              <a:rPr sz="2600" dirty="0">
                <a:latin typeface="Microsoft Sans Serif"/>
                <a:cs typeface="Microsoft Sans Serif"/>
              </a:rPr>
              <a:t> de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25" dirty="0">
                <a:latin typeface="Microsoft Sans Serif"/>
                <a:cs typeface="Microsoft Sans Serif"/>
              </a:rPr>
              <a:t>katıldığında,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gövde </a:t>
            </a:r>
            <a:r>
              <a:rPr sz="2600" spc="-68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etrafında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geniş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bir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erişme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20" dirty="0">
                <a:latin typeface="Microsoft Sans Serif"/>
                <a:cs typeface="Microsoft Sans Serif"/>
              </a:rPr>
              <a:t>alanı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oluşur.</a:t>
            </a:r>
            <a:endParaRPr sz="26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90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Parmaklar tek eksenli, bilekler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dirsekler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iki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eksenli,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omuz çok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eksenli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hareket kabiliyetine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sahiptir.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510" y="2996895"/>
            <a:ext cx="8641080" cy="3456304"/>
            <a:chOff x="251510" y="2996895"/>
            <a:chExt cx="8641080" cy="3456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044" y="2996984"/>
              <a:ext cx="3960495" cy="3438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10" y="2996895"/>
              <a:ext cx="4662170" cy="345605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3336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319" y="358902"/>
            <a:ext cx="853249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Gövde</a:t>
            </a:r>
            <a:r>
              <a:rPr sz="2400" b="1" spc="1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Hareketleri:</a:t>
            </a:r>
            <a:r>
              <a:rPr sz="2400" b="1" spc="150" dirty="0"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Üst</a:t>
            </a:r>
            <a:r>
              <a:rPr sz="2400" spc="1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etraf</a:t>
            </a:r>
            <a:r>
              <a:rPr sz="2400" spc="17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hareketlerinin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büyük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bölümünde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gövde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hareket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sınırlarının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kullanımı</a:t>
            </a:r>
            <a:r>
              <a:rPr sz="2400" spc="7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ile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çalışma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sözkonusudur.</a:t>
            </a:r>
            <a:endParaRPr sz="2400">
              <a:latin typeface="Microsoft Sans Serif"/>
              <a:cs typeface="Microsoft Sans Serif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Gövdenin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sağa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sola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eğilme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hareketleri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40</a:t>
            </a:r>
            <a:r>
              <a:rPr sz="2400" spc="-7" baseline="24305" dirty="0">
                <a:latin typeface="Microsoft Sans Serif"/>
                <a:cs typeface="Microsoft Sans Serif"/>
              </a:rPr>
              <a:t>o</a:t>
            </a:r>
            <a:r>
              <a:rPr sz="2400" spc="-5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latin typeface="Microsoft Sans Serif"/>
                <a:cs typeface="Microsoft Sans Serif"/>
              </a:rPr>
              <a:t>Öne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eğilme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70</a:t>
            </a:r>
            <a:r>
              <a:rPr sz="2400" spc="-7" baseline="24305" dirty="0">
                <a:latin typeface="Microsoft Sans Serif"/>
                <a:cs typeface="Microsoft Sans Serif"/>
              </a:rPr>
              <a:t>o</a:t>
            </a:r>
            <a:r>
              <a:rPr sz="2400" spc="-5" dirty="0">
                <a:latin typeface="Microsoft Sans Serif"/>
                <a:cs typeface="Microsoft Sans Serif"/>
              </a:rPr>
              <a:t>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arkaya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eğilme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30</a:t>
            </a:r>
            <a:r>
              <a:rPr sz="2400" spc="-7" baseline="24305" dirty="0">
                <a:latin typeface="Microsoft Sans Serif"/>
                <a:cs typeface="Microsoft Sans Serif"/>
              </a:rPr>
              <a:t>o</a:t>
            </a:r>
            <a:r>
              <a:rPr sz="2400" spc="-5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Sağa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sola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rotasyon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35</a:t>
            </a:r>
            <a:r>
              <a:rPr sz="2400" spc="-7" baseline="24305" dirty="0">
                <a:latin typeface="Microsoft Sans Serif"/>
                <a:cs typeface="Microsoft Sans Serif"/>
              </a:rPr>
              <a:t>o</a:t>
            </a:r>
            <a:endParaRPr sz="2400" baseline="24305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523" y="2529293"/>
            <a:ext cx="8633460" cy="3852545"/>
            <a:chOff x="251523" y="2529293"/>
            <a:chExt cx="8633460" cy="3852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2529293"/>
              <a:ext cx="5501005" cy="38520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2591" y="3818724"/>
              <a:ext cx="3131946" cy="25626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6986" y="357378"/>
            <a:ext cx="221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fleksiyon,</a:t>
            </a:r>
            <a:r>
              <a:rPr b="0" spc="17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70</a:t>
            </a:r>
            <a:r>
              <a:rPr sz="2775" b="0" spc="7" baseline="25525" dirty="0">
                <a:solidFill>
                  <a:srgbClr val="000000"/>
                </a:solidFill>
                <a:latin typeface="Microsoft Sans Serif"/>
                <a:cs typeface="Microsoft Sans Serif"/>
              </a:rPr>
              <a:t>o</a:t>
            </a:r>
            <a:endParaRPr sz="2775" baseline="25525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19" y="357378"/>
            <a:ext cx="61474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El</a:t>
            </a:r>
            <a:r>
              <a:rPr sz="2800" b="1" spc="1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ve</a:t>
            </a:r>
            <a:r>
              <a:rPr sz="2800" b="1" spc="20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Bilek</a:t>
            </a:r>
            <a:r>
              <a:rPr sz="2800" b="1" spc="2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Hareketleri:</a:t>
            </a:r>
            <a:r>
              <a:rPr sz="2800" b="1" spc="204" dirty="0">
                <a:latin typeface="Arial"/>
                <a:cs typeface="Arial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El</a:t>
            </a:r>
            <a:r>
              <a:rPr sz="2800" spc="2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bileği,</a:t>
            </a:r>
            <a:r>
              <a:rPr sz="2800" spc="25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90</a:t>
            </a:r>
            <a:r>
              <a:rPr sz="2775" spc="7" baseline="25525" dirty="0">
                <a:latin typeface="Microsoft Sans Serif"/>
                <a:cs typeface="Microsoft Sans Serif"/>
              </a:rPr>
              <a:t>o </a:t>
            </a:r>
            <a:r>
              <a:rPr sz="2775" spc="-712" baseline="255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ekstansiyon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hareketlerine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izin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verir.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523" y="1556766"/>
            <a:ext cx="8550275" cy="4824730"/>
            <a:chOff x="251523" y="1556766"/>
            <a:chExt cx="8550275" cy="4824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1556766"/>
              <a:ext cx="5995924" cy="17999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5" y="1556766"/>
              <a:ext cx="2501518" cy="17999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010" y="3428962"/>
              <a:ext cx="3762755" cy="29523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4372" y="3429012"/>
              <a:ext cx="4422013" cy="29519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980681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1004773"/>
            <a:ext cx="8485505" cy="178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  <a:tab pos="1823085" algn="l"/>
                <a:tab pos="2480310" algn="l"/>
                <a:tab pos="3926840" algn="l"/>
                <a:tab pos="5572760" algn="l"/>
                <a:tab pos="6983095" algn="l"/>
                <a:tab pos="766000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Oturma	ve	</a:t>
            </a:r>
            <a:r>
              <a:rPr sz="2800" spc="15" dirty="0">
                <a:latin typeface="Microsoft Sans Serif"/>
                <a:cs typeface="Microsoft Sans Serif"/>
              </a:rPr>
              <a:t>sırtüstü	</a:t>
            </a:r>
            <a:r>
              <a:rPr sz="2800" spc="-5" dirty="0">
                <a:latin typeface="Microsoft Sans Serif"/>
                <a:cs typeface="Microsoft Sans Serif"/>
              </a:rPr>
              <a:t>y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ta</a:t>
            </a:r>
            <a:r>
              <a:rPr sz="2800" dirty="0">
                <a:latin typeface="Microsoft Sans Serif"/>
                <a:cs typeface="Microsoft Sans Serif"/>
              </a:rPr>
              <a:t>r</a:t>
            </a:r>
            <a:r>
              <a:rPr sz="2800" spc="-5" dirty="0">
                <a:latin typeface="Microsoft Sans Serif"/>
                <a:cs typeface="Microsoft Sans Serif"/>
              </a:rPr>
              <a:t>ken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di</a:t>
            </a:r>
            <a:r>
              <a:rPr sz="2800" spc="-5" dirty="0">
                <a:latin typeface="Microsoft Sans Serif"/>
                <a:cs typeface="Microsoft Sans Serif"/>
              </a:rPr>
              <a:t>z</a:t>
            </a:r>
            <a:r>
              <a:rPr sz="2800" spc="-10" dirty="0">
                <a:latin typeface="Microsoft Sans Serif"/>
                <a:cs typeface="Microsoft Sans Serif"/>
              </a:rPr>
              <a:t>le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en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rahat  pozisyonu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70°-130°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fleksiyon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halindeki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duruşudur.</a:t>
            </a:r>
            <a:endParaRPr sz="28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204"/>
              </a:spcBef>
              <a:buChar char="•"/>
              <a:tabLst>
                <a:tab pos="367665" algn="l"/>
                <a:tab pos="368300" algn="l"/>
              </a:tabLst>
            </a:pPr>
            <a:r>
              <a:rPr sz="2800" spc="15" dirty="0">
                <a:latin typeface="Microsoft Sans Serif"/>
                <a:cs typeface="Microsoft Sans Serif"/>
              </a:rPr>
              <a:t>Bacağın,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kalça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ekleminden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fleksiyon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hareketi: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120°</a:t>
            </a:r>
            <a:endParaRPr sz="28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195"/>
              </a:spcBef>
              <a:buChar char="•"/>
              <a:tabLst>
                <a:tab pos="367665" algn="l"/>
                <a:tab pos="368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Kalçadan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gerçekleştirilebilen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hiperekstansiyon: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45°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475" y="332689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800" b="1" spc="-5" dirty="0">
                <a:latin typeface="Arial"/>
                <a:cs typeface="Arial"/>
              </a:rPr>
              <a:t>Alt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Ekstremite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Hareketleri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504" y="3753294"/>
            <a:ext cx="8785225" cy="2628265"/>
            <a:chOff x="107504" y="3753294"/>
            <a:chExt cx="8785225" cy="26282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3753319"/>
              <a:ext cx="5396230" cy="26280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8662" y="3753294"/>
              <a:ext cx="3333877" cy="26277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332689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ÇALIŞMA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DURUŞLARI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501" y="980681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419" y="1004773"/>
            <a:ext cx="8485505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765" marR="5080" indent="-266700" algn="just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79400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Duruş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(postür), </a:t>
            </a:r>
            <a:r>
              <a:rPr sz="2800" spc="-5" dirty="0">
                <a:latin typeface="Microsoft Sans Serif"/>
                <a:cs typeface="Microsoft Sans Serif"/>
              </a:rPr>
              <a:t>vücudun, </a:t>
            </a:r>
            <a:r>
              <a:rPr sz="2800" spc="20" dirty="0">
                <a:latin typeface="Microsoft Sans Serif"/>
                <a:cs typeface="Microsoft Sans Serif"/>
              </a:rPr>
              <a:t>başın, </a:t>
            </a:r>
            <a:r>
              <a:rPr sz="2800" spc="-5" dirty="0">
                <a:latin typeface="Microsoft Sans Serif"/>
                <a:cs typeface="Microsoft Sans Serif"/>
              </a:rPr>
              <a:t>gövdenin, </a:t>
            </a:r>
            <a:r>
              <a:rPr sz="2800" spc="-10" dirty="0">
                <a:latin typeface="Microsoft Sans Serif"/>
                <a:cs typeface="Microsoft Sans Serif"/>
              </a:rPr>
              <a:t>kol </a:t>
            </a:r>
            <a:r>
              <a:rPr sz="2800" spc="-5" dirty="0">
                <a:latin typeface="Microsoft Sans Serif"/>
                <a:cs typeface="Microsoft Sans Serif"/>
              </a:rPr>
              <a:t>ve </a:t>
            </a:r>
            <a:r>
              <a:rPr sz="2800" dirty="0">
                <a:latin typeface="Microsoft Sans Serif"/>
                <a:cs typeface="Microsoft Sans Serif"/>
              </a:rPr>
              <a:t> bacak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üyelerinin</a:t>
            </a:r>
            <a:r>
              <a:rPr sz="2800" spc="-5" dirty="0">
                <a:latin typeface="Microsoft Sans Serif"/>
                <a:cs typeface="Microsoft Sans Serif"/>
              </a:rPr>
              <a:t> boşluktaki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konfigürasyonu,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hizalanması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olarak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tanımlanmaktadır.</a:t>
            </a:r>
            <a:endParaRPr sz="2800">
              <a:latin typeface="Microsoft Sans Serif"/>
              <a:cs typeface="Microsoft Sans Serif"/>
            </a:endParaRPr>
          </a:p>
          <a:p>
            <a:pPr marL="278765" marR="6985" indent="-266700" algn="just">
              <a:lnSpc>
                <a:spcPct val="100000"/>
              </a:lnSpc>
              <a:spcBef>
                <a:spcPts val="1205"/>
              </a:spcBef>
              <a:buChar char="•"/>
              <a:tabLst>
                <a:tab pos="2794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Duruş,</a:t>
            </a:r>
            <a:r>
              <a:rPr sz="2800" dirty="0">
                <a:latin typeface="Microsoft Sans Serif"/>
                <a:cs typeface="Microsoft Sans Serif"/>
              </a:rPr>
              <a:t> ayakta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dururken,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otururken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veya</a:t>
            </a:r>
            <a:r>
              <a:rPr sz="2800" spc="7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yatarken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yer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çekimine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25" dirty="0">
                <a:latin typeface="Microsoft Sans Serif"/>
                <a:cs typeface="Microsoft Sans Serif"/>
              </a:rPr>
              <a:t>karşı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vücudun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dik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durduğu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konumdur.</a:t>
            </a:r>
            <a:endParaRPr sz="2800">
              <a:latin typeface="Microsoft Sans Serif"/>
              <a:cs typeface="Microsoft Sans Serif"/>
            </a:endParaRPr>
          </a:p>
          <a:p>
            <a:pPr marL="278765" marR="8255" indent="-26670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2794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İnsan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vücudu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esnek,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kontrollü</a:t>
            </a:r>
            <a:r>
              <a:rPr sz="2800" spc="-5" dirty="0">
                <a:latin typeface="Microsoft Sans Serif"/>
                <a:cs typeface="Microsoft Sans Serif"/>
              </a:rPr>
              <a:t> ve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isteğimize</a:t>
            </a:r>
            <a:r>
              <a:rPr sz="2800" spc="-5" dirty="0">
                <a:latin typeface="Microsoft Sans Serif"/>
                <a:cs typeface="Microsoft Sans Serif"/>
              </a:rPr>
              <a:t> göre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hareket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edebilmemizi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sağlar.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31419" y="4449826"/>
            <a:ext cx="848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95"/>
              </a:spcBef>
              <a:buChar char="•"/>
              <a:tabLst>
                <a:tab pos="278765" algn="l"/>
                <a:tab pos="279400" algn="l"/>
                <a:tab pos="1826260" algn="l"/>
                <a:tab pos="3194685" algn="l"/>
                <a:tab pos="4484370" algn="l"/>
                <a:tab pos="6071235" algn="l"/>
                <a:tab pos="738060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Bun</a:t>
            </a:r>
            <a:r>
              <a:rPr sz="2800" dirty="0">
                <a:latin typeface="Microsoft Sans Serif"/>
                <a:cs typeface="Microsoft Sans Serif"/>
              </a:rPr>
              <a:t>u</a:t>
            </a:r>
            <a:r>
              <a:rPr sz="2800" spc="-15" dirty="0">
                <a:latin typeface="Microsoft Sans Serif"/>
                <a:cs typeface="Microsoft Sans Serif"/>
              </a:rPr>
              <a:t>n</a:t>
            </a:r>
            <a:r>
              <a:rPr sz="2800" spc="-5" dirty="0">
                <a:latin typeface="Microsoft Sans Serif"/>
                <a:cs typeface="Microsoft Sans Serif"/>
              </a:rPr>
              <a:t>la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5" dirty="0">
                <a:latin typeface="Microsoft Sans Serif"/>
                <a:cs typeface="Microsoft Sans Serif"/>
              </a:rPr>
              <a:t>b</a:t>
            </a:r>
            <a:r>
              <a:rPr sz="2800" spc="-5" dirty="0">
                <a:latin typeface="Microsoft Sans Serif"/>
                <a:cs typeface="Microsoft Sans Serif"/>
              </a:rPr>
              <a:t>i</a:t>
            </a:r>
            <a:r>
              <a:rPr sz="2800" spc="-15" dirty="0">
                <a:latin typeface="Microsoft Sans Serif"/>
                <a:cs typeface="Microsoft Sans Serif"/>
              </a:rPr>
              <a:t>rl</a:t>
            </a:r>
            <a:r>
              <a:rPr sz="2800" spc="-10" dirty="0">
                <a:latin typeface="Microsoft Sans Serif"/>
                <a:cs typeface="Microsoft Sans Serif"/>
              </a:rPr>
              <a:t>i</a:t>
            </a:r>
            <a:r>
              <a:rPr sz="2800" spc="-5" dirty="0">
                <a:latin typeface="Microsoft Sans Serif"/>
                <a:cs typeface="Microsoft Sans Serif"/>
              </a:rPr>
              <a:t>k</a:t>
            </a:r>
            <a:r>
              <a:rPr sz="2800" dirty="0">
                <a:latin typeface="Microsoft Sans Serif"/>
                <a:cs typeface="Microsoft Sans Serif"/>
              </a:rPr>
              <a:t>t</a:t>
            </a:r>
            <a:r>
              <a:rPr sz="2800" spc="-5" dirty="0">
                <a:latin typeface="Microsoft Sans Serif"/>
                <a:cs typeface="Microsoft Sans Serif"/>
              </a:rPr>
              <a:t>e,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g</a:t>
            </a:r>
            <a:r>
              <a:rPr sz="2800" dirty="0">
                <a:latin typeface="Microsoft Sans Serif"/>
                <a:cs typeface="Microsoft Sans Serif"/>
              </a:rPr>
              <a:t>ü</a:t>
            </a:r>
            <a:r>
              <a:rPr sz="2800" spc="-20" dirty="0">
                <a:latin typeface="Microsoft Sans Serif"/>
                <a:cs typeface="Microsoft Sans Serif"/>
              </a:rPr>
              <a:t>n</a:t>
            </a:r>
            <a:r>
              <a:rPr sz="2800" spc="-5" dirty="0">
                <a:latin typeface="Microsoft Sans Serif"/>
                <a:cs typeface="Microsoft Sans Serif"/>
              </a:rPr>
              <a:t>l</a:t>
            </a:r>
            <a:r>
              <a:rPr sz="2800" spc="-10" dirty="0">
                <a:latin typeface="Microsoft Sans Serif"/>
                <a:cs typeface="Microsoft Sans Serif"/>
              </a:rPr>
              <a:t>ü</a:t>
            </a:r>
            <a:r>
              <a:rPr sz="2800" spc="-5" dirty="0">
                <a:latin typeface="Microsoft Sans Serif"/>
                <a:cs typeface="Microsoft Sans Serif"/>
              </a:rPr>
              <a:t>k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y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ş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mın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25" dirty="0">
                <a:latin typeface="Microsoft Sans Serif"/>
                <a:cs typeface="Microsoft Sans Serif"/>
              </a:rPr>
              <a:t>doğas</a:t>
            </a:r>
            <a:r>
              <a:rPr sz="2800" spc="5" dirty="0">
                <a:latin typeface="Microsoft Sans Serif"/>
                <a:cs typeface="Microsoft Sans Serif"/>
              </a:rPr>
              <a:t>ı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g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20" dirty="0">
                <a:latin typeface="Microsoft Sans Serif"/>
                <a:cs typeface="Microsoft Sans Serif"/>
              </a:rPr>
              <a:t>ğ</a:t>
            </a:r>
            <a:r>
              <a:rPr sz="2800" spc="-5" dirty="0">
                <a:latin typeface="Microsoft Sans Serif"/>
                <a:cs typeface="Microsoft Sans Serif"/>
              </a:rPr>
              <a:t>i,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19" y="4723942"/>
            <a:ext cx="8215630" cy="16109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dirty="0">
                <a:latin typeface="Microsoft Sans Serif"/>
                <a:cs typeface="Microsoft Sans Serif"/>
              </a:rPr>
              <a:t>çoğu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insan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25" dirty="0">
                <a:latin typeface="Microsoft Sans Serif"/>
                <a:cs typeface="Microsoft Sans Serif"/>
              </a:rPr>
              <a:t>zayıf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duruş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sergilemektedir.</a:t>
            </a:r>
            <a:endParaRPr sz="2800">
              <a:latin typeface="Microsoft Sans Serif"/>
              <a:cs typeface="Microsoft Sans Serif"/>
            </a:endParaRPr>
          </a:p>
          <a:p>
            <a:pPr marL="413384" marR="5080" indent="-266700">
              <a:lnSpc>
                <a:spcPct val="100000"/>
              </a:lnSpc>
              <a:spcBef>
                <a:spcPts val="1200"/>
              </a:spcBef>
              <a:tabLst>
                <a:tab pos="1109345" algn="l"/>
                <a:tab pos="2660015" algn="l"/>
                <a:tab pos="3575685" algn="l"/>
                <a:tab pos="4135120" algn="l"/>
                <a:tab pos="4556125" algn="l"/>
                <a:tab pos="6183630" algn="l"/>
              </a:tabLst>
            </a:pP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-2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Bu,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y</a:t>
            </a:r>
            <a:r>
              <a:rPr sz="2800" dirty="0">
                <a:latin typeface="Microsoft Sans Serif"/>
                <a:cs typeface="Microsoft Sans Serif"/>
              </a:rPr>
              <a:t>ü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ü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k</a:t>
            </a:r>
            <a:r>
              <a:rPr sz="2800" spc="-1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n</a:t>
            </a:r>
            <a:r>
              <a:rPr sz="2800" dirty="0">
                <a:latin typeface="Microsoft Sans Serif"/>
                <a:cs typeface="Microsoft Sans Serif"/>
              </a:rPr>
              <a:t>	vey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5" dirty="0">
                <a:latin typeface="Microsoft Sans Serif"/>
                <a:cs typeface="Microsoft Sans Serif"/>
              </a:rPr>
              <a:t>b</a:t>
            </a:r>
            <a:r>
              <a:rPr sz="2800" spc="-5" dirty="0">
                <a:latin typeface="Microsoft Sans Serif"/>
                <a:cs typeface="Microsoft Sans Serif"/>
              </a:rPr>
              <a:t>ir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iş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90" dirty="0">
                <a:latin typeface="Microsoft Sans Serif"/>
                <a:cs typeface="Microsoft Sans Serif"/>
              </a:rPr>
              <a:t>s</a:t>
            </a:r>
            <a:r>
              <a:rPr sz="2800" spc="45" dirty="0">
                <a:latin typeface="Microsoft Sans Serif"/>
                <a:cs typeface="Microsoft Sans Serif"/>
              </a:rPr>
              <a:t>ı</a:t>
            </a:r>
            <a:r>
              <a:rPr sz="2800" spc="20" dirty="0">
                <a:latin typeface="Microsoft Sans Serif"/>
                <a:cs typeface="Microsoft Sans Serif"/>
              </a:rPr>
              <a:t>rası</a:t>
            </a:r>
            <a:r>
              <a:rPr sz="2800" spc="35" dirty="0">
                <a:latin typeface="Microsoft Sans Serif"/>
                <a:cs typeface="Microsoft Sans Serif"/>
              </a:rPr>
              <a:t>n</a:t>
            </a:r>
            <a:r>
              <a:rPr sz="2800" spc="-10" dirty="0">
                <a:latin typeface="Microsoft Sans Serif"/>
                <a:cs typeface="Microsoft Sans Serif"/>
              </a:rPr>
              <a:t>d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v</a:t>
            </a:r>
            <a:r>
              <a:rPr sz="2800" dirty="0">
                <a:latin typeface="Microsoft Sans Serif"/>
                <a:cs typeface="Microsoft Sans Serif"/>
              </a:rPr>
              <a:t>ü</a:t>
            </a:r>
            <a:r>
              <a:rPr sz="2800" spc="-5" dirty="0">
                <a:latin typeface="Microsoft Sans Serif"/>
                <a:cs typeface="Microsoft Sans Serif"/>
              </a:rPr>
              <a:t>c</a:t>
            </a:r>
            <a:r>
              <a:rPr sz="2800" dirty="0">
                <a:latin typeface="Microsoft Sans Serif"/>
                <a:cs typeface="Microsoft Sans Serif"/>
              </a:rPr>
              <a:t>u</a:t>
            </a:r>
            <a:r>
              <a:rPr sz="2800" spc="-10" dirty="0">
                <a:latin typeface="Microsoft Sans Serif"/>
                <a:cs typeface="Microsoft Sans Serif"/>
              </a:rPr>
              <a:t>d</a:t>
            </a:r>
            <a:r>
              <a:rPr sz="2800" dirty="0">
                <a:latin typeface="Microsoft Sans Serif"/>
                <a:cs typeface="Microsoft Sans Serif"/>
              </a:rPr>
              <a:t>u</a:t>
            </a:r>
            <a:r>
              <a:rPr sz="2800" spc="-5" dirty="0">
                <a:latin typeface="Microsoft Sans Serif"/>
                <a:cs typeface="Microsoft Sans Serif"/>
              </a:rPr>
              <a:t>m</a:t>
            </a:r>
            <a:r>
              <a:rPr sz="2800" spc="5" dirty="0">
                <a:latin typeface="Microsoft Sans Serif"/>
                <a:cs typeface="Microsoft Sans Serif"/>
              </a:rPr>
              <a:t>u</a:t>
            </a:r>
            <a:r>
              <a:rPr sz="2800" spc="-5" dirty="0">
                <a:latin typeface="Microsoft Sans Serif"/>
                <a:cs typeface="Microsoft Sans Serif"/>
              </a:rPr>
              <a:t>zu  </a:t>
            </a:r>
            <a:r>
              <a:rPr sz="2800" spc="-15" dirty="0">
                <a:latin typeface="Microsoft Sans Serif"/>
                <a:cs typeface="Microsoft Sans Serif"/>
              </a:rPr>
              <a:t>iyi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konumda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tutmadığımız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anlamına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geliyor.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501" y="332600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8121"/>
                </a:lnTo>
                <a:lnTo>
                  <a:pt x="8639937" y="6048121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64482" y="358267"/>
            <a:ext cx="99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duruş</a:t>
            </a:r>
            <a:r>
              <a:rPr sz="25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0814" y="358267"/>
            <a:ext cx="28911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05" indent="-37084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82905" algn="l"/>
                <a:tab pos="383540" algn="l"/>
              </a:tabLst>
            </a:pP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Anatomik</a:t>
            </a:r>
            <a:endParaRPr sz="25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tabLst>
                <a:tab pos="2190750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b</a:t>
            </a:r>
            <a:r>
              <a:rPr sz="2500" spc="-5" dirty="0">
                <a:latin typeface="Microsoft Sans Serif"/>
                <a:cs typeface="Microsoft Sans Serif"/>
              </a:rPr>
              <a:t>u</a:t>
            </a:r>
            <a:r>
              <a:rPr sz="2500" spc="-15" dirty="0">
                <a:latin typeface="Microsoft Sans Serif"/>
                <a:cs typeface="Microsoft Sans Serif"/>
              </a:rPr>
              <a:t>l</a:t>
            </a:r>
            <a:r>
              <a:rPr sz="2500" spc="-30" dirty="0">
                <a:latin typeface="Microsoft Sans Serif"/>
                <a:cs typeface="Microsoft Sans Serif"/>
              </a:rPr>
              <a:t>u</a:t>
            </a:r>
            <a:r>
              <a:rPr sz="2500" spc="-10" dirty="0">
                <a:latin typeface="Microsoft Sans Serif"/>
                <a:cs typeface="Microsoft Sans Serif"/>
              </a:rPr>
              <a:t>n</a:t>
            </a:r>
            <a:r>
              <a:rPr sz="2500" spc="-5" dirty="0">
                <a:latin typeface="Microsoft Sans Serif"/>
                <a:cs typeface="Microsoft Sans Serif"/>
              </a:rPr>
              <a:t>d</a:t>
            </a:r>
            <a:r>
              <a:rPr sz="2500" spc="-15" dirty="0">
                <a:latin typeface="Microsoft Sans Serif"/>
                <a:cs typeface="Microsoft Sans Serif"/>
              </a:rPr>
              <a:t>u</a:t>
            </a:r>
            <a:r>
              <a:rPr sz="2500" spc="-10" dirty="0">
                <a:latin typeface="Microsoft Sans Serif"/>
                <a:cs typeface="Microsoft Sans Serif"/>
              </a:rPr>
              <a:t>ğ</a:t>
            </a:r>
            <a:r>
              <a:rPr sz="2500" spc="-5" dirty="0">
                <a:latin typeface="Microsoft Sans Serif"/>
                <a:cs typeface="Microsoft Sans Serif"/>
              </a:rPr>
              <a:t>u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yerin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4102" y="358267"/>
            <a:ext cx="15906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Microsoft Sans Serif"/>
                <a:cs typeface="Microsoft Sans Serif"/>
              </a:rPr>
              <a:t>vüc</a:t>
            </a:r>
            <a:r>
              <a:rPr sz="2500" dirty="0">
                <a:latin typeface="Microsoft Sans Serif"/>
                <a:cs typeface="Microsoft Sans Serif"/>
              </a:rPr>
              <a:t>u</a:t>
            </a:r>
            <a:r>
              <a:rPr sz="2500" spc="-5" dirty="0">
                <a:latin typeface="Microsoft Sans Serif"/>
                <a:cs typeface="Microsoft Sans Serif"/>
              </a:rPr>
              <a:t>t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676910" algn="l"/>
              </a:tabLst>
            </a:pPr>
            <a:r>
              <a:rPr sz="2500" dirty="0">
                <a:latin typeface="Microsoft Sans Serif"/>
                <a:cs typeface="Microsoft Sans Serif"/>
              </a:rPr>
              <a:t>ve	</a:t>
            </a:r>
            <a:r>
              <a:rPr sz="2500" spc="-10" dirty="0">
                <a:latin typeface="Microsoft Sans Serif"/>
                <a:cs typeface="Microsoft Sans Serif"/>
              </a:rPr>
              <a:t>insan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0" y="1120216"/>
            <a:ext cx="44462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0530" algn="l"/>
              </a:tabLst>
            </a:pPr>
            <a:r>
              <a:rPr sz="2500" spc="10" dirty="0">
                <a:latin typeface="Microsoft Sans Serif"/>
                <a:cs typeface="Microsoft Sans Serif"/>
              </a:rPr>
              <a:t>tanımlanmasında	</a:t>
            </a:r>
            <a:r>
              <a:rPr sz="2500" spc="5" dirty="0">
                <a:latin typeface="Microsoft Sans Serif"/>
                <a:cs typeface="Microsoft Sans Serif"/>
              </a:rPr>
              <a:t>“başlangıç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4034" y="358267"/>
            <a:ext cx="193040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1640" algn="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Microsoft Sans Serif"/>
                <a:cs typeface="Microsoft Sans Serif"/>
              </a:rPr>
              <a:t>ya</a:t>
            </a:r>
            <a:r>
              <a:rPr sz="2500" spc="10" dirty="0">
                <a:latin typeface="Microsoft Sans Serif"/>
                <a:cs typeface="Microsoft Sans Serif"/>
              </a:rPr>
              <a:t>p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15" dirty="0">
                <a:latin typeface="Microsoft Sans Serif"/>
                <a:cs typeface="Microsoft Sans Serif"/>
              </a:rPr>
              <a:t>la</a:t>
            </a:r>
            <a:r>
              <a:rPr sz="2500" spc="-5" dirty="0">
                <a:latin typeface="Microsoft Sans Serif"/>
                <a:cs typeface="Microsoft Sans Serif"/>
              </a:rPr>
              <a:t>r</a:t>
            </a:r>
            <a:r>
              <a:rPr sz="2500" spc="110" dirty="0">
                <a:latin typeface="Microsoft Sans Serif"/>
                <a:cs typeface="Microsoft Sans Serif"/>
              </a:rPr>
              <a:t>ı</a:t>
            </a:r>
            <a:r>
              <a:rPr sz="2500" spc="5" dirty="0">
                <a:latin typeface="Microsoft Sans Serif"/>
                <a:cs typeface="Microsoft Sans Serif"/>
              </a:rPr>
              <a:t>n</a:t>
            </a:r>
            <a:r>
              <a:rPr sz="2500" spc="110" dirty="0">
                <a:latin typeface="Microsoft Sans Serif"/>
                <a:cs typeface="Microsoft Sans Serif"/>
              </a:rPr>
              <a:t>ı</a:t>
            </a:r>
            <a:r>
              <a:rPr sz="2500" spc="-5" dirty="0">
                <a:latin typeface="Microsoft Sans Serif"/>
                <a:cs typeface="Microsoft Sans Serif"/>
              </a:rPr>
              <a:t>n  h</a:t>
            </a:r>
            <a:r>
              <a:rPr sz="2500" dirty="0">
                <a:latin typeface="Microsoft Sans Serif"/>
                <a:cs typeface="Microsoft Sans Serif"/>
              </a:rPr>
              <a:t>a</a:t>
            </a:r>
            <a:r>
              <a:rPr sz="2500" spc="-5" dirty="0">
                <a:latin typeface="Microsoft Sans Serif"/>
                <a:cs typeface="Microsoft Sans Serif"/>
              </a:rPr>
              <a:t>reketle</a:t>
            </a:r>
            <a:r>
              <a:rPr sz="2500" spc="-10" dirty="0">
                <a:latin typeface="Microsoft Sans Serif"/>
                <a:cs typeface="Microsoft Sans Serif"/>
              </a:rPr>
              <a:t>rinin  pozisyonu”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0814" y="1501521"/>
            <a:ext cx="6875145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05" marR="5080" algn="just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Microsoft Sans Serif"/>
                <a:cs typeface="Microsoft Sans Serif"/>
              </a:rPr>
              <a:t>olarak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kabul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edilen</a:t>
            </a:r>
            <a:r>
              <a:rPr sz="2500" spc="-5" dirty="0">
                <a:latin typeface="Microsoft Sans Serif"/>
                <a:cs typeface="Microsoft Sans Serif"/>
              </a:rPr>
              <a:t> duruştur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(Nötral</a:t>
            </a:r>
            <a:r>
              <a:rPr sz="2500" spc="-5" dirty="0">
                <a:latin typeface="Microsoft Sans Serif"/>
                <a:cs typeface="Microsoft Sans Serif"/>
              </a:rPr>
              <a:t> duruş).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Ayaklar </a:t>
            </a:r>
            <a:r>
              <a:rPr sz="2500" spc="-10" dirty="0">
                <a:latin typeface="Microsoft Sans Serif"/>
                <a:cs typeface="Microsoft Sans Serif"/>
              </a:rPr>
              <a:t>birbirine paralel </a:t>
            </a:r>
            <a:r>
              <a:rPr sz="2500" spc="-5" dirty="0">
                <a:latin typeface="Microsoft Sans Serif"/>
                <a:cs typeface="Microsoft Sans Serif"/>
              </a:rPr>
              <a:t>ve </a:t>
            </a:r>
            <a:r>
              <a:rPr sz="2500" spc="-10" dirty="0">
                <a:latin typeface="Microsoft Sans Serif"/>
                <a:cs typeface="Microsoft Sans Serif"/>
              </a:rPr>
              <a:t>kollar </a:t>
            </a:r>
            <a:r>
              <a:rPr sz="2500" spc="-5" dirty="0">
                <a:latin typeface="Microsoft Sans Serif"/>
                <a:cs typeface="Microsoft Sans Serif"/>
              </a:rPr>
              <a:t>vücudun her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iki </a:t>
            </a:r>
            <a:r>
              <a:rPr sz="2500" spc="10" dirty="0">
                <a:latin typeface="Microsoft Sans Serif"/>
                <a:cs typeface="Microsoft Sans Serif"/>
              </a:rPr>
              <a:t>yanında </a:t>
            </a:r>
            <a:r>
              <a:rPr sz="2500" spc="-5" dirty="0">
                <a:latin typeface="Microsoft Sans Serif"/>
                <a:cs typeface="Microsoft Sans Serif"/>
              </a:rPr>
              <a:t>yer </a:t>
            </a:r>
            <a:r>
              <a:rPr sz="2500" spc="20" dirty="0">
                <a:latin typeface="Microsoft Sans Serif"/>
                <a:cs typeface="Microsoft Sans Serif"/>
              </a:rPr>
              <a:t>alır; </a:t>
            </a:r>
            <a:r>
              <a:rPr sz="2500" spc="-5" dirty="0">
                <a:latin typeface="Microsoft Sans Serif"/>
                <a:cs typeface="Microsoft Sans Serif"/>
              </a:rPr>
              <a:t>ön </a:t>
            </a:r>
            <a:r>
              <a:rPr sz="2500" spc="-10" dirty="0">
                <a:latin typeface="Microsoft Sans Serif"/>
                <a:cs typeface="Microsoft Sans Serif"/>
              </a:rPr>
              <a:t>kol </a:t>
            </a:r>
            <a:r>
              <a:rPr sz="2500" spc="-15" dirty="0">
                <a:latin typeface="Microsoft Sans Serif"/>
                <a:cs typeface="Microsoft Sans Serif"/>
              </a:rPr>
              <a:t>iç </a:t>
            </a:r>
            <a:r>
              <a:rPr sz="2500" spc="-5" dirty="0">
                <a:latin typeface="Microsoft Sans Serif"/>
                <a:cs typeface="Microsoft Sans Serif"/>
              </a:rPr>
              <a:t>yüzü ve avuç </a:t>
            </a:r>
            <a:r>
              <a:rPr sz="2500" spc="-20" dirty="0">
                <a:latin typeface="Microsoft Sans Serif"/>
                <a:cs typeface="Microsoft Sans Serif"/>
              </a:rPr>
              <a:t>içi </a:t>
            </a:r>
            <a:r>
              <a:rPr sz="2500" spc="-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öne bakar; baş,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gövde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 </a:t>
            </a:r>
            <a:r>
              <a:rPr sz="2500" spc="-10" dirty="0">
                <a:latin typeface="Microsoft Sans Serif"/>
                <a:cs typeface="Microsoft Sans Serif"/>
              </a:rPr>
              <a:t>alt</a:t>
            </a:r>
            <a:r>
              <a:rPr sz="2500" spc="64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üyeler</a:t>
            </a:r>
            <a:r>
              <a:rPr sz="2500" spc="64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düz bir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hat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20" dirty="0">
                <a:latin typeface="Microsoft Sans Serif"/>
                <a:cs typeface="Microsoft Sans Serif"/>
              </a:rPr>
              <a:t>oluşturur.</a:t>
            </a:r>
            <a:endParaRPr sz="2500">
              <a:latin typeface="Microsoft Sans Serif"/>
              <a:cs typeface="Microsoft Sans Serif"/>
            </a:endParaRPr>
          </a:p>
          <a:p>
            <a:pPr marL="382905" marR="5715" indent="-37084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83540" algn="l"/>
              </a:tabLst>
            </a:pP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Standart ayakta duruş</a:t>
            </a:r>
            <a:r>
              <a:rPr sz="2500" spc="-5" dirty="0">
                <a:latin typeface="Microsoft Sans Serif"/>
                <a:cs typeface="Microsoft Sans Serif"/>
              </a:rPr>
              <a:t>,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avuç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içi</a:t>
            </a:r>
            <a:r>
              <a:rPr sz="2500" spc="-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ön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kol </a:t>
            </a:r>
            <a:r>
              <a:rPr sz="2500" spc="-5" dirty="0">
                <a:latin typeface="Microsoft Sans Serif"/>
                <a:cs typeface="Microsoft Sans Serif"/>
              </a:rPr>
              <a:t> gövdeye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bitişiktir.</a:t>
            </a:r>
            <a:r>
              <a:rPr sz="2500" spc="-2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Standart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duruş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iyi</a:t>
            </a:r>
            <a:r>
              <a:rPr sz="2500" spc="1280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ve 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dengeli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-20" dirty="0">
                <a:latin typeface="Microsoft Sans Serif"/>
                <a:cs typeface="Microsoft Sans Serif"/>
              </a:rPr>
              <a:t>duruştur.</a:t>
            </a:r>
            <a:endParaRPr sz="2500">
              <a:latin typeface="Microsoft Sans Serif"/>
              <a:cs typeface="Microsoft Sans Serif"/>
            </a:endParaRPr>
          </a:p>
          <a:p>
            <a:pPr marL="736600" marR="5080" lvl="1" indent="-353695" algn="just">
              <a:lnSpc>
                <a:spcPct val="100000"/>
              </a:lnSpc>
              <a:spcBef>
                <a:spcPts val="605"/>
              </a:spcBef>
              <a:buFont typeface="Microsoft Sans Serif"/>
              <a:buChar char="•"/>
              <a:tabLst>
                <a:tab pos="737235" algn="l"/>
              </a:tabLst>
            </a:pP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Çalışma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duruşu</a:t>
            </a:r>
            <a:r>
              <a:rPr sz="2500" b="1" spc="-5" dirty="0">
                <a:latin typeface="Arial"/>
                <a:cs typeface="Arial"/>
              </a:rPr>
              <a:t>,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vücudun,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başın,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gövdenin, </a:t>
            </a:r>
            <a:r>
              <a:rPr sz="2500" spc="-10" dirty="0">
                <a:latin typeface="Microsoft Sans Serif"/>
                <a:cs typeface="Microsoft Sans Serif"/>
              </a:rPr>
              <a:t>kol </a:t>
            </a:r>
            <a:r>
              <a:rPr sz="2500" spc="-5" dirty="0">
                <a:latin typeface="Microsoft Sans Serif"/>
                <a:cs typeface="Microsoft Sans Serif"/>
              </a:rPr>
              <a:t>ve </a:t>
            </a:r>
            <a:r>
              <a:rPr sz="2500" spc="5" dirty="0">
                <a:latin typeface="Microsoft Sans Serif"/>
                <a:cs typeface="Microsoft Sans Serif"/>
              </a:rPr>
              <a:t>bacakların </a:t>
            </a:r>
            <a:r>
              <a:rPr sz="2500" spc="10" dirty="0">
                <a:latin typeface="Microsoft Sans Serif"/>
                <a:cs typeface="Microsoft Sans Serif"/>
              </a:rPr>
              <a:t>yapılan </a:t>
            </a:r>
            <a:r>
              <a:rPr sz="2500" spc="-10" dirty="0">
                <a:latin typeface="Microsoft Sans Serif"/>
                <a:cs typeface="Microsoft Sans Serif"/>
              </a:rPr>
              <a:t>işe </a:t>
            </a:r>
            <a:r>
              <a:rPr sz="2500" spc="5" dirty="0">
                <a:latin typeface="Microsoft Sans Serif"/>
                <a:cs typeface="Microsoft Sans Serif"/>
              </a:rPr>
              <a:t>ve 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işin özelliklerine </a:t>
            </a:r>
            <a:r>
              <a:rPr sz="2500" spc="-5" dirty="0">
                <a:latin typeface="Microsoft Sans Serif"/>
                <a:cs typeface="Microsoft Sans Serif"/>
              </a:rPr>
              <a:t>göre </a:t>
            </a:r>
            <a:r>
              <a:rPr sz="2500" dirty="0">
                <a:latin typeface="Microsoft Sans Serif"/>
                <a:cs typeface="Microsoft Sans Serif"/>
              </a:rPr>
              <a:t>hizalanması </a:t>
            </a:r>
            <a:r>
              <a:rPr sz="2500" spc="-5" dirty="0">
                <a:latin typeface="Microsoft Sans Serif"/>
                <a:cs typeface="Microsoft Sans Serif"/>
              </a:rPr>
              <a:t>şeklinde </a:t>
            </a:r>
            <a:r>
              <a:rPr sz="2500" dirty="0">
                <a:latin typeface="Microsoft Sans Serif"/>
                <a:cs typeface="Microsoft Sans Serif"/>
              </a:rPr>
              <a:t> tanımlanmaktadır.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1523" y="332613"/>
            <a:ext cx="1626235" cy="6049010"/>
            <a:chOff x="251523" y="332613"/>
            <a:chExt cx="1626235" cy="60490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332613"/>
              <a:ext cx="1607693" cy="29519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3383241"/>
              <a:ext cx="1625727" cy="299808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58724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383870"/>
            <a:ext cx="8484870" cy="558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765" marR="5080" indent="-266700" algn="just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79400" algn="l"/>
              </a:tabLst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İyi</a:t>
            </a:r>
            <a:r>
              <a:rPr sz="2500" b="1" spc="4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duruş</a:t>
            </a:r>
            <a:r>
              <a:rPr sz="2500" spc="-5" dirty="0">
                <a:latin typeface="Microsoft Sans Serif"/>
                <a:cs typeface="Microsoft Sans Serif"/>
              </a:rPr>
              <a:t>,</a:t>
            </a:r>
            <a:r>
              <a:rPr sz="2500" spc="50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vücudun</a:t>
            </a:r>
            <a:r>
              <a:rPr sz="2500" spc="49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ayakta</a:t>
            </a:r>
            <a:r>
              <a:rPr sz="2500" spc="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durması,</a:t>
            </a:r>
            <a:r>
              <a:rPr sz="2500" spc="5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yürümesi,</a:t>
            </a:r>
            <a:r>
              <a:rPr sz="2500" spc="49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oturması </a:t>
            </a:r>
            <a:r>
              <a:rPr sz="2500" spc="-65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hareketi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veya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30" dirty="0">
                <a:latin typeface="Microsoft Sans Serif"/>
                <a:cs typeface="Microsoft Sans Serif"/>
              </a:rPr>
              <a:t>ağırlık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taşıma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faaliyetleri</a:t>
            </a:r>
            <a:r>
              <a:rPr sz="2500" spc="645" dirty="0">
                <a:latin typeface="Microsoft Sans Serif"/>
                <a:cs typeface="Microsoft Sans Serif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sırasında 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kasları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bağları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desteklemek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için</a:t>
            </a:r>
            <a:r>
              <a:rPr sz="2500" spc="-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az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zorlanmanın 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oluştuğu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pozisyonlarda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kalmasını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sağlamaktır.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Sonuç: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Artan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verimlilik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kalite,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azalan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süre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maliyet.</a:t>
            </a:r>
            <a:endParaRPr sz="25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İyi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duruşun avantajları: </a:t>
            </a:r>
            <a:r>
              <a:rPr sz="2500" spc="-10" dirty="0">
                <a:latin typeface="Microsoft Sans Serif"/>
                <a:cs typeface="Microsoft Sans Serif"/>
              </a:rPr>
              <a:t>İyi </a:t>
            </a:r>
            <a:r>
              <a:rPr sz="2500" spc="-5" dirty="0">
                <a:latin typeface="Microsoft Sans Serif"/>
                <a:cs typeface="Microsoft Sans Serif"/>
              </a:rPr>
              <a:t>duruşta, kaslar düzgün </a:t>
            </a:r>
            <a:r>
              <a:rPr sz="2500" spc="-10" dirty="0">
                <a:latin typeface="Microsoft Sans Serif"/>
                <a:cs typeface="Microsoft Sans Serif"/>
              </a:rPr>
              <a:t>şekilde 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kullanılır;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gerilim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dirty="0">
                <a:latin typeface="Microsoft Sans Serif"/>
                <a:cs typeface="Microsoft Sans Serif"/>
              </a:rPr>
              <a:t>veya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45" dirty="0">
                <a:latin typeface="Microsoft Sans Serif"/>
                <a:cs typeface="Microsoft Sans Serif"/>
              </a:rPr>
              <a:t>aşırı</a:t>
            </a:r>
            <a:r>
              <a:rPr sz="2500" spc="50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kullanım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problemleri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30" dirty="0">
                <a:latin typeface="Microsoft Sans Serif"/>
                <a:cs typeface="Microsoft Sans Serif"/>
              </a:rPr>
              <a:t>önlenir. </a:t>
            </a:r>
            <a:r>
              <a:rPr sz="2500" spc="-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Eklem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yüzeylerinin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aşınması,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eklem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bağlarının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gerilmesi,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omurga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pozisyonlarının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sabitlenmesi,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30" dirty="0">
                <a:latin typeface="Microsoft Sans Serif"/>
                <a:cs typeface="Microsoft Sans Serif"/>
              </a:rPr>
              <a:t>sırt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kas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35" dirty="0">
                <a:latin typeface="Microsoft Sans Serif"/>
                <a:cs typeface="Microsoft Sans Serif"/>
              </a:rPr>
              <a:t>ağrısı 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önlenir.</a:t>
            </a:r>
            <a:endParaRPr sz="25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6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Kötü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duruş,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gereksiz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enerji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20" dirty="0">
                <a:latin typeface="Microsoft Sans Serif"/>
                <a:cs typeface="Microsoft Sans Serif"/>
              </a:rPr>
              <a:t>tüketir.</a:t>
            </a:r>
            <a:endParaRPr sz="25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  <a:spcBef>
                <a:spcPts val="600"/>
              </a:spcBef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Kötü 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postüre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neden olabilecek 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faktörler: </a:t>
            </a:r>
            <a:r>
              <a:rPr sz="2500" spc="-5" dirty="0">
                <a:latin typeface="Microsoft Sans Serif"/>
                <a:cs typeface="Microsoft Sans Serif"/>
              </a:rPr>
              <a:t>Kas </a:t>
            </a:r>
            <a:r>
              <a:rPr sz="2500" spc="25" dirty="0">
                <a:latin typeface="Microsoft Sans Serif"/>
                <a:cs typeface="Microsoft Sans Serif"/>
              </a:rPr>
              <a:t>zayıflıkları, 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kaslar </a:t>
            </a:r>
            <a:r>
              <a:rPr sz="2500" spc="5" dirty="0">
                <a:latin typeface="Microsoft Sans Serif"/>
                <a:cs typeface="Microsoft Sans Serif"/>
              </a:rPr>
              <a:t>arasındaki </a:t>
            </a:r>
            <a:r>
              <a:rPr sz="2500" spc="-5" dirty="0">
                <a:latin typeface="Microsoft Sans Serif"/>
                <a:cs typeface="Microsoft Sans Serif"/>
              </a:rPr>
              <a:t>kuvvet </a:t>
            </a:r>
            <a:r>
              <a:rPr sz="2500" spc="-15" dirty="0">
                <a:latin typeface="Microsoft Sans Serif"/>
                <a:cs typeface="Microsoft Sans Serif"/>
              </a:rPr>
              <a:t>dengesizliği, </a:t>
            </a:r>
            <a:r>
              <a:rPr sz="2500" spc="-5" dirty="0">
                <a:latin typeface="Microsoft Sans Serif"/>
                <a:cs typeface="Microsoft Sans Serif"/>
              </a:rPr>
              <a:t>yerel </a:t>
            </a:r>
            <a:r>
              <a:rPr sz="2500" spc="-20" dirty="0">
                <a:latin typeface="Microsoft Sans Serif"/>
                <a:cs typeface="Microsoft Sans Serif"/>
              </a:rPr>
              <a:t>sertlikler, </a:t>
            </a:r>
            <a:r>
              <a:rPr sz="2500" spc="-10" dirty="0">
                <a:latin typeface="Microsoft Sans Serif"/>
                <a:cs typeface="Microsoft Sans Serif"/>
              </a:rPr>
              <a:t>ağrılar, </a:t>
            </a:r>
            <a:r>
              <a:rPr sz="2500" spc="-5" dirty="0">
                <a:latin typeface="Microsoft Sans Serif"/>
                <a:cs typeface="Microsoft Sans Serif"/>
              </a:rPr>
              <a:t> yorgunluk,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halsizlik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mesleki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streslerdir.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332765"/>
            <a:ext cx="8640445" cy="52324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pc="-30" dirty="0">
                <a:solidFill>
                  <a:srgbClr val="000000"/>
                </a:solidFill>
              </a:rPr>
              <a:t>Ayakta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Çalışma</a:t>
            </a:r>
          </a:p>
        </p:txBody>
      </p:sp>
      <p:sp>
        <p:nvSpPr>
          <p:cNvPr id="3" name="object 3"/>
          <p:cNvSpPr/>
          <p:nvPr/>
        </p:nvSpPr>
        <p:spPr>
          <a:xfrm>
            <a:off x="252501" y="980681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419" y="1006297"/>
            <a:ext cx="7277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Eğer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mümkünse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ayakta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uzun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süre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çalışılmamalıdır.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3139" y="1814321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şişme</a:t>
            </a:r>
            <a:r>
              <a:rPr sz="2400" spc="-15" dirty="0">
                <a:latin typeface="Microsoft Sans Serif"/>
                <a:cs typeface="Microsoft Sans Serif"/>
              </a:rPr>
              <a:t>l</a:t>
            </a:r>
            <a:r>
              <a:rPr sz="2400" spc="5" dirty="0">
                <a:latin typeface="Microsoft Sans Serif"/>
                <a:cs typeface="Microsoft Sans Serif"/>
              </a:rPr>
              <a:t>e</a:t>
            </a:r>
            <a:r>
              <a:rPr sz="2400" spc="-130" dirty="0">
                <a:latin typeface="Microsoft Sans Serif"/>
                <a:cs typeface="Microsoft Sans Serif"/>
              </a:rPr>
              <a:t>r</a:t>
            </a:r>
            <a:r>
              <a:rPr sz="2400" dirty="0">
                <a:latin typeface="Microsoft Sans Serif"/>
                <a:cs typeface="Microsoft Sans Serif"/>
              </a:rPr>
              <a:t>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2873" y="1448561"/>
            <a:ext cx="4362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  <a:tabLst>
                <a:tab pos="1310005" algn="l"/>
                <a:tab pos="2606040" algn="l"/>
                <a:tab pos="3489960" algn="l"/>
              </a:tabLst>
            </a:pP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Aksi	halde,	</a:t>
            </a:r>
            <a:r>
              <a:rPr sz="2400" spc="20" dirty="0">
                <a:latin typeface="Microsoft Sans Serif"/>
                <a:cs typeface="Microsoft Sans Serif"/>
              </a:rPr>
              <a:t>sırt	</a:t>
            </a:r>
            <a:r>
              <a:rPr sz="2400" spc="25" dirty="0">
                <a:latin typeface="Microsoft Sans Serif"/>
                <a:cs typeface="Microsoft Sans Serif"/>
              </a:rPr>
              <a:t>ağrısı,</a:t>
            </a:r>
            <a:endParaRPr sz="2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Microsoft Sans Serif"/>
                <a:cs typeface="Microsoft Sans Serif"/>
              </a:rPr>
              <a:t>kan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0715" y="2180031"/>
            <a:ext cx="1823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sistemlerinde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670" y="1814321"/>
            <a:ext cx="1534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ayaklarda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dolaşım 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pro</a:t>
            </a:r>
            <a:r>
              <a:rPr sz="2400" dirty="0">
                <a:latin typeface="Microsoft Sans Serif"/>
                <a:cs typeface="Microsoft Sans Serif"/>
              </a:rPr>
              <a:t>b</a:t>
            </a:r>
            <a:r>
              <a:rPr sz="2400" spc="-5" dirty="0">
                <a:latin typeface="Microsoft Sans Serif"/>
                <a:cs typeface="Microsoft Sans Serif"/>
              </a:rPr>
              <a:t>l</a:t>
            </a:r>
            <a:r>
              <a:rPr sz="2400" spc="-25" dirty="0">
                <a:latin typeface="Microsoft Sans Serif"/>
                <a:cs typeface="Microsoft Sans Serif"/>
              </a:rPr>
              <a:t>e</a:t>
            </a:r>
            <a:r>
              <a:rPr sz="2400" spc="10" dirty="0">
                <a:latin typeface="Microsoft Sans Serif"/>
                <a:cs typeface="Microsoft Sans Serif"/>
              </a:rPr>
              <a:t>m</a:t>
            </a:r>
            <a:r>
              <a:rPr sz="2400" spc="-5" dirty="0">
                <a:latin typeface="Microsoft Sans Serif"/>
                <a:cs typeface="Microsoft Sans Serif"/>
              </a:rPr>
              <a:t>l</a:t>
            </a:r>
            <a:r>
              <a:rPr sz="2400" spc="-25" dirty="0">
                <a:latin typeface="Microsoft Sans Serif"/>
                <a:cs typeface="Microsoft Sans Serif"/>
              </a:rPr>
              <a:t>e</a:t>
            </a:r>
            <a:r>
              <a:rPr sz="2400" spc="-130" dirty="0">
                <a:latin typeface="Microsoft Sans Serif"/>
                <a:cs typeface="Microsoft Sans Serif"/>
              </a:rPr>
              <a:t>r</a:t>
            </a:r>
            <a:r>
              <a:rPr sz="2400" dirty="0">
                <a:latin typeface="Microsoft Sans Serif"/>
                <a:cs typeface="Microsoft Sans Serif"/>
              </a:rPr>
              <a:t>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3139" y="2546096"/>
            <a:ext cx="2240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varis	</a:t>
            </a:r>
            <a:r>
              <a:rPr sz="2400" spc="15" dirty="0">
                <a:latin typeface="Microsoft Sans Serif"/>
                <a:cs typeface="Microsoft Sans Serif"/>
              </a:rPr>
              <a:t>hastalığı,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2475" y="1556766"/>
            <a:ext cx="5844540" cy="4897120"/>
            <a:chOff x="252475" y="1556766"/>
            <a:chExt cx="5844540" cy="48971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3693" y="1556766"/>
              <a:ext cx="2242693" cy="19080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475" y="1556766"/>
              <a:ext cx="1834642" cy="19080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475" y="3789387"/>
              <a:ext cx="4626991" cy="26639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42154" y="3913123"/>
              <a:ext cx="1042035" cy="913130"/>
            </a:xfrm>
            <a:custGeom>
              <a:avLst/>
              <a:gdLst/>
              <a:ahLst/>
              <a:cxnLst/>
              <a:rect l="l" t="t" r="r" b="b"/>
              <a:pathLst>
                <a:path w="1042035" h="913129">
                  <a:moveTo>
                    <a:pt x="456565" y="0"/>
                  </a:moveTo>
                  <a:lnTo>
                    <a:pt x="0" y="456564"/>
                  </a:lnTo>
                  <a:lnTo>
                    <a:pt x="456565" y="913002"/>
                  </a:lnTo>
                  <a:lnTo>
                    <a:pt x="456565" y="684783"/>
                  </a:lnTo>
                  <a:lnTo>
                    <a:pt x="1042035" y="684783"/>
                  </a:lnTo>
                  <a:lnTo>
                    <a:pt x="1042035" y="228219"/>
                  </a:lnTo>
                  <a:lnTo>
                    <a:pt x="456565" y="228219"/>
                  </a:lnTo>
                  <a:lnTo>
                    <a:pt x="45656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2154" y="3913123"/>
              <a:ext cx="1042035" cy="913130"/>
            </a:xfrm>
            <a:custGeom>
              <a:avLst/>
              <a:gdLst/>
              <a:ahLst/>
              <a:cxnLst/>
              <a:rect l="l" t="t" r="r" b="b"/>
              <a:pathLst>
                <a:path w="1042035" h="913129">
                  <a:moveTo>
                    <a:pt x="0" y="456564"/>
                  </a:moveTo>
                  <a:lnTo>
                    <a:pt x="456565" y="0"/>
                  </a:lnTo>
                  <a:lnTo>
                    <a:pt x="456565" y="228219"/>
                  </a:lnTo>
                  <a:lnTo>
                    <a:pt x="1042035" y="228219"/>
                  </a:lnTo>
                  <a:lnTo>
                    <a:pt x="1042035" y="684783"/>
                  </a:lnTo>
                  <a:lnTo>
                    <a:pt x="456565" y="684783"/>
                  </a:lnTo>
                  <a:lnTo>
                    <a:pt x="456565" y="913002"/>
                  </a:lnTo>
                  <a:lnTo>
                    <a:pt x="0" y="45656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25670" y="2911855"/>
            <a:ext cx="4089400" cy="224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4300" algn="l"/>
                <a:tab pos="2771140" algn="l"/>
                <a:tab pos="36017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damar	</a:t>
            </a:r>
            <a:r>
              <a:rPr sz="2400" spc="-15" dirty="0">
                <a:latin typeface="Microsoft Sans Serif"/>
                <a:cs typeface="Microsoft Sans Serif"/>
              </a:rPr>
              <a:t>ilt</a:t>
            </a:r>
            <a:r>
              <a:rPr sz="2400" spc="-10" dirty="0">
                <a:latin typeface="Microsoft Sans Serif"/>
                <a:cs typeface="Microsoft Sans Serif"/>
              </a:rPr>
              <a:t>i</a:t>
            </a:r>
            <a:r>
              <a:rPr sz="2400" spc="-20" dirty="0">
                <a:latin typeface="Microsoft Sans Serif"/>
                <a:cs typeface="Microsoft Sans Serif"/>
              </a:rPr>
              <a:t>h</a:t>
            </a:r>
            <a:r>
              <a:rPr sz="2400" spc="-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b</a:t>
            </a:r>
            <a:r>
              <a:rPr sz="2400" spc="114" dirty="0">
                <a:latin typeface="Microsoft Sans Serif"/>
                <a:cs typeface="Microsoft Sans Serif"/>
              </a:rPr>
              <a:t>ı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5" dirty="0">
                <a:latin typeface="Microsoft Sans Serif"/>
                <a:cs typeface="Microsoft Sans Serif"/>
              </a:rPr>
              <a:t>v</a:t>
            </a:r>
            <a:r>
              <a:rPr sz="2400" spc="-5" dirty="0">
                <a:latin typeface="Microsoft Sans Serif"/>
                <a:cs typeface="Microsoft Sans Serif"/>
              </a:rPr>
              <a:t>e</a:t>
            </a:r>
            <a:r>
              <a:rPr sz="2400" dirty="0">
                <a:latin typeface="Microsoft Sans Serif"/>
                <a:cs typeface="Microsoft Sans Serif"/>
              </a:rPr>
              <a:t>	kas  yorgunlukları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meydana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gelir.</a:t>
            </a:r>
            <a:endParaRPr sz="2400">
              <a:latin typeface="Microsoft Sans Serif"/>
              <a:cs typeface="Microsoft Sans Serif"/>
            </a:endParaRPr>
          </a:p>
          <a:p>
            <a:pPr marL="1450975" marR="11430" algn="just">
              <a:lnSpc>
                <a:spcPct val="100000"/>
              </a:lnSpc>
              <a:spcBef>
                <a:spcPts val="2120"/>
              </a:spcBef>
            </a:pP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Ayakta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çalışmada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Dirsek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Seviyesinde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yapılan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çoğu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işte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çok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iyi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performans</a:t>
            </a:r>
            <a:endParaRPr sz="2000">
              <a:latin typeface="Calibri"/>
              <a:cs typeface="Calibri"/>
            </a:endParaRPr>
          </a:p>
          <a:p>
            <a:pPr marR="63881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alınır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2475" y="332613"/>
            <a:ext cx="8668385" cy="6229350"/>
            <a:chOff x="252475" y="332613"/>
            <a:chExt cx="8668385" cy="6229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2665" y="2564892"/>
              <a:ext cx="5877686" cy="39965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475" y="332613"/>
              <a:ext cx="8640445" cy="2462530"/>
            </a:xfrm>
            <a:custGeom>
              <a:avLst/>
              <a:gdLst/>
              <a:ahLst/>
              <a:cxnLst/>
              <a:rect l="l" t="t" r="r" b="b"/>
              <a:pathLst>
                <a:path w="8640445" h="2462530">
                  <a:moveTo>
                    <a:pt x="8639937" y="0"/>
                  </a:moveTo>
                  <a:lnTo>
                    <a:pt x="0" y="0"/>
                  </a:lnTo>
                  <a:lnTo>
                    <a:pt x="0" y="2462275"/>
                  </a:lnTo>
                  <a:lnTo>
                    <a:pt x="8639937" y="2462275"/>
                  </a:lnTo>
                  <a:lnTo>
                    <a:pt x="8639937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2826" y="358266"/>
            <a:ext cx="8502015" cy="525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7465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Ayakta </a:t>
            </a:r>
            <a:r>
              <a:rPr sz="2400" spc="15" dirty="0">
                <a:latin typeface="Microsoft Sans Serif"/>
                <a:cs typeface="Microsoft Sans Serif"/>
              </a:rPr>
              <a:t>çalışma </a:t>
            </a:r>
            <a:r>
              <a:rPr sz="2400" spc="-10" dirty="0">
                <a:latin typeface="Microsoft Sans Serif"/>
                <a:cs typeface="Microsoft Sans Serif"/>
              </a:rPr>
              <a:t>şekli; </a:t>
            </a:r>
            <a:r>
              <a:rPr sz="2400" dirty="0">
                <a:latin typeface="Microsoft Sans Serif"/>
                <a:cs typeface="Microsoft Sans Serif"/>
              </a:rPr>
              <a:t>kuvvet </a:t>
            </a:r>
            <a:r>
              <a:rPr sz="2400" spc="-5" dirty="0">
                <a:latin typeface="Microsoft Sans Serif"/>
                <a:cs typeface="Microsoft Sans Serif"/>
              </a:rPr>
              <a:t>uygulama, </a:t>
            </a:r>
            <a:r>
              <a:rPr sz="2400" spc="-10" dirty="0">
                <a:latin typeface="Microsoft Sans Serif"/>
                <a:cs typeface="Microsoft Sans Serif"/>
              </a:rPr>
              <a:t>geniş </a:t>
            </a:r>
            <a:r>
              <a:rPr sz="2400" dirty="0">
                <a:latin typeface="Microsoft Sans Serif"/>
                <a:cs typeface="Microsoft Sans Serif"/>
              </a:rPr>
              <a:t>hareket, </a:t>
            </a:r>
            <a:r>
              <a:rPr sz="2400" spc="-10" dirty="0">
                <a:latin typeface="Microsoft Sans Serif"/>
                <a:cs typeface="Microsoft Sans Serif"/>
              </a:rPr>
              <a:t>geniş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görüş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alanı,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duruş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değiştirme,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küçük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hacim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ihtiyacı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gibi </a:t>
            </a:r>
            <a:r>
              <a:rPr sz="2400" spc="-5" dirty="0">
                <a:latin typeface="Microsoft Sans Serif"/>
                <a:cs typeface="Microsoft Sans Serif"/>
              </a:rPr>
              <a:t> avantajlar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sağlar.</a:t>
            </a:r>
            <a:endParaRPr sz="2400">
              <a:latin typeface="Microsoft Sans Serif"/>
              <a:cs typeface="Microsoft Sans Serif"/>
            </a:endParaRPr>
          </a:p>
          <a:p>
            <a:pPr marL="374015" marR="5080" indent="-34290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37465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Ayakta</a:t>
            </a:r>
            <a:r>
              <a:rPr sz="2400" spc="-5" dirty="0">
                <a:latin typeface="Microsoft Sans Serif"/>
                <a:cs typeface="Microsoft Sans Serif"/>
              </a:rPr>
              <a:t> durarak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yapılan</a:t>
            </a:r>
            <a:r>
              <a:rPr sz="2400" spc="6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işlerde,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çalışma</a:t>
            </a:r>
            <a:r>
              <a:rPr sz="2400" spc="6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yüksekliğinin </a:t>
            </a:r>
            <a:r>
              <a:rPr sz="2400" dirty="0">
                <a:latin typeface="Microsoft Sans Serif"/>
                <a:cs typeface="Microsoft Sans Serif"/>
              </a:rPr>
              <a:t> ayarlanması,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kısa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boylu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uzun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boylu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insanlar</a:t>
            </a:r>
            <a:r>
              <a:rPr sz="2400" dirty="0">
                <a:latin typeface="Microsoft Sans Serif"/>
                <a:cs typeface="Microsoft Sans Serif"/>
              </a:rPr>
              <a:t> dikkate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alındığında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zorluk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gösterir.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 marR="6005195">
              <a:lnSpc>
                <a:spcPct val="100000"/>
              </a:lnSpc>
            </a:pP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Ayakta</a:t>
            </a:r>
            <a:r>
              <a:rPr sz="2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çalışma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yüksekliği;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yapılacak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işin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ağırlığına ve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gerektirdiği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hassasiyete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göre </a:t>
            </a:r>
            <a:r>
              <a:rPr sz="2400" b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değişir.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404698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900" dirty="0">
                <a:solidFill>
                  <a:srgbClr val="000000"/>
                </a:solidFill>
              </a:rPr>
              <a:t>Anatomik</a:t>
            </a:r>
            <a:r>
              <a:rPr sz="2900" spc="-45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Düzlemler</a:t>
            </a:r>
            <a:r>
              <a:rPr sz="2900" spc="-40" dirty="0">
                <a:solidFill>
                  <a:srgbClr val="000000"/>
                </a:solidFill>
              </a:rPr>
              <a:t> </a:t>
            </a:r>
            <a:r>
              <a:rPr sz="2900" spc="-5" dirty="0">
                <a:solidFill>
                  <a:srgbClr val="000000"/>
                </a:solidFill>
              </a:rPr>
              <a:t>ve</a:t>
            </a:r>
            <a:r>
              <a:rPr sz="2900" spc="-3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Eksenler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252501" y="1053299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419" y="1079118"/>
            <a:ext cx="8484870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7620" indent="-2717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500" spc="10" dirty="0">
                <a:latin typeface="Microsoft Sans Serif"/>
                <a:cs typeface="Microsoft Sans Serif"/>
              </a:rPr>
              <a:t>İnsanın </a:t>
            </a:r>
            <a:r>
              <a:rPr sz="2500" spc="-5" dirty="0">
                <a:latin typeface="Microsoft Sans Serif"/>
                <a:cs typeface="Microsoft Sans Serif"/>
              </a:rPr>
              <a:t>duruşu ve hareketleri, koordinat </a:t>
            </a:r>
            <a:r>
              <a:rPr sz="2500" spc="-10" dirty="0">
                <a:latin typeface="Microsoft Sans Serif"/>
                <a:cs typeface="Microsoft Sans Serif"/>
              </a:rPr>
              <a:t>sistemi </a:t>
            </a:r>
            <a:r>
              <a:rPr sz="2500" spc="10" dirty="0">
                <a:latin typeface="Microsoft Sans Serif"/>
                <a:cs typeface="Microsoft Sans Serif"/>
              </a:rPr>
              <a:t>ortamında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eksenlerin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düzlemlerin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tanımlanması</a:t>
            </a:r>
            <a:r>
              <a:rPr sz="2500" spc="90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ile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açıklanabilir.</a:t>
            </a:r>
            <a:endParaRPr sz="2500">
              <a:latin typeface="Microsoft Sans Serif"/>
              <a:cs typeface="Microsoft Sans Serif"/>
            </a:endParaRPr>
          </a:p>
          <a:p>
            <a:pPr marL="3876040" marR="5080" lvl="1" indent="-36957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87667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İnsan vücudu, üç </a:t>
            </a:r>
            <a:r>
              <a:rPr sz="2500" spc="-10" dirty="0">
                <a:latin typeface="Microsoft Sans Serif"/>
                <a:cs typeface="Microsoft Sans Serif"/>
              </a:rPr>
              <a:t>temel düzlem </a:t>
            </a:r>
            <a:r>
              <a:rPr sz="2500" spc="-5" dirty="0">
                <a:latin typeface="Microsoft Sans Serif"/>
                <a:cs typeface="Microsoft Sans Serif"/>
              </a:rPr>
              <a:t> ve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bu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düzlemleri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dik</a:t>
            </a:r>
            <a:r>
              <a:rPr sz="2500" spc="64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olarak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geçen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üç</a:t>
            </a:r>
            <a:r>
              <a:rPr sz="2500" spc="-5" dirty="0">
                <a:latin typeface="Microsoft Sans Serif"/>
                <a:cs typeface="Microsoft Sans Serif"/>
              </a:rPr>
              <a:t> temel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eksen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20" dirty="0">
                <a:latin typeface="Microsoft Sans Serif"/>
                <a:cs typeface="Microsoft Sans Serif"/>
              </a:rPr>
              <a:t>ile </a:t>
            </a:r>
            <a:r>
              <a:rPr sz="2500" spc="-15" dirty="0">
                <a:latin typeface="Microsoft Sans Serif"/>
                <a:cs typeface="Microsoft Sans Serif"/>
              </a:rPr>
              <a:t> </a:t>
            </a:r>
            <a:r>
              <a:rPr sz="2500" dirty="0">
                <a:latin typeface="Microsoft Sans Serif"/>
                <a:cs typeface="Microsoft Sans Serif"/>
              </a:rPr>
              <a:t>tanımlanır.</a:t>
            </a:r>
            <a:endParaRPr sz="2500">
              <a:latin typeface="Microsoft Sans Serif"/>
              <a:cs typeface="Microsoft Sans Serif"/>
            </a:endParaRPr>
          </a:p>
          <a:p>
            <a:pPr marL="3850640" indent="-34417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3851275" algn="l"/>
              </a:tabLst>
            </a:pPr>
            <a:r>
              <a:rPr sz="2500" b="1" spc="-40" dirty="0">
                <a:solidFill>
                  <a:srgbClr val="C00000"/>
                </a:solidFill>
                <a:latin typeface="Arial"/>
                <a:cs typeface="Arial"/>
              </a:rPr>
              <a:t>Temel 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eksenler:</a:t>
            </a:r>
            <a:endParaRPr sz="2500">
              <a:latin typeface="Arial"/>
              <a:cs typeface="Arial"/>
            </a:endParaRPr>
          </a:p>
          <a:p>
            <a:pPr marL="3876040" marR="5715" indent="-369570">
              <a:lnSpc>
                <a:spcPct val="100000"/>
              </a:lnSpc>
              <a:spcBef>
                <a:spcPts val="600"/>
              </a:spcBef>
              <a:buChar char="–"/>
              <a:tabLst>
                <a:tab pos="3876040" algn="l"/>
                <a:tab pos="387667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X</a:t>
            </a:r>
            <a:r>
              <a:rPr sz="2500" spc="1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ekseni</a:t>
            </a:r>
            <a:r>
              <a:rPr sz="2500" spc="18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(frontal</a:t>
            </a:r>
            <a:r>
              <a:rPr sz="2500" spc="170" dirty="0">
                <a:latin typeface="Microsoft Sans Serif"/>
                <a:cs typeface="Microsoft Sans Serif"/>
              </a:rPr>
              <a:t> </a:t>
            </a:r>
            <a:r>
              <a:rPr sz="2500" dirty="0">
                <a:latin typeface="Microsoft Sans Serif"/>
                <a:cs typeface="Microsoft Sans Serif"/>
              </a:rPr>
              <a:t>eksen);</a:t>
            </a:r>
            <a:r>
              <a:rPr sz="2500" spc="17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sagittal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düzleme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dik,</a:t>
            </a:r>
            <a:endParaRPr sz="2500">
              <a:latin typeface="Microsoft Sans Serif"/>
              <a:cs typeface="Microsoft Sans Serif"/>
            </a:endParaRPr>
          </a:p>
          <a:p>
            <a:pPr marL="3876040" marR="7620" indent="-369570">
              <a:lnSpc>
                <a:spcPct val="100000"/>
              </a:lnSpc>
              <a:spcBef>
                <a:spcPts val="600"/>
              </a:spcBef>
              <a:buChar char="–"/>
              <a:tabLst>
                <a:tab pos="3876040" algn="l"/>
                <a:tab pos="3876675" algn="l"/>
                <a:tab pos="4609465" algn="l"/>
                <a:tab pos="6054090" algn="l"/>
                <a:tab pos="742759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Y	eks</a:t>
            </a:r>
            <a:r>
              <a:rPr sz="2500" dirty="0">
                <a:latin typeface="Microsoft Sans Serif"/>
                <a:cs typeface="Microsoft Sans Serif"/>
              </a:rPr>
              <a:t>e</a:t>
            </a:r>
            <a:r>
              <a:rPr sz="2500" spc="-10" dirty="0">
                <a:latin typeface="Microsoft Sans Serif"/>
                <a:cs typeface="Microsoft Sans Serif"/>
              </a:rPr>
              <a:t>ni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(dikey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eks</a:t>
            </a:r>
            <a:r>
              <a:rPr sz="2500" dirty="0">
                <a:latin typeface="Microsoft Sans Serif"/>
                <a:cs typeface="Microsoft Sans Serif"/>
              </a:rPr>
              <a:t>e</a:t>
            </a:r>
            <a:r>
              <a:rPr sz="2500" spc="-5" dirty="0">
                <a:latin typeface="Microsoft Sans Serif"/>
                <a:cs typeface="Microsoft Sans Serif"/>
              </a:rPr>
              <a:t>n);  transvers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düzeleme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dik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endParaRPr sz="2500">
              <a:latin typeface="Microsoft Sans Serif"/>
              <a:cs typeface="Microsoft Sans Serif"/>
            </a:endParaRPr>
          </a:p>
          <a:p>
            <a:pPr marL="3876040" marR="5080" indent="-369570">
              <a:lnSpc>
                <a:spcPct val="100000"/>
              </a:lnSpc>
              <a:spcBef>
                <a:spcPts val="605"/>
              </a:spcBef>
              <a:buChar char="–"/>
              <a:tabLst>
                <a:tab pos="3876040" algn="l"/>
                <a:tab pos="387667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Z</a:t>
            </a:r>
            <a:r>
              <a:rPr sz="2500" spc="2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ekseni</a:t>
            </a:r>
            <a:r>
              <a:rPr sz="2500" spc="2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(sagittal</a:t>
            </a:r>
            <a:r>
              <a:rPr sz="2500" spc="2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eksen);</a:t>
            </a:r>
            <a:r>
              <a:rPr sz="2500" spc="2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frontal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düzleme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diktir.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989289"/>
            <a:ext cx="3385947" cy="4464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475" y="332613"/>
            <a:ext cx="8640445" cy="6048375"/>
            <a:chOff x="252475" y="332613"/>
            <a:chExt cx="8640445" cy="6048375"/>
          </a:xfrm>
        </p:grpSpPr>
        <p:sp>
          <p:nvSpPr>
            <p:cNvPr id="3" name="object 3"/>
            <p:cNvSpPr/>
            <p:nvPr/>
          </p:nvSpPr>
          <p:spPr>
            <a:xfrm>
              <a:off x="252475" y="332663"/>
              <a:ext cx="8640445" cy="6048375"/>
            </a:xfrm>
            <a:custGeom>
              <a:avLst/>
              <a:gdLst/>
              <a:ahLst/>
              <a:cxnLst/>
              <a:rect l="l" t="t" r="r" b="b"/>
              <a:pathLst>
                <a:path w="8640445" h="6048375">
                  <a:moveTo>
                    <a:pt x="8639937" y="0"/>
                  </a:moveTo>
                  <a:lnTo>
                    <a:pt x="0" y="0"/>
                  </a:lnTo>
                  <a:lnTo>
                    <a:pt x="0" y="6047994"/>
                  </a:lnTo>
                  <a:lnTo>
                    <a:pt x="8639937" y="6047994"/>
                  </a:lnTo>
                  <a:lnTo>
                    <a:pt x="8639937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2455" y="332613"/>
              <a:ext cx="5759958" cy="34541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6328" y="355219"/>
            <a:ext cx="249047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45720" algn="ctr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Times New Roman"/>
                <a:cs typeface="Times New Roman"/>
              </a:rPr>
              <a:t>Ayakta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yapılan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işe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göre </a:t>
            </a:r>
            <a:r>
              <a:rPr sz="2400" b="1" dirty="0">
                <a:latin typeface="Times New Roman"/>
                <a:cs typeface="Times New Roman"/>
              </a:rPr>
              <a:t>çalışma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yükseklikleri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(genel).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Dirsek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kolun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alt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kısmı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desteklenmelidir.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2454" y="3933113"/>
            <a:ext cx="5759958" cy="23882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2165" y="3956430"/>
            <a:ext cx="2292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Kasları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yoran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bir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şekilde çalışma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pozisyonu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69379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317474"/>
            <a:ext cx="8486140" cy="58642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spc="-20" dirty="0">
                <a:solidFill>
                  <a:srgbClr val="C00000"/>
                </a:solidFill>
                <a:latin typeface="Arial"/>
                <a:cs typeface="Arial"/>
              </a:rPr>
              <a:t>Ayakta</a:t>
            </a:r>
            <a:r>
              <a:rPr sz="2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Arial"/>
                <a:cs typeface="Arial"/>
              </a:rPr>
              <a:t>çalışma</a:t>
            </a:r>
            <a:r>
              <a:rPr sz="2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Arial"/>
                <a:cs typeface="Arial"/>
              </a:rPr>
              <a:t>sırasında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uyulması</a:t>
            </a:r>
            <a:r>
              <a:rPr sz="2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gereken</a:t>
            </a:r>
            <a:r>
              <a:rPr sz="2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kurallar: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Yüz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işe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dönük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olmalı,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vücut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işe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25" dirty="0">
                <a:latin typeface="Microsoft Sans Serif"/>
                <a:cs typeface="Microsoft Sans Serif"/>
              </a:rPr>
              <a:t>yakın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15" dirty="0">
                <a:latin typeface="Microsoft Sans Serif"/>
                <a:cs typeface="Microsoft Sans Serif"/>
              </a:rPr>
              <a:t>olmalı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Arada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bir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oturulacak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sandalye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veya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tabure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sağlanmalı</a:t>
            </a:r>
            <a:endParaRPr sz="2600">
              <a:latin typeface="Microsoft Sans Serif"/>
              <a:cs typeface="Microsoft Sans Serif"/>
            </a:endParaRPr>
          </a:p>
          <a:p>
            <a:pPr marL="354965" marR="6350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5600" algn="l"/>
                <a:tab pos="1022985" algn="l"/>
                <a:tab pos="2531745" algn="l"/>
                <a:tab pos="4728210" algn="l"/>
                <a:tab pos="5891530" algn="l"/>
                <a:tab pos="6964045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İşçi	</a:t>
            </a:r>
            <a:r>
              <a:rPr sz="2600" spc="-10" dirty="0">
                <a:latin typeface="Microsoft Sans Serif"/>
                <a:cs typeface="Microsoft Sans Serif"/>
              </a:rPr>
              <a:t>kol</a:t>
            </a:r>
            <a:r>
              <a:rPr sz="2600" spc="-20" dirty="0">
                <a:latin typeface="Microsoft Sans Serif"/>
                <a:cs typeface="Microsoft Sans Serif"/>
              </a:rPr>
              <a:t>l</a:t>
            </a:r>
            <a:r>
              <a:rPr sz="2600" spc="45" dirty="0">
                <a:latin typeface="Microsoft Sans Serif"/>
                <a:cs typeface="Microsoft Sans Serif"/>
              </a:rPr>
              <a:t>ar</a:t>
            </a:r>
            <a:r>
              <a:rPr sz="2600" spc="5" dirty="0">
                <a:latin typeface="Microsoft Sans Serif"/>
                <a:cs typeface="Microsoft Sans Serif"/>
              </a:rPr>
              <a:t>ı</a:t>
            </a:r>
            <a:r>
              <a:rPr sz="2600" spc="90" dirty="0">
                <a:latin typeface="Microsoft Sans Serif"/>
                <a:cs typeface="Microsoft Sans Serif"/>
              </a:rPr>
              <a:t>n</a:t>
            </a:r>
            <a:r>
              <a:rPr sz="2600" spc="20" dirty="0">
                <a:latin typeface="Microsoft Sans Serif"/>
                <a:cs typeface="Microsoft Sans Serif"/>
              </a:rPr>
              <a:t>ı</a:t>
            </a:r>
            <a:r>
              <a:rPr sz="2600" dirty="0">
                <a:latin typeface="Microsoft Sans Serif"/>
                <a:cs typeface="Microsoft Sans Serif"/>
              </a:rPr>
              <a:t>n	</a:t>
            </a:r>
            <a:r>
              <a:rPr sz="2600" spc="-5" dirty="0">
                <a:latin typeface="Microsoft Sans Serif"/>
                <a:cs typeface="Microsoft Sans Serif"/>
              </a:rPr>
              <a:t>uz</a:t>
            </a:r>
            <a:r>
              <a:rPr sz="2600" spc="5" dirty="0">
                <a:latin typeface="Microsoft Sans Serif"/>
                <a:cs typeface="Microsoft Sans Serif"/>
              </a:rPr>
              <a:t>a</a:t>
            </a:r>
            <a:r>
              <a:rPr sz="2600" spc="-5" dirty="0">
                <a:latin typeface="Microsoft Sans Serif"/>
                <a:cs typeface="Microsoft Sans Serif"/>
              </a:rPr>
              <a:t>na</a:t>
            </a:r>
            <a:r>
              <a:rPr sz="2600" dirty="0">
                <a:latin typeface="Microsoft Sans Serif"/>
                <a:cs typeface="Microsoft Sans Serif"/>
              </a:rPr>
              <a:t>b</a:t>
            </a:r>
            <a:r>
              <a:rPr sz="2600" spc="-10" dirty="0">
                <a:latin typeface="Microsoft Sans Serif"/>
                <a:cs typeface="Microsoft Sans Serif"/>
              </a:rPr>
              <a:t>ileceğ</a:t>
            </a:r>
            <a:r>
              <a:rPr sz="2600" spc="-5" dirty="0">
                <a:latin typeface="Microsoft Sans Serif"/>
                <a:cs typeface="Microsoft Sans Serif"/>
              </a:rPr>
              <a:t>i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a</a:t>
            </a:r>
            <a:r>
              <a:rPr sz="2600" spc="-20" dirty="0">
                <a:latin typeface="Microsoft Sans Serif"/>
                <a:cs typeface="Microsoft Sans Serif"/>
              </a:rPr>
              <a:t>l</a:t>
            </a:r>
            <a:r>
              <a:rPr sz="2600" spc="-5" dirty="0">
                <a:latin typeface="Microsoft Sans Serif"/>
                <a:cs typeface="Microsoft Sans Serif"/>
              </a:rPr>
              <a:t>anlar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90" dirty="0">
                <a:latin typeface="Microsoft Sans Serif"/>
                <a:cs typeface="Microsoft Sans Serif"/>
              </a:rPr>
              <a:t>d</a:t>
            </a:r>
            <a:r>
              <a:rPr sz="2600" spc="20" dirty="0">
                <a:latin typeface="Microsoft Sans Serif"/>
                <a:cs typeface="Microsoft Sans Serif"/>
              </a:rPr>
              <a:t>ı</a:t>
            </a:r>
            <a:r>
              <a:rPr sz="2600" spc="10" dirty="0">
                <a:latin typeface="Microsoft Sans Serif"/>
                <a:cs typeface="Microsoft Sans Serif"/>
              </a:rPr>
              <a:t>ş</a:t>
            </a:r>
            <a:r>
              <a:rPr sz="2600" spc="45" dirty="0">
                <a:latin typeface="Microsoft Sans Serif"/>
                <a:cs typeface="Microsoft Sans Serif"/>
              </a:rPr>
              <a:t>ına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90" dirty="0">
                <a:latin typeface="Microsoft Sans Serif"/>
                <a:cs typeface="Microsoft Sans Serif"/>
              </a:rPr>
              <a:t>ç</a:t>
            </a:r>
            <a:r>
              <a:rPr sz="2600" spc="25" dirty="0">
                <a:latin typeface="Microsoft Sans Serif"/>
                <a:cs typeface="Microsoft Sans Serif"/>
              </a:rPr>
              <a:t>ı</a:t>
            </a:r>
            <a:r>
              <a:rPr sz="2600" spc="15" dirty="0">
                <a:latin typeface="Microsoft Sans Serif"/>
                <a:cs typeface="Microsoft Sans Serif"/>
              </a:rPr>
              <a:t>kmamalı  </a:t>
            </a:r>
            <a:r>
              <a:rPr sz="2600" dirty="0">
                <a:latin typeface="Microsoft Sans Serif"/>
                <a:cs typeface="Microsoft Sans Serif"/>
              </a:rPr>
              <a:t>(vücudun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önünde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200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685" dirty="0">
                <a:latin typeface="Microsoft Sans Serif"/>
                <a:cs typeface="Microsoft Sans Serif"/>
              </a:rPr>
              <a:t>–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300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mm’lik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mesafede).</a:t>
            </a:r>
            <a:endParaRPr sz="2600">
              <a:latin typeface="Microsoft Sans Serif"/>
              <a:cs typeface="Microsoft Sans Serif"/>
            </a:endParaRPr>
          </a:p>
          <a:p>
            <a:pPr marL="354965" marR="1016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  <a:tab pos="1876425" algn="l"/>
                <a:tab pos="4429125" algn="l"/>
                <a:tab pos="5458460" algn="l"/>
                <a:tab pos="720217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Ç</a:t>
            </a:r>
            <a:r>
              <a:rPr sz="2600" dirty="0">
                <a:latin typeface="Microsoft Sans Serif"/>
                <a:cs typeface="Microsoft Sans Serif"/>
              </a:rPr>
              <a:t>a</a:t>
            </a:r>
            <a:r>
              <a:rPr sz="2600" spc="50" dirty="0">
                <a:latin typeface="Microsoft Sans Serif"/>
                <a:cs typeface="Microsoft Sans Serif"/>
              </a:rPr>
              <a:t>l</a:t>
            </a:r>
            <a:r>
              <a:rPr sz="2600" spc="35" dirty="0">
                <a:latin typeface="Microsoft Sans Serif"/>
                <a:cs typeface="Microsoft Sans Serif"/>
              </a:rPr>
              <a:t>ı</a:t>
            </a:r>
            <a:r>
              <a:rPr sz="2600" dirty="0">
                <a:latin typeface="Microsoft Sans Serif"/>
                <a:cs typeface="Microsoft Sans Serif"/>
              </a:rPr>
              <a:t>ş</a:t>
            </a:r>
            <a:r>
              <a:rPr sz="2600" spc="5" dirty="0">
                <a:latin typeface="Microsoft Sans Serif"/>
                <a:cs typeface="Microsoft Sans Serif"/>
              </a:rPr>
              <a:t>m</a:t>
            </a:r>
            <a:r>
              <a:rPr sz="2600" dirty="0">
                <a:latin typeface="Microsoft Sans Serif"/>
                <a:cs typeface="Microsoft Sans Serif"/>
              </a:rPr>
              <a:t>a	masa</a:t>
            </a:r>
            <a:r>
              <a:rPr sz="2600" spc="5" dirty="0">
                <a:latin typeface="Microsoft Sans Serif"/>
                <a:cs typeface="Microsoft Sans Serif"/>
              </a:rPr>
              <a:t>s</a:t>
            </a:r>
            <a:r>
              <a:rPr sz="2600" spc="110" dirty="0">
                <a:latin typeface="Microsoft Sans Serif"/>
                <a:cs typeface="Microsoft Sans Serif"/>
              </a:rPr>
              <a:t>ı</a:t>
            </a:r>
            <a:r>
              <a:rPr sz="2600" dirty="0">
                <a:latin typeface="Microsoft Sans Serif"/>
                <a:cs typeface="Microsoft Sans Serif"/>
              </a:rPr>
              <a:t>/</a:t>
            </a:r>
            <a:r>
              <a:rPr sz="2600" spc="-10" dirty="0">
                <a:latin typeface="Microsoft Sans Serif"/>
                <a:cs typeface="Microsoft Sans Serif"/>
              </a:rPr>
              <a:t>t</a:t>
            </a:r>
            <a:r>
              <a:rPr sz="2600" spc="10" dirty="0">
                <a:latin typeface="Microsoft Sans Serif"/>
                <a:cs typeface="Microsoft Sans Serif"/>
              </a:rPr>
              <a:t>e</a:t>
            </a:r>
            <a:r>
              <a:rPr sz="2600" dirty="0">
                <a:latin typeface="Microsoft Sans Serif"/>
                <a:cs typeface="Microsoft Sans Serif"/>
              </a:rPr>
              <a:t>z</a:t>
            </a:r>
            <a:r>
              <a:rPr sz="2600" spc="5" dirty="0">
                <a:latin typeface="Microsoft Sans Serif"/>
                <a:cs typeface="Microsoft Sans Serif"/>
              </a:rPr>
              <a:t>g</a:t>
            </a:r>
            <a:r>
              <a:rPr sz="2600" spc="-5" dirty="0">
                <a:latin typeface="Microsoft Sans Serif"/>
                <a:cs typeface="Microsoft Sans Serif"/>
              </a:rPr>
              <a:t>a</a:t>
            </a:r>
            <a:r>
              <a:rPr sz="2600" dirty="0">
                <a:latin typeface="Microsoft Sans Serif"/>
                <a:cs typeface="Microsoft Sans Serif"/>
              </a:rPr>
              <a:t>h</a:t>
            </a:r>
            <a:r>
              <a:rPr sz="2600" spc="130" dirty="0">
                <a:latin typeface="Microsoft Sans Serif"/>
                <a:cs typeface="Microsoft Sans Serif"/>
              </a:rPr>
              <a:t>ı</a:t>
            </a:r>
            <a:r>
              <a:rPr sz="2600" dirty="0">
                <a:latin typeface="Microsoft Sans Serif"/>
                <a:cs typeface="Microsoft Sans Serif"/>
              </a:rPr>
              <a:t>	t</a:t>
            </a:r>
            <a:r>
              <a:rPr sz="2600" spc="10" dirty="0">
                <a:latin typeface="Microsoft Sans Serif"/>
                <a:cs typeface="Microsoft Sans Serif"/>
              </a:rPr>
              <a:t>a</a:t>
            </a:r>
            <a:r>
              <a:rPr sz="2600" spc="-5" dirty="0">
                <a:latin typeface="Microsoft Sans Serif"/>
                <a:cs typeface="Microsoft Sans Serif"/>
              </a:rPr>
              <a:t>bla</a:t>
            </a:r>
            <a:r>
              <a:rPr sz="2600" dirty="0">
                <a:latin typeface="Microsoft Sans Serif"/>
                <a:cs typeface="Microsoft Sans Serif"/>
              </a:rPr>
              <a:t>	y</a:t>
            </a:r>
            <a:r>
              <a:rPr sz="2600" spc="5" dirty="0">
                <a:latin typeface="Microsoft Sans Serif"/>
                <a:cs typeface="Microsoft Sans Serif"/>
              </a:rPr>
              <a:t>ü</a:t>
            </a:r>
            <a:r>
              <a:rPr sz="2600" dirty="0">
                <a:latin typeface="Microsoft Sans Serif"/>
                <a:cs typeface="Microsoft Sans Serif"/>
              </a:rPr>
              <a:t>k</a:t>
            </a:r>
            <a:r>
              <a:rPr sz="2600" spc="-15" dirty="0">
                <a:latin typeface="Microsoft Sans Serif"/>
                <a:cs typeface="Microsoft Sans Serif"/>
              </a:rPr>
              <a:t>s</a:t>
            </a:r>
            <a:r>
              <a:rPr sz="2600" spc="-5" dirty="0">
                <a:latin typeface="Microsoft Sans Serif"/>
                <a:cs typeface="Microsoft Sans Serif"/>
              </a:rPr>
              <a:t>e</a:t>
            </a:r>
            <a:r>
              <a:rPr sz="2600" spc="5" dirty="0">
                <a:latin typeface="Microsoft Sans Serif"/>
                <a:cs typeface="Microsoft Sans Serif"/>
              </a:rPr>
              <a:t>k</a:t>
            </a:r>
            <a:r>
              <a:rPr sz="2600" spc="-20" dirty="0">
                <a:latin typeface="Microsoft Sans Serif"/>
                <a:cs typeface="Microsoft Sans Serif"/>
              </a:rPr>
              <a:t>liğ</a:t>
            </a:r>
            <a:r>
              <a:rPr sz="2600" spc="-10" dirty="0">
                <a:latin typeface="Microsoft Sans Serif"/>
                <a:cs typeface="Microsoft Sans Serif"/>
              </a:rPr>
              <a:t>i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a</a:t>
            </a:r>
            <a:r>
              <a:rPr sz="2600" spc="-15" dirty="0">
                <a:latin typeface="Microsoft Sans Serif"/>
                <a:cs typeface="Microsoft Sans Serif"/>
              </a:rPr>
              <a:t>m</a:t>
            </a:r>
            <a:r>
              <a:rPr sz="2600" spc="-5" dirty="0">
                <a:latin typeface="Microsoft Sans Serif"/>
                <a:cs typeface="Microsoft Sans Serif"/>
              </a:rPr>
              <a:t>a</a:t>
            </a:r>
            <a:r>
              <a:rPr sz="2600" spc="5" dirty="0">
                <a:latin typeface="Microsoft Sans Serif"/>
                <a:cs typeface="Microsoft Sans Serif"/>
              </a:rPr>
              <a:t>c</a:t>
            </a:r>
            <a:r>
              <a:rPr sz="2600" spc="110" dirty="0">
                <a:latin typeface="Microsoft Sans Serif"/>
                <a:cs typeface="Microsoft Sans Serif"/>
              </a:rPr>
              <a:t>ı</a:t>
            </a:r>
            <a:r>
              <a:rPr sz="2600" spc="-5" dirty="0">
                <a:latin typeface="Microsoft Sans Serif"/>
                <a:cs typeface="Microsoft Sans Serif"/>
              </a:rPr>
              <a:t>na  </a:t>
            </a:r>
            <a:r>
              <a:rPr sz="2600" dirty="0">
                <a:latin typeface="Microsoft Sans Serif"/>
                <a:cs typeface="Microsoft Sans Serif"/>
              </a:rPr>
              <a:t>uygun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ayarlanabilir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olmalı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Alçak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topuklu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20" dirty="0">
                <a:latin typeface="Microsoft Sans Serif"/>
                <a:cs typeface="Microsoft Sans Serif"/>
              </a:rPr>
              <a:t>tabanı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destekli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iş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25" dirty="0">
                <a:latin typeface="Microsoft Sans Serif"/>
                <a:cs typeface="Microsoft Sans Serif"/>
              </a:rPr>
              <a:t>ayakkabısı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giymeli.</a:t>
            </a:r>
            <a:endParaRPr sz="26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İşçilerin</a:t>
            </a:r>
            <a:r>
              <a:rPr sz="2600" spc="29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pozisyonlarını</a:t>
            </a:r>
            <a:r>
              <a:rPr sz="2600" spc="29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kolayca</a:t>
            </a:r>
            <a:r>
              <a:rPr sz="2600" spc="29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değiştirebileceği</a:t>
            </a:r>
            <a:r>
              <a:rPr sz="2600" spc="30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gerekli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alan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5" dirty="0">
                <a:latin typeface="Microsoft Sans Serif"/>
                <a:cs typeface="Microsoft Sans Serif"/>
              </a:rPr>
              <a:t>bulunmalı.</a:t>
            </a:r>
            <a:endParaRPr sz="2600">
              <a:latin typeface="Microsoft Sans Serif"/>
              <a:cs typeface="Microsoft Sans Serif"/>
            </a:endParaRPr>
          </a:p>
          <a:p>
            <a:pPr marL="354965" marR="6350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5600" algn="l"/>
                <a:tab pos="1485900" algn="l"/>
                <a:tab pos="2248535" algn="l"/>
                <a:tab pos="3893185" algn="l"/>
                <a:tab pos="4932045" algn="l"/>
                <a:tab pos="6026785" algn="l"/>
                <a:tab pos="6773545" algn="l"/>
                <a:tab pos="7334884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Zemin	</a:t>
            </a:r>
            <a:r>
              <a:rPr sz="2600" dirty="0">
                <a:latin typeface="Microsoft Sans Serif"/>
                <a:cs typeface="Microsoft Sans Serif"/>
              </a:rPr>
              <a:t>sert	</a:t>
            </a:r>
            <a:r>
              <a:rPr sz="2600" spc="-10" dirty="0">
                <a:latin typeface="Microsoft Sans Serif"/>
                <a:cs typeface="Microsoft Sans Serif"/>
              </a:rPr>
              <a:t>olm</a:t>
            </a:r>
            <a:r>
              <a:rPr sz="2600" dirty="0">
                <a:latin typeface="Microsoft Sans Serif"/>
                <a:cs typeface="Microsoft Sans Serif"/>
              </a:rPr>
              <a:t>a</a:t>
            </a:r>
            <a:r>
              <a:rPr sz="2600" spc="-15" dirty="0">
                <a:latin typeface="Microsoft Sans Serif"/>
                <a:cs typeface="Microsoft Sans Serif"/>
              </a:rPr>
              <a:t>m</a:t>
            </a:r>
            <a:r>
              <a:rPr sz="2600" spc="25" dirty="0">
                <a:latin typeface="Microsoft Sans Serif"/>
                <a:cs typeface="Microsoft Sans Serif"/>
              </a:rPr>
              <a:t>alı,</a:t>
            </a:r>
            <a:r>
              <a:rPr sz="2600" dirty="0">
                <a:latin typeface="Microsoft Sans Serif"/>
                <a:cs typeface="Microsoft Sans Serif"/>
              </a:rPr>
              <a:t>	y</a:t>
            </a:r>
            <a:r>
              <a:rPr sz="2600" spc="5" dirty="0">
                <a:latin typeface="Microsoft Sans Serif"/>
                <a:cs typeface="Microsoft Sans Serif"/>
              </a:rPr>
              <a:t>e</a:t>
            </a:r>
            <a:r>
              <a:rPr sz="2600" spc="-5" dirty="0">
                <a:latin typeface="Microsoft Sans Serif"/>
                <a:cs typeface="Microsoft Sans Serif"/>
              </a:rPr>
              <a:t>rler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5" dirty="0">
                <a:latin typeface="Microsoft Sans Serif"/>
                <a:cs typeface="Microsoft Sans Serif"/>
              </a:rPr>
              <a:t>temiz,</a:t>
            </a:r>
            <a:r>
              <a:rPr sz="2600" dirty="0">
                <a:latin typeface="Microsoft Sans Serif"/>
                <a:cs typeface="Microsoft Sans Serif"/>
              </a:rPr>
              <a:t>	düz	</a:t>
            </a:r>
            <a:r>
              <a:rPr sz="2600" spc="5" dirty="0">
                <a:latin typeface="Microsoft Sans Serif"/>
                <a:cs typeface="Microsoft Sans Serif"/>
              </a:rPr>
              <a:t>v</a:t>
            </a:r>
            <a:r>
              <a:rPr sz="2600" dirty="0">
                <a:latin typeface="Microsoft Sans Serif"/>
                <a:cs typeface="Microsoft Sans Serif"/>
              </a:rPr>
              <a:t>e	ka</a:t>
            </a:r>
            <a:r>
              <a:rPr sz="2600" spc="-10" dirty="0">
                <a:latin typeface="Microsoft Sans Serif"/>
                <a:cs typeface="Microsoft Sans Serif"/>
              </a:rPr>
              <a:t>y</a:t>
            </a:r>
            <a:r>
              <a:rPr sz="2600" spc="-15" dirty="0">
                <a:latin typeface="Microsoft Sans Serif"/>
                <a:cs typeface="Microsoft Sans Serif"/>
              </a:rPr>
              <a:t>m</a:t>
            </a:r>
            <a:r>
              <a:rPr sz="2600" spc="-10" dirty="0">
                <a:latin typeface="Microsoft Sans Serif"/>
                <a:cs typeface="Microsoft Sans Serif"/>
              </a:rPr>
              <a:t>a</a:t>
            </a:r>
            <a:r>
              <a:rPr sz="2600" dirty="0">
                <a:latin typeface="Microsoft Sans Serif"/>
                <a:cs typeface="Microsoft Sans Serif"/>
              </a:rPr>
              <a:t>z  </a:t>
            </a:r>
            <a:r>
              <a:rPr sz="2600" spc="10" dirty="0">
                <a:latin typeface="Microsoft Sans Serif"/>
                <a:cs typeface="Microsoft Sans Serif"/>
              </a:rPr>
              <a:t>olmalı.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Ayak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dinlenme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destekleri</a:t>
            </a:r>
            <a:r>
              <a:rPr sz="2600" spc="10" dirty="0">
                <a:latin typeface="Microsoft Sans Serif"/>
                <a:cs typeface="Microsoft Sans Serif"/>
              </a:rPr>
              <a:t> kullanılmalı.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332676"/>
            <a:ext cx="8640445" cy="584835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4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000000"/>
                </a:solidFill>
              </a:rPr>
              <a:t>Oturarak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Çalışma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523" y="980681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004773"/>
            <a:ext cx="84836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Microsoft Sans Serif"/>
                <a:cs typeface="Microsoft Sans Serif"/>
              </a:rPr>
              <a:t>Eğer</a:t>
            </a:r>
            <a:r>
              <a:rPr sz="2600" spc="2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bir</a:t>
            </a:r>
            <a:r>
              <a:rPr sz="2600" spc="2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iş</a:t>
            </a:r>
            <a:r>
              <a:rPr sz="2600" spc="204" dirty="0">
                <a:latin typeface="Microsoft Sans Serif"/>
                <a:cs typeface="Microsoft Sans Serif"/>
              </a:rPr>
              <a:t> </a:t>
            </a:r>
            <a:r>
              <a:rPr sz="2600" spc="20" dirty="0">
                <a:latin typeface="Microsoft Sans Serif"/>
                <a:cs typeface="Microsoft Sans Serif"/>
              </a:rPr>
              <a:t>yapılırken</a:t>
            </a:r>
            <a:r>
              <a:rPr sz="2600" spc="235" dirty="0">
                <a:latin typeface="Microsoft Sans Serif"/>
                <a:cs typeface="Microsoft Sans Serif"/>
              </a:rPr>
              <a:t> </a:t>
            </a:r>
            <a:r>
              <a:rPr sz="2600" b="1" spc="-5" dirty="0">
                <a:latin typeface="Arial"/>
                <a:cs typeface="Arial"/>
              </a:rPr>
              <a:t>yeterli</a:t>
            </a:r>
            <a:r>
              <a:rPr sz="2600" b="1" spc="19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çalışma</a:t>
            </a:r>
            <a:r>
              <a:rPr sz="2600" b="1" spc="1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alanı</a:t>
            </a:r>
            <a:r>
              <a:rPr sz="2600" b="1" spc="20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yok</a:t>
            </a:r>
            <a:r>
              <a:rPr sz="2600" b="1" spc="1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ise</a:t>
            </a:r>
            <a:r>
              <a:rPr sz="2600" b="1" spc="1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ve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73404" y="1401318"/>
            <a:ext cx="81407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2185" algn="l"/>
                <a:tab pos="2299970" algn="l"/>
                <a:tab pos="3664585" algn="l"/>
                <a:tab pos="6040755" algn="l"/>
                <a:tab pos="6449060" algn="l"/>
                <a:tab pos="6912609" algn="l"/>
              </a:tabLst>
            </a:pPr>
            <a:r>
              <a:rPr sz="2600" b="1" dirty="0">
                <a:latin typeface="Arial"/>
                <a:cs typeface="Arial"/>
              </a:rPr>
              <a:t>fazla	fiziksel	a</a:t>
            </a:r>
            <a:r>
              <a:rPr sz="2600" b="1" spc="5" dirty="0">
                <a:latin typeface="Arial"/>
                <a:cs typeface="Arial"/>
              </a:rPr>
              <a:t>k</a:t>
            </a:r>
            <a:r>
              <a:rPr sz="2600" b="1" dirty="0">
                <a:latin typeface="Arial"/>
                <a:cs typeface="Arial"/>
              </a:rPr>
              <a:t>tivi</a:t>
            </a:r>
            <a:r>
              <a:rPr sz="2600" b="1" spc="-15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e	g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rekm</a:t>
            </a:r>
            <a:r>
              <a:rPr sz="2600" b="1" spc="10" dirty="0">
                <a:latin typeface="Arial"/>
                <a:cs typeface="Arial"/>
              </a:rPr>
              <a:t>i</a:t>
            </a:r>
            <a:r>
              <a:rPr sz="2600" b="1" spc="-25" dirty="0">
                <a:latin typeface="Arial"/>
                <a:cs typeface="Arial"/>
              </a:rPr>
              <a:t>y</a:t>
            </a:r>
            <a:r>
              <a:rPr sz="2600" b="1" dirty="0">
                <a:latin typeface="Arial"/>
                <a:cs typeface="Arial"/>
              </a:rPr>
              <a:t>orsa	</a:t>
            </a:r>
            <a:r>
              <a:rPr sz="2600" dirty="0">
                <a:latin typeface="Microsoft Sans Serif"/>
                <a:cs typeface="Microsoft Sans Serif"/>
              </a:rPr>
              <a:t>o	</a:t>
            </a:r>
            <a:r>
              <a:rPr sz="2600" spc="-10" dirty="0">
                <a:latin typeface="Microsoft Sans Serif"/>
                <a:cs typeface="Microsoft Sans Serif"/>
              </a:rPr>
              <a:t>iş</a:t>
            </a:r>
            <a:r>
              <a:rPr sz="2600" dirty="0">
                <a:latin typeface="Microsoft Sans Serif"/>
                <a:cs typeface="Microsoft Sans Serif"/>
              </a:rPr>
              <a:t>	ot</a:t>
            </a:r>
            <a:r>
              <a:rPr sz="2600" spc="10" dirty="0">
                <a:latin typeface="Microsoft Sans Serif"/>
                <a:cs typeface="Microsoft Sans Serif"/>
              </a:rPr>
              <a:t>u</a:t>
            </a:r>
            <a:r>
              <a:rPr sz="2600" dirty="0">
                <a:latin typeface="Microsoft Sans Serif"/>
                <a:cs typeface="Microsoft Sans Serif"/>
              </a:rPr>
              <a:t>rarak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671421"/>
            <a:ext cx="8481695" cy="10718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600" spc="-15" dirty="0">
                <a:latin typeface="Microsoft Sans Serif"/>
                <a:cs typeface="Microsoft Sans Serif"/>
              </a:rPr>
              <a:t>gerçekleştirilebilir.</a:t>
            </a:r>
            <a:endParaRPr sz="2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Microsoft Sans Serif"/>
                <a:cs typeface="Microsoft Sans Serif"/>
              </a:rPr>
              <a:t>Bütün</a:t>
            </a:r>
            <a:r>
              <a:rPr sz="2600" spc="204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gün</a:t>
            </a:r>
            <a:r>
              <a:rPr sz="2600" spc="20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oturarak</a:t>
            </a:r>
            <a:r>
              <a:rPr sz="2600" spc="21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çalışmak</a:t>
            </a:r>
            <a:r>
              <a:rPr sz="2600" spc="204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vücut</a:t>
            </a:r>
            <a:r>
              <a:rPr sz="2600" spc="19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ve</a:t>
            </a:r>
            <a:r>
              <a:rPr sz="2600" spc="204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özellikle</a:t>
            </a:r>
            <a:r>
              <a:rPr sz="2600" spc="204" dirty="0">
                <a:latin typeface="Microsoft Sans Serif"/>
                <a:cs typeface="Microsoft Sans Serif"/>
              </a:rPr>
              <a:t> </a:t>
            </a:r>
            <a:r>
              <a:rPr sz="2600" spc="30" dirty="0">
                <a:latin typeface="Microsoft Sans Serif"/>
                <a:cs typeface="Microsoft Sans Serif"/>
              </a:rPr>
              <a:t>sırt</a:t>
            </a:r>
            <a:r>
              <a:rPr sz="2600" spc="190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için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716783"/>
            <a:ext cx="8484235" cy="357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Microsoft Sans Serif"/>
                <a:cs typeface="Microsoft Sans Serif"/>
              </a:rPr>
              <a:t>iyi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değildir.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Hareketsiz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uzun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süre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oturmalar,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varisli 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damar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oluşumuna,</a:t>
            </a:r>
            <a:r>
              <a:rPr sz="2600" dirty="0">
                <a:latin typeface="Microsoft Sans Serif"/>
                <a:cs typeface="Microsoft Sans Serif"/>
              </a:rPr>
              <a:t> damarda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kan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15" dirty="0">
                <a:latin typeface="Microsoft Sans Serif"/>
                <a:cs typeface="Microsoft Sans Serif"/>
              </a:rPr>
              <a:t>pıhtılaşmalarına, 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akciğer </a:t>
            </a:r>
            <a:r>
              <a:rPr sz="2600" spc="5" dirty="0">
                <a:latin typeface="Microsoft Sans Serif"/>
                <a:cs typeface="Microsoft Sans Serif"/>
              </a:rPr>
              <a:t>damarlarında </a:t>
            </a:r>
            <a:r>
              <a:rPr sz="2600" spc="10" dirty="0">
                <a:latin typeface="Microsoft Sans Serif"/>
                <a:cs typeface="Microsoft Sans Serif"/>
              </a:rPr>
              <a:t>tıkanmalara, </a:t>
            </a:r>
            <a:r>
              <a:rPr sz="2600" dirty="0">
                <a:latin typeface="Microsoft Sans Serif"/>
                <a:cs typeface="Microsoft Sans Serif"/>
              </a:rPr>
              <a:t>boyun, omuz </a:t>
            </a:r>
            <a:r>
              <a:rPr sz="2600" spc="-5" dirty="0">
                <a:latin typeface="Microsoft Sans Serif"/>
                <a:cs typeface="Microsoft Sans Serif"/>
              </a:rPr>
              <a:t>ve </a:t>
            </a:r>
            <a:r>
              <a:rPr sz="2600" spc="30" dirty="0">
                <a:latin typeface="Microsoft Sans Serif"/>
                <a:cs typeface="Microsoft Sans Serif"/>
              </a:rPr>
              <a:t>sırt 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15" dirty="0">
                <a:latin typeface="Microsoft Sans Serif"/>
                <a:cs typeface="Microsoft Sans Serif"/>
              </a:rPr>
              <a:t>ağrılarına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neden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olabilir.</a:t>
            </a:r>
            <a:endParaRPr sz="2600">
              <a:latin typeface="Microsoft Sans Serif"/>
              <a:cs typeface="Microsoft Sans Serif"/>
            </a:endParaRPr>
          </a:p>
          <a:p>
            <a:pPr marL="355600" indent="-343535" algn="just">
              <a:lnSpc>
                <a:spcPct val="100000"/>
              </a:lnSpc>
              <a:spcBef>
                <a:spcPts val="994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Microsoft Sans Serif"/>
                <a:cs typeface="Microsoft Sans Serif"/>
              </a:rPr>
              <a:t>Bu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nedenle;</a:t>
            </a:r>
            <a:endParaRPr sz="2600">
              <a:latin typeface="Microsoft Sans Serif"/>
              <a:cs typeface="Microsoft Sans Serif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010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Microsoft Sans Serif"/>
                <a:cs typeface="Microsoft Sans Serif"/>
              </a:rPr>
              <a:t>Oturma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yeri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çalışana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uygun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tasarlanmış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10" dirty="0">
                <a:latin typeface="Microsoft Sans Serif"/>
                <a:cs typeface="Microsoft Sans Serif"/>
              </a:rPr>
              <a:t>olmalı,</a:t>
            </a:r>
            <a:endParaRPr sz="2600">
              <a:latin typeface="Microsoft Sans Serif"/>
              <a:cs typeface="Microsoft Sans Serif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994"/>
              </a:spcBef>
              <a:buChar char="–"/>
              <a:tabLst>
                <a:tab pos="756920" algn="l"/>
              </a:tabLst>
            </a:pPr>
            <a:r>
              <a:rPr sz="2600" spc="5" dirty="0">
                <a:latin typeface="Microsoft Sans Serif"/>
                <a:cs typeface="Microsoft Sans Serif"/>
              </a:rPr>
              <a:t>Çalışanlar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bazen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ayakta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20" dirty="0">
                <a:latin typeface="Microsoft Sans Serif"/>
                <a:cs typeface="Microsoft Sans Serif"/>
              </a:rPr>
              <a:t>çalışmalıdırlar: 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iş 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rotasyonu.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3336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5652" y="358902"/>
            <a:ext cx="16592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Oturmada;</a:t>
            </a:r>
            <a:endParaRPr sz="25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</a:pPr>
            <a:r>
              <a:rPr sz="2500" spc="5" dirty="0">
                <a:latin typeface="Microsoft Sans Serif"/>
                <a:cs typeface="Microsoft Sans Serif"/>
              </a:rPr>
              <a:t>ayarlanmış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7585" y="358902"/>
            <a:ext cx="32385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95"/>
              </a:spcBef>
              <a:tabLst>
                <a:tab pos="1547495" algn="l"/>
                <a:tab pos="262382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rah</a:t>
            </a:r>
            <a:r>
              <a:rPr sz="2500" dirty="0">
                <a:latin typeface="Microsoft Sans Serif"/>
                <a:cs typeface="Microsoft Sans Serif"/>
              </a:rPr>
              <a:t>a</a:t>
            </a:r>
            <a:r>
              <a:rPr sz="2500" spc="-5" dirty="0">
                <a:latin typeface="Microsoft Sans Serif"/>
                <a:cs typeface="Microsoft Sans Serif"/>
              </a:rPr>
              <a:t>t</a:t>
            </a:r>
            <a:r>
              <a:rPr sz="2500" spc="5" dirty="0">
                <a:latin typeface="Microsoft Sans Serif"/>
                <a:cs typeface="Microsoft Sans Serif"/>
              </a:rPr>
              <a:t>s</a:t>
            </a:r>
            <a:r>
              <a:rPr sz="2500" spc="110" dirty="0">
                <a:latin typeface="Microsoft Sans Serif"/>
                <a:cs typeface="Microsoft Sans Serif"/>
              </a:rPr>
              <a:t>ı</a:t>
            </a:r>
            <a:r>
              <a:rPr sz="2500" spc="-5" dirty="0">
                <a:latin typeface="Microsoft Sans Serif"/>
                <a:cs typeface="Microsoft Sans Serif"/>
              </a:rPr>
              <a:t>z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veya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kötü  sandalyele</a:t>
            </a:r>
            <a:r>
              <a:rPr sz="2500" spc="-145" dirty="0">
                <a:latin typeface="Microsoft Sans Serif"/>
                <a:cs typeface="Microsoft Sans Serif"/>
              </a:rPr>
              <a:t>r</a:t>
            </a:r>
            <a:r>
              <a:rPr sz="2500" spc="-5" dirty="0">
                <a:latin typeface="Microsoft Sans Serif"/>
                <a:cs typeface="Microsoft Sans Serif"/>
              </a:rPr>
              <a:t>,	</a:t>
            </a:r>
            <a:r>
              <a:rPr sz="2500" spc="-66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kötü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7947" y="1121155"/>
            <a:ext cx="5166360" cy="3607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500" spc="5" dirty="0">
                <a:latin typeface="Microsoft Sans Serif"/>
                <a:cs typeface="Microsoft Sans Serif"/>
              </a:rPr>
              <a:t>tasarlanmış </a:t>
            </a:r>
            <a:r>
              <a:rPr sz="2500" spc="-5" dirty="0">
                <a:latin typeface="Microsoft Sans Serif"/>
                <a:cs typeface="Microsoft Sans Serif"/>
              </a:rPr>
              <a:t>oturma yüzeyleri, </a:t>
            </a:r>
            <a:r>
              <a:rPr sz="2500" spc="-15" dirty="0">
                <a:latin typeface="Microsoft Sans Serif"/>
                <a:cs typeface="Microsoft Sans Serif"/>
              </a:rPr>
              <a:t>işi </a:t>
            </a:r>
            <a:r>
              <a:rPr sz="2500" spc="-10" dirty="0">
                <a:latin typeface="Microsoft Sans Serif"/>
                <a:cs typeface="Microsoft Sans Serif"/>
              </a:rPr>
              <a:t>bir </a:t>
            </a:r>
            <a:r>
              <a:rPr sz="2500" spc="-5" dirty="0">
                <a:latin typeface="Microsoft Sans Serif"/>
                <a:cs typeface="Microsoft Sans Serif"/>
              </a:rPr>
              <a:t> kas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grubundan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diğerine</a:t>
            </a:r>
            <a:r>
              <a:rPr sz="2500" spc="-5" dirty="0">
                <a:latin typeface="Microsoft Sans Serif"/>
                <a:cs typeface="Microsoft Sans Serif"/>
              </a:rPr>
              <a:t> aktarma,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yetersiz </a:t>
            </a:r>
            <a:r>
              <a:rPr sz="2500" spc="-10" dirty="0">
                <a:latin typeface="Microsoft Sans Serif"/>
                <a:cs typeface="Microsoft Sans Serif"/>
              </a:rPr>
              <a:t>dinlenme </a:t>
            </a:r>
            <a:r>
              <a:rPr sz="2500" spc="15" dirty="0">
                <a:latin typeface="Microsoft Sans Serif"/>
                <a:cs typeface="Microsoft Sans Serif"/>
              </a:rPr>
              <a:t>aralıkları </a:t>
            </a:r>
            <a:r>
              <a:rPr sz="2500" spc="-5" dirty="0">
                <a:latin typeface="Microsoft Sans Serif"/>
                <a:cs typeface="Microsoft Sans Serif"/>
              </a:rPr>
              <a:t>ve fazla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vücut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40" dirty="0">
                <a:latin typeface="Microsoft Sans Serif"/>
                <a:cs typeface="Microsoft Sans Serif"/>
              </a:rPr>
              <a:t>ağırlığı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rahatsızlıklara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yol 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-30" dirty="0">
                <a:latin typeface="Microsoft Sans Serif"/>
                <a:cs typeface="Microsoft Sans Serif"/>
              </a:rPr>
              <a:t>açar.</a:t>
            </a:r>
            <a:endParaRPr sz="2500">
              <a:latin typeface="Microsoft Sans Serif"/>
              <a:cs typeface="Microsoft Sans Serif"/>
            </a:endParaRPr>
          </a:p>
          <a:p>
            <a:pPr marL="913130" marR="5080" algn="just">
              <a:lnSpc>
                <a:spcPct val="100000"/>
              </a:lnSpc>
              <a:spcBef>
                <a:spcPts val="1200"/>
              </a:spcBef>
            </a:pP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Oturmada ayakta </a:t>
            </a: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çalışmaya </a:t>
            </a:r>
            <a:r>
              <a:rPr sz="2500" b="1" spc="-6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göre; </a:t>
            </a:r>
            <a:r>
              <a:rPr sz="2500" spc="-5" dirty="0">
                <a:latin typeface="Microsoft Sans Serif"/>
                <a:cs typeface="Microsoft Sans Serif"/>
              </a:rPr>
              <a:t>bacaklardaki statik yük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azaltılmış </a:t>
            </a:r>
            <a:r>
              <a:rPr sz="2500" spc="-35" dirty="0">
                <a:latin typeface="Microsoft Sans Serif"/>
                <a:cs typeface="Microsoft Sans Serif"/>
              </a:rPr>
              <a:t>olur, </a:t>
            </a:r>
            <a:r>
              <a:rPr sz="2500" spc="-10" dirty="0">
                <a:latin typeface="Microsoft Sans Serif"/>
                <a:cs typeface="Microsoft Sans Serif"/>
              </a:rPr>
              <a:t>doğal </a:t>
            </a:r>
            <a:r>
              <a:rPr sz="2500" spc="-5" dirty="0">
                <a:latin typeface="Microsoft Sans Serif"/>
                <a:cs typeface="Microsoft Sans Serif"/>
              </a:rPr>
              <a:t>olmayan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konumlardan</a:t>
            </a:r>
            <a:r>
              <a:rPr sz="2500" spc="6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sakınılabilir,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182" y="4703140"/>
            <a:ext cx="18910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95"/>
              </a:spcBef>
              <a:tabLst>
                <a:tab pos="1365885" algn="l"/>
                <a:tab pos="1541145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az</a:t>
            </a:r>
            <a:r>
              <a:rPr sz="2500" spc="5" dirty="0">
                <a:latin typeface="Microsoft Sans Serif"/>
                <a:cs typeface="Microsoft Sans Serif"/>
              </a:rPr>
              <a:t>a</a:t>
            </a:r>
            <a:r>
              <a:rPr sz="2500" spc="-10" dirty="0">
                <a:latin typeface="Microsoft Sans Serif"/>
                <a:cs typeface="Microsoft Sans Serif"/>
              </a:rPr>
              <a:t>l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130" dirty="0">
                <a:latin typeface="Microsoft Sans Serif"/>
                <a:cs typeface="Microsoft Sans Serif"/>
              </a:rPr>
              <a:t>r</a:t>
            </a:r>
            <a:r>
              <a:rPr sz="2500" spc="-5" dirty="0">
                <a:latin typeface="Microsoft Sans Serif"/>
                <a:cs typeface="Microsoft Sans Serif"/>
              </a:rPr>
              <a:t>,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kan  daha</a:t>
            </a:r>
            <a:r>
              <a:rPr sz="2500" dirty="0">
                <a:latin typeface="Microsoft Sans Serif"/>
                <a:cs typeface="Microsoft Sans Serif"/>
              </a:rPr>
              <a:t>		</a:t>
            </a:r>
            <a:r>
              <a:rPr sz="2500" spc="-5" dirty="0">
                <a:latin typeface="Microsoft Sans Serif"/>
                <a:cs typeface="Microsoft Sans Serif"/>
              </a:rPr>
              <a:t>az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8885" y="4703140"/>
            <a:ext cx="235458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2458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enerji	tüketimi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dolaşımına 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gereksinme</a:t>
            </a:r>
            <a:r>
              <a:rPr sz="2500" spc="-20" dirty="0">
                <a:latin typeface="Microsoft Sans Serif"/>
                <a:cs typeface="Microsoft Sans Serif"/>
              </a:rPr>
              <a:t> </a:t>
            </a:r>
            <a:r>
              <a:rPr sz="2500" spc="-35" dirty="0">
                <a:latin typeface="Microsoft Sans Serif"/>
                <a:cs typeface="Microsoft Sans Serif"/>
              </a:rPr>
              <a:t>olur.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1122" y="332740"/>
            <a:ext cx="4248785" cy="6049010"/>
            <a:chOff x="241122" y="332740"/>
            <a:chExt cx="4248785" cy="60490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332740"/>
              <a:ext cx="3232277" cy="22679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22" y="3306787"/>
              <a:ext cx="4248531" cy="307454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3349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357378"/>
            <a:ext cx="5083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0389" algn="l"/>
                <a:tab pos="3510279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Otura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ak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ç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lı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sı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nda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745226" y="357378"/>
            <a:ext cx="1567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uyulması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ger</a:t>
            </a:r>
            <a:r>
              <a:rPr dirty="0"/>
              <a:t>e</a:t>
            </a:r>
            <a:r>
              <a:rPr spc="-5" dirty="0"/>
              <a:t>kli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419" y="698080"/>
            <a:ext cx="8482330" cy="52330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antropometrik</a:t>
            </a:r>
            <a:r>
              <a:rPr sz="2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kurallar:</a:t>
            </a:r>
            <a:endParaRPr sz="280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İşçi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tüm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alanlara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rahatlıkla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ulaşabilmeli</a:t>
            </a:r>
            <a:r>
              <a:rPr sz="2800" spc="7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</a:t>
            </a:r>
            <a:r>
              <a:rPr sz="2800" spc="7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bu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20" dirty="0">
                <a:latin typeface="Microsoft Sans Serif"/>
                <a:cs typeface="Microsoft Sans Serif"/>
              </a:rPr>
              <a:t>sırada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vücudu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eğilip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bükülmemelidir.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İyi </a:t>
            </a:r>
            <a:r>
              <a:rPr sz="2800" spc="-5" dirty="0">
                <a:latin typeface="Microsoft Sans Serif"/>
                <a:cs typeface="Microsoft Sans Serif"/>
              </a:rPr>
              <a:t>oturma pozisyonu </a:t>
            </a:r>
            <a:r>
              <a:rPr sz="2800" spc="-10" dirty="0">
                <a:latin typeface="Microsoft Sans Serif"/>
                <a:cs typeface="Microsoft Sans Serif"/>
              </a:rPr>
              <a:t>işçinin </a:t>
            </a:r>
            <a:r>
              <a:rPr sz="2800" spc="-5" dirty="0">
                <a:latin typeface="Microsoft Sans Serif"/>
                <a:cs typeface="Microsoft Sans Serif"/>
              </a:rPr>
              <a:t>önündeki ve </a:t>
            </a:r>
            <a:r>
              <a:rPr sz="2800" spc="10" dirty="0">
                <a:latin typeface="Microsoft Sans Serif"/>
                <a:cs typeface="Microsoft Sans Serif"/>
              </a:rPr>
              <a:t>yanındaki </a:t>
            </a:r>
            <a:r>
              <a:rPr sz="2800" spc="15" dirty="0">
                <a:latin typeface="Microsoft Sans Serif"/>
                <a:cs typeface="Microsoft Sans Serif"/>
              </a:rPr>
              <a:t> çalışma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alanına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25" dirty="0">
                <a:latin typeface="Microsoft Sans Serif"/>
                <a:cs typeface="Microsoft Sans Serif"/>
              </a:rPr>
              <a:t>karşı </a:t>
            </a:r>
            <a:r>
              <a:rPr sz="2800" spc="-10" dirty="0">
                <a:latin typeface="Microsoft Sans Serif"/>
                <a:cs typeface="Microsoft Sans Serif"/>
              </a:rPr>
              <a:t>dik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olmasıdır.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10" dirty="0">
                <a:latin typeface="Microsoft Sans Serif"/>
                <a:cs typeface="Microsoft Sans Serif"/>
              </a:rPr>
              <a:t>Çalışma</a:t>
            </a:r>
            <a:r>
              <a:rPr sz="2800" spc="15" dirty="0">
                <a:latin typeface="Microsoft Sans Serif"/>
                <a:cs typeface="Microsoft Sans Serif"/>
              </a:rPr>
              <a:t> masası/tezgahı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sandalye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iyi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dizayn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edilmeli </a:t>
            </a:r>
            <a:r>
              <a:rPr sz="2800" dirty="0">
                <a:latin typeface="Microsoft Sans Serif"/>
                <a:cs typeface="Microsoft Sans Serif"/>
              </a:rPr>
              <a:t>ve </a:t>
            </a:r>
            <a:r>
              <a:rPr sz="2800" spc="15" dirty="0">
                <a:latin typeface="Microsoft Sans Serif"/>
                <a:cs typeface="Microsoft Sans Serif"/>
              </a:rPr>
              <a:t>çalışma </a:t>
            </a:r>
            <a:r>
              <a:rPr sz="2800" spc="-5" dirty="0">
                <a:latin typeface="Microsoft Sans Serif"/>
                <a:cs typeface="Microsoft Sans Serif"/>
              </a:rPr>
              <a:t>düzeyi </a:t>
            </a:r>
            <a:r>
              <a:rPr sz="2800" spc="-15" dirty="0">
                <a:latin typeface="Microsoft Sans Serif"/>
                <a:cs typeface="Microsoft Sans Serif"/>
              </a:rPr>
              <a:t>ile </a:t>
            </a:r>
            <a:r>
              <a:rPr sz="2800" spc="-5" dirty="0">
                <a:latin typeface="Microsoft Sans Serif"/>
                <a:cs typeface="Microsoft Sans Serif"/>
              </a:rPr>
              <a:t>dirsek </a:t>
            </a:r>
            <a:r>
              <a:rPr sz="2800" spc="35" dirty="0">
                <a:latin typeface="Microsoft Sans Serif"/>
                <a:cs typeface="Microsoft Sans Serif"/>
              </a:rPr>
              <a:t>aynı </a:t>
            </a:r>
            <a:r>
              <a:rPr sz="2800" spc="-10" dirty="0">
                <a:latin typeface="Microsoft Sans Serif"/>
                <a:cs typeface="Microsoft Sans Serif"/>
              </a:rPr>
              <a:t>düzlem 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içinde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25" dirty="0">
                <a:latin typeface="Microsoft Sans Serif"/>
                <a:cs typeface="Microsoft Sans Serif"/>
              </a:rPr>
              <a:t>(aynı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yükseklikte)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olmalıdır.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30" dirty="0">
                <a:latin typeface="Microsoft Sans Serif"/>
                <a:cs typeface="Microsoft Sans Serif"/>
              </a:rPr>
              <a:t>Sırt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dik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omuzlar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rahat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olmalıdır.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Microsoft Sans Serif"/>
                <a:cs typeface="Microsoft Sans Serif"/>
              </a:rPr>
              <a:t>Mümkünse,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dirsekler,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eller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kollar</a:t>
            </a:r>
            <a:r>
              <a:rPr sz="2800" spc="7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için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ayarlanabilir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destekler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kullanılmalıdır.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501" y="981290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1005281"/>
            <a:ext cx="8483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1694814" algn="l"/>
                <a:tab pos="3569335" algn="l"/>
                <a:tab pos="5048250" algn="l"/>
                <a:tab pos="5694680" algn="l"/>
                <a:tab pos="6242050" algn="l"/>
                <a:tab pos="696595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Man</a:t>
            </a:r>
            <a:r>
              <a:rPr sz="2800" spc="10" dirty="0">
                <a:latin typeface="Microsoft Sans Serif"/>
                <a:cs typeface="Microsoft Sans Serif"/>
              </a:rPr>
              <a:t>u</a:t>
            </a:r>
            <a:r>
              <a:rPr sz="2800" spc="-10" dirty="0">
                <a:latin typeface="Microsoft Sans Serif"/>
                <a:cs typeface="Microsoft Sans Serif"/>
              </a:rPr>
              <a:t>el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ç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20" dirty="0">
                <a:latin typeface="Microsoft Sans Serif"/>
                <a:cs typeface="Microsoft Sans Serif"/>
              </a:rPr>
              <a:t>lı</a:t>
            </a:r>
            <a:r>
              <a:rPr sz="2800" spc="65" dirty="0">
                <a:latin typeface="Microsoft Sans Serif"/>
                <a:cs typeface="Microsoft Sans Serif"/>
              </a:rPr>
              <a:t>ş</a:t>
            </a:r>
            <a:r>
              <a:rPr sz="2800" spc="-5" dirty="0">
                <a:latin typeface="Microsoft Sans Serif"/>
                <a:cs typeface="Microsoft Sans Serif"/>
              </a:rPr>
              <a:t>mala</a:t>
            </a:r>
            <a:r>
              <a:rPr sz="2800" spc="-150" dirty="0">
                <a:latin typeface="Microsoft Sans Serif"/>
                <a:cs typeface="Microsoft Sans Serif"/>
              </a:rPr>
              <a:t>r</a:t>
            </a:r>
            <a:r>
              <a:rPr sz="2800" spc="-5" dirty="0">
                <a:latin typeface="Microsoft Sans Serif"/>
                <a:cs typeface="Microsoft Sans Serif"/>
              </a:rPr>
              <a:t>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5" dirty="0">
                <a:latin typeface="Microsoft Sans Serif"/>
                <a:cs typeface="Microsoft Sans Serif"/>
              </a:rPr>
              <a:t>iş</a:t>
            </a:r>
            <a:r>
              <a:rPr sz="2800" spc="-5" dirty="0">
                <a:latin typeface="Microsoft Sans Serif"/>
                <a:cs typeface="Microsoft Sans Serif"/>
              </a:rPr>
              <a:t>ç</a:t>
            </a:r>
            <a:r>
              <a:rPr sz="2800" spc="-15" dirty="0">
                <a:latin typeface="Microsoft Sans Serif"/>
                <a:cs typeface="Microsoft Sans Serif"/>
              </a:rPr>
              <a:t>ile</a:t>
            </a:r>
            <a:r>
              <a:rPr sz="2800" spc="-5" dirty="0">
                <a:latin typeface="Microsoft Sans Serif"/>
                <a:cs typeface="Microsoft Sans Serif"/>
              </a:rPr>
              <a:t>rde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bel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ve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kas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ağ</a:t>
            </a:r>
            <a:r>
              <a:rPr sz="2800" dirty="0">
                <a:latin typeface="Microsoft Sans Serif"/>
                <a:cs typeface="Microsoft Sans Serif"/>
              </a:rPr>
              <a:t>r</a:t>
            </a:r>
            <a:r>
              <a:rPr sz="2800" spc="25" dirty="0">
                <a:latin typeface="Microsoft Sans Serif"/>
                <a:cs typeface="Microsoft Sans Serif"/>
              </a:rPr>
              <a:t>ıl</a:t>
            </a:r>
            <a:r>
              <a:rPr sz="2800" spc="70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rı</a:t>
            </a:r>
            <a:r>
              <a:rPr sz="2800" spc="70" dirty="0">
                <a:latin typeface="Microsoft Sans Serif"/>
                <a:cs typeface="Microsoft Sans Serif"/>
              </a:rPr>
              <a:t>n</a:t>
            </a:r>
            <a:r>
              <a:rPr sz="2800" spc="-5" dirty="0">
                <a:latin typeface="Microsoft Sans Serif"/>
                <a:cs typeface="Microsoft Sans Serif"/>
              </a:rPr>
              <a:t>a  </a:t>
            </a:r>
            <a:r>
              <a:rPr sz="2800" dirty="0">
                <a:latin typeface="Microsoft Sans Serif"/>
                <a:cs typeface="Microsoft Sans Serif"/>
              </a:rPr>
              <a:t>neden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olmayacak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şekilde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düzenlenmelidir.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1419" y="2011425"/>
            <a:ext cx="8481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1429385" algn="l"/>
                <a:tab pos="2525395" algn="l"/>
                <a:tab pos="3383915" algn="l"/>
                <a:tab pos="4694555" algn="l"/>
                <a:tab pos="6165850" algn="l"/>
                <a:tab pos="7598409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Uz</a:t>
            </a:r>
            <a:r>
              <a:rPr sz="2800" dirty="0">
                <a:latin typeface="Microsoft Sans Serif"/>
                <a:cs typeface="Microsoft Sans Serif"/>
              </a:rPr>
              <a:t>u</a:t>
            </a:r>
            <a:r>
              <a:rPr sz="2800" spc="-5" dirty="0">
                <a:latin typeface="Microsoft Sans Serif"/>
                <a:cs typeface="Microsoft Sans Serif"/>
              </a:rPr>
              <a:t>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s</a:t>
            </a:r>
            <a:r>
              <a:rPr sz="2800" dirty="0">
                <a:latin typeface="Microsoft Sans Serif"/>
                <a:cs typeface="Microsoft Sans Serif"/>
              </a:rPr>
              <a:t>ü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25" dirty="0">
                <a:latin typeface="Microsoft Sans Serif"/>
                <a:cs typeface="Microsoft Sans Serif"/>
              </a:rPr>
              <a:t>l</a:t>
            </a:r>
            <a:r>
              <a:rPr sz="2800" spc="-20" dirty="0">
                <a:latin typeface="Microsoft Sans Serif"/>
                <a:cs typeface="Microsoft Sans Serif"/>
              </a:rPr>
              <a:t>i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a</a:t>
            </a:r>
            <a:r>
              <a:rPr sz="2800" dirty="0">
                <a:latin typeface="Microsoft Sans Serif"/>
                <a:cs typeface="Microsoft Sans Serif"/>
              </a:rPr>
              <a:t>ğ</a:t>
            </a:r>
            <a:r>
              <a:rPr sz="2800" spc="65" dirty="0">
                <a:latin typeface="Microsoft Sans Serif"/>
                <a:cs typeface="Microsoft Sans Serif"/>
              </a:rPr>
              <a:t>ır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fiziks</a:t>
            </a:r>
            <a:r>
              <a:rPr sz="2800" spc="-5" dirty="0">
                <a:latin typeface="Microsoft Sans Serif"/>
                <a:cs typeface="Microsoft Sans Serif"/>
              </a:rPr>
              <a:t>e</a:t>
            </a:r>
            <a:r>
              <a:rPr sz="2800" spc="-20" dirty="0">
                <a:latin typeface="Microsoft Sans Serif"/>
                <a:cs typeface="Microsoft Sans Serif"/>
              </a:rPr>
              <a:t>l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ç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20" dirty="0">
                <a:latin typeface="Microsoft Sans Serif"/>
                <a:cs typeface="Microsoft Sans Serif"/>
              </a:rPr>
              <a:t>lı</a:t>
            </a:r>
            <a:r>
              <a:rPr sz="2800" spc="65" dirty="0">
                <a:latin typeface="Microsoft Sans Serif"/>
                <a:cs typeface="Microsoft Sans Serif"/>
              </a:rPr>
              <a:t>ş</a:t>
            </a:r>
            <a:r>
              <a:rPr sz="2800" spc="-5" dirty="0">
                <a:latin typeface="Microsoft Sans Serif"/>
                <a:cs typeface="Microsoft Sans Serif"/>
              </a:rPr>
              <a:t>ma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5" dirty="0">
                <a:latin typeface="Microsoft Sans Serif"/>
                <a:cs typeface="Microsoft Sans Serif"/>
              </a:rPr>
              <a:t>i</a:t>
            </a:r>
            <a:r>
              <a:rPr sz="2800" spc="-10" dirty="0">
                <a:latin typeface="Microsoft Sans Serif"/>
                <a:cs typeface="Microsoft Sans Serif"/>
              </a:rPr>
              <a:t>ş</a:t>
            </a:r>
            <a:r>
              <a:rPr sz="2800" spc="-15" dirty="0">
                <a:latin typeface="Microsoft Sans Serif"/>
                <a:cs typeface="Microsoft Sans Serif"/>
              </a:rPr>
              <a:t>ç</a:t>
            </a:r>
            <a:r>
              <a:rPr sz="2800" spc="-5" dirty="0">
                <a:latin typeface="Microsoft Sans Serif"/>
                <a:cs typeface="Microsoft Sans Serif"/>
              </a:rPr>
              <a:t>i</a:t>
            </a:r>
            <a:r>
              <a:rPr sz="2800" spc="-15" dirty="0">
                <a:latin typeface="Microsoft Sans Serif"/>
                <a:cs typeface="Microsoft Sans Serif"/>
              </a:rPr>
              <a:t>l</a:t>
            </a:r>
            <a:r>
              <a:rPr sz="2800" spc="-10" dirty="0">
                <a:latin typeface="Microsoft Sans Serif"/>
                <a:cs typeface="Microsoft Sans Serif"/>
              </a:rPr>
              <a:t>erin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n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fes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419" y="2285517"/>
            <a:ext cx="8482330" cy="16109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300"/>
              </a:spcBef>
            </a:pPr>
            <a:r>
              <a:rPr sz="2800" spc="-10" dirty="0">
                <a:latin typeface="Microsoft Sans Serif"/>
                <a:cs typeface="Microsoft Sans Serif"/>
              </a:rPr>
              <a:t>alma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hızı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ile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kalp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35" dirty="0">
                <a:latin typeface="Microsoft Sans Serif"/>
                <a:cs typeface="Microsoft Sans Serif"/>
              </a:rPr>
              <a:t>atışlarını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arttırır.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  <a:tab pos="1260475" algn="l"/>
                <a:tab pos="2326005" algn="l"/>
                <a:tab pos="3430904" algn="l"/>
                <a:tab pos="4655185" algn="l"/>
                <a:tab pos="6235700" algn="l"/>
                <a:tab pos="724154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Eğer	</a:t>
            </a:r>
            <a:r>
              <a:rPr sz="2800" spc="-15" dirty="0">
                <a:latin typeface="Microsoft Sans Serif"/>
                <a:cs typeface="Microsoft Sans Serif"/>
              </a:rPr>
              <a:t>i</a:t>
            </a:r>
            <a:r>
              <a:rPr sz="2800" spc="-10" dirty="0">
                <a:latin typeface="Microsoft Sans Serif"/>
                <a:cs typeface="Microsoft Sans Serif"/>
              </a:rPr>
              <a:t>ş</a:t>
            </a:r>
            <a:r>
              <a:rPr sz="2800" spc="-15" dirty="0">
                <a:latin typeface="Microsoft Sans Serif"/>
                <a:cs typeface="Microsoft Sans Serif"/>
              </a:rPr>
              <a:t>ç</a:t>
            </a:r>
            <a:r>
              <a:rPr sz="2800" spc="-5" dirty="0">
                <a:latin typeface="Microsoft Sans Serif"/>
                <a:cs typeface="Microsoft Sans Serif"/>
              </a:rPr>
              <a:t>i</a:t>
            </a:r>
            <a:r>
              <a:rPr sz="2800" spc="-15" dirty="0">
                <a:latin typeface="Microsoft Sans Serif"/>
                <a:cs typeface="Microsoft Sans Serif"/>
              </a:rPr>
              <a:t>l</a:t>
            </a:r>
            <a:r>
              <a:rPr sz="2800" spc="-1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y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5" dirty="0">
                <a:latin typeface="Microsoft Sans Serif"/>
                <a:cs typeface="Microsoft Sans Serif"/>
              </a:rPr>
              <a:t>te</a:t>
            </a:r>
            <a:r>
              <a:rPr sz="2800" spc="5" dirty="0">
                <a:latin typeface="Microsoft Sans Serif"/>
                <a:cs typeface="Microsoft Sans Serif"/>
              </a:rPr>
              <a:t>r</a:t>
            </a:r>
            <a:r>
              <a:rPr sz="2800" spc="-20" dirty="0">
                <a:latin typeface="Microsoft Sans Serif"/>
                <a:cs typeface="Microsoft Sans Serif"/>
              </a:rPr>
              <a:t>li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fizik</a:t>
            </a:r>
            <a:r>
              <a:rPr sz="2800" spc="-5" dirty="0">
                <a:latin typeface="Microsoft Sans Serif"/>
                <a:cs typeface="Microsoft Sans Serif"/>
              </a:rPr>
              <a:t>s</a:t>
            </a:r>
            <a:r>
              <a:rPr sz="2800" dirty="0">
                <a:latin typeface="Microsoft Sans Serif"/>
                <a:cs typeface="Microsoft Sans Serif"/>
              </a:rPr>
              <a:t>e</a:t>
            </a:r>
            <a:r>
              <a:rPr sz="2800" spc="-20" dirty="0">
                <a:latin typeface="Microsoft Sans Serif"/>
                <a:cs typeface="Microsoft Sans Serif"/>
              </a:rPr>
              <a:t>l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koş</a:t>
            </a:r>
            <a:r>
              <a:rPr sz="2800" dirty="0">
                <a:latin typeface="Microsoft Sans Serif"/>
                <a:cs typeface="Microsoft Sans Serif"/>
              </a:rPr>
              <a:t>u</a:t>
            </a:r>
            <a:r>
              <a:rPr sz="2800" spc="-15" dirty="0">
                <a:latin typeface="Microsoft Sans Serif"/>
                <a:cs typeface="Microsoft Sans Serif"/>
              </a:rPr>
              <a:t>ll</a:t>
            </a:r>
            <a:r>
              <a:rPr sz="2800" spc="-2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ra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" dirty="0">
                <a:latin typeface="Microsoft Sans Serif"/>
                <a:cs typeface="Microsoft Sans Serif"/>
              </a:rPr>
              <a:t>s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15" dirty="0">
                <a:latin typeface="Microsoft Sans Serif"/>
                <a:cs typeface="Microsoft Sans Serif"/>
              </a:rPr>
              <a:t>h</a:t>
            </a:r>
            <a:r>
              <a:rPr sz="2800" spc="-5" dirty="0">
                <a:latin typeface="Microsoft Sans Serif"/>
                <a:cs typeface="Microsoft Sans Serif"/>
              </a:rPr>
              <a:t>ip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d</a:t>
            </a:r>
            <a:r>
              <a:rPr sz="2800" spc="10" dirty="0">
                <a:latin typeface="Microsoft Sans Serif"/>
                <a:cs typeface="Microsoft Sans Serif"/>
              </a:rPr>
              <a:t>e</a:t>
            </a:r>
            <a:r>
              <a:rPr sz="2800" spc="-20" dirty="0">
                <a:latin typeface="Microsoft Sans Serif"/>
                <a:cs typeface="Microsoft Sans Serif"/>
              </a:rPr>
              <a:t>ğ</a:t>
            </a:r>
            <a:r>
              <a:rPr sz="2800" spc="-5" dirty="0">
                <a:latin typeface="Microsoft Sans Serif"/>
                <a:cs typeface="Microsoft Sans Serif"/>
              </a:rPr>
              <a:t>i</a:t>
            </a:r>
            <a:r>
              <a:rPr sz="2800" spc="-15" dirty="0">
                <a:latin typeface="Microsoft Sans Serif"/>
                <a:cs typeface="Microsoft Sans Serif"/>
              </a:rPr>
              <a:t>l</a:t>
            </a:r>
            <a:r>
              <a:rPr sz="2800" spc="-10" dirty="0">
                <a:latin typeface="Microsoft Sans Serif"/>
                <a:cs typeface="Microsoft Sans Serif"/>
              </a:rPr>
              <a:t>se,  </a:t>
            </a:r>
            <a:r>
              <a:rPr sz="2800" spc="-5" dirty="0">
                <a:latin typeface="Microsoft Sans Serif"/>
                <a:cs typeface="Microsoft Sans Serif"/>
              </a:rPr>
              <a:t>çabuk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yorulurlar.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419" y="4023740"/>
            <a:ext cx="84848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Eğer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mümkün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ise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ağır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işler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için</a:t>
            </a:r>
            <a:r>
              <a:rPr sz="2800" spc="710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yardımcı  </a:t>
            </a:r>
            <a:r>
              <a:rPr sz="2800" dirty="0">
                <a:latin typeface="Microsoft Sans Serif"/>
                <a:cs typeface="Microsoft Sans Serif"/>
              </a:rPr>
              <a:t>araç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gereç </a:t>
            </a:r>
            <a:r>
              <a:rPr sz="2800" spc="20" dirty="0">
                <a:latin typeface="Microsoft Sans Serif"/>
                <a:cs typeface="Microsoft Sans Serif"/>
              </a:rPr>
              <a:t>kullanılmalıdır; </a:t>
            </a:r>
            <a:r>
              <a:rPr sz="2800" spc="-5" dirty="0">
                <a:latin typeface="Microsoft Sans Serif"/>
                <a:cs typeface="Microsoft Sans Serif"/>
              </a:rPr>
              <a:t>mekanik </a:t>
            </a:r>
            <a:r>
              <a:rPr sz="2800" dirty="0">
                <a:latin typeface="Microsoft Sans Serif"/>
                <a:cs typeface="Microsoft Sans Serif"/>
              </a:rPr>
              <a:t>güç </a:t>
            </a:r>
            <a:r>
              <a:rPr sz="2800" spc="-15" dirty="0">
                <a:latin typeface="Microsoft Sans Serif"/>
                <a:cs typeface="Microsoft Sans Serif"/>
              </a:rPr>
              <a:t>işçilerin </a:t>
            </a:r>
            <a:r>
              <a:rPr sz="2800" spc="-5" dirty="0">
                <a:latin typeface="Microsoft Sans Serif"/>
                <a:cs typeface="Microsoft Sans Serif"/>
              </a:rPr>
              <a:t>maruz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35" dirty="0">
                <a:latin typeface="Microsoft Sans Serif"/>
                <a:cs typeface="Microsoft Sans Serif"/>
              </a:rPr>
              <a:t>kaldığı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riski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azaltacak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verimini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arttıracaktır.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475" y="332765"/>
            <a:ext cx="8640445" cy="52324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2800" b="1" spc="-10" dirty="0">
                <a:latin typeface="Arial"/>
                <a:cs typeface="Arial"/>
              </a:rPr>
              <a:t>Ağır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Fiziksel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Çalışma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3349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281296"/>
            <a:ext cx="8484235" cy="5726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Ağır 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fiziksel</a:t>
            </a:r>
            <a:r>
              <a:rPr sz="2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iş</a:t>
            </a:r>
            <a:r>
              <a:rPr sz="2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düzenlemede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önemli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 faktörler:</a:t>
            </a:r>
            <a:endParaRPr sz="27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-"/>
              <a:tabLst>
                <a:tab pos="367665" algn="l"/>
                <a:tab pos="368300" algn="l"/>
              </a:tabLst>
            </a:pPr>
            <a:r>
              <a:rPr sz="2700" dirty="0">
                <a:latin typeface="Microsoft Sans Serif"/>
                <a:cs typeface="Microsoft Sans Serif"/>
              </a:rPr>
              <a:t>Yükün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şekli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spc="40" dirty="0">
                <a:latin typeface="Microsoft Sans Serif"/>
                <a:cs typeface="Microsoft Sans Serif"/>
              </a:rPr>
              <a:t>ağırlığı</a:t>
            </a:r>
            <a:endParaRPr sz="27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-"/>
              <a:tabLst>
                <a:tab pos="367665" algn="l"/>
                <a:tab pos="36830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İşçinin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yükü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ne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30" dirty="0">
                <a:latin typeface="Microsoft Sans Serif"/>
                <a:cs typeface="Microsoft Sans Serif"/>
              </a:rPr>
              <a:t>sıklıkta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45" dirty="0">
                <a:latin typeface="Microsoft Sans Serif"/>
                <a:cs typeface="Microsoft Sans Serif"/>
              </a:rPr>
              <a:t>taşıdığı</a:t>
            </a:r>
            <a:endParaRPr sz="27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-"/>
              <a:tabLst>
                <a:tab pos="367665" algn="l"/>
                <a:tab pos="368300" algn="l"/>
              </a:tabLst>
            </a:pPr>
            <a:r>
              <a:rPr sz="2700" spc="-30" dirty="0">
                <a:latin typeface="Microsoft Sans Serif"/>
                <a:cs typeface="Microsoft Sans Serif"/>
              </a:rPr>
              <a:t>Taşınma</a:t>
            </a:r>
            <a:r>
              <a:rPr sz="2700" spc="3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şekli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spc="25" dirty="0">
                <a:latin typeface="Microsoft Sans Serif"/>
                <a:cs typeface="Microsoft Sans Serif"/>
              </a:rPr>
              <a:t>uzaklığı</a:t>
            </a:r>
            <a:endParaRPr sz="27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-"/>
              <a:tabLst>
                <a:tab pos="367665" algn="l"/>
                <a:tab pos="368300" algn="l"/>
              </a:tabLst>
            </a:pPr>
            <a:r>
              <a:rPr sz="2700" dirty="0">
                <a:latin typeface="Microsoft Sans Serif"/>
                <a:cs typeface="Microsoft Sans Serif"/>
              </a:rPr>
              <a:t>Yükü</a:t>
            </a:r>
            <a:r>
              <a:rPr sz="2700" spc="15" dirty="0">
                <a:latin typeface="Microsoft Sans Serif"/>
                <a:cs typeface="Microsoft Sans Serif"/>
              </a:rPr>
              <a:t> taşımak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15" dirty="0">
                <a:latin typeface="Microsoft Sans Serif"/>
                <a:cs typeface="Microsoft Sans Serif"/>
              </a:rPr>
              <a:t>için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gerekli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zaman.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595620" algn="l"/>
              </a:tabLst>
            </a:pP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Ağır</a:t>
            </a:r>
            <a:r>
              <a:rPr sz="2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iş</a:t>
            </a:r>
            <a:r>
              <a:rPr sz="2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organizasyonunda</a:t>
            </a:r>
            <a:r>
              <a:rPr sz="27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önemli	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kriterler:</a:t>
            </a:r>
            <a:endParaRPr sz="2700">
              <a:latin typeface="Arial"/>
              <a:cs typeface="Arial"/>
            </a:endParaRPr>
          </a:p>
          <a:p>
            <a:pPr marL="1992630" marR="6350" lvl="1" indent="-273050">
              <a:lnSpc>
                <a:spcPct val="100000"/>
              </a:lnSpc>
              <a:spcBef>
                <a:spcPts val="605"/>
              </a:spcBef>
              <a:buChar char="-"/>
              <a:tabLst>
                <a:tab pos="1991995" algn="l"/>
                <a:tab pos="1993264" algn="l"/>
                <a:tab pos="3077210" algn="l"/>
                <a:tab pos="3783329" algn="l"/>
                <a:tab pos="5193030" algn="l"/>
                <a:tab pos="6678930" algn="l"/>
              </a:tabLst>
            </a:pPr>
            <a:r>
              <a:rPr sz="2700" spc="55" dirty="0">
                <a:latin typeface="Microsoft Sans Serif"/>
                <a:cs typeface="Microsoft Sans Serif"/>
              </a:rPr>
              <a:t>Ağ</a:t>
            </a:r>
            <a:r>
              <a:rPr sz="2700" spc="5" dirty="0">
                <a:latin typeface="Microsoft Sans Serif"/>
                <a:cs typeface="Microsoft Sans Serif"/>
              </a:rPr>
              <a:t>ı</a:t>
            </a:r>
            <a:r>
              <a:rPr sz="2700" dirty="0">
                <a:latin typeface="Microsoft Sans Serif"/>
                <a:cs typeface="Microsoft Sans Serif"/>
              </a:rPr>
              <a:t>r	</a:t>
            </a:r>
            <a:r>
              <a:rPr sz="2700" spc="-10" dirty="0">
                <a:latin typeface="Microsoft Sans Serif"/>
                <a:cs typeface="Microsoft Sans Serif"/>
              </a:rPr>
              <a:t>iş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10" dirty="0">
                <a:latin typeface="Microsoft Sans Serif"/>
                <a:cs typeface="Microsoft Sans Serif"/>
              </a:rPr>
              <a:t>iş</a:t>
            </a:r>
            <a:r>
              <a:rPr sz="2700" spc="-5" dirty="0">
                <a:latin typeface="Microsoft Sans Serif"/>
                <a:cs typeface="Microsoft Sans Serif"/>
              </a:rPr>
              <a:t>ç</a:t>
            </a:r>
            <a:r>
              <a:rPr sz="2700" spc="-15" dirty="0">
                <a:latin typeface="Microsoft Sans Serif"/>
                <a:cs typeface="Microsoft Sans Serif"/>
              </a:rPr>
              <a:t>ini</a:t>
            </a:r>
            <a:r>
              <a:rPr sz="2700" spc="-10" dirty="0">
                <a:latin typeface="Microsoft Sans Serif"/>
                <a:cs typeface="Microsoft Sans Serif"/>
              </a:rPr>
              <a:t>n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fiz</a:t>
            </a:r>
            <a:r>
              <a:rPr sz="2700" spc="-35" dirty="0">
                <a:latin typeface="Microsoft Sans Serif"/>
                <a:cs typeface="Microsoft Sans Serif"/>
              </a:rPr>
              <a:t>i</a:t>
            </a:r>
            <a:r>
              <a:rPr sz="2700" dirty="0">
                <a:latin typeface="Microsoft Sans Serif"/>
                <a:cs typeface="Microsoft Sans Serif"/>
              </a:rPr>
              <a:t>k</a:t>
            </a:r>
            <a:r>
              <a:rPr sz="2700" spc="5" dirty="0">
                <a:latin typeface="Microsoft Sans Serif"/>
                <a:cs typeface="Microsoft Sans Serif"/>
              </a:rPr>
              <a:t>s</a:t>
            </a:r>
            <a:r>
              <a:rPr sz="2700" spc="-10" dirty="0">
                <a:latin typeface="Microsoft Sans Serif"/>
                <a:cs typeface="Microsoft Sans Serif"/>
              </a:rPr>
              <a:t>el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kapas</a:t>
            </a:r>
            <a:r>
              <a:rPr sz="2700" spc="-20" dirty="0">
                <a:latin typeface="Microsoft Sans Serif"/>
                <a:cs typeface="Microsoft Sans Serif"/>
              </a:rPr>
              <a:t>i</a:t>
            </a:r>
            <a:r>
              <a:rPr sz="2700" dirty="0">
                <a:latin typeface="Microsoft Sans Serif"/>
                <a:cs typeface="Microsoft Sans Serif"/>
              </a:rPr>
              <a:t>t</a:t>
            </a:r>
            <a:r>
              <a:rPr sz="2700" spc="-15" dirty="0">
                <a:latin typeface="Microsoft Sans Serif"/>
                <a:cs typeface="Microsoft Sans Serif"/>
              </a:rPr>
              <a:t>e</a:t>
            </a:r>
            <a:r>
              <a:rPr sz="2700" spc="-10" dirty="0">
                <a:latin typeface="Microsoft Sans Serif"/>
                <a:cs typeface="Microsoft Sans Serif"/>
              </a:rPr>
              <a:t>sini  </a:t>
            </a:r>
            <a:r>
              <a:rPr sz="2700" dirty="0">
                <a:latin typeface="Microsoft Sans Serif"/>
                <a:cs typeface="Microsoft Sans Serif"/>
              </a:rPr>
              <a:t>aşmamalıdır.</a:t>
            </a:r>
            <a:endParaRPr sz="2700">
              <a:latin typeface="Microsoft Sans Serif"/>
              <a:cs typeface="Microsoft Sans Serif"/>
            </a:endParaRPr>
          </a:p>
          <a:p>
            <a:pPr marL="1992630" marR="5080" lvl="1" indent="-273050">
              <a:lnSpc>
                <a:spcPct val="100000"/>
              </a:lnSpc>
              <a:spcBef>
                <a:spcPts val="600"/>
              </a:spcBef>
              <a:buChar char="-"/>
              <a:tabLst>
                <a:tab pos="1991995" algn="l"/>
                <a:tab pos="1993264" algn="l"/>
              </a:tabLst>
            </a:pPr>
            <a:r>
              <a:rPr sz="2700" spc="30" dirty="0">
                <a:latin typeface="Microsoft Sans Serif"/>
                <a:cs typeface="Microsoft Sans Serif"/>
              </a:rPr>
              <a:t>Ağır</a:t>
            </a:r>
            <a:r>
              <a:rPr sz="2700" spc="90" dirty="0">
                <a:latin typeface="Microsoft Sans Serif"/>
                <a:cs typeface="Microsoft Sans Serif"/>
              </a:rPr>
              <a:t> </a:t>
            </a:r>
            <a:r>
              <a:rPr sz="2700" spc="-15" dirty="0">
                <a:latin typeface="Microsoft Sans Serif"/>
                <a:cs typeface="Microsoft Sans Serif"/>
              </a:rPr>
              <a:t>işler</a:t>
            </a:r>
            <a:r>
              <a:rPr sz="2700" spc="7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gün</a:t>
            </a:r>
            <a:r>
              <a:rPr sz="2700" spc="90" dirty="0">
                <a:latin typeface="Microsoft Sans Serif"/>
                <a:cs typeface="Microsoft Sans Serif"/>
              </a:rPr>
              <a:t> </a:t>
            </a:r>
            <a:r>
              <a:rPr sz="2700" spc="-15" dirty="0">
                <a:latin typeface="Microsoft Sans Serif"/>
                <a:cs typeface="Microsoft Sans Serif"/>
              </a:rPr>
              <a:t>içine</a:t>
            </a:r>
            <a:r>
              <a:rPr sz="2700" spc="75" dirty="0">
                <a:latin typeface="Microsoft Sans Serif"/>
                <a:cs typeface="Microsoft Sans Serif"/>
              </a:rPr>
              <a:t> </a:t>
            </a:r>
            <a:r>
              <a:rPr sz="2700" spc="20" dirty="0">
                <a:latin typeface="Microsoft Sans Serif"/>
                <a:cs typeface="Microsoft Sans Serif"/>
              </a:rPr>
              <a:t>yayılmalı</a:t>
            </a:r>
            <a:r>
              <a:rPr sz="2700" spc="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9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arada</a:t>
            </a:r>
            <a:r>
              <a:rPr sz="2700" spc="6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hafif </a:t>
            </a:r>
            <a:r>
              <a:rPr sz="2700" spc="-7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işler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10" dirty="0">
                <a:latin typeface="Microsoft Sans Serif"/>
                <a:cs typeface="Microsoft Sans Serif"/>
              </a:rPr>
              <a:t>yapılmalıdır.</a:t>
            </a:r>
            <a:endParaRPr sz="2700">
              <a:latin typeface="Microsoft Sans Serif"/>
              <a:cs typeface="Microsoft Sans Serif"/>
            </a:endParaRPr>
          </a:p>
          <a:p>
            <a:pPr marL="1992630" marR="5080" lvl="1" indent="-273050">
              <a:lnSpc>
                <a:spcPct val="100000"/>
              </a:lnSpc>
              <a:spcBef>
                <a:spcPts val="600"/>
              </a:spcBef>
              <a:buChar char="-"/>
              <a:tabLst>
                <a:tab pos="1991995" algn="l"/>
                <a:tab pos="1993264" algn="l"/>
                <a:tab pos="3231515" algn="l"/>
                <a:tab pos="4563745" algn="l"/>
                <a:tab pos="5612130" algn="l"/>
                <a:tab pos="696595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Günlük	</a:t>
            </a:r>
            <a:r>
              <a:rPr sz="2700" spc="30" dirty="0">
                <a:latin typeface="Microsoft Sans Serif"/>
                <a:cs typeface="Microsoft Sans Serif"/>
              </a:rPr>
              <a:t>çal</a:t>
            </a:r>
            <a:r>
              <a:rPr sz="2700" dirty="0">
                <a:latin typeface="Microsoft Sans Serif"/>
                <a:cs typeface="Microsoft Sans Serif"/>
              </a:rPr>
              <a:t>ışma	</a:t>
            </a:r>
            <a:r>
              <a:rPr sz="2700" spc="-10" dirty="0">
                <a:latin typeface="Microsoft Sans Serif"/>
                <a:cs typeface="Microsoft Sans Serif"/>
              </a:rPr>
              <a:t>içinde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10" dirty="0">
                <a:latin typeface="Microsoft Sans Serif"/>
                <a:cs typeface="Microsoft Sans Serif"/>
              </a:rPr>
              <a:t>is</a:t>
            </a:r>
            <a:r>
              <a:rPr sz="2700" dirty="0">
                <a:latin typeface="Microsoft Sans Serif"/>
                <a:cs typeface="Microsoft Sans Serif"/>
              </a:rPr>
              <a:t>t</a:t>
            </a:r>
            <a:r>
              <a:rPr sz="2700" spc="-5" dirty="0">
                <a:latin typeface="Microsoft Sans Serif"/>
                <a:cs typeface="Microsoft Sans Serif"/>
              </a:rPr>
              <a:t>ir</a:t>
            </a:r>
            <a:r>
              <a:rPr sz="2700" spc="-25" dirty="0">
                <a:latin typeface="Microsoft Sans Serif"/>
                <a:cs typeface="Microsoft Sans Serif"/>
              </a:rPr>
              <a:t>a</a:t>
            </a:r>
            <a:r>
              <a:rPr sz="2700" spc="-5" dirty="0">
                <a:latin typeface="Microsoft Sans Serif"/>
                <a:cs typeface="Microsoft Sans Serif"/>
              </a:rPr>
              <a:t>hat</a:t>
            </a:r>
            <a:r>
              <a:rPr sz="2700" dirty="0">
                <a:latin typeface="Microsoft Sans Serif"/>
                <a:cs typeface="Microsoft Sans Serif"/>
              </a:rPr>
              <a:t>	periyotları  bulunmalıdır.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523" y="3372230"/>
            <a:ext cx="1512570" cy="3009265"/>
            <a:chOff x="251523" y="3372230"/>
            <a:chExt cx="1512570" cy="3009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3372230"/>
              <a:ext cx="1512062" cy="1531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4935689"/>
              <a:ext cx="1512062" cy="14456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945299"/>
            <a:ext cx="8640445" cy="5472430"/>
          </a:xfrm>
          <a:custGeom>
            <a:avLst/>
            <a:gdLst/>
            <a:ahLst/>
            <a:cxnLst/>
            <a:rect l="l" t="t" r="r" b="b"/>
            <a:pathLst>
              <a:path w="8640445" h="5472430">
                <a:moveTo>
                  <a:pt x="8639937" y="0"/>
                </a:moveTo>
                <a:lnTo>
                  <a:pt x="0" y="0"/>
                </a:lnTo>
                <a:lnTo>
                  <a:pt x="0" y="5472049"/>
                </a:lnTo>
                <a:lnTo>
                  <a:pt x="8639937" y="5472049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970864"/>
            <a:ext cx="32753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56654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Postür	</a:t>
            </a:r>
            <a:r>
              <a:rPr sz="2400" spc="-10" dirty="0">
                <a:latin typeface="Microsoft Sans Serif"/>
                <a:cs typeface="Microsoft Sans Serif"/>
              </a:rPr>
              <a:t>şekillerinden</a:t>
            </a:r>
            <a:endParaRPr sz="2400">
              <a:latin typeface="Microsoft Sans Serif"/>
              <a:cs typeface="Microsoft Sans Serif"/>
            </a:endParaRPr>
          </a:p>
          <a:p>
            <a:pPr marL="354965">
              <a:lnSpc>
                <a:spcPct val="100000"/>
              </a:lnSpc>
              <a:tabLst>
                <a:tab pos="189039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“</a:t>
            </a:r>
            <a:r>
              <a:rPr sz="2400" b="1" spc="-5" dirty="0">
                <a:latin typeface="Arial"/>
                <a:cs typeface="Arial"/>
              </a:rPr>
              <a:t>görevin	özelliği</a:t>
            </a:r>
            <a:r>
              <a:rPr sz="2400" spc="-5" dirty="0">
                <a:latin typeface="Microsoft Sans Serif"/>
                <a:cs typeface="Microsoft Sans Serif"/>
              </a:rPr>
              <a:t>”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319" y="1702689"/>
            <a:ext cx="266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Microsoft Sans Serif"/>
                <a:cs typeface="Microsoft Sans Serif"/>
              </a:rPr>
              <a:t>açısından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ele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alınır.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3855" y="970864"/>
            <a:ext cx="5142230" cy="281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  <a:tabLst>
                <a:tab pos="1957070" algn="l"/>
                <a:tab pos="2964815" algn="l"/>
                <a:tab pos="4126229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hangisinin	daha	uygun	</a:t>
            </a:r>
            <a:r>
              <a:rPr sz="2400" spc="-10" dirty="0">
                <a:latin typeface="Microsoft Sans Serif"/>
                <a:cs typeface="Microsoft Sans Serif"/>
              </a:rPr>
              <a:t>olduğu,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770255" algn="l"/>
                <a:tab pos="2136140" algn="l"/>
                <a:tab pos="3432810" algn="l"/>
              </a:tabLst>
            </a:pPr>
            <a:r>
              <a:rPr sz="2400" dirty="0">
                <a:latin typeface="Microsoft Sans Serif"/>
                <a:cs typeface="Microsoft Sans Serif"/>
              </a:rPr>
              <a:t>ve“	</a:t>
            </a:r>
            <a:r>
              <a:rPr sz="2400" b="1" spc="-5" dirty="0">
                <a:latin typeface="Arial"/>
                <a:cs typeface="Arial"/>
              </a:rPr>
              <a:t>çalışan	kişinin	zorlanması</a:t>
            </a:r>
            <a:r>
              <a:rPr sz="2400" spc="-5" dirty="0">
                <a:latin typeface="Microsoft Sans Serif"/>
                <a:cs typeface="Microsoft Sans Serif"/>
              </a:rPr>
              <a:t>”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Microsoft Sans Serif"/>
              <a:cs typeface="Microsoft Sans Serif"/>
            </a:endParaRPr>
          </a:p>
          <a:p>
            <a:pPr marL="1160145" indent="-369570">
              <a:lnSpc>
                <a:spcPct val="100000"/>
              </a:lnSpc>
              <a:buFont typeface="Microsoft Sans Serif"/>
              <a:buChar char="•"/>
              <a:tabLst>
                <a:tab pos="1160145" algn="l"/>
                <a:tab pos="116078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İş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duruşu;</a:t>
            </a:r>
            <a:endParaRPr sz="2400">
              <a:latin typeface="Times New Roman"/>
              <a:cs typeface="Times New Roman"/>
            </a:endParaRPr>
          </a:p>
          <a:p>
            <a:pPr marL="1160145" marR="5080" indent="-368935">
              <a:lnSpc>
                <a:spcPct val="100000"/>
              </a:lnSpc>
              <a:spcBef>
                <a:spcPts val="605"/>
              </a:spcBef>
              <a:buFont typeface="Microsoft Sans Serif"/>
              <a:buChar char="–"/>
              <a:tabLst>
                <a:tab pos="1160145" algn="l"/>
                <a:tab pos="116078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insan</a:t>
            </a:r>
            <a:r>
              <a:rPr sz="24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vücudunun</a:t>
            </a:r>
            <a:r>
              <a:rPr sz="24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anatomik</a:t>
            </a:r>
            <a:r>
              <a:rPr sz="24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ve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fizyolojik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karakteristiklerine,</a:t>
            </a:r>
            <a:endParaRPr sz="2400">
              <a:latin typeface="Times New Roman"/>
              <a:cs typeface="Times New Roman"/>
            </a:endParaRPr>
          </a:p>
          <a:p>
            <a:pPr marL="1160145" indent="-369570">
              <a:lnSpc>
                <a:spcPct val="100000"/>
              </a:lnSpc>
              <a:spcBef>
                <a:spcPts val="600"/>
              </a:spcBef>
              <a:buFont typeface="Microsoft Sans Serif"/>
              <a:buChar char="–"/>
              <a:tabLst>
                <a:tab pos="1160145" algn="l"/>
                <a:tab pos="116078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özel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denge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kurallarına,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2873" y="3833876"/>
            <a:ext cx="436054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100"/>
              </a:spcBef>
              <a:buFont typeface="Microsoft Sans Serif"/>
              <a:buChar char="–"/>
              <a:tabLst>
                <a:tab pos="381000" algn="l"/>
                <a:tab pos="381635" algn="l"/>
                <a:tab pos="1663064" algn="l"/>
                <a:tab pos="265557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z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ik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	biy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mek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ik  kanunlara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ve</a:t>
            </a:r>
            <a:endParaRPr sz="2400">
              <a:latin typeface="Times New Roman"/>
              <a:cs typeface="Times New Roman"/>
            </a:endParaRPr>
          </a:p>
          <a:p>
            <a:pPr marL="190500" marR="622300" indent="-178435">
              <a:lnSpc>
                <a:spcPts val="3479"/>
              </a:lnSpc>
              <a:spcBef>
                <a:spcPts val="100"/>
              </a:spcBef>
              <a:buFont typeface="Microsoft Sans Serif"/>
              <a:buChar char="–"/>
              <a:tabLst>
                <a:tab pos="381000" algn="l"/>
                <a:tab pos="38163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kişinin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yapacağı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işlemlere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bağlıdır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475" y="323926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3655" rIns="0" bIns="0" rtlCol="0">
            <a:spAutoFit/>
          </a:bodyPr>
          <a:lstStyle/>
          <a:p>
            <a:pPr marL="865505">
              <a:lnSpc>
                <a:spcPct val="100000"/>
              </a:lnSpc>
              <a:spcBef>
                <a:spcPts val="265"/>
              </a:spcBef>
            </a:pPr>
            <a:r>
              <a:rPr sz="3200" spc="-5" dirty="0">
                <a:solidFill>
                  <a:srgbClr val="000000"/>
                </a:solidFill>
              </a:rPr>
              <a:t>Çalışma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Duruşlarının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Düzenlenmesi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75" y="2132825"/>
            <a:ext cx="3862070" cy="43200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2663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2369" y="4558392"/>
          <a:ext cx="8522970" cy="823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5570"/>
                <a:gridCol w="1495425"/>
                <a:gridCol w="2806700"/>
                <a:gridCol w="1565275"/>
              </a:tblGrid>
              <a:tr h="411701">
                <a:tc>
                  <a:txBody>
                    <a:bodyPr/>
                    <a:lstStyle/>
                    <a:p>
                      <a:pPr marL="386715" indent="-355600">
                        <a:lnSpc>
                          <a:spcPts val="3090"/>
                        </a:lnSpc>
                        <a:buFont typeface="Wingdings"/>
                        <a:buChar char=""/>
                        <a:tabLst>
                          <a:tab pos="387350" algn="l"/>
                        </a:tabLst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Ergonomik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3090"/>
                        </a:lnSpc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açıdan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3090"/>
                        </a:lnSpc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bakıldığında,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3090"/>
                        </a:lnSpc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oturarak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</a:tr>
              <a:tr h="412041">
                <a:tc>
                  <a:txBody>
                    <a:bodyPr/>
                    <a:lstStyle/>
                    <a:p>
                      <a:pPr marL="386715">
                        <a:lnSpc>
                          <a:spcPts val="3145"/>
                        </a:lnSpc>
                        <a:tabLst>
                          <a:tab pos="1848485" algn="l"/>
                        </a:tabLst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çalışan	%30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3145"/>
                        </a:lnSpc>
                      </a:pPr>
                      <a:r>
                        <a:rPr sz="2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ayakta,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3145"/>
                        </a:lnSpc>
                        <a:tabLst>
                          <a:tab pos="1492250" algn="l"/>
                        </a:tabLst>
                      </a:pPr>
                      <a:r>
                        <a:rPr sz="2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ayakta	</a:t>
                      </a:r>
                      <a:r>
                        <a:rPr sz="2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çalışan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145"/>
                        </a:lnSpc>
                        <a:tabLst>
                          <a:tab pos="675005" algn="l"/>
                        </a:tabLst>
                      </a:pPr>
                      <a:r>
                        <a:rPr sz="2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da	%30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EB4E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1419" y="356742"/>
            <a:ext cx="8484870" cy="546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Uygun</a:t>
            </a:r>
            <a:r>
              <a:rPr sz="2800" dirty="0">
                <a:latin typeface="Microsoft Sans Serif"/>
                <a:cs typeface="Microsoft Sans Serif"/>
              </a:rPr>
              <a:t> duruş;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kalp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frekansı,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elektromyografi</a:t>
            </a:r>
            <a:r>
              <a:rPr sz="2800" dirty="0">
                <a:latin typeface="Microsoft Sans Serif"/>
                <a:cs typeface="Microsoft Sans Serif"/>
              </a:rPr>
              <a:t> ve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subjektif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kriterlerle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belirlenebilir.</a:t>
            </a:r>
            <a:endParaRPr sz="2800">
              <a:latin typeface="Microsoft Sans Serif"/>
              <a:cs typeface="Microsoft Sans Serif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OSHA,</a:t>
            </a:r>
            <a:r>
              <a:rPr sz="2800" spc="-5" dirty="0">
                <a:latin typeface="Microsoft Sans Serif"/>
                <a:cs typeface="Microsoft Sans Serif"/>
              </a:rPr>
              <a:t> en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önemli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ilk</a:t>
            </a:r>
            <a:r>
              <a:rPr sz="2800" spc="7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4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maruziyet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faktörünü;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tekrarlayan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hareketler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(%58),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yüksek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hızlı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stresli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çalışma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(%54),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postür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bozuklukları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(%45)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ve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monoton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iş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20" dirty="0">
                <a:latin typeface="Microsoft Sans Serif"/>
                <a:cs typeface="Microsoft Sans Serif"/>
              </a:rPr>
              <a:t>ortamı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(%45)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olarak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20" dirty="0">
                <a:latin typeface="Microsoft Sans Serif"/>
                <a:cs typeface="Microsoft Sans Serif"/>
              </a:rPr>
              <a:t>sıralamıştır.</a:t>
            </a:r>
            <a:endParaRPr sz="2800">
              <a:latin typeface="Microsoft Sans Serif"/>
              <a:cs typeface="Microsoft Sans Serif"/>
            </a:endParaRPr>
          </a:p>
          <a:p>
            <a:pPr marL="367665" marR="9525" indent="-355600" algn="just">
              <a:lnSpc>
                <a:spcPct val="100000"/>
              </a:lnSpc>
              <a:spcBef>
                <a:spcPts val="1275"/>
              </a:spcBef>
              <a:buFont typeface="Wingdings"/>
              <a:buChar char=""/>
              <a:tabLst>
                <a:tab pos="368300" algn="l"/>
              </a:tabLst>
            </a:pP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Ayakta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yapılan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çalışma elle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yapılan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diğer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çeşit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işlere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uygunken,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oturarak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çalışma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dikkat </a:t>
            </a:r>
            <a:r>
              <a:rPr sz="2800" b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gerektiren</a:t>
            </a:r>
            <a:r>
              <a:rPr sz="2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çalışmaya</a:t>
            </a:r>
            <a:r>
              <a:rPr sz="28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daha</a:t>
            </a:r>
            <a:r>
              <a:rPr sz="2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uygundur.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oturarak</a:t>
            </a:r>
            <a:r>
              <a:rPr sz="2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iş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görmelidir.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518" y="332613"/>
            <a:ext cx="8654415" cy="6084570"/>
            <a:chOff x="238518" y="332613"/>
            <a:chExt cx="8654415" cy="6084570"/>
          </a:xfrm>
        </p:grpSpPr>
        <p:sp>
          <p:nvSpPr>
            <p:cNvPr id="3" name="object 3"/>
            <p:cNvSpPr/>
            <p:nvPr/>
          </p:nvSpPr>
          <p:spPr>
            <a:xfrm>
              <a:off x="252476" y="333349"/>
              <a:ext cx="8640445" cy="6048375"/>
            </a:xfrm>
            <a:custGeom>
              <a:avLst/>
              <a:gdLst/>
              <a:ahLst/>
              <a:cxnLst/>
              <a:rect l="l" t="t" r="r" b="b"/>
              <a:pathLst>
                <a:path w="8640445" h="6048375">
                  <a:moveTo>
                    <a:pt x="8639937" y="0"/>
                  </a:moveTo>
                  <a:lnTo>
                    <a:pt x="0" y="0"/>
                  </a:lnTo>
                  <a:lnTo>
                    <a:pt x="0" y="6047994"/>
                  </a:lnTo>
                  <a:lnTo>
                    <a:pt x="8639937" y="6047994"/>
                  </a:lnTo>
                  <a:lnTo>
                    <a:pt x="8639937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18" y="332613"/>
              <a:ext cx="8642985" cy="28803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8" y="3213023"/>
              <a:ext cx="3445510" cy="32039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958" y="3845686"/>
              <a:ext cx="216408" cy="2225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0298" y="3736340"/>
            <a:ext cx="462534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Çalışma</a:t>
            </a:r>
            <a:r>
              <a:rPr sz="2500" b="1" spc="24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yüksekliği,</a:t>
            </a:r>
            <a:r>
              <a:rPr sz="2500" b="1" spc="24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çalışma</a:t>
            </a:r>
            <a:r>
              <a:rPr sz="2500" b="1" spc="24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masası </a:t>
            </a:r>
            <a:r>
              <a:rPr sz="2500" b="1" spc="-5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yüksekliği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ile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aynı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değildir;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çalışılan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120388" y="4498594"/>
            <a:ext cx="11658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ü</a:t>
            </a:r>
            <a:r>
              <a:rPr sz="2500" b="1" spc="-45" dirty="0">
                <a:latin typeface="Calibri"/>
                <a:cs typeface="Calibri"/>
              </a:rPr>
              <a:t>z</a:t>
            </a:r>
            <a:r>
              <a:rPr sz="2500" b="1" spc="-10" dirty="0">
                <a:latin typeface="Calibri"/>
                <a:cs typeface="Calibri"/>
              </a:rPr>
              <a:t>erinde  mas</a:t>
            </a:r>
            <a:r>
              <a:rPr sz="2500" b="1" spc="5" dirty="0">
                <a:latin typeface="Calibri"/>
                <a:cs typeface="Calibri"/>
              </a:rPr>
              <a:t>a</a:t>
            </a:r>
            <a:r>
              <a:rPr sz="2500" b="1" spc="-5" dirty="0">
                <a:latin typeface="Calibri"/>
                <a:cs typeface="Calibri"/>
              </a:rPr>
              <a:t>sı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298" y="4498594"/>
            <a:ext cx="345503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7265" algn="l"/>
                <a:tab pos="2266950" algn="l"/>
              </a:tabLst>
            </a:pPr>
            <a:r>
              <a:rPr sz="2500" b="1" spc="-5" dirty="0">
                <a:latin typeface="Calibri"/>
                <a:cs typeface="Calibri"/>
              </a:rPr>
              <a:t>obje,	çalışma	masası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457450" algn="l"/>
              </a:tabLst>
            </a:pPr>
            <a:r>
              <a:rPr sz="2500" b="1" spc="-5" dirty="0">
                <a:latin typeface="Calibri"/>
                <a:cs typeface="Calibri"/>
              </a:rPr>
              <a:t>buluna</a:t>
            </a:r>
            <a:r>
              <a:rPr sz="2500" b="1" spc="-15" dirty="0">
                <a:latin typeface="Calibri"/>
                <a:cs typeface="Calibri"/>
              </a:rPr>
              <a:t>c</a:t>
            </a:r>
            <a:r>
              <a:rPr sz="2500" b="1" spc="-5" dirty="0">
                <a:latin typeface="Calibri"/>
                <a:cs typeface="Calibri"/>
              </a:rPr>
              <a:t>a</a:t>
            </a:r>
            <a:r>
              <a:rPr sz="2500" b="1" dirty="0">
                <a:latin typeface="Calibri"/>
                <a:cs typeface="Calibri"/>
              </a:rPr>
              <a:t>ğ</a:t>
            </a:r>
            <a:r>
              <a:rPr sz="2500" b="1" spc="-20" dirty="0">
                <a:latin typeface="Calibri"/>
                <a:cs typeface="Calibri"/>
              </a:rPr>
              <a:t>ı</a:t>
            </a:r>
            <a:r>
              <a:rPr sz="2500" b="1" spc="-5" dirty="0">
                <a:latin typeface="Calibri"/>
                <a:cs typeface="Calibri"/>
              </a:rPr>
              <a:t>ndan,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20" dirty="0">
                <a:latin typeface="Calibri"/>
                <a:cs typeface="Calibri"/>
              </a:rPr>
              <a:t>ç</a:t>
            </a:r>
            <a:r>
              <a:rPr sz="2500" b="1" spc="-5" dirty="0">
                <a:latin typeface="Calibri"/>
                <a:cs typeface="Calibri"/>
              </a:rPr>
              <a:t>alışma  yüksekliği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daha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30" dirty="0">
                <a:latin typeface="Calibri"/>
                <a:cs typeface="Calibri"/>
              </a:rPr>
              <a:t>alçaktır.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123" y="968628"/>
            <a:ext cx="8691880" cy="5438140"/>
            <a:chOff x="226123" y="968628"/>
            <a:chExt cx="8691880" cy="5438140"/>
          </a:xfrm>
        </p:grpSpPr>
        <p:sp>
          <p:nvSpPr>
            <p:cNvPr id="3" name="object 3"/>
            <p:cNvSpPr/>
            <p:nvPr/>
          </p:nvSpPr>
          <p:spPr>
            <a:xfrm>
              <a:off x="251523" y="981290"/>
              <a:ext cx="8641080" cy="5400040"/>
            </a:xfrm>
            <a:custGeom>
              <a:avLst/>
              <a:gdLst/>
              <a:ahLst/>
              <a:cxnLst/>
              <a:rect l="l" t="t" r="r" b="b"/>
              <a:pathLst>
                <a:path w="8641080" h="5400040">
                  <a:moveTo>
                    <a:pt x="8640889" y="0"/>
                  </a:moveTo>
                  <a:lnTo>
                    <a:pt x="4032504" y="0"/>
                  </a:lnTo>
                  <a:lnTo>
                    <a:pt x="0" y="0"/>
                  </a:lnTo>
                  <a:lnTo>
                    <a:pt x="0" y="5400040"/>
                  </a:lnTo>
                  <a:lnTo>
                    <a:pt x="4032440" y="5400040"/>
                  </a:lnTo>
                  <a:lnTo>
                    <a:pt x="8640889" y="5400040"/>
                  </a:lnTo>
                  <a:lnTo>
                    <a:pt x="8640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173" y="974978"/>
              <a:ext cx="8653780" cy="5425440"/>
            </a:xfrm>
            <a:custGeom>
              <a:avLst/>
              <a:gdLst/>
              <a:ahLst/>
              <a:cxnLst/>
              <a:rect l="l" t="t" r="r" b="b"/>
              <a:pathLst>
                <a:path w="8653780" h="5425440">
                  <a:moveTo>
                    <a:pt x="4038790" y="0"/>
                  </a:moveTo>
                  <a:lnTo>
                    <a:pt x="4038790" y="5425401"/>
                  </a:lnTo>
                </a:path>
                <a:path w="8653780" h="5425440">
                  <a:moveTo>
                    <a:pt x="6350" y="0"/>
                  </a:moveTo>
                  <a:lnTo>
                    <a:pt x="6350" y="5425401"/>
                  </a:lnTo>
                </a:path>
                <a:path w="8653780" h="5425440">
                  <a:moveTo>
                    <a:pt x="8647366" y="0"/>
                  </a:moveTo>
                  <a:lnTo>
                    <a:pt x="8647366" y="5425401"/>
                  </a:lnTo>
                </a:path>
                <a:path w="8653780" h="5425440">
                  <a:moveTo>
                    <a:pt x="0" y="6350"/>
                  </a:moveTo>
                  <a:lnTo>
                    <a:pt x="8653716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173" y="6381330"/>
              <a:ext cx="8653780" cy="0"/>
            </a:xfrm>
            <a:custGeom>
              <a:avLst/>
              <a:gdLst/>
              <a:ahLst/>
              <a:cxnLst/>
              <a:rect l="l" t="t" r="r" b="b"/>
              <a:pathLst>
                <a:path w="8653780">
                  <a:moveTo>
                    <a:pt x="0" y="0"/>
                  </a:moveTo>
                  <a:lnTo>
                    <a:pt x="865371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40478" y="947369"/>
            <a:ext cx="448183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15" dirty="0">
                <a:latin typeface="Calibri"/>
                <a:cs typeface="Calibri"/>
              </a:rPr>
              <a:t>distal: </a:t>
            </a:r>
            <a:r>
              <a:rPr sz="2700" spc="-10" dirty="0">
                <a:latin typeface="Calibri"/>
                <a:cs typeface="Calibri"/>
              </a:rPr>
              <a:t>gövdeden </a:t>
            </a:r>
            <a:r>
              <a:rPr sz="2700" spc="-5" dirty="0">
                <a:latin typeface="Calibri"/>
                <a:cs typeface="Calibri"/>
              </a:rPr>
              <a:t>daha </a:t>
            </a:r>
            <a:r>
              <a:rPr sz="2700" spc="-15" dirty="0">
                <a:latin typeface="Calibri"/>
                <a:cs typeface="Calibri"/>
              </a:rPr>
              <a:t>uzak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proximal: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gövdeye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daha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yakın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lateral: orta </a:t>
            </a:r>
            <a:r>
              <a:rPr sz="2700" spc="-5" dirty="0">
                <a:latin typeface="Calibri"/>
                <a:cs typeface="Calibri"/>
              </a:rPr>
              <a:t>çizgiden </a:t>
            </a:r>
            <a:r>
              <a:rPr sz="2700" spc="-20" dirty="0">
                <a:latin typeface="Calibri"/>
                <a:cs typeface="Calibri"/>
              </a:rPr>
              <a:t>uzakta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medial: </a:t>
            </a:r>
            <a:r>
              <a:rPr sz="2700" spc="-15" dirty="0">
                <a:latin typeface="Calibri"/>
                <a:cs typeface="Calibri"/>
              </a:rPr>
              <a:t>orta </a:t>
            </a:r>
            <a:r>
              <a:rPr sz="2700" spc="-25" dirty="0">
                <a:latin typeface="Calibri"/>
                <a:cs typeface="Calibri"/>
              </a:rPr>
              <a:t>hatta </a:t>
            </a:r>
            <a:r>
              <a:rPr sz="2700" spc="-5" dirty="0">
                <a:latin typeface="Calibri"/>
                <a:cs typeface="Calibri"/>
              </a:rPr>
              <a:t>daha </a:t>
            </a:r>
            <a:r>
              <a:rPr sz="2700" spc="-10" dirty="0">
                <a:latin typeface="Calibri"/>
                <a:cs typeface="Calibri"/>
              </a:rPr>
              <a:t>yakın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anterior: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ön </a:t>
            </a:r>
            <a:r>
              <a:rPr sz="2700" spc="-10" dirty="0">
                <a:latin typeface="Calibri"/>
                <a:cs typeface="Calibri"/>
              </a:rPr>
              <a:t>bölge </a:t>
            </a:r>
            <a:r>
              <a:rPr sz="2700" spc="-20" dirty="0">
                <a:latin typeface="Calibri"/>
                <a:cs typeface="Calibri"/>
              </a:rPr>
              <a:t>(aka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ventral)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posterior: </a:t>
            </a:r>
            <a:r>
              <a:rPr sz="2700" spc="-15" dirty="0">
                <a:latin typeface="Calibri"/>
                <a:cs typeface="Calibri"/>
              </a:rPr>
              <a:t>arka </a:t>
            </a:r>
            <a:r>
              <a:rPr sz="2700" spc="-25" dirty="0">
                <a:latin typeface="Calibri"/>
                <a:cs typeface="Calibri"/>
              </a:rPr>
              <a:t>taraf </a:t>
            </a:r>
            <a:r>
              <a:rPr sz="2700" spc="-20" dirty="0">
                <a:latin typeface="Calibri"/>
                <a:cs typeface="Calibri"/>
              </a:rPr>
              <a:t>(aka </a:t>
            </a:r>
            <a:r>
              <a:rPr sz="2700" spc="-10" dirty="0">
                <a:latin typeface="Calibri"/>
                <a:cs typeface="Calibri"/>
              </a:rPr>
              <a:t>dorsal)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superior: </a:t>
            </a:r>
            <a:r>
              <a:rPr sz="2700" spc="-35" dirty="0">
                <a:latin typeface="Calibri"/>
                <a:cs typeface="Calibri"/>
              </a:rPr>
              <a:t>kafaya </a:t>
            </a:r>
            <a:r>
              <a:rPr sz="2700" spc="-5" dirty="0">
                <a:latin typeface="Calibri"/>
                <a:cs typeface="Calibri"/>
              </a:rPr>
              <a:t>daha </a:t>
            </a:r>
            <a:r>
              <a:rPr sz="2700" spc="-10" dirty="0">
                <a:latin typeface="Calibri"/>
                <a:cs typeface="Calibri"/>
              </a:rPr>
              <a:t>yakın </a:t>
            </a:r>
            <a:r>
              <a:rPr sz="2700" spc="-20" dirty="0">
                <a:latin typeface="Calibri"/>
                <a:cs typeface="Calibri"/>
              </a:rPr>
              <a:t>(aka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cranial)</a:t>
            </a:r>
            <a:endParaRPr sz="2700">
              <a:latin typeface="Calibri"/>
              <a:cs typeface="Calibri"/>
            </a:endParaRPr>
          </a:p>
          <a:p>
            <a:pPr marL="12700" marR="581025">
              <a:lnSpc>
                <a:spcPct val="100000"/>
              </a:lnSpc>
              <a:spcBef>
                <a:spcPts val="5"/>
              </a:spcBef>
            </a:pPr>
            <a:r>
              <a:rPr sz="2700" spc="-10" dirty="0">
                <a:latin typeface="Calibri"/>
                <a:cs typeface="Calibri"/>
              </a:rPr>
              <a:t>inferior: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kafadan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daha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ilerici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(aka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caudal)</a:t>
            </a:r>
            <a:endParaRPr sz="2700">
              <a:latin typeface="Calibri"/>
              <a:cs typeface="Calibri"/>
            </a:endParaRPr>
          </a:p>
          <a:p>
            <a:pPr marL="12700" marR="330835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Calibri"/>
                <a:cs typeface="Calibri"/>
              </a:rPr>
              <a:t>superficiel: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yüzeye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daha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yakın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deep: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yüzeyden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ileri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1017358"/>
            <a:ext cx="3941572" cy="53639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53817" y="395731"/>
            <a:ext cx="4508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anatomik</a:t>
            </a:r>
            <a:r>
              <a:rPr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 yönle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 ilgili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terimler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406" y="332993"/>
            <a:ext cx="3185541" cy="28079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883" y="332993"/>
            <a:ext cx="2794254" cy="28079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43" y="330072"/>
            <a:ext cx="2321052" cy="280796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6687" y="3284994"/>
            <a:ext cx="8526780" cy="2952115"/>
            <a:chOff x="316687" y="3284994"/>
            <a:chExt cx="8526780" cy="295211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" y="3284994"/>
              <a:ext cx="5026025" cy="29519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098" y="3284994"/>
              <a:ext cx="3478910" cy="29519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17" y="338200"/>
            <a:ext cx="3016758" cy="28799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46" y="332740"/>
            <a:ext cx="2898394" cy="28799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4440" y="3234944"/>
            <a:ext cx="2819908" cy="28079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215" y="332613"/>
            <a:ext cx="2843783" cy="28440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563" y="3249891"/>
            <a:ext cx="5982589" cy="28079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1053299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1079119"/>
            <a:ext cx="848169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734695" algn="l"/>
                <a:tab pos="1960245" algn="l"/>
                <a:tab pos="3066415" algn="l"/>
                <a:tab pos="4057650" algn="l"/>
                <a:tab pos="4418965" algn="l"/>
                <a:tab pos="5831840" algn="l"/>
                <a:tab pos="7264400" algn="l"/>
              </a:tabLst>
            </a:pPr>
            <a:r>
              <a:rPr sz="2400" spc="5" dirty="0">
                <a:latin typeface="Microsoft Sans Serif"/>
                <a:cs typeface="Microsoft Sans Serif"/>
              </a:rPr>
              <a:t>İ</a:t>
            </a:r>
            <a:r>
              <a:rPr sz="2400" dirty="0">
                <a:latin typeface="Microsoft Sans Serif"/>
                <a:cs typeface="Microsoft Sans Serif"/>
              </a:rPr>
              <a:t>ş	</a:t>
            </a:r>
            <a:r>
              <a:rPr sz="2400" spc="25" dirty="0">
                <a:latin typeface="Microsoft Sans Serif"/>
                <a:cs typeface="Microsoft Sans Serif"/>
              </a:rPr>
              <a:t>baş</a:t>
            </a:r>
            <a:r>
              <a:rPr sz="2400" spc="-15" dirty="0">
                <a:latin typeface="Microsoft Sans Serif"/>
                <a:cs typeface="Microsoft Sans Serif"/>
              </a:rPr>
              <a:t>ı</a:t>
            </a:r>
            <a:r>
              <a:rPr sz="2400" spc="5" dirty="0">
                <a:latin typeface="Microsoft Sans Serif"/>
                <a:cs typeface="Microsoft Sans Serif"/>
              </a:rPr>
              <a:t>n</a:t>
            </a:r>
            <a:r>
              <a:rPr sz="2400" spc="-5" dirty="0">
                <a:latin typeface="Microsoft Sans Serif"/>
                <a:cs typeface="Microsoft Sans Serif"/>
              </a:rPr>
              <a:t>d</a:t>
            </a:r>
            <a:r>
              <a:rPr sz="2400" dirty="0">
                <a:latin typeface="Microsoft Sans Serif"/>
                <a:cs typeface="Microsoft Sans Serif"/>
              </a:rPr>
              <a:t>a	</a:t>
            </a:r>
            <a:r>
              <a:rPr sz="2400" spc="25" dirty="0">
                <a:latin typeface="Microsoft Sans Serif"/>
                <a:cs typeface="Microsoft Sans Serif"/>
              </a:rPr>
              <a:t>çal</a:t>
            </a:r>
            <a:r>
              <a:rPr sz="2400" dirty="0">
                <a:latin typeface="Microsoft Sans Serif"/>
                <a:cs typeface="Microsoft Sans Serif"/>
              </a:rPr>
              <a:t>ış</a:t>
            </a:r>
            <a:r>
              <a:rPr sz="2400" spc="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n	</a:t>
            </a:r>
            <a:r>
              <a:rPr sz="2400" spc="-10" dirty="0">
                <a:latin typeface="Microsoft Sans Serif"/>
                <a:cs typeface="Microsoft Sans Serif"/>
              </a:rPr>
              <a:t>işçinin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5" dirty="0">
                <a:latin typeface="Microsoft Sans Serif"/>
                <a:cs typeface="Microsoft Sans Serif"/>
              </a:rPr>
              <a:t>i</a:t>
            </a:r>
            <a:r>
              <a:rPr sz="2400" spc="-10" dirty="0">
                <a:latin typeface="Microsoft Sans Serif"/>
                <a:cs typeface="Microsoft Sans Serif"/>
              </a:rPr>
              <a:t>ş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d</a:t>
            </a:r>
            <a:r>
              <a:rPr sz="2400" dirty="0">
                <a:latin typeface="Microsoft Sans Serif"/>
                <a:cs typeface="Microsoft Sans Serif"/>
              </a:rPr>
              <a:t>uruşunu	</a:t>
            </a:r>
            <a:r>
              <a:rPr sz="2400" spc="5" dirty="0">
                <a:latin typeface="Microsoft Sans Serif"/>
                <a:cs typeface="Microsoft Sans Serif"/>
              </a:rPr>
              <a:t>do</a:t>
            </a:r>
            <a:r>
              <a:rPr sz="2400" spc="-5" dirty="0">
                <a:latin typeface="Microsoft Sans Serif"/>
                <a:cs typeface="Microsoft Sans Serif"/>
              </a:rPr>
              <a:t>ğrud</a:t>
            </a:r>
            <a:r>
              <a:rPr sz="2400" dirty="0">
                <a:latin typeface="Microsoft Sans Serif"/>
                <a:cs typeface="Microsoft Sans Serif"/>
              </a:rPr>
              <a:t>an	</a:t>
            </a:r>
            <a:r>
              <a:rPr sz="2400" spc="-5" dirty="0">
                <a:latin typeface="Microsoft Sans Serif"/>
                <a:cs typeface="Microsoft Sans Serif"/>
              </a:rPr>
              <a:t>etk</a:t>
            </a:r>
            <a:r>
              <a:rPr sz="2400" dirty="0">
                <a:latin typeface="Microsoft Sans Serif"/>
                <a:cs typeface="Microsoft Sans Serif"/>
              </a:rPr>
              <a:t>i</a:t>
            </a:r>
            <a:r>
              <a:rPr sz="2400" spc="-5" dirty="0">
                <a:latin typeface="Microsoft Sans Serif"/>
                <a:cs typeface="Microsoft Sans Serif"/>
              </a:rPr>
              <a:t>l</a:t>
            </a:r>
            <a:r>
              <a:rPr sz="2400" spc="-25" dirty="0">
                <a:latin typeface="Microsoft Sans Serif"/>
                <a:cs typeface="Microsoft Sans Serif"/>
              </a:rPr>
              <a:t>e</a:t>
            </a:r>
            <a:r>
              <a:rPr sz="2400" spc="-5" dirty="0">
                <a:latin typeface="Microsoft Sans Serif"/>
                <a:cs typeface="Microsoft Sans Serif"/>
              </a:rPr>
              <a:t>y</a:t>
            </a:r>
            <a:r>
              <a:rPr sz="2400" dirty="0">
                <a:latin typeface="Microsoft Sans Serif"/>
                <a:cs typeface="Microsoft Sans Serif"/>
              </a:rPr>
              <a:t>e</a:t>
            </a:r>
            <a:r>
              <a:rPr sz="2400" spc="-5" dirty="0">
                <a:latin typeface="Microsoft Sans Serif"/>
                <a:cs typeface="Microsoft Sans Serif"/>
              </a:rPr>
              <a:t>n  temel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faktörler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şunlardır: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8925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Microsoft Sans Serif"/>
                <a:cs typeface="Microsoft Sans Serif"/>
              </a:rPr>
              <a:t>Görüş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şartları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8925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Vücudun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işe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dönük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olma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durumu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8925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Microsoft Sans Serif"/>
                <a:cs typeface="Microsoft Sans Serif"/>
              </a:rPr>
              <a:t>İşe kuvvet uygulanması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8925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İşyeri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düzeni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8925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İşin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temposu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475" y="395935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000000"/>
                </a:solidFill>
              </a:rPr>
              <a:t>İş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Duruşunu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Etkileyen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Faktörler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52475" y="1549908"/>
            <a:ext cx="8640445" cy="4943475"/>
            <a:chOff x="252475" y="1549908"/>
            <a:chExt cx="8640445" cy="49434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2174" y="3446945"/>
              <a:ext cx="4190365" cy="30060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475" y="3721227"/>
              <a:ext cx="3384423" cy="27720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4341" y="1549908"/>
              <a:ext cx="2608072" cy="187198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3349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334236"/>
            <a:ext cx="8483600" cy="358012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İşyeri</a:t>
            </a:r>
            <a:r>
              <a:rPr sz="25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Düzeni</a:t>
            </a:r>
            <a:r>
              <a:rPr sz="25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/ </a:t>
            </a: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Boyutsal</a:t>
            </a:r>
            <a:r>
              <a:rPr sz="25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C00000"/>
                </a:solidFill>
                <a:latin typeface="Arial"/>
                <a:cs typeface="Arial"/>
              </a:rPr>
              <a:t>İlkeler:</a:t>
            </a:r>
            <a:endParaRPr sz="2500">
              <a:latin typeface="Arial"/>
              <a:cs typeface="Arial"/>
            </a:endParaRPr>
          </a:p>
          <a:p>
            <a:pPr marL="373380" marR="5080" indent="-361315">
              <a:lnSpc>
                <a:spcPct val="100000"/>
              </a:lnSpc>
              <a:spcBef>
                <a:spcPts val="190"/>
              </a:spcBef>
              <a:buFont typeface="Microsoft Sans Serif"/>
              <a:buAutoNum type="arabicPeriod"/>
              <a:tabLst>
                <a:tab pos="417830" algn="l"/>
                <a:tab pos="418465" algn="l"/>
                <a:tab pos="946785" algn="l"/>
                <a:tab pos="2530475" algn="l"/>
                <a:tab pos="3978275" algn="l"/>
                <a:tab pos="5246370" algn="l"/>
                <a:tab pos="5740400" algn="l"/>
                <a:tab pos="6461125" algn="l"/>
                <a:tab pos="7482840" algn="l"/>
              </a:tabLst>
            </a:pPr>
            <a:r>
              <a:rPr dirty="0"/>
              <a:t>	</a:t>
            </a:r>
            <a:r>
              <a:rPr sz="2500" spc="-5" dirty="0">
                <a:latin typeface="Microsoft Sans Serif"/>
                <a:cs typeface="Microsoft Sans Serif"/>
              </a:rPr>
              <a:t>En	yu</a:t>
            </a:r>
            <a:r>
              <a:rPr sz="2500" spc="-20" dirty="0">
                <a:latin typeface="Microsoft Sans Serif"/>
                <a:cs typeface="Microsoft Sans Serif"/>
              </a:rPr>
              <a:t>k</a:t>
            </a:r>
            <a:r>
              <a:rPr sz="2500" spc="-10" dirty="0">
                <a:latin typeface="Microsoft Sans Serif"/>
                <a:cs typeface="Microsoft Sans Serif"/>
              </a:rPr>
              <a:t>a</a:t>
            </a:r>
            <a:r>
              <a:rPr sz="2500" dirty="0">
                <a:latin typeface="Microsoft Sans Serif"/>
                <a:cs typeface="Microsoft Sans Serif"/>
              </a:rPr>
              <a:t>r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15" dirty="0">
                <a:latin typeface="Microsoft Sans Serif"/>
                <a:cs typeface="Microsoft Sans Serif"/>
              </a:rPr>
              <a:t>dak</a:t>
            </a:r>
            <a:r>
              <a:rPr sz="2500" spc="-5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k</a:t>
            </a:r>
            <a:r>
              <a:rPr sz="2500" spc="5" dirty="0">
                <a:latin typeface="Microsoft Sans Serif"/>
                <a:cs typeface="Microsoft Sans Serif"/>
              </a:rPr>
              <a:t>u</a:t>
            </a:r>
            <a:r>
              <a:rPr sz="2500" spc="-5" dirty="0">
                <a:latin typeface="Microsoft Sans Serif"/>
                <a:cs typeface="Microsoft Sans Serif"/>
              </a:rPr>
              <a:t>manda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Microsoft Sans Serif"/>
                <a:cs typeface="Microsoft Sans Serif"/>
              </a:rPr>
              <a:t>el</a:t>
            </a:r>
            <a:r>
              <a:rPr sz="2500" spc="-25" dirty="0">
                <a:latin typeface="Microsoft Sans Serif"/>
                <a:cs typeface="Microsoft Sans Serif"/>
              </a:rPr>
              <a:t>e</a:t>
            </a:r>
            <a:r>
              <a:rPr sz="2500" spc="-5" dirty="0">
                <a:latin typeface="Microsoft Sans Serif"/>
                <a:cs typeface="Microsoft Sans Serif"/>
              </a:rPr>
              <a:t>ma</a:t>
            </a:r>
            <a:r>
              <a:rPr sz="2500" spc="5" dirty="0">
                <a:latin typeface="Microsoft Sans Serif"/>
                <a:cs typeface="Microsoft Sans Serif"/>
              </a:rPr>
              <a:t>n</a:t>
            </a:r>
            <a:r>
              <a:rPr sz="2500" spc="120" dirty="0">
                <a:latin typeface="Microsoft Sans Serif"/>
                <a:cs typeface="Microsoft Sans Serif"/>
              </a:rPr>
              <a:t>ı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en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80" dirty="0">
                <a:latin typeface="Microsoft Sans Serif"/>
                <a:cs typeface="Microsoft Sans Serif"/>
              </a:rPr>
              <a:t>k</a:t>
            </a:r>
            <a:r>
              <a:rPr sz="2500" spc="20" dirty="0">
                <a:latin typeface="Microsoft Sans Serif"/>
                <a:cs typeface="Microsoft Sans Serif"/>
              </a:rPr>
              <a:t>ı</a:t>
            </a:r>
            <a:r>
              <a:rPr sz="2500" spc="-5" dirty="0">
                <a:latin typeface="Microsoft Sans Serif"/>
                <a:cs typeface="Microsoft Sans Serif"/>
              </a:rPr>
              <a:t>sa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işçi</a:t>
            </a:r>
            <a:r>
              <a:rPr sz="2500" spc="-10" dirty="0">
                <a:latin typeface="Microsoft Sans Serif"/>
                <a:cs typeface="Microsoft Sans Serif"/>
              </a:rPr>
              <a:t>nin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koluyla  </a:t>
            </a:r>
            <a:r>
              <a:rPr sz="2500" spc="-10" dirty="0">
                <a:latin typeface="Microsoft Sans Serif"/>
                <a:cs typeface="Microsoft Sans Serif"/>
              </a:rPr>
              <a:t>uzanabileceği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yükseklikte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olmalı</a:t>
            </a:r>
            <a:endParaRPr sz="2500">
              <a:latin typeface="Microsoft Sans Serif"/>
              <a:cs typeface="Microsoft Sans Serif"/>
            </a:endParaRPr>
          </a:p>
          <a:p>
            <a:pPr marL="373380" marR="5715" indent="-361315">
              <a:lnSpc>
                <a:spcPct val="100000"/>
              </a:lnSpc>
              <a:spcBef>
                <a:spcPts val="204"/>
              </a:spcBef>
              <a:buFont typeface="Microsoft Sans Serif"/>
              <a:buAutoNum type="arabicPeriod"/>
              <a:tabLst>
                <a:tab pos="415925" algn="l"/>
                <a:tab pos="416559" algn="l"/>
                <a:tab pos="943610" algn="l"/>
                <a:tab pos="2437130" algn="l"/>
                <a:tab pos="3882390" algn="l"/>
                <a:tab pos="5145405" algn="l"/>
                <a:tab pos="5638165" algn="l"/>
                <a:tab pos="6465570" algn="l"/>
                <a:tab pos="7482840" algn="l"/>
              </a:tabLst>
            </a:pPr>
            <a:r>
              <a:rPr dirty="0"/>
              <a:t>	</a:t>
            </a:r>
            <a:r>
              <a:rPr sz="2500" spc="-5" dirty="0">
                <a:latin typeface="Microsoft Sans Serif"/>
                <a:cs typeface="Microsoft Sans Serif"/>
              </a:rPr>
              <a:t>En	</a:t>
            </a:r>
            <a:r>
              <a:rPr sz="2500" spc="5" dirty="0">
                <a:latin typeface="Microsoft Sans Serif"/>
                <a:cs typeface="Microsoft Sans Serif"/>
              </a:rPr>
              <a:t>aşağıdaki	</a:t>
            </a:r>
            <a:r>
              <a:rPr sz="2500" spc="-5" dirty="0">
                <a:latin typeface="Microsoft Sans Serif"/>
                <a:cs typeface="Microsoft Sans Serif"/>
              </a:rPr>
              <a:t>kumanda	</a:t>
            </a:r>
            <a:r>
              <a:rPr sz="2500" spc="10" dirty="0">
                <a:latin typeface="Microsoft Sans Serif"/>
                <a:cs typeface="Microsoft Sans Serif"/>
              </a:rPr>
              <a:t>elemanı	</a:t>
            </a:r>
            <a:r>
              <a:rPr sz="2500" spc="-5" dirty="0">
                <a:latin typeface="Microsoft Sans Serif"/>
                <a:cs typeface="Microsoft Sans Serif"/>
              </a:rPr>
              <a:t>en	uzun	</a:t>
            </a:r>
            <a:r>
              <a:rPr sz="2500" spc="-15" dirty="0">
                <a:latin typeface="Microsoft Sans Serif"/>
                <a:cs typeface="Microsoft Sans Serif"/>
              </a:rPr>
              <a:t>işçinin	</a:t>
            </a:r>
            <a:r>
              <a:rPr sz="2500" spc="-10" dirty="0">
                <a:latin typeface="Microsoft Sans Serif"/>
                <a:cs typeface="Microsoft Sans Serif"/>
              </a:rPr>
              <a:t>koluyla</a:t>
            </a:r>
            <a:r>
              <a:rPr sz="2500" spc="64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uzanabileceği </a:t>
            </a:r>
            <a:r>
              <a:rPr sz="2500" spc="-5" dirty="0">
                <a:latin typeface="Microsoft Sans Serif"/>
                <a:cs typeface="Microsoft Sans Serif"/>
              </a:rPr>
              <a:t> yükseklikte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olmalı</a:t>
            </a:r>
            <a:endParaRPr sz="2500">
              <a:latin typeface="Microsoft Sans Serif"/>
              <a:cs typeface="Microsoft Sans Serif"/>
            </a:endParaRPr>
          </a:p>
          <a:p>
            <a:pPr marL="373380" marR="5715" indent="-361315">
              <a:lnSpc>
                <a:spcPct val="100000"/>
              </a:lnSpc>
              <a:spcBef>
                <a:spcPts val="209"/>
              </a:spcBef>
              <a:buAutoNum type="arabicPeriod"/>
              <a:tabLst>
                <a:tab pos="38925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Kumanda</a:t>
            </a:r>
            <a:r>
              <a:rPr sz="2500" spc="229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elemanlarının</a:t>
            </a:r>
            <a:r>
              <a:rPr sz="2500" spc="250" dirty="0">
                <a:latin typeface="Microsoft Sans Serif"/>
                <a:cs typeface="Microsoft Sans Serif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uzaklığı,</a:t>
            </a:r>
            <a:r>
              <a:rPr sz="2500" spc="2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en</a:t>
            </a:r>
            <a:r>
              <a:rPr sz="2500" spc="225" dirty="0">
                <a:latin typeface="Microsoft Sans Serif"/>
                <a:cs typeface="Microsoft Sans Serif"/>
              </a:rPr>
              <a:t> </a:t>
            </a:r>
            <a:r>
              <a:rPr sz="2500" spc="30" dirty="0">
                <a:latin typeface="Microsoft Sans Serif"/>
                <a:cs typeface="Microsoft Sans Serif"/>
              </a:rPr>
              <a:t>kısa</a:t>
            </a:r>
            <a:r>
              <a:rPr sz="2500" spc="22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işçinin</a:t>
            </a:r>
            <a:r>
              <a:rPr sz="2500" spc="2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uzanma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mesafesinde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olmalı</a:t>
            </a:r>
            <a:endParaRPr sz="2500">
              <a:latin typeface="Microsoft Sans Serif"/>
              <a:cs typeface="Microsoft Sans Serif"/>
            </a:endParaRPr>
          </a:p>
          <a:p>
            <a:pPr marL="373380" marR="8255" indent="-361315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387985" algn="l"/>
              </a:tabLst>
            </a:pPr>
            <a:r>
              <a:rPr sz="2500" spc="-25" dirty="0">
                <a:latin typeface="Microsoft Sans Serif"/>
                <a:cs typeface="Microsoft Sans Serif"/>
              </a:rPr>
              <a:t>Taşıtta</a:t>
            </a:r>
            <a:r>
              <a:rPr sz="2500" spc="2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göz</a:t>
            </a:r>
            <a:r>
              <a:rPr sz="2500" spc="204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yüksekliği</a:t>
            </a:r>
            <a:r>
              <a:rPr sz="2500" spc="204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önünde</a:t>
            </a:r>
            <a:r>
              <a:rPr sz="2500" spc="2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görüşe</a:t>
            </a:r>
            <a:r>
              <a:rPr sz="2500" spc="21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engel</a:t>
            </a:r>
            <a:r>
              <a:rPr sz="2500" spc="204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olan</a:t>
            </a:r>
            <a:r>
              <a:rPr sz="2500" spc="204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bir</a:t>
            </a:r>
            <a:r>
              <a:rPr sz="2500" spc="215" dirty="0">
                <a:latin typeface="Microsoft Sans Serif"/>
                <a:cs typeface="Microsoft Sans Serif"/>
              </a:rPr>
              <a:t> </a:t>
            </a:r>
            <a:r>
              <a:rPr sz="2500" spc="45" dirty="0">
                <a:latin typeface="Microsoft Sans Serif"/>
                <a:cs typeface="Microsoft Sans Serif"/>
              </a:rPr>
              <a:t>sınır </a:t>
            </a:r>
            <a:r>
              <a:rPr sz="2500" spc="-645" dirty="0">
                <a:latin typeface="Microsoft Sans Serif"/>
                <a:cs typeface="Microsoft Sans Serif"/>
              </a:rPr>
              <a:t> </a:t>
            </a:r>
            <a:r>
              <a:rPr sz="2500" dirty="0">
                <a:latin typeface="Microsoft Sans Serif"/>
                <a:cs typeface="Microsoft Sans Serif"/>
              </a:rPr>
              <a:t>olmamalı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103" y="4077296"/>
            <a:ext cx="5628767" cy="2304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2663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358267"/>
            <a:ext cx="8483600" cy="238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3380" marR="6985" indent="-36131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8798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Sabit</a:t>
            </a:r>
            <a:r>
              <a:rPr sz="2500" spc="204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yükseklikteki</a:t>
            </a:r>
            <a:r>
              <a:rPr sz="2500" spc="21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sandalyede</a:t>
            </a:r>
            <a:r>
              <a:rPr sz="2500" spc="2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oturma</a:t>
            </a:r>
            <a:r>
              <a:rPr sz="2500" spc="21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yüksekliği</a:t>
            </a:r>
            <a:r>
              <a:rPr sz="2500" spc="204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en</a:t>
            </a:r>
            <a:r>
              <a:rPr sz="2500" spc="210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Microsoft Sans Serif"/>
                <a:cs typeface="Microsoft Sans Serif"/>
              </a:rPr>
              <a:t>kısa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kişiye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göre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seçilmeli</a:t>
            </a:r>
            <a:endParaRPr sz="2500">
              <a:latin typeface="Microsoft Sans Serif"/>
              <a:cs typeface="Microsoft Sans Serif"/>
            </a:endParaRPr>
          </a:p>
          <a:p>
            <a:pPr marL="373380" marR="5080" indent="-361315">
              <a:lnSpc>
                <a:spcPct val="100000"/>
              </a:lnSpc>
              <a:spcBef>
                <a:spcPts val="195"/>
              </a:spcBef>
              <a:buFont typeface="Microsoft Sans Serif"/>
              <a:buAutoNum type="arabicPeriod" startAt="5"/>
              <a:tabLst>
                <a:tab pos="509270" algn="l"/>
                <a:tab pos="509905" algn="l"/>
                <a:tab pos="2062480" algn="l"/>
                <a:tab pos="3437254" algn="l"/>
                <a:tab pos="4339590" algn="l"/>
                <a:tab pos="5523865" algn="l"/>
                <a:tab pos="6743065" algn="l"/>
                <a:tab pos="8119745" algn="l"/>
              </a:tabLst>
            </a:pPr>
            <a:r>
              <a:rPr dirty="0"/>
              <a:t>	</a:t>
            </a:r>
            <a:r>
              <a:rPr sz="2500" spc="-5" dirty="0">
                <a:latin typeface="Microsoft Sans Serif"/>
                <a:cs typeface="Microsoft Sans Serif"/>
              </a:rPr>
              <a:t>Sanda</a:t>
            </a:r>
            <a:r>
              <a:rPr sz="2500" spc="-20" dirty="0">
                <a:latin typeface="Microsoft Sans Serif"/>
                <a:cs typeface="Microsoft Sans Serif"/>
              </a:rPr>
              <a:t>l</a:t>
            </a:r>
            <a:r>
              <a:rPr sz="2500" spc="-5" dirty="0">
                <a:latin typeface="Microsoft Sans Serif"/>
                <a:cs typeface="Microsoft Sans Serif"/>
              </a:rPr>
              <a:t>ye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geniş</a:t>
            </a:r>
            <a:r>
              <a:rPr sz="2500" spc="-20" dirty="0">
                <a:latin typeface="Microsoft Sans Serif"/>
                <a:cs typeface="Microsoft Sans Serif"/>
              </a:rPr>
              <a:t>l</a:t>
            </a:r>
            <a:r>
              <a:rPr sz="2500" spc="-35" dirty="0">
                <a:latin typeface="Microsoft Sans Serif"/>
                <a:cs typeface="Microsoft Sans Serif"/>
              </a:rPr>
              <a:t>i</a:t>
            </a:r>
            <a:r>
              <a:rPr sz="2500" spc="-20" dirty="0">
                <a:latin typeface="Microsoft Sans Serif"/>
                <a:cs typeface="Microsoft Sans Serif"/>
              </a:rPr>
              <a:t>ğ</a:t>
            </a:r>
            <a:r>
              <a:rPr sz="2500" spc="-5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veya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b</a:t>
            </a:r>
            <a:r>
              <a:rPr sz="2500" spc="-5" dirty="0">
                <a:latin typeface="Microsoft Sans Serif"/>
                <a:cs typeface="Microsoft Sans Serif"/>
              </a:rPr>
              <a:t>ankta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oturma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Microsoft Sans Serif"/>
                <a:cs typeface="Microsoft Sans Serif"/>
              </a:rPr>
              <a:t>ge</a:t>
            </a:r>
            <a:r>
              <a:rPr sz="2500" spc="-5" dirty="0">
                <a:latin typeface="Microsoft Sans Serif"/>
                <a:cs typeface="Microsoft Sans Serif"/>
              </a:rPr>
              <a:t>n</a:t>
            </a:r>
            <a:r>
              <a:rPr sz="2500" spc="-20" dirty="0">
                <a:latin typeface="Microsoft Sans Serif"/>
                <a:cs typeface="Microsoft Sans Serif"/>
              </a:rPr>
              <a:t>iş</a:t>
            </a:r>
            <a:r>
              <a:rPr sz="2500" spc="-30" dirty="0">
                <a:latin typeface="Microsoft Sans Serif"/>
                <a:cs typeface="Microsoft Sans Serif"/>
              </a:rPr>
              <a:t>l</a:t>
            </a:r>
            <a:r>
              <a:rPr sz="2500" spc="-20" dirty="0">
                <a:latin typeface="Microsoft Sans Serif"/>
                <a:cs typeface="Microsoft Sans Serif"/>
              </a:rPr>
              <a:t>iğ</a:t>
            </a:r>
            <a:r>
              <a:rPr sz="2500" spc="-10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en  </a:t>
            </a:r>
            <a:r>
              <a:rPr sz="2500" spc="-5" dirty="0">
                <a:latin typeface="Microsoft Sans Serif"/>
                <a:cs typeface="Microsoft Sans Serif"/>
              </a:rPr>
              <a:t>şişman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kişiye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göre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belirlenmeli</a:t>
            </a:r>
            <a:endParaRPr sz="2500">
              <a:latin typeface="Microsoft Sans Serif"/>
              <a:cs typeface="Microsoft Sans Serif"/>
            </a:endParaRPr>
          </a:p>
          <a:p>
            <a:pPr marL="361315" indent="-349250">
              <a:lnSpc>
                <a:spcPct val="100000"/>
              </a:lnSpc>
              <a:spcBef>
                <a:spcPts val="200"/>
              </a:spcBef>
              <a:buAutoNum type="arabicPeriod" startAt="5"/>
              <a:tabLst>
                <a:tab pos="361950" algn="l"/>
              </a:tabLst>
            </a:pPr>
            <a:r>
              <a:rPr sz="2500" spc="-30" dirty="0">
                <a:latin typeface="Microsoft Sans Serif"/>
                <a:cs typeface="Microsoft Sans Serif"/>
              </a:rPr>
              <a:t>Taşıtta</a:t>
            </a:r>
            <a:r>
              <a:rPr sz="2500" spc="7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tavan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yüksekliği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en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uzun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kişiye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göre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seçilmeli</a:t>
            </a:r>
            <a:endParaRPr sz="2500">
              <a:latin typeface="Microsoft Sans Serif"/>
              <a:cs typeface="Microsoft Sans Serif"/>
            </a:endParaRPr>
          </a:p>
          <a:p>
            <a:pPr marL="365760" indent="-353695">
              <a:lnSpc>
                <a:spcPct val="100000"/>
              </a:lnSpc>
              <a:spcBef>
                <a:spcPts val="210"/>
              </a:spcBef>
              <a:buAutoNum type="arabicPeriod" startAt="5"/>
              <a:tabLst>
                <a:tab pos="366395" algn="l"/>
              </a:tabLst>
            </a:pPr>
            <a:r>
              <a:rPr sz="2500" spc="30" dirty="0">
                <a:latin typeface="Microsoft Sans Serif"/>
                <a:cs typeface="Microsoft Sans Serif"/>
              </a:rPr>
              <a:t>Kapı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yüksekliği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en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uzun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kişiye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göre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seçilmeli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419" y="4766259"/>
            <a:ext cx="848360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Hareketler kuvvetle </a:t>
            </a:r>
            <a:r>
              <a:rPr sz="2500" spc="-5" dirty="0">
                <a:latin typeface="Calibri"/>
                <a:cs typeface="Calibri"/>
              </a:rPr>
              <a:t>değil, insanın </a:t>
            </a:r>
            <a:r>
              <a:rPr sz="2500" spc="-10" dirty="0">
                <a:latin typeface="Calibri"/>
                <a:cs typeface="Calibri"/>
              </a:rPr>
              <a:t>yapısına uygun </a:t>
            </a:r>
            <a:r>
              <a:rPr sz="2500" spc="-5" dirty="0">
                <a:latin typeface="Calibri"/>
                <a:cs typeface="Calibri"/>
              </a:rPr>
              <a:t>yumuşak </a:t>
            </a:r>
            <a:r>
              <a:rPr sz="2500" spc="-10" dirty="0">
                <a:latin typeface="Calibri"/>
                <a:cs typeface="Calibri"/>
              </a:rPr>
              <a:t>bir </a:t>
            </a:r>
            <a:r>
              <a:rPr sz="2500" spc="-5" dirty="0">
                <a:latin typeface="Calibri"/>
                <a:cs typeface="Calibri"/>
              </a:rPr>
              <a:t> esneklikle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yapılmalıdır.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Bunun</a:t>
            </a:r>
            <a:r>
              <a:rPr sz="2500" dirty="0">
                <a:latin typeface="Calibri"/>
                <a:cs typeface="Calibri"/>
              </a:rPr>
              <a:t> için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C00000"/>
                </a:solidFill>
                <a:latin typeface="Calibri"/>
                <a:cs typeface="Calibri"/>
              </a:rPr>
              <a:t>dikey</a:t>
            </a:r>
            <a:r>
              <a:rPr sz="25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hareketler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 yerine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C00000"/>
                </a:solidFill>
                <a:latin typeface="Calibri"/>
                <a:cs typeface="Calibri"/>
              </a:rPr>
              <a:t>yatay,</a:t>
            </a:r>
            <a:r>
              <a:rPr sz="25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doğrusal</a:t>
            </a:r>
            <a:r>
              <a:rPr sz="2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hareketler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 yerine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 devirli,</a:t>
            </a:r>
            <a:r>
              <a:rPr sz="2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içten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dışa</a:t>
            </a:r>
            <a:r>
              <a:rPr sz="2500" b="1" spc="5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değil </a:t>
            </a:r>
            <a:r>
              <a:rPr sz="2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dıştan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içe,</a:t>
            </a:r>
            <a:r>
              <a:rPr sz="25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çekme</a:t>
            </a:r>
            <a:r>
              <a:rPr sz="25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yerine</a:t>
            </a:r>
            <a:r>
              <a:rPr sz="25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itme</a:t>
            </a:r>
            <a:r>
              <a:rPr sz="25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hareketleri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C00000"/>
                </a:solidFill>
                <a:latin typeface="Calibri"/>
                <a:cs typeface="Calibri"/>
              </a:rPr>
              <a:t>tercih</a:t>
            </a:r>
            <a:r>
              <a:rPr sz="25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edilmeli.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2853182"/>
            <a:ext cx="5170677" cy="18719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981202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1006855"/>
            <a:ext cx="84829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1222375" algn="l"/>
                <a:tab pos="2477135" algn="l"/>
                <a:tab pos="3416935" algn="l"/>
                <a:tab pos="4778375" algn="l"/>
                <a:tab pos="6102985" algn="l"/>
                <a:tab pos="6579870" algn="l"/>
                <a:tab pos="760730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Etkin	</a:t>
            </a:r>
            <a:r>
              <a:rPr sz="2500" spc="-10" dirty="0">
                <a:latin typeface="Microsoft Sans Serif"/>
                <a:cs typeface="Microsoft Sans Serif"/>
              </a:rPr>
              <a:t>ça</a:t>
            </a:r>
            <a:r>
              <a:rPr sz="2500" spc="5" dirty="0">
                <a:latin typeface="Microsoft Sans Serif"/>
                <a:cs typeface="Microsoft Sans Serif"/>
              </a:rPr>
              <a:t>l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5" dirty="0">
                <a:latin typeface="Microsoft Sans Serif"/>
                <a:cs typeface="Microsoft Sans Serif"/>
              </a:rPr>
              <a:t>ş</a:t>
            </a:r>
            <a:r>
              <a:rPr sz="2500" spc="-5" dirty="0">
                <a:latin typeface="Microsoft Sans Serif"/>
                <a:cs typeface="Microsoft Sans Serif"/>
              </a:rPr>
              <a:t>ma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ala</a:t>
            </a:r>
            <a:r>
              <a:rPr sz="2500" spc="5" dirty="0">
                <a:latin typeface="Microsoft Sans Serif"/>
                <a:cs typeface="Microsoft Sans Serif"/>
              </a:rPr>
              <a:t>n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5" dirty="0">
                <a:latin typeface="Microsoft Sans Serif"/>
                <a:cs typeface="Microsoft Sans Serif"/>
              </a:rPr>
              <a:t>,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h</a:t>
            </a:r>
            <a:r>
              <a:rPr sz="2500" dirty="0">
                <a:latin typeface="Microsoft Sans Serif"/>
                <a:cs typeface="Microsoft Sans Serif"/>
              </a:rPr>
              <a:t>a</a:t>
            </a:r>
            <a:r>
              <a:rPr sz="2500" spc="-10" dirty="0">
                <a:latin typeface="Microsoft Sans Serif"/>
                <a:cs typeface="Microsoft Sans Serif"/>
              </a:rPr>
              <a:t>reketli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o</a:t>
            </a:r>
            <a:r>
              <a:rPr sz="2500" spc="-5" dirty="0">
                <a:latin typeface="Microsoft Sans Serif"/>
                <a:cs typeface="Microsoft Sans Serif"/>
              </a:rPr>
              <a:t>rga</a:t>
            </a:r>
            <a:r>
              <a:rPr sz="2500" dirty="0">
                <a:latin typeface="Microsoft Sans Serif"/>
                <a:cs typeface="Microsoft Sans Serif"/>
              </a:rPr>
              <a:t>n</a:t>
            </a:r>
            <a:r>
              <a:rPr sz="2500" spc="-10" dirty="0">
                <a:latin typeface="Microsoft Sans Serif"/>
                <a:cs typeface="Microsoft Sans Serif"/>
              </a:rPr>
              <a:t>lar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il</a:t>
            </a:r>
            <a:r>
              <a:rPr sz="2500" spc="-20" dirty="0">
                <a:latin typeface="Microsoft Sans Serif"/>
                <a:cs typeface="Microsoft Sans Serif"/>
              </a:rPr>
              <a:t>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yo</a:t>
            </a:r>
            <a:r>
              <a:rPr sz="2500" dirty="0">
                <a:latin typeface="Microsoft Sans Serif"/>
                <a:cs typeface="Microsoft Sans Serif"/>
              </a:rPr>
              <a:t>ğ</a:t>
            </a:r>
            <a:r>
              <a:rPr sz="2500" spc="-10" dirty="0">
                <a:latin typeface="Microsoft Sans Serif"/>
                <a:cs typeface="Microsoft Sans Serif"/>
              </a:rPr>
              <a:t>u</a:t>
            </a:r>
            <a:r>
              <a:rPr sz="2500" spc="-5" dirty="0">
                <a:latin typeface="Microsoft Sans Serif"/>
                <a:cs typeface="Microsoft Sans Serif"/>
              </a:rPr>
              <a:t>n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5" dirty="0">
                <a:latin typeface="Microsoft Sans Serif"/>
                <a:cs typeface="Microsoft Sans Serif"/>
              </a:rPr>
              <a:t>o</a:t>
            </a:r>
            <a:r>
              <a:rPr sz="2500" spc="-20" dirty="0">
                <a:latin typeface="Microsoft Sans Serif"/>
                <a:cs typeface="Microsoft Sans Serif"/>
              </a:rPr>
              <a:t>l</a:t>
            </a:r>
            <a:r>
              <a:rPr sz="2500" spc="-5" dirty="0">
                <a:latin typeface="Microsoft Sans Serif"/>
                <a:cs typeface="Microsoft Sans Serif"/>
              </a:rPr>
              <a:t>arak  </a:t>
            </a:r>
            <a:r>
              <a:rPr sz="2500" dirty="0">
                <a:latin typeface="Microsoft Sans Serif"/>
                <a:cs typeface="Microsoft Sans Serif"/>
              </a:rPr>
              <a:t>çalışabilen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alan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olarak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tarif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-30" dirty="0">
                <a:latin typeface="Microsoft Sans Serif"/>
                <a:cs typeface="Microsoft Sans Serif"/>
              </a:rPr>
              <a:t>edilir.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475" y="323913"/>
            <a:ext cx="8640445" cy="584835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rgbClr val="000000"/>
                </a:solidFill>
              </a:rPr>
              <a:t>Etkin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Çalışma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Yüzeyi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ve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Şekli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44944" y="1916810"/>
            <a:ext cx="8656955" cy="3556635"/>
            <a:chOff x="244944" y="1916810"/>
            <a:chExt cx="8656955" cy="35566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944" y="1916810"/>
              <a:ext cx="4020312" cy="256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5294" y="1916937"/>
              <a:ext cx="4636262" cy="35563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4350" y="5484672"/>
            <a:ext cx="850328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İş </a:t>
            </a:r>
            <a:r>
              <a:rPr sz="2000" spc="10" dirty="0">
                <a:latin typeface="Microsoft Sans Serif"/>
                <a:cs typeface="Microsoft Sans Serif"/>
              </a:rPr>
              <a:t>araçlarının </a:t>
            </a:r>
            <a:r>
              <a:rPr sz="2000" spc="-5" dirty="0">
                <a:latin typeface="Microsoft Sans Serif"/>
                <a:cs typeface="Microsoft Sans Serif"/>
              </a:rPr>
              <a:t>mümkün olduğunca </a:t>
            </a:r>
            <a:r>
              <a:rPr sz="2000" spc="-10" dirty="0">
                <a:latin typeface="Microsoft Sans Serif"/>
                <a:cs typeface="Microsoft Sans Serif"/>
              </a:rPr>
              <a:t>geniş </a:t>
            </a:r>
            <a:r>
              <a:rPr sz="2000" spc="-5" dirty="0">
                <a:latin typeface="Microsoft Sans Serif"/>
                <a:cs typeface="Microsoft Sans Serif"/>
              </a:rPr>
              <a:t>oranda kişinin kullanabilmesi </a:t>
            </a:r>
            <a:r>
              <a:rPr sz="2000" spc="-10" dirty="0">
                <a:latin typeface="Microsoft Sans Serif"/>
                <a:cs typeface="Microsoft Sans Serif"/>
              </a:rPr>
              <a:t>için, </a:t>
            </a:r>
            <a:r>
              <a:rPr sz="2000" spc="-5" dirty="0">
                <a:latin typeface="Microsoft Sans Serif"/>
                <a:cs typeface="Microsoft Sans Serif"/>
              </a:rPr>
              <a:t> konstrüksiyon </a:t>
            </a:r>
            <a:r>
              <a:rPr sz="2000" spc="10" dirty="0">
                <a:latin typeface="Microsoft Sans Serif"/>
                <a:cs typeface="Microsoft Sans Serif"/>
              </a:rPr>
              <a:t>koşulları </a:t>
            </a:r>
            <a:r>
              <a:rPr sz="2000" spc="-5" dirty="0">
                <a:latin typeface="Microsoft Sans Serif"/>
                <a:cs typeface="Microsoft Sans Serif"/>
              </a:rPr>
              <a:t>izin veriyorsa, </a:t>
            </a:r>
            <a:r>
              <a:rPr sz="2000" spc="5" dirty="0">
                <a:latin typeface="Microsoft Sans Serif"/>
                <a:cs typeface="Microsoft Sans Serif"/>
              </a:rPr>
              <a:t>boyutlarının </a:t>
            </a:r>
            <a:r>
              <a:rPr sz="2000" spc="-5" dirty="0">
                <a:latin typeface="Microsoft Sans Serif"/>
                <a:cs typeface="Microsoft Sans Serif"/>
              </a:rPr>
              <a:t>sabit </a:t>
            </a:r>
            <a:r>
              <a:rPr sz="2000" spc="-10" dirty="0">
                <a:latin typeface="Microsoft Sans Serif"/>
                <a:cs typeface="Microsoft Sans Serif"/>
              </a:rPr>
              <a:t>değil, </a:t>
            </a:r>
            <a:r>
              <a:rPr sz="2000" spc="-5" dirty="0">
                <a:latin typeface="Microsoft Sans Serif"/>
                <a:cs typeface="Microsoft Sans Serif"/>
              </a:rPr>
              <a:t>kişiye göre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değiştirilebilir,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ayarlanabilir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olmasına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dikkat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edilir.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501" y="981290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319" y="1372870"/>
            <a:ext cx="2695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35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bağlarda,	</a:t>
            </a:r>
            <a:r>
              <a:rPr sz="2400" spc="-10" dirty="0">
                <a:latin typeface="Microsoft Sans Serif"/>
                <a:cs typeface="Microsoft Sans Serif"/>
              </a:rPr>
              <a:t>birleşme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419" y="1006805"/>
            <a:ext cx="69989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565275" algn="l"/>
                <a:tab pos="3217545" algn="l"/>
                <a:tab pos="49536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KİSR,	kaslarda,	sinirlerde,	tendonlarda,</a:t>
            </a:r>
            <a:endParaRPr sz="2400">
              <a:latin typeface="Microsoft Sans Serif"/>
              <a:cs typeface="Microsoft Sans Serif"/>
            </a:endParaRPr>
          </a:p>
          <a:p>
            <a:pPr marL="3272790">
              <a:lnSpc>
                <a:spcPct val="100000"/>
              </a:lnSpc>
              <a:tabLst>
                <a:tab pos="5197475" algn="l"/>
                <a:tab pos="576453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noktala</a:t>
            </a:r>
            <a:r>
              <a:rPr sz="2400" spc="10" dirty="0">
                <a:latin typeface="Microsoft Sans Serif"/>
                <a:cs typeface="Microsoft Sans Serif"/>
              </a:rPr>
              <a:t>r</a:t>
            </a:r>
            <a:r>
              <a:rPr sz="2400" spc="95" dirty="0">
                <a:latin typeface="Microsoft Sans Serif"/>
                <a:cs typeface="Microsoft Sans Serif"/>
              </a:rPr>
              <a:t>ı</a:t>
            </a:r>
            <a:r>
              <a:rPr sz="2400" spc="5" dirty="0">
                <a:latin typeface="Microsoft Sans Serif"/>
                <a:cs typeface="Microsoft Sans Serif"/>
              </a:rPr>
              <a:t>nd</a:t>
            </a:r>
            <a:r>
              <a:rPr sz="2400" dirty="0">
                <a:latin typeface="Microsoft Sans Serif"/>
                <a:cs typeface="Microsoft Sans Serif"/>
              </a:rPr>
              <a:t>a	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diskler</a:t>
            </a:r>
            <a:r>
              <a:rPr sz="2400" dirty="0">
                <a:latin typeface="Microsoft Sans Serif"/>
                <a:cs typeface="Microsoft Sans Serif"/>
              </a:rPr>
              <a:t>d</a:t>
            </a:r>
            <a:r>
              <a:rPr sz="2400" spc="-5" dirty="0">
                <a:latin typeface="Microsoft Sans Serif"/>
                <a:cs typeface="Microsoft Sans Serif"/>
              </a:rPr>
              <a:t>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5431" y="1006805"/>
            <a:ext cx="1430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Microsoft Sans Serif"/>
                <a:cs typeface="Microsoft Sans Serif"/>
              </a:rPr>
              <a:t>kıkırdakta,</a:t>
            </a:r>
            <a:endParaRPr sz="2400">
              <a:latin typeface="Microsoft Sans Serif"/>
              <a:cs typeface="Microsoft Sans Serif"/>
            </a:endParaRPr>
          </a:p>
          <a:p>
            <a:pPr marL="177165">
              <a:lnSpc>
                <a:spcPct val="100000"/>
              </a:lnSpc>
            </a:pPr>
            <a:r>
              <a:rPr sz="2400" spc="-5" dirty="0">
                <a:latin typeface="Microsoft Sans Serif"/>
                <a:cs typeface="Microsoft Sans Serif"/>
              </a:rPr>
              <a:t>(omurga)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algn="just">
              <a:lnSpc>
                <a:spcPct val="100000"/>
              </a:lnSpc>
              <a:spcBef>
                <a:spcPts val="1300"/>
              </a:spcBef>
            </a:pPr>
            <a:r>
              <a:rPr spc="-5" dirty="0"/>
              <a:t>meydana</a:t>
            </a:r>
            <a:r>
              <a:rPr spc="35" dirty="0"/>
              <a:t> </a:t>
            </a:r>
            <a:r>
              <a:rPr spc="-10" dirty="0"/>
              <a:t>gelen</a:t>
            </a:r>
            <a:r>
              <a:rPr spc="60" dirty="0"/>
              <a:t> </a:t>
            </a:r>
            <a:r>
              <a:rPr spc="5" dirty="0"/>
              <a:t>rahatsızlıklardır.</a:t>
            </a:r>
          </a:p>
          <a:p>
            <a:pPr marL="367665" marR="5080" indent="-35560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368300" algn="l"/>
              </a:tabLst>
            </a:pPr>
            <a:r>
              <a:rPr dirty="0"/>
              <a:t>KİS </a:t>
            </a:r>
            <a:r>
              <a:rPr spc="5" dirty="0"/>
              <a:t>sendromları </a:t>
            </a:r>
            <a:r>
              <a:rPr spc="-10" dirty="0"/>
              <a:t>eğilme, </a:t>
            </a:r>
            <a:r>
              <a:rPr spc="-5" dirty="0"/>
              <a:t>doğrulma, tutma, kavrama, bükme </a:t>
            </a:r>
            <a:r>
              <a:rPr dirty="0"/>
              <a:t> </a:t>
            </a:r>
            <a:r>
              <a:rPr spc="-5" dirty="0"/>
              <a:t>ve</a:t>
            </a:r>
            <a:r>
              <a:rPr dirty="0"/>
              <a:t> </a:t>
            </a:r>
            <a:r>
              <a:rPr spc="-5" dirty="0"/>
              <a:t>uzanma</a:t>
            </a:r>
            <a:r>
              <a:rPr dirty="0"/>
              <a:t> </a:t>
            </a:r>
            <a:r>
              <a:rPr spc="-10" dirty="0"/>
              <a:t>gibi</a:t>
            </a:r>
            <a:r>
              <a:rPr spc="-5" dirty="0"/>
              <a:t> </a:t>
            </a:r>
            <a:r>
              <a:rPr spc="10" dirty="0"/>
              <a:t>sıradan</a:t>
            </a:r>
            <a:r>
              <a:rPr spc="15" dirty="0"/>
              <a:t> </a:t>
            </a:r>
            <a:r>
              <a:rPr dirty="0"/>
              <a:t>vücut</a:t>
            </a:r>
            <a:r>
              <a:rPr spc="5" dirty="0"/>
              <a:t> </a:t>
            </a:r>
            <a:r>
              <a:rPr spc="-5" dirty="0"/>
              <a:t>hareketlerinden</a:t>
            </a:r>
            <a:r>
              <a:rPr spc="625" dirty="0"/>
              <a:t> </a:t>
            </a:r>
            <a:r>
              <a:rPr spc="-5" dirty="0"/>
              <a:t>meydana </a:t>
            </a:r>
            <a:r>
              <a:rPr dirty="0"/>
              <a:t> </a:t>
            </a:r>
            <a:r>
              <a:rPr spc="-30" dirty="0"/>
              <a:t>gelir.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475" y="332689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6195" rIns="0" bIns="0" rtlCol="0">
            <a:spAutoFit/>
          </a:bodyPr>
          <a:lstStyle/>
          <a:p>
            <a:pPr marL="857885">
              <a:lnSpc>
                <a:spcPct val="100000"/>
              </a:lnSpc>
              <a:spcBef>
                <a:spcPts val="285"/>
              </a:spcBef>
            </a:pPr>
            <a:r>
              <a:rPr spc="-5" dirty="0">
                <a:solidFill>
                  <a:srgbClr val="000000"/>
                </a:solidFill>
              </a:rPr>
              <a:t>Kas-İskelet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Sistemi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Rahatsızlıkları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(KİSR)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97230" y="3140938"/>
            <a:ext cx="8554085" cy="3240405"/>
            <a:chOff x="297230" y="3140938"/>
            <a:chExt cx="8554085" cy="32404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230" y="3501351"/>
              <a:ext cx="2978658" cy="28799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116" y="3140938"/>
              <a:ext cx="3342894" cy="32400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3349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282217"/>
            <a:ext cx="8483600" cy="3150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702685" algn="l"/>
              </a:tabLst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KİS</a:t>
            </a:r>
            <a:r>
              <a:rPr sz="25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Arial"/>
                <a:cs typeface="Arial"/>
              </a:rPr>
              <a:t>Rahatsızlıklarından	Kaçınmanın</a:t>
            </a:r>
            <a:r>
              <a:rPr sz="25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C00000"/>
                </a:solidFill>
                <a:latin typeface="Arial"/>
                <a:cs typeface="Arial"/>
              </a:rPr>
              <a:t>Yolları:</a:t>
            </a:r>
            <a:endParaRPr sz="25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Nötral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duruşta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Microsoft Sans Serif"/>
                <a:cs typeface="Microsoft Sans Serif"/>
              </a:rPr>
              <a:t>çalışın</a:t>
            </a:r>
            <a:endParaRPr sz="25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</a:tabLst>
            </a:pPr>
            <a:r>
              <a:rPr sz="2500" spc="40" dirty="0">
                <a:latin typeface="Microsoft Sans Serif"/>
                <a:cs typeface="Microsoft Sans Serif"/>
              </a:rPr>
              <a:t>Aşırı</a:t>
            </a:r>
            <a:r>
              <a:rPr sz="2500" spc="6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kuvvet</a:t>
            </a:r>
            <a:r>
              <a:rPr sz="2500" spc="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tekrarları</a:t>
            </a:r>
            <a:r>
              <a:rPr sz="2500" spc="5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azaltın</a:t>
            </a:r>
            <a:endParaRPr sz="2500">
              <a:latin typeface="Microsoft Sans Serif"/>
              <a:cs typeface="Microsoft Sans Serif"/>
            </a:endParaRPr>
          </a:p>
          <a:p>
            <a:pPr marL="367665" marR="5080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  <a:tab pos="1190625" algn="l"/>
                <a:tab pos="2068195" algn="l"/>
                <a:tab pos="3456940" algn="l"/>
                <a:tab pos="5673090" algn="l"/>
                <a:tab pos="6956425" algn="l"/>
                <a:tab pos="760603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Her	</a:t>
            </a:r>
            <a:r>
              <a:rPr sz="2500" spc="-10" dirty="0">
                <a:latin typeface="Microsoft Sans Serif"/>
                <a:cs typeface="Microsoft Sans Serif"/>
              </a:rPr>
              <a:t>şeyi	</a:t>
            </a:r>
            <a:r>
              <a:rPr sz="2500" spc="-5" dirty="0">
                <a:latin typeface="Microsoft Sans Serif"/>
                <a:cs typeface="Microsoft Sans Serif"/>
              </a:rPr>
              <a:t>kolayca	</a:t>
            </a:r>
            <a:r>
              <a:rPr sz="2500" spc="-15" dirty="0">
                <a:latin typeface="Microsoft Sans Serif"/>
                <a:cs typeface="Microsoft Sans Serif"/>
              </a:rPr>
              <a:t>ula</a:t>
            </a:r>
            <a:r>
              <a:rPr sz="2500" dirty="0">
                <a:latin typeface="Microsoft Sans Serif"/>
                <a:cs typeface="Microsoft Sans Serif"/>
              </a:rPr>
              <a:t>ş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15" dirty="0">
                <a:latin typeface="Microsoft Sans Serif"/>
                <a:cs typeface="Microsoft Sans Serif"/>
              </a:rPr>
              <a:t>labilec</a:t>
            </a:r>
            <a:r>
              <a:rPr sz="2500" spc="-5" dirty="0">
                <a:latin typeface="Microsoft Sans Serif"/>
                <a:cs typeface="Microsoft Sans Serif"/>
              </a:rPr>
              <a:t>ek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Microsoft Sans Serif"/>
                <a:cs typeface="Microsoft Sans Serif"/>
              </a:rPr>
              <a:t>yer</a:t>
            </a:r>
            <a:r>
              <a:rPr sz="2500" dirty="0">
                <a:latin typeface="Microsoft Sans Serif"/>
                <a:cs typeface="Microsoft Sans Serif"/>
              </a:rPr>
              <a:t>l</a:t>
            </a:r>
            <a:r>
              <a:rPr sz="2500" spc="-5" dirty="0">
                <a:latin typeface="Microsoft Sans Serif"/>
                <a:cs typeface="Microsoft Sans Serif"/>
              </a:rPr>
              <a:t>ere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uy</a:t>
            </a:r>
            <a:r>
              <a:rPr sz="2500" dirty="0">
                <a:latin typeface="Microsoft Sans Serif"/>
                <a:cs typeface="Microsoft Sans Serif"/>
              </a:rPr>
              <a:t>g</a:t>
            </a:r>
            <a:r>
              <a:rPr sz="2500" spc="-5" dirty="0">
                <a:latin typeface="Microsoft Sans Serif"/>
                <a:cs typeface="Microsoft Sans Serif"/>
              </a:rPr>
              <a:t>un  </a:t>
            </a:r>
            <a:r>
              <a:rPr sz="2500" spc="-10" dirty="0">
                <a:latin typeface="Microsoft Sans Serif"/>
                <a:cs typeface="Microsoft Sans Serif"/>
              </a:rPr>
              <a:t>yüksekliklere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koyun</a:t>
            </a:r>
            <a:endParaRPr sz="25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Uygun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ortam</a:t>
            </a:r>
            <a:r>
              <a:rPr sz="2500" spc="55" dirty="0">
                <a:latin typeface="Microsoft Sans Serif"/>
                <a:cs typeface="Microsoft Sans Serif"/>
              </a:rPr>
              <a:t> </a:t>
            </a:r>
            <a:r>
              <a:rPr sz="2500" spc="20" dirty="0">
                <a:latin typeface="Microsoft Sans Serif"/>
                <a:cs typeface="Microsoft Sans Serif"/>
              </a:rPr>
              <a:t>sıcaklığında</a:t>
            </a:r>
            <a:r>
              <a:rPr sz="2500" spc="85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Microsoft Sans Serif"/>
                <a:cs typeface="Microsoft Sans Serif"/>
              </a:rPr>
              <a:t>çalışın</a:t>
            </a:r>
            <a:endParaRPr sz="25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Statik,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desteksiz</a:t>
            </a:r>
            <a:r>
              <a:rPr sz="2500" spc="5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duruşları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basınç</a:t>
            </a:r>
            <a:r>
              <a:rPr sz="2500" spc="7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noktalarını</a:t>
            </a:r>
            <a:r>
              <a:rPr sz="2500" spc="8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azaltın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12994" y="3483990"/>
            <a:ext cx="34010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69390" algn="l"/>
                <a:tab pos="2169160" algn="l"/>
              </a:tabLst>
            </a:pPr>
            <a:r>
              <a:rPr sz="2500" spc="5" dirty="0">
                <a:latin typeface="Microsoft Sans Serif"/>
                <a:cs typeface="Microsoft Sans Serif"/>
              </a:rPr>
              <a:t>kullanın	</a:t>
            </a:r>
            <a:r>
              <a:rPr sz="2500" spc="-5" dirty="0">
                <a:latin typeface="Microsoft Sans Serif"/>
                <a:cs typeface="Microsoft Sans Serif"/>
              </a:rPr>
              <a:t>ve	</a:t>
            </a:r>
            <a:r>
              <a:rPr sz="2500" spc="10" dirty="0">
                <a:latin typeface="Microsoft Sans Serif"/>
                <a:cs typeface="Microsoft Sans Serif"/>
              </a:rPr>
              <a:t>kaldırma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419" y="3483990"/>
            <a:ext cx="47440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  <a:buChar char="–"/>
              <a:tabLst>
                <a:tab pos="367665" algn="l"/>
                <a:tab pos="368300" algn="l"/>
                <a:tab pos="1649095" algn="l"/>
                <a:tab pos="3231515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Uygun	</a:t>
            </a:r>
            <a:r>
              <a:rPr sz="2500" spc="10" dirty="0">
                <a:latin typeface="Microsoft Sans Serif"/>
                <a:cs typeface="Microsoft Sans Serif"/>
              </a:rPr>
              <a:t>kaldırma	</a:t>
            </a:r>
            <a:r>
              <a:rPr sz="2500" spc="5" dirty="0">
                <a:latin typeface="Microsoft Sans Serif"/>
                <a:cs typeface="Microsoft Sans Serif"/>
              </a:rPr>
              <a:t>t</a:t>
            </a:r>
            <a:r>
              <a:rPr sz="2500" spc="-5" dirty="0">
                <a:latin typeface="Microsoft Sans Serif"/>
                <a:cs typeface="Microsoft Sans Serif"/>
              </a:rPr>
              <a:t>ek</a:t>
            </a:r>
            <a:r>
              <a:rPr sz="2500" dirty="0">
                <a:latin typeface="Microsoft Sans Serif"/>
                <a:cs typeface="Microsoft Sans Serif"/>
              </a:rPr>
              <a:t>n</a:t>
            </a:r>
            <a:r>
              <a:rPr sz="2500" spc="-10" dirty="0">
                <a:latin typeface="Microsoft Sans Serif"/>
                <a:cs typeface="Microsoft Sans Serif"/>
              </a:rPr>
              <a:t>iklerini  </a:t>
            </a:r>
            <a:r>
              <a:rPr sz="2500" dirty="0">
                <a:latin typeface="Microsoft Sans Serif"/>
                <a:cs typeface="Microsoft Sans Serif"/>
              </a:rPr>
              <a:t>araçlarından</a:t>
            </a:r>
            <a:r>
              <a:rPr sz="2500" spc="60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faydalanın</a:t>
            </a:r>
            <a:endParaRPr sz="25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Zor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görevler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için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yardım</a:t>
            </a:r>
            <a:r>
              <a:rPr sz="2500" spc="6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isteyin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9439" y="4779645"/>
            <a:ext cx="1365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Microsoft Sans Serif"/>
                <a:cs typeface="Microsoft Sans Serif"/>
              </a:rPr>
              <a:t>görevinizi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419" y="4779645"/>
            <a:ext cx="6880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  <a:buChar char="–"/>
              <a:tabLst>
                <a:tab pos="367665" algn="l"/>
                <a:tab pos="368300" algn="l"/>
                <a:tab pos="1263650" algn="l"/>
                <a:tab pos="2338070" algn="l"/>
                <a:tab pos="3377565" algn="l"/>
                <a:tab pos="4505325" algn="l"/>
                <a:tab pos="5683885" algn="l"/>
              </a:tabLst>
            </a:pPr>
            <a:r>
              <a:rPr sz="2500" spc="5" dirty="0">
                <a:latin typeface="Microsoft Sans Serif"/>
                <a:cs typeface="Microsoft Sans Serif"/>
              </a:rPr>
              <a:t>K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5" dirty="0">
                <a:latin typeface="Microsoft Sans Serif"/>
                <a:cs typeface="Microsoft Sans Serif"/>
              </a:rPr>
              <a:t>sa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0" dirty="0">
                <a:latin typeface="Microsoft Sans Serif"/>
                <a:cs typeface="Microsoft Sans Serif"/>
              </a:rPr>
              <a:t>a</a:t>
            </a:r>
            <a:r>
              <a:rPr sz="2500" spc="-5" dirty="0">
                <a:latin typeface="Microsoft Sans Serif"/>
                <a:cs typeface="Microsoft Sans Serif"/>
              </a:rPr>
              <a:t>ralar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v</a:t>
            </a:r>
            <a:r>
              <a:rPr sz="2500" spc="10" dirty="0">
                <a:latin typeface="Microsoft Sans Serif"/>
                <a:cs typeface="Microsoft Sans Serif"/>
              </a:rPr>
              <a:t>e</a:t>
            </a:r>
            <a:r>
              <a:rPr sz="2500" spc="-10" dirty="0">
                <a:latin typeface="Microsoft Sans Serif"/>
                <a:cs typeface="Microsoft Sans Serif"/>
              </a:rPr>
              <a:t>rin,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Microsoft Sans Serif"/>
                <a:cs typeface="Microsoft Sans Serif"/>
              </a:rPr>
              <a:t>ay</a:t>
            </a:r>
            <a:r>
              <a:rPr sz="2500" spc="-5" dirty="0">
                <a:latin typeface="Microsoft Sans Serif"/>
                <a:cs typeface="Microsoft Sans Serif"/>
              </a:rPr>
              <a:t>a</a:t>
            </a:r>
            <a:r>
              <a:rPr sz="2500" spc="-10" dirty="0">
                <a:latin typeface="Microsoft Sans Serif"/>
                <a:cs typeface="Microsoft Sans Serif"/>
              </a:rPr>
              <a:t>ğ</a:t>
            </a:r>
            <a:r>
              <a:rPr sz="2500" spc="-5" dirty="0">
                <a:latin typeface="Microsoft Sans Serif"/>
                <a:cs typeface="Microsoft Sans Serif"/>
              </a:rPr>
              <a:t>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Microsoft Sans Serif"/>
                <a:cs typeface="Microsoft Sans Serif"/>
              </a:rPr>
              <a:t>kal</a:t>
            </a:r>
            <a:r>
              <a:rPr sz="2500" dirty="0">
                <a:latin typeface="Microsoft Sans Serif"/>
                <a:cs typeface="Microsoft Sans Serif"/>
              </a:rPr>
              <a:t>k</a:t>
            </a:r>
            <a:r>
              <a:rPr sz="2500" spc="95" dirty="0">
                <a:latin typeface="Microsoft Sans Serif"/>
                <a:cs typeface="Microsoft Sans Serif"/>
              </a:rPr>
              <a:t>ı</a:t>
            </a:r>
            <a:r>
              <a:rPr sz="2500" spc="-10" dirty="0">
                <a:latin typeface="Microsoft Sans Serif"/>
                <a:cs typeface="Microsoft Sans Serif"/>
              </a:rPr>
              <a:t>n</a:t>
            </a:r>
            <a:r>
              <a:rPr sz="2500" spc="-5" dirty="0">
                <a:latin typeface="Microsoft Sans Serif"/>
                <a:cs typeface="Microsoft Sans Serif"/>
              </a:rPr>
              <a:t>,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" dirty="0">
                <a:latin typeface="Microsoft Sans Serif"/>
                <a:cs typeface="Microsoft Sans Serif"/>
              </a:rPr>
              <a:t>es</a:t>
            </a:r>
            <a:r>
              <a:rPr sz="2500" spc="10" dirty="0">
                <a:latin typeface="Microsoft Sans Serif"/>
                <a:cs typeface="Microsoft Sans Serif"/>
              </a:rPr>
              <a:t>n</a:t>
            </a:r>
            <a:r>
              <a:rPr sz="2500" spc="-5" dirty="0">
                <a:latin typeface="Microsoft Sans Serif"/>
                <a:cs typeface="Microsoft Sans Serif"/>
              </a:rPr>
              <a:t>eyin,  </a:t>
            </a:r>
            <a:r>
              <a:rPr sz="2500" spc="-10" dirty="0">
                <a:latin typeface="Microsoft Sans Serif"/>
                <a:cs typeface="Microsoft Sans Serif"/>
              </a:rPr>
              <a:t>değiştirin.</a:t>
            </a:r>
            <a:endParaRPr sz="2500">
              <a:latin typeface="Microsoft Sans Serif"/>
              <a:cs typeface="Microsoft Sans Serif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Char char="–"/>
              <a:tabLst>
                <a:tab pos="367665" algn="l"/>
                <a:tab pos="36830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Konforlu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bir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çalışma</a:t>
            </a:r>
            <a:r>
              <a:rPr sz="2500" spc="6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ortamı</a:t>
            </a:r>
            <a:r>
              <a:rPr sz="2500" spc="6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oluşturun...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404621"/>
            <a:ext cx="8713470" cy="5904865"/>
          </a:xfrm>
          <a:custGeom>
            <a:avLst/>
            <a:gdLst/>
            <a:ahLst/>
            <a:cxnLst/>
            <a:rect l="l" t="t" r="r" b="b"/>
            <a:pathLst>
              <a:path w="8713470" h="5904865">
                <a:moveTo>
                  <a:pt x="5256530" y="0"/>
                </a:moveTo>
                <a:lnTo>
                  <a:pt x="0" y="0"/>
                </a:lnTo>
                <a:lnTo>
                  <a:pt x="0" y="5039995"/>
                </a:lnTo>
                <a:lnTo>
                  <a:pt x="5256530" y="5039995"/>
                </a:lnTo>
                <a:lnTo>
                  <a:pt x="5256530" y="0"/>
                </a:lnTo>
                <a:close/>
              </a:path>
              <a:path w="8713470" h="5904865">
                <a:moveTo>
                  <a:pt x="8712949" y="5073701"/>
                </a:moveTo>
                <a:lnTo>
                  <a:pt x="0" y="5073701"/>
                </a:lnTo>
                <a:lnTo>
                  <a:pt x="0" y="5904700"/>
                </a:lnTo>
                <a:lnTo>
                  <a:pt x="8712949" y="5904700"/>
                </a:lnTo>
                <a:lnTo>
                  <a:pt x="8712949" y="5073701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126" y="404622"/>
            <a:ext cx="3379343" cy="50040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200" y="353948"/>
            <a:ext cx="8557260" cy="5908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40" dirty="0">
                <a:solidFill>
                  <a:srgbClr val="C00000"/>
                </a:solidFill>
                <a:latin typeface="Arial"/>
                <a:cs typeface="Arial"/>
              </a:rPr>
              <a:t>Temel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düzlemler:</a:t>
            </a:r>
            <a:endParaRPr sz="2400">
              <a:latin typeface="Arial"/>
              <a:cs typeface="Arial"/>
            </a:endParaRPr>
          </a:p>
          <a:p>
            <a:pPr marL="355600" marR="3461385" indent="-343535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Sagittal </a:t>
            </a:r>
            <a:r>
              <a:rPr sz="2400" b="1" spc="-5" dirty="0">
                <a:latin typeface="Arial"/>
                <a:cs typeface="Arial"/>
              </a:rPr>
              <a:t>(Medial) Düzlem: </a:t>
            </a:r>
            <a:r>
              <a:rPr sz="2400" dirty="0">
                <a:latin typeface="Microsoft Sans Serif"/>
                <a:cs typeface="Microsoft Sans Serif"/>
              </a:rPr>
              <a:t>Vücudu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veya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bir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organı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sağ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sol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bölümlere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ayıran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kesit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düzlemdir.</a:t>
            </a:r>
            <a:endParaRPr sz="2400">
              <a:latin typeface="Microsoft Sans Serif"/>
              <a:cs typeface="Microsoft Sans Serif"/>
            </a:endParaRPr>
          </a:p>
          <a:p>
            <a:pPr marL="355600" marR="3460115" indent="-343535" algn="just">
              <a:lnSpc>
                <a:spcPct val="100000"/>
              </a:lnSpc>
              <a:spcBef>
                <a:spcPts val="605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Frontal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(Vertikal,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Koronal)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Düzlem: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Vücudu</a:t>
            </a:r>
            <a:r>
              <a:rPr sz="2400" dirty="0">
                <a:latin typeface="Microsoft Sans Serif"/>
                <a:cs typeface="Microsoft Sans Serif"/>
              </a:rPr>
              <a:t> veya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bir</a:t>
            </a:r>
            <a:r>
              <a:rPr sz="2400" spc="625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organı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ön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(anterior)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arka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(posterior)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bölümlere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ayıran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kesit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düzlemdir.</a:t>
            </a:r>
            <a:endParaRPr sz="2400">
              <a:latin typeface="Microsoft Sans Serif"/>
              <a:cs typeface="Microsoft Sans Serif"/>
            </a:endParaRPr>
          </a:p>
          <a:p>
            <a:pPr marL="355600" marR="3462654" indent="-343535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2400" b="1" spc="-20" dirty="0">
                <a:latin typeface="Arial"/>
                <a:cs typeface="Arial"/>
              </a:rPr>
              <a:t>Transvers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(Horizontal)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Düzlem: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Vücudu veya bir </a:t>
            </a:r>
            <a:r>
              <a:rPr sz="2400" spc="15" dirty="0">
                <a:latin typeface="Microsoft Sans Serif"/>
                <a:cs typeface="Microsoft Sans Serif"/>
              </a:rPr>
              <a:t>organı </a:t>
            </a:r>
            <a:r>
              <a:rPr sz="2400" spc="-5" dirty="0">
                <a:latin typeface="Microsoft Sans Serif"/>
                <a:cs typeface="Microsoft Sans Serif"/>
              </a:rPr>
              <a:t>üst (upper)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alt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(lower)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bölümlere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ayıran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enine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kesit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düzlemdir.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Eğik</a:t>
            </a:r>
            <a:r>
              <a:rPr sz="2400" b="1" spc="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(Oblique)</a:t>
            </a:r>
            <a:r>
              <a:rPr sz="2400" b="1" spc="1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Düzlem:</a:t>
            </a:r>
            <a:r>
              <a:rPr sz="2400" b="1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İki</a:t>
            </a:r>
            <a:r>
              <a:rPr sz="2400" spc="18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ana</a:t>
            </a:r>
            <a:r>
              <a:rPr sz="2400" spc="1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düzlem</a:t>
            </a:r>
            <a:r>
              <a:rPr sz="2400" spc="19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arasında</a:t>
            </a:r>
            <a:r>
              <a:rPr sz="2400" spc="1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vücudu</a:t>
            </a:r>
            <a:r>
              <a:rPr sz="2400" spc="18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eğik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olarak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üst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(upper)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alt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(lower)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bölümlere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ayıran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düzlemdir.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404698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3200" spc="-5" dirty="0">
                <a:solidFill>
                  <a:srgbClr val="000000"/>
                </a:solidFill>
              </a:rPr>
              <a:t>Eklem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Hareketlerinin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Boyutları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2475" y="1053299"/>
            <a:ext cx="8640445" cy="5400040"/>
          </a:xfrm>
          <a:custGeom>
            <a:avLst/>
            <a:gdLst/>
            <a:ahLst/>
            <a:cxnLst/>
            <a:rect l="l" t="t" r="r" b="b"/>
            <a:pathLst>
              <a:path w="8640445" h="5400040">
                <a:moveTo>
                  <a:pt x="8639937" y="0"/>
                </a:moveTo>
                <a:lnTo>
                  <a:pt x="0" y="0"/>
                </a:lnTo>
                <a:lnTo>
                  <a:pt x="0" y="5400040"/>
                </a:lnTo>
                <a:lnTo>
                  <a:pt x="8639937" y="5400040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419" y="1000785"/>
            <a:ext cx="839914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9259">
              <a:lnSpc>
                <a:spcPct val="1179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Fleksiyon</a:t>
            </a:r>
            <a:r>
              <a:rPr sz="28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 Bükme</a:t>
            </a:r>
            <a:r>
              <a:rPr sz="2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sz="2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Ekstansiyon</a:t>
            </a:r>
            <a:r>
              <a:rPr sz="28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Uzatma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Fleksiyon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dirsek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ekleminde,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kalça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ekleminde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eğme.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latin typeface="Arial"/>
                <a:cs typeface="Arial"/>
              </a:rPr>
              <a:t>Ekstansiyon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dirsek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kalçayı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düz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konumda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germe.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5831" y="2581490"/>
            <a:ext cx="8616950" cy="3887470"/>
            <a:chOff x="275831" y="2581490"/>
            <a:chExt cx="8616950" cy="3887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5657" y="2581490"/>
              <a:ext cx="4968494" cy="38874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31" y="4618570"/>
              <a:ext cx="1055801" cy="18503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1938" y="4525213"/>
              <a:ext cx="1260589" cy="193065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0011" y="2709163"/>
            <a:ext cx="12668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Fleksi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dirty="0">
                <a:latin typeface="Microsoft Sans Serif"/>
                <a:cs typeface="Microsoft Sans Serif"/>
              </a:rPr>
              <a:t>:  </a:t>
            </a:r>
            <a:r>
              <a:rPr sz="2000" spc="-5" dirty="0">
                <a:latin typeface="Microsoft Sans Serif"/>
                <a:cs typeface="Microsoft Sans Serif"/>
              </a:rPr>
              <a:t>dirsek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ekleminde,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kalça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ekleminde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eğme.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956297" y="2735072"/>
            <a:ext cx="1607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Ekstansiyon: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8190" y="3039872"/>
            <a:ext cx="4368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icrosoft Sans Serif"/>
                <a:cs typeface="Microsoft Sans Serif"/>
              </a:rPr>
              <a:t>ve  </a:t>
            </a:r>
            <a:r>
              <a:rPr sz="2000" dirty="0">
                <a:latin typeface="Microsoft Sans Serif"/>
                <a:cs typeface="Microsoft Sans Serif"/>
              </a:rPr>
              <a:t>düz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6297" y="3039872"/>
            <a:ext cx="10706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dirsek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kalçayı 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</a:t>
            </a:r>
            <a:r>
              <a:rPr sz="2000" spc="5" dirty="0">
                <a:latin typeface="Microsoft Sans Serif"/>
                <a:cs typeface="Microsoft Sans Serif"/>
              </a:rPr>
              <a:t>o</a:t>
            </a:r>
            <a:r>
              <a:rPr sz="2000" spc="-10" dirty="0">
                <a:latin typeface="Microsoft Sans Serif"/>
                <a:cs typeface="Microsoft Sans Serif"/>
              </a:rPr>
              <a:t>n</a:t>
            </a:r>
            <a:r>
              <a:rPr sz="2000" dirty="0">
                <a:latin typeface="Microsoft Sans Serif"/>
                <a:cs typeface="Microsoft Sans Serif"/>
              </a:rPr>
              <a:t>um</a:t>
            </a:r>
            <a:r>
              <a:rPr sz="2000" spc="-10" dirty="0">
                <a:latin typeface="Microsoft Sans Serif"/>
                <a:cs typeface="Microsoft Sans Serif"/>
              </a:rPr>
              <a:t>d</a:t>
            </a:r>
            <a:r>
              <a:rPr sz="2000" dirty="0">
                <a:latin typeface="Microsoft Sans Serif"/>
                <a:cs typeface="Microsoft Sans Serif"/>
              </a:rPr>
              <a:t>a  germe.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332663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339" y="358266"/>
            <a:ext cx="747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974707"/>
                </a:solidFill>
              </a:rPr>
              <a:t>Abduksyon</a:t>
            </a:r>
            <a:r>
              <a:rPr sz="2400" spc="30" dirty="0">
                <a:solidFill>
                  <a:srgbClr val="974707"/>
                </a:solidFill>
              </a:rPr>
              <a:t> </a:t>
            </a:r>
            <a:r>
              <a:rPr sz="2400" dirty="0">
                <a:solidFill>
                  <a:srgbClr val="974707"/>
                </a:solidFill>
              </a:rPr>
              <a:t>=</a:t>
            </a:r>
            <a:r>
              <a:rPr sz="2400" spc="-5" dirty="0">
                <a:solidFill>
                  <a:srgbClr val="974707"/>
                </a:solidFill>
              </a:rPr>
              <a:t> Kaçırma ve</a:t>
            </a:r>
            <a:r>
              <a:rPr sz="2400" spc="-85" dirty="0">
                <a:solidFill>
                  <a:srgbClr val="974707"/>
                </a:solidFill>
              </a:rPr>
              <a:t> </a:t>
            </a:r>
            <a:r>
              <a:rPr sz="2400" spc="-5" dirty="0">
                <a:solidFill>
                  <a:srgbClr val="974707"/>
                </a:solidFill>
              </a:rPr>
              <a:t>Adduksiyon</a:t>
            </a:r>
            <a:r>
              <a:rPr sz="2400" spc="20" dirty="0">
                <a:solidFill>
                  <a:srgbClr val="974707"/>
                </a:solidFill>
              </a:rPr>
              <a:t> </a:t>
            </a:r>
            <a:r>
              <a:rPr sz="2400" dirty="0">
                <a:solidFill>
                  <a:srgbClr val="974707"/>
                </a:solidFill>
              </a:rPr>
              <a:t>=</a:t>
            </a:r>
            <a:r>
              <a:rPr sz="2400" spc="-65" dirty="0">
                <a:solidFill>
                  <a:srgbClr val="974707"/>
                </a:solidFill>
              </a:rPr>
              <a:t> </a:t>
            </a:r>
            <a:r>
              <a:rPr sz="2400" spc="-20" dirty="0">
                <a:solidFill>
                  <a:srgbClr val="974707"/>
                </a:solidFill>
              </a:rPr>
              <a:t>Yakınlaşma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59334" y="854963"/>
            <a:ext cx="8852535" cy="5526405"/>
            <a:chOff x="159334" y="854963"/>
            <a:chExt cx="8852535" cy="5526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037" y="4329391"/>
              <a:ext cx="4717796" cy="2051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2652" y="2773553"/>
              <a:ext cx="2008758" cy="1620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334" y="2870962"/>
              <a:ext cx="1981708" cy="1655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9811" y="854963"/>
              <a:ext cx="2106549" cy="28440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7411" y="790447"/>
            <a:ext cx="2571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Abduksiyon: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818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Parmak	</a:t>
            </a:r>
            <a:r>
              <a:rPr sz="2400" spc="20" dirty="0">
                <a:latin typeface="Microsoft Sans Serif"/>
                <a:cs typeface="Microsoft Sans Serif"/>
              </a:rPr>
              <a:t>başı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411" y="1521967"/>
            <a:ext cx="1245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eklem</a:t>
            </a:r>
            <a:r>
              <a:rPr sz="2400" spc="-15" dirty="0">
                <a:latin typeface="Microsoft Sans Serif"/>
                <a:cs typeface="Microsoft Sans Serif"/>
              </a:rPr>
              <a:t>l</a:t>
            </a:r>
            <a:r>
              <a:rPr sz="2400" spc="-5" dirty="0">
                <a:latin typeface="Microsoft Sans Serif"/>
                <a:cs typeface="Microsoft Sans Serif"/>
              </a:rPr>
              <a:t>eri  germe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4660" y="1521967"/>
            <a:ext cx="1111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açarak  </a:t>
            </a:r>
            <a:r>
              <a:rPr sz="2400" dirty="0">
                <a:latin typeface="Microsoft Sans Serif"/>
                <a:cs typeface="Microsoft Sans Serif"/>
              </a:rPr>
              <a:t>(vücuda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411" y="2244597"/>
            <a:ext cx="236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göre,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uzaklaşma)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7997" y="880618"/>
            <a:ext cx="342646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873250" algn="l"/>
                <a:tab pos="2635885" algn="l"/>
                <a:tab pos="3022600" algn="l"/>
              </a:tabLst>
            </a:pPr>
            <a:r>
              <a:rPr sz="2300" b="1" dirty="0">
                <a:latin typeface="Arial"/>
                <a:cs typeface="Arial"/>
              </a:rPr>
              <a:t>Add</a:t>
            </a:r>
            <a:r>
              <a:rPr sz="2300" b="1" spc="-20" dirty="0">
                <a:latin typeface="Arial"/>
                <a:cs typeface="Arial"/>
              </a:rPr>
              <a:t>u</a:t>
            </a:r>
            <a:r>
              <a:rPr sz="2300" b="1" spc="-10" dirty="0">
                <a:latin typeface="Arial"/>
                <a:cs typeface="Arial"/>
              </a:rPr>
              <a:t>k</a:t>
            </a:r>
            <a:r>
              <a:rPr sz="2300" b="1" dirty="0">
                <a:latin typeface="Arial"/>
                <a:cs typeface="Arial"/>
              </a:rPr>
              <a:t>si</a:t>
            </a:r>
            <a:r>
              <a:rPr sz="2300" b="1" spc="-35" dirty="0">
                <a:latin typeface="Arial"/>
                <a:cs typeface="Arial"/>
              </a:rPr>
              <a:t>y</a:t>
            </a:r>
            <a:r>
              <a:rPr sz="2300" b="1" spc="5" dirty="0">
                <a:latin typeface="Arial"/>
                <a:cs typeface="Arial"/>
              </a:rPr>
              <a:t>o</a:t>
            </a:r>
            <a:r>
              <a:rPr sz="2300" b="1" dirty="0">
                <a:latin typeface="Arial"/>
                <a:cs typeface="Arial"/>
              </a:rPr>
              <a:t>n:		</a:t>
            </a:r>
            <a:r>
              <a:rPr sz="2300" spc="-20" dirty="0">
                <a:latin typeface="Microsoft Sans Serif"/>
                <a:cs typeface="Microsoft Sans Serif"/>
              </a:rPr>
              <a:t>O</a:t>
            </a:r>
            <a:r>
              <a:rPr sz="2300" dirty="0">
                <a:latin typeface="Microsoft Sans Serif"/>
                <a:cs typeface="Microsoft Sans Serif"/>
              </a:rPr>
              <a:t>m</a:t>
            </a:r>
            <a:r>
              <a:rPr sz="2300" spc="-10" dirty="0">
                <a:latin typeface="Microsoft Sans Serif"/>
                <a:cs typeface="Microsoft Sans Serif"/>
              </a:rPr>
              <a:t>u</a:t>
            </a:r>
            <a:r>
              <a:rPr sz="2300" dirty="0">
                <a:latin typeface="Microsoft Sans Serif"/>
                <a:cs typeface="Microsoft Sans Serif"/>
              </a:rPr>
              <a:t>z  </a:t>
            </a:r>
            <a:r>
              <a:rPr sz="2300" spc="-5" dirty="0">
                <a:latin typeface="Microsoft Sans Serif"/>
                <a:cs typeface="Microsoft Sans Serif"/>
              </a:rPr>
              <a:t>ekl</a:t>
            </a:r>
            <a:r>
              <a:rPr sz="2300" spc="-20" dirty="0">
                <a:latin typeface="Microsoft Sans Serif"/>
                <a:cs typeface="Microsoft Sans Serif"/>
              </a:rPr>
              <a:t>e</a:t>
            </a:r>
            <a:r>
              <a:rPr sz="2300" spc="-5" dirty="0">
                <a:latin typeface="Microsoft Sans Serif"/>
                <a:cs typeface="Microsoft Sans Serif"/>
              </a:rPr>
              <a:t>min</a:t>
            </a:r>
            <a:r>
              <a:rPr sz="2300" spc="-20" dirty="0">
                <a:latin typeface="Microsoft Sans Serif"/>
                <a:cs typeface="Microsoft Sans Serif"/>
              </a:rPr>
              <a:t>d</a:t>
            </a:r>
            <a:r>
              <a:rPr sz="2300" dirty="0">
                <a:latin typeface="Microsoft Sans Serif"/>
                <a:cs typeface="Microsoft Sans Serif"/>
              </a:rPr>
              <a:t>e	</a:t>
            </a:r>
            <a:r>
              <a:rPr sz="2300" spc="-5" dirty="0">
                <a:latin typeface="Microsoft Sans Serif"/>
                <a:cs typeface="Microsoft Sans Serif"/>
              </a:rPr>
              <a:t>kol</a:t>
            </a:r>
            <a:r>
              <a:rPr sz="2300" dirty="0">
                <a:latin typeface="Microsoft Sans Serif"/>
                <a:cs typeface="Microsoft Sans Serif"/>
              </a:rPr>
              <a:t>u,		</a:t>
            </a:r>
            <a:r>
              <a:rPr sz="2300" spc="-5" dirty="0">
                <a:latin typeface="Microsoft Sans Serif"/>
                <a:cs typeface="Microsoft Sans Serif"/>
              </a:rPr>
              <a:t>bel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7997" y="1581733"/>
            <a:ext cx="342646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Microsoft Sans Serif"/>
                <a:cs typeface="Microsoft Sans Serif"/>
              </a:rPr>
              <a:t>ekleminde</a:t>
            </a:r>
            <a:r>
              <a:rPr sz="2300" spc="215" dirty="0">
                <a:latin typeface="Microsoft Sans Serif"/>
                <a:cs typeface="Microsoft Sans Serif"/>
              </a:rPr>
              <a:t> </a:t>
            </a:r>
            <a:r>
              <a:rPr sz="2300" spc="15" dirty="0">
                <a:latin typeface="Microsoft Sans Serif"/>
                <a:cs typeface="Microsoft Sans Serif"/>
              </a:rPr>
              <a:t>bacağı</a:t>
            </a:r>
            <a:r>
              <a:rPr sz="2300" spc="225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bedene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7997" y="1932558"/>
            <a:ext cx="342582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7285" algn="l"/>
                <a:tab pos="2376170" algn="l"/>
              </a:tabLst>
            </a:pPr>
            <a:r>
              <a:rPr sz="2300" spc="-5" dirty="0">
                <a:latin typeface="Microsoft Sans Serif"/>
                <a:cs typeface="Microsoft Sans Serif"/>
              </a:rPr>
              <a:t>doğru	çekme	</a:t>
            </a:r>
            <a:r>
              <a:rPr sz="2300" spc="-10" dirty="0">
                <a:latin typeface="Microsoft Sans Serif"/>
                <a:cs typeface="Microsoft Sans Serif"/>
              </a:rPr>
              <a:t>(vücuda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7997" y="2283079"/>
            <a:ext cx="21043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Microsoft Sans Serif"/>
                <a:cs typeface="Microsoft Sans Serif"/>
              </a:rPr>
              <a:t>göre,</a:t>
            </a:r>
            <a:r>
              <a:rPr sz="2300" spc="-40" dirty="0">
                <a:latin typeface="Microsoft Sans Serif"/>
                <a:cs typeface="Microsoft Sans Serif"/>
              </a:rPr>
              <a:t> </a:t>
            </a:r>
            <a:r>
              <a:rPr sz="2300" spc="-5" dirty="0">
                <a:latin typeface="Microsoft Sans Serif"/>
                <a:cs typeface="Microsoft Sans Serif"/>
              </a:rPr>
              <a:t>yaklaşma)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0080" y="2691638"/>
            <a:ext cx="1600200" cy="15621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405345"/>
            <a:ext cx="8640445" cy="6048375"/>
          </a:xfrm>
          <a:custGeom>
            <a:avLst/>
            <a:gdLst/>
            <a:ahLst/>
            <a:cxnLst/>
            <a:rect l="l" t="t" r="r" b="b"/>
            <a:pathLst>
              <a:path w="8640445" h="6048375">
                <a:moveTo>
                  <a:pt x="8639937" y="0"/>
                </a:moveTo>
                <a:lnTo>
                  <a:pt x="0" y="0"/>
                </a:lnTo>
                <a:lnTo>
                  <a:pt x="0" y="6047994"/>
                </a:lnTo>
                <a:lnTo>
                  <a:pt x="8639937" y="6047994"/>
                </a:lnTo>
                <a:lnTo>
                  <a:pt x="863993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419" y="255868"/>
            <a:ext cx="6448425" cy="16935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612390">
              <a:lnSpc>
                <a:spcPct val="138100"/>
              </a:lnSpc>
              <a:spcBef>
                <a:spcPts val="180"/>
              </a:spcBef>
            </a:pPr>
            <a:r>
              <a:rPr spc="-10" dirty="0"/>
              <a:t>Rotasyon</a:t>
            </a:r>
            <a:r>
              <a:rPr spc="40" dirty="0"/>
              <a:t> </a:t>
            </a:r>
            <a:r>
              <a:rPr spc="-5" dirty="0"/>
              <a:t>=</a:t>
            </a:r>
            <a:r>
              <a:rPr spc="-15" dirty="0"/>
              <a:t> </a:t>
            </a:r>
            <a:r>
              <a:rPr spc="-10" dirty="0"/>
              <a:t>Dönme </a:t>
            </a:r>
            <a:r>
              <a:rPr spc="-5" dirty="0"/>
              <a:t> </a:t>
            </a:r>
            <a:r>
              <a:rPr sz="2500" spc="-10" dirty="0">
                <a:solidFill>
                  <a:srgbClr val="000000"/>
                </a:solidFill>
              </a:rPr>
              <a:t>Rotasyon:</a:t>
            </a:r>
            <a:r>
              <a:rPr sz="2500" spc="50" dirty="0">
                <a:solidFill>
                  <a:srgbClr val="000000"/>
                </a:solidFill>
              </a:rPr>
              <a:t> </a:t>
            </a:r>
            <a:r>
              <a:rPr sz="25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Ekseni</a:t>
            </a:r>
            <a:r>
              <a:rPr sz="2500" b="0" spc="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etrafında</a:t>
            </a:r>
            <a:r>
              <a:rPr sz="2500" b="0" spc="8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kemiğin</a:t>
            </a:r>
            <a:r>
              <a:rPr sz="25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hareketi. </a:t>
            </a:r>
            <a:r>
              <a:rPr sz="2500" b="0" spc="-6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Kolun</a:t>
            </a:r>
            <a:r>
              <a:rPr sz="2500" b="0" spc="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veya</a:t>
            </a:r>
            <a:r>
              <a:rPr sz="25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bacağın;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419" y="1924329"/>
            <a:ext cx="3630929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>
              <a:lnSpc>
                <a:spcPct val="14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500" spc="-10" dirty="0">
                <a:latin typeface="Microsoft Sans Serif"/>
                <a:cs typeface="Microsoft Sans Serif"/>
              </a:rPr>
              <a:t>içe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(</a:t>
            </a:r>
            <a:r>
              <a:rPr sz="2500" b="1" spc="-5" dirty="0">
                <a:latin typeface="Arial"/>
                <a:cs typeface="Arial"/>
              </a:rPr>
              <a:t>medial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rotasyon</a:t>
            </a:r>
            <a:r>
              <a:rPr sz="2500" spc="-10" dirty="0">
                <a:latin typeface="Microsoft Sans Serif"/>
                <a:cs typeface="Microsoft Sans Serif"/>
              </a:rPr>
              <a:t>)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veya</a:t>
            </a:r>
            <a:endParaRPr sz="2500">
              <a:latin typeface="Microsoft Sans Serif"/>
              <a:cs typeface="Microsoft Sans Serif"/>
            </a:endParaRPr>
          </a:p>
          <a:p>
            <a:pPr marL="12700" marR="5080">
              <a:lnSpc>
                <a:spcPct val="140000"/>
              </a:lnSpc>
              <a:buChar char="-"/>
              <a:tabLst>
                <a:tab pos="354965" algn="l"/>
                <a:tab pos="355600" algn="l"/>
              </a:tabLst>
            </a:pPr>
            <a:r>
              <a:rPr sz="2500" spc="20" dirty="0">
                <a:latin typeface="Microsoft Sans Serif"/>
                <a:cs typeface="Microsoft Sans Serif"/>
              </a:rPr>
              <a:t>dışa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(</a:t>
            </a:r>
            <a:r>
              <a:rPr sz="2500" b="1" spc="-5" dirty="0">
                <a:latin typeface="Arial"/>
                <a:cs typeface="Arial"/>
              </a:rPr>
              <a:t>lateral</a:t>
            </a:r>
            <a:r>
              <a:rPr sz="2500" b="1" spc="2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rotasyon</a:t>
            </a:r>
            <a:r>
              <a:rPr sz="2500" spc="-10" dirty="0">
                <a:latin typeface="Microsoft Sans Serif"/>
                <a:cs typeface="Microsoft Sans Serif"/>
              </a:rPr>
              <a:t>)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döndürülmesi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90" y="1700834"/>
            <a:ext cx="3273044" cy="48239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75" y="1017358"/>
            <a:ext cx="8640445" cy="5364480"/>
          </a:xfrm>
          <a:custGeom>
            <a:avLst/>
            <a:gdLst/>
            <a:ahLst/>
            <a:cxnLst/>
            <a:rect l="l" t="t" r="r" b="b"/>
            <a:pathLst>
              <a:path w="8640445" h="5364480">
                <a:moveTo>
                  <a:pt x="8639937" y="0"/>
                </a:moveTo>
                <a:lnTo>
                  <a:pt x="0" y="0"/>
                </a:lnTo>
                <a:lnTo>
                  <a:pt x="0" y="5363972"/>
                </a:lnTo>
                <a:lnTo>
                  <a:pt x="8639937" y="5363972"/>
                </a:lnTo>
                <a:lnTo>
                  <a:pt x="8639937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019" y="955700"/>
            <a:ext cx="8534400" cy="29279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81000" algn="l"/>
              </a:tabLst>
            </a:pPr>
            <a:r>
              <a:rPr sz="2800" spc="25" dirty="0">
                <a:latin typeface="Microsoft Sans Serif"/>
                <a:cs typeface="Microsoft Sans Serif"/>
              </a:rPr>
              <a:t>Başın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sağa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veya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sola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(rotasyon)</a:t>
            </a:r>
            <a:r>
              <a:rPr sz="2800" spc="45" dirty="0">
                <a:latin typeface="Microsoft Sans Serif"/>
                <a:cs typeface="Microsoft Sans Serif"/>
              </a:rPr>
              <a:t> açısı: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55</a:t>
            </a:r>
            <a:r>
              <a:rPr sz="2775" baseline="25525" dirty="0">
                <a:latin typeface="Microsoft Sans Serif"/>
                <a:cs typeface="Microsoft Sans Serif"/>
              </a:rPr>
              <a:t>o</a:t>
            </a:r>
            <a:r>
              <a:rPr sz="2800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  <a:p>
            <a:pPr marL="380365" marR="3048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810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Ergonomik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20" dirty="0">
                <a:latin typeface="Microsoft Sans Serif"/>
                <a:cs typeface="Microsoft Sans Serif"/>
              </a:rPr>
              <a:t>açıdan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gözlerin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yuvalarındaki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dönme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35" dirty="0">
                <a:latin typeface="Microsoft Sans Serif"/>
                <a:cs typeface="Microsoft Sans Serif"/>
              </a:rPr>
              <a:t>açıları </a:t>
            </a:r>
            <a:r>
              <a:rPr sz="2800" spc="-5" dirty="0">
                <a:latin typeface="Microsoft Sans Serif"/>
                <a:cs typeface="Microsoft Sans Serif"/>
              </a:rPr>
              <a:t>da dikkate </a:t>
            </a:r>
            <a:r>
              <a:rPr sz="2800" spc="30" dirty="0">
                <a:latin typeface="Microsoft Sans Serif"/>
                <a:cs typeface="Microsoft Sans Serif"/>
              </a:rPr>
              <a:t>alındığında </a:t>
            </a:r>
            <a:r>
              <a:rPr sz="2800" spc="-5" dirty="0">
                <a:latin typeface="Microsoft Sans Serif"/>
                <a:cs typeface="Microsoft Sans Serif"/>
              </a:rPr>
              <a:t>daha </a:t>
            </a:r>
            <a:r>
              <a:rPr sz="2800" spc="-10" dirty="0">
                <a:latin typeface="Microsoft Sans Serif"/>
                <a:cs typeface="Microsoft Sans Serif"/>
              </a:rPr>
              <a:t>geniş bir </a:t>
            </a:r>
            <a:r>
              <a:rPr sz="2800" spc="-5" dirty="0">
                <a:latin typeface="Microsoft Sans Serif"/>
                <a:cs typeface="Microsoft Sans Serif"/>
              </a:rPr>
              <a:t>görüş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açısı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kazanılabilir.</a:t>
            </a:r>
            <a:endParaRPr sz="2800">
              <a:latin typeface="Microsoft Sans Serif"/>
              <a:cs typeface="Microsoft Sans Serif"/>
            </a:endParaRPr>
          </a:p>
          <a:p>
            <a:pPr marL="38100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81000" algn="l"/>
              </a:tabLst>
            </a:pPr>
            <a:r>
              <a:rPr sz="2800" spc="25" dirty="0">
                <a:latin typeface="Microsoft Sans Serif"/>
                <a:cs typeface="Microsoft Sans Serif"/>
              </a:rPr>
              <a:t>Başın </a:t>
            </a:r>
            <a:r>
              <a:rPr sz="2800" spc="-5" dirty="0">
                <a:latin typeface="Microsoft Sans Serif"/>
                <a:cs typeface="Microsoft Sans Serif"/>
              </a:rPr>
              <a:t>geriye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bükülme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açısı: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50</a:t>
            </a:r>
            <a:r>
              <a:rPr sz="2775" baseline="25525" dirty="0">
                <a:latin typeface="Microsoft Sans Serif"/>
                <a:cs typeface="Microsoft Sans Serif"/>
              </a:rPr>
              <a:t>o</a:t>
            </a:r>
            <a:r>
              <a:rPr sz="2800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  <a:p>
            <a:pPr marL="38100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81000" algn="l"/>
              </a:tabLst>
            </a:pPr>
            <a:r>
              <a:rPr sz="2800" spc="25" dirty="0">
                <a:latin typeface="Microsoft Sans Serif"/>
                <a:cs typeface="Microsoft Sans Serif"/>
              </a:rPr>
              <a:t>Başın </a:t>
            </a:r>
            <a:r>
              <a:rPr sz="2800" spc="-5" dirty="0">
                <a:latin typeface="Microsoft Sans Serif"/>
                <a:cs typeface="Microsoft Sans Serif"/>
              </a:rPr>
              <a:t>öne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bükülme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açısı: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40</a:t>
            </a:r>
            <a:r>
              <a:rPr sz="2775" baseline="25525" dirty="0">
                <a:latin typeface="Microsoft Sans Serif"/>
                <a:cs typeface="Microsoft Sans Serif"/>
              </a:rPr>
              <a:t>o</a:t>
            </a:r>
            <a:r>
              <a:rPr sz="2800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475" y="368757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3655" rIns="0" bIns="0" rtlCol="0">
            <a:spAutoFit/>
          </a:bodyPr>
          <a:lstStyle/>
          <a:p>
            <a:pPr marL="111760" algn="ctr">
              <a:lnSpc>
                <a:spcPct val="100000"/>
              </a:lnSpc>
              <a:spcBef>
                <a:spcPts val="265"/>
              </a:spcBef>
            </a:pPr>
            <a:r>
              <a:rPr sz="3200" spc="-5" dirty="0">
                <a:solidFill>
                  <a:srgbClr val="000000"/>
                </a:solidFill>
              </a:rPr>
              <a:t>Baş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Hareketleri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52475" y="4047706"/>
            <a:ext cx="8614410" cy="2333625"/>
            <a:chOff x="252475" y="4047706"/>
            <a:chExt cx="8614410" cy="23336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75" y="4077297"/>
              <a:ext cx="5818759" cy="23040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206" y="4047706"/>
              <a:ext cx="2638425" cy="23336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404698"/>
            <a:ext cx="8640445" cy="57658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429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000000"/>
                </a:solidFill>
              </a:rPr>
              <a:t>Gövde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ve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Üst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Ekstremite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Hareketleri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2475" y="1052690"/>
            <a:ext cx="3383915" cy="5400040"/>
          </a:xfrm>
          <a:custGeom>
            <a:avLst/>
            <a:gdLst/>
            <a:ahLst/>
            <a:cxnLst/>
            <a:rect l="l" t="t" r="r" b="b"/>
            <a:pathLst>
              <a:path w="3383915" h="5400040">
                <a:moveTo>
                  <a:pt x="3383407" y="0"/>
                </a:moveTo>
                <a:lnTo>
                  <a:pt x="0" y="0"/>
                </a:lnTo>
                <a:lnTo>
                  <a:pt x="0" y="5400040"/>
                </a:lnTo>
                <a:lnTo>
                  <a:pt x="3383407" y="5400040"/>
                </a:lnTo>
                <a:lnTo>
                  <a:pt x="3383407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5748" y="1535684"/>
            <a:ext cx="100139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Microsoft Sans Serif"/>
                <a:cs typeface="Microsoft Sans Serif"/>
              </a:rPr>
              <a:t>yük</a:t>
            </a:r>
            <a:r>
              <a:rPr sz="2500" spc="10" dirty="0">
                <a:latin typeface="Microsoft Sans Serif"/>
                <a:cs typeface="Microsoft Sans Serif"/>
              </a:rPr>
              <a:t>s</a:t>
            </a:r>
            <a:r>
              <a:rPr sz="2500" spc="-10" dirty="0">
                <a:latin typeface="Microsoft Sans Serif"/>
                <a:cs typeface="Microsoft Sans Serif"/>
              </a:rPr>
              <a:t>ek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119" y="1535684"/>
            <a:ext cx="197675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marR="5080" indent="-273050">
              <a:lnSpc>
                <a:spcPct val="100000"/>
              </a:lnSpc>
              <a:spcBef>
                <a:spcPts val="95"/>
              </a:spcBef>
              <a:buChar char="•"/>
              <a:tabLst>
                <a:tab pos="272415" algn="l"/>
                <a:tab pos="27305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Omurga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düzeyde 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h</a:t>
            </a:r>
            <a:r>
              <a:rPr sz="2500" spc="-5" dirty="0">
                <a:latin typeface="Microsoft Sans Serif"/>
                <a:cs typeface="Microsoft Sans Serif"/>
              </a:rPr>
              <a:t>a</a:t>
            </a:r>
            <a:r>
              <a:rPr sz="2500" spc="-10" dirty="0">
                <a:latin typeface="Microsoft Sans Serif"/>
                <a:cs typeface="Microsoft Sans Serif"/>
              </a:rPr>
              <a:t>reketlili</a:t>
            </a:r>
            <a:r>
              <a:rPr sz="2500" spc="-25" dirty="0">
                <a:latin typeface="Microsoft Sans Serif"/>
                <a:cs typeface="Microsoft Sans Serif"/>
              </a:rPr>
              <a:t>ğ</a:t>
            </a:r>
            <a:r>
              <a:rPr sz="2500" spc="-5" dirty="0">
                <a:latin typeface="Microsoft Sans Serif"/>
                <a:cs typeface="Microsoft Sans Serif"/>
              </a:rPr>
              <a:t>e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2220" y="2297937"/>
            <a:ext cx="10350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Microsoft Sans Serif"/>
                <a:cs typeface="Microsoft Sans Serif"/>
              </a:rPr>
              <a:t>sa</a:t>
            </a:r>
            <a:r>
              <a:rPr sz="2500" dirty="0">
                <a:latin typeface="Microsoft Sans Serif"/>
                <a:cs typeface="Microsoft Sans Serif"/>
              </a:rPr>
              <a:t>h</a:t>
            </a:r>
            <a:r>
              <a:rPr sz="2500" spc="-10" dirty="0">
                <a:latin typeface="Microsoft Sans Serif"/>
                <a:cs typeface="Microsoft Sans Serif"/>
              </a:rPr>
              <a:t>iptir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119" y="2678937"/>
            <a:ext cx="3215005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marR="6350" algn="just">
              <a:lnSpc>
                <a:spcPct val="100000"/>
              </a:lnSpc>
              <a:spcBef>
                <a:spcPts val="95"/>
              </a:spcBef>
              <a:tabLst>
                <a:tab pos="286512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(üç boyutlu; sagittal, 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transversal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Microsoft Sans Serif"/>
                <a:cs typeface="Microsoft Sans Serif"/>
              </a:rPr>
              <a:t>ve  </a:t>
            </a:r>
            <a:r>
              <a:rPr sz="2500" spc="-5" dirty="0">
                <a:latin typeface="Microsoft Sans Serif"/>
                <a:cs typeface="Microsoft Sans Serif"/>
              </a:rPr>
              <a:t>torsiyonal).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272415" marR="5080" indent="-273050" algn="just">
              <a:lnSpc>
                <a:spcPct val="100000"/>
              </a:lnSpc>
              <a:buChar char="•"/>
              <a:tabLst>
                <a:tab pos="273050" algn="l"/>
              </a:tabLst>
            </a:pPr>
            <a:r>
              <a:rPr sz="2500" spc="-5" dirty="0">
                <a:latin typeface="Microsoft Sans Serif"/>
                <a:cs typeface="Microsoft Sans Serif"/>
              </a:rPr>
              <a:t>Boyun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omurları</a:t>
            </a:r>
            <a:r>
              <a:rPr sz="2500" spc="1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en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hareketli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omurlardır,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göğüs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omurları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ise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-5" dirty="0">
                <a:latin typeface="Microsoft Sans Serif"/>
                <a:cs typeface="Microsoft Sans Serif"/>
              </a:rPr>
              <a:t>nispeten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-20" dirty="0">
                <a:latin typeface="Microsoft Sans Serif"/>
                <a:cs typeface="Microsoft Sans Serif"/>
              </a:rPr>
              <a:t>rijittirler.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01" y="1052690"/>
            <a:ext cx="5133466" cy="54000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1515</Words>
  <Application>Microsoft Office PowerPoint</Application>
  <PresentationFormat>Ekran Gösterisi (4:3)</PresentationFormat>
  <Paragraphs>263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Theme</vt:lpstr>
      <vt:lpstr>HAREKET SİSTEMİ</vt:lpstr>
      <vt:lpstr>Anatomik Düzlemler ve Eksenler</vt:lpstr>
      <vt:lpstr>anatomik / yönle ilgili terimler</vt:lpstr>
      <vt:lpstr>PowerPoint Sunusu</vt:lpstr>
      <vt:lpstr>Eklem Hareketlerinin Boyutları</vt:lpstr>
      <vt:lpstr>Abduksyon = Kaçırma ve Adduksiyon = Yakınlaşma</vt:lpstr>
      <vt:lpstr>Rotasyon = Dönme  Rotasyon: Ekseni etrafında kemiğin hareketi.  Kolun veya bacağın;</vt:lpstr>
      <vt:lpstr>Baş Hareketleri</vt:lpstr>
      <vt:lpstr>Gövde ve Üst Ekstremite Hareketleri</vt:lpstr>
      <vt:lpstr>Öne eğilirken (fleksiyon)  sırt konturu %15 kadar  uzayabilir; bu değişim iş  elbiselerinin tasarımında  dikkate alınmalıdır.</vt:lpstr>
      <vt:lpstr>PowerPoint Sunusu</vt:lpstr>
      <vt:lpstr>PowerPoint Sunusu</vt:lpstr>
      <vt:lpstr>fleksiyon, 70o</vt:lpstr>
      <vt:lpstr>PowerPoint Sunusu</vt:lpstr>
      <vt:lpstr>ÇALIŞMA DURUŞLARI</vt:lpstr>
      <vt:lpstr>PowerPoint Sunusu</vt:lpstr>
      <vt:lpstr>PowerPoint Sunusu</vt:lpstr>
      <vt:lpstr>Ayakta Çalışma</vt:lpstr>
      <vt:lpstr>PowerPoint Sunusu</vt:lpstr>
      <vt:lpstr>PowerPoint Sunusu</vt:lpstr>
      <vt:lpstr>PowerPoint Sunusu</vt:lpstr>
      <vt:lpstr>Oturarak Çalışma</vt:lpstr>
      <vt:lpstr>PowerPoint Sunusu</vt:lpstr>
      <vt:lpstr>gerekli</vt:lpstr>
      <vt:lpstr>PowerPoint Sunusu</vt:lpstr>
      <vt:lpstr>PowerPoint Sunusu</vt:lpstr>
      <vt:lpstr>Çalışma Duruşlarının Düzenlenmesi</vt:lpstr>
      <vt:lpstr>PowerPoint Sunusu</vt:lpstr>
      <vt:lpstr>PowerPoint Sunusu</vt:lpstr>
      <vt:lpstr>PowerPoint Sunusu</vt:lpstr>
      <vt:lpstr>PowerPoint Sunusu</vt:lpstr>
      <vt:lpstr>İş Duruşunu Etkileyen Faktörler</vt:lpstr>
      <vt:lpstr>PowerPoint Sunusu</vt:lpstr>
      <vt:lpstr>PowerPoint Sunusu</vt:lpstr>
      <vt:lpstr>Etkin Çalışma Yüzeyi ve Şekli</vt:lpstr>
      <vt:lpstr>Kas-İskelet Sistemi Rahatsızlıkları (KİSR)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ERGONOMİ</dc:title>
  <dc:creator>Kemal Ucuncu</dc:creator>
  <cp:lastModifiedBy>Şeyda ÇAVMAK</cp:lastModifiedBy>
  <cp:revision>2</cp:revision>
  <dcterms:created xsi:type="dcterms:W3CDTF">2023-11-03T11:09:54Z</dcterms:created>
  <dcterms:modified xsi:type="dcterms:W3CDTF">2023-11-03T11:33:19Z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2023-11-03T00:00:00Z</vt:filetime>
  </property>
</Properties>
</file>