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257" r:id="rId3"/>
    <p:sldId id="259" r:id="rId4"/>
    <p:sldId id="262" r:id="rId5"/>
    <p:sldId id="305" r:id="rId6"/>
    <p:sldId id="306"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90"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04" r:id="rId34"/>
    <p:sldId id="288" r:id="rId35"/>
    <p:sldId id="289" r:id="rId36"/>
    <p:sldId id="291" r:id="rId37"/>
    <p:sldId id="292" r:id="rId38"/>
    <p:sldId id="293" r:id="rId39"/>
    <p:sldId id="294" r:id="rId40"/>
    <p:sldId id="307" r:id="rId41"/>
    <p:sldId id="295" r:id="rId42"/>
    <p:sldId id="296" r:id="rId43"/>
    <p:sldId id="297" r:id="rId44"/>
    <p:sldId id="298" r:id="rId45"/>
    <p:sldId id="299" r:id="rId46"/>
    <p:sldId id="300" r:id="rId47"/>
    <p:sldId id="301" r:id="rId48"/>
    <p:sldId id="302" r:id="rId49"/>
    <p:sldId id="30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uthi V Kumar" initials="SV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7140D"/>
    <a:srgbClr val="FEDF14"/>
    <a:srgbClr val="EED700"/>
    <a:srgbClr val="2927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59" y="53"/>
      </p:cViewPr>
      <p:guideLst>
        <p:guide orient="horz" pos="4319"/>
        <p:guide pos="5759"/>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626918-3064-6E42-A299-7FE56F86057C}" type="datetimeFigureOut">
              <a:rPr lang="en-US" smtClean="0"/>
              <a:pPr/>
              <a:t>10/18/2020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F06C38-1D6E-7044-A0C7-B473B6D46E6D}" type="slidenum">
              <a:rPr lang="en-US" smtClean="0"/>
              <a:pPr/>
              <a:t>‹#›</a:t>
            </a:fld>
            <a:endParaRPr lang="en-US" dirty="0"/>
          </a:p>
        </p:txBody>
      </p:sp>
    </p:spTree>
    <p:extLst>
      <p:ext uri="{BB962C8B-B14F-4D97-AF65-F5344CB8AC3E}">
        <p14:creationId xmlns:p14="http://schemas.microsoft.com/office/powerpoint/2010/main" val="26032972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DC17F-833C-2641-98B2-840A6B3BA077}" type="datetimeFigureOut">
              <a:rPr lang="en-US" smtClean="0"/>
              <a:pPr/>
              <a:t>10/18/2020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5DB8A-4D92-6940-A47A-36AE24402E4A}" type="slidenum">
              <a:rPr lang="en-US" smtClean="0"/>
              <a:pPr/>
              <a:t>‹#›</a:t>
            </a:fld>
            <a:endParaRPr lang="en-US" dirty="0"/>
          </a:p>
        </p:txBody>
      </p:sp>
    </p:spTree>
    <p:extLst>
      <p:ext uri="{BB962C8B-B14F-4D97-AF65-F5344CB8AC3E}">
        <p14:creationId xmlns:p14="http://schemas.microsoft.com/office/powerpoint/2010/main" val="18273327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oone16e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75099" y="1975436"/>
            <a:ext cx="4761261" cy="3188356"/>
          </a:xfrm>
        </p:spPr>
        <p:txBody>
          <a:bodyPr anchor="t">
            <a:noAutofit/>
          </a:bodyPr>
          <a:lstStyle>
            <a:lvl1pPr>
              <a:lnSpc>
                <a:spcPts val="5160"/>
              </a:lnSpc>
              <a:defRPr sz="5400" cap="all" spc="-100"/>
            </a:lvl1pPr>
          </a:lstStyle>
          <a:p>
            <a:r>
              <a:rPr lang="en-US" dirty="0"/>
              <a:t>Click to edit Master title style</a:t>
            </a:r>
          </a:p>
        </p:txBody>
      </p:sp>
      <p:sp>
        <p:nvSpPr>
          <p:cNvPr id="3" name="Subtitle 2"/>
          <p:cNvSpPr>
            <a:spLocks noGrp="1"/>
          </p:cNvSpPr>
          <p:nvPr>
            <p:ph type="subTitle" idx="1"/>
          </p:nvPr>
        </p:nvSpPr>
        <p:spPr>
          <a:xfrm>
            <a:off x="3975099" y="4846320"/>
            <a:ext cx="4571023" cy="1398172"/>
          </a:xfrm>
        </p:spPr>
        <p:txBody>
          <a:bodyPr>
            <a:normAutofit/>
          </a:bodyPr>
          <a:lstStyle>
            <a:lvl1pPr marL="0" indent="0" algn="l">
              <a:buNone/>
              <a:defRPr sz="3600" b="0" i="0" spc="0">
                <a:solidFill>
                  <a:schemeClr val="tx1"/>
                </a:solidFill>
                <a:latin typeface="Trebuchet MS Bold"/>
                <a:cs typeface="Trebuchet MS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560F547-DEBC-894D-9785-9AEA5A664622}" type="datetime1">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96723-57CD-594F-A552-1F057032A5F7}" type="slidenum">
              <a:rPr lang="en-US" smtClean="0"/>
              <a:pPr/>
              <a:t>‹#›</a:t>
            </a:fld>
            <a:endParaRPr lang="en-US" dirty="0"/>
          </a:p>
        </p:txBody>
      </p:sp>
      <p:sp>
        <p:nvSpPr>
          <p:cNvPr id="10" name="TextBox 9"/>
          <p:cNvSpPr txBox="1"/>
          <p:nvPr userDrawn="1"/>
        </p:nvSpPr>
        <p:spPr>
          <a:xfrm>
            <a:off x="3975099" y="1098956"/>
            <a:ext cx="2533474" cy="584776"/>
          </a:xfrm>
          <a:prstGeom prst="rect">
            <a:avLst/>
          </a:prstGeom>
          <a:noFill/>
        </p:spPr>
        <p:txBody>
          <a:bodyPr wrap="square" rtlCol="0">
            <a:spAutoFit/>
          </a:bodyPr>
          <a:lstStyle/>
          <a:p>
            <a:r>
              <a:rPr lang="en-US" sz="3200" b="1" i="0" dirty="0">
                <a:solidFill>
                  <a:schemeClr val="tx1"/>
                </a:solidFill>
                <a:latin typeface="Calibri"/>
                <a:cs typeface="Calibri"/>
              </a:rPr>
              <a:t>Chapter 3 </a:t>
            </a:r>
          </a:p>
        </p:txBody>
      </p:sp>
      <p:sp>
        <p:nvSpPr>
          <p:cNvPr id="12" name="TextBox 11"/>
          <p:cNvSpPr txBox="1"/>
          <p:nvPr userDrawn="1"/>
        </p:nvSpPr>
        <p:spPr>
          <a:xfrm>
            <a:off x="95281" y="5697221"/>
            <a:ext cx="3150839" cy="1015663"/>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dirty="0">
                <a:solidFill>
                  <a:srgbClr val="FFFFFF"/>
                </a:solidFill>
                <a:latin typeface="Cambria"/>
                <a:cs typeface="Cambria"/>
              </a:rPr>
              <a:t>© 2016 Cengage Learning. All Rights Reserved. May not be copied, scanned, or duplicated, in whole or in part, except for use as permitted in a license distributed with a certain product or service or otherwise on a password-protected</a:t>
            </a:r>
            <a:r>
              <a:rPr lang="en-US" sz="1000" baseline="0" dirty="0">
                <a:solidFill>
                  <a:srgbClr val="FFFFFF"/>
                </a:solidFill>
                <a:latin typeface="Cambria"/>
                <a:cs typeface="Cambria"/>
              </a:rPr>
              <a:t> website for classroom use.</a:t>
            </a:r>
            <a:endParaRPr lang="en-US" sz="1000" dirty="0">
              <a:solidFill>
                <a:srgbClr val="FFFFFF"/>
              </a:solidFill>
              <a:latin typeface="Cambria"/>
              <a:cs typeface="Cambria"/>
            </a:endParaRPr>
          </a:p>
        </p:txBody>
      </p:sp>
      <p:pic>
        <p:nvPicPr>
          <p:cNvPr id="11" name="Picture 10" descr="9781305075368.jpg"/>
          <p:cNvPicPr>
            <a:picLocks noChangeAspect="1"/>
          </p:cNvPicPr>
          <p:nvPr userDrawn="1"/>
        </p:nvPicPr>
        <p:blipFill>
          <a:blip r:embed="rId3"/>
          <a:stretch>
            <a:fillRect/>
          </a:stretch>
        </p:blipFill>
        <p:spPr>
          <a:xfrm>
            <a:off x="95280" y="190500"/>
            <a:ext cx="2495520" cy="2794000"/>
          </a:xfrm>
          <a:prstGeom prst="rect">
            <a:avLst/>
          </a:prstGeom>
        </p:spPr>
      </p:pic>
    </p:spTree>
    <p:extLst>
      <p:ext uri="{BB962C8B-B14F-4D97-AF65-F5344CB8AC3E}">
        <p14:creationId xmlns:p14="http://schemas.microsoft.com/office/powerpoint/2010/main" val="2881797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2BE06-E95B-B245-9118-D6D34FC4A6FA}" type="datetime1">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96723-57CD-594F-A552-1F057032A5F7}" type="slidenum">
              <a:rPr lang="en-US" smtClean="0"/>
              <a:pPr/>
              <a:t>‹#›</a:t>
            </a:fld>
            <a:endParaRPr lang="en-US" dirty="0"/>
          </a:p>
        </p:txBody>
      </p:sp>
    </p:spTree>
    <p:extLst>
      <p:ext uri="{BB962C8B-B14F-4D97-AF65-F5344CB8AC3E}">
        <p14:creationId xmlns:p14="http://schemas.microsoft.com/office/powerpoint/2010/main" val="16153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9282EE-3329-6649-8BED-C620C1CCFA52}" type="datetime1">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96723-57CD-594F-A552-1F057032A5F7}" type="slidenum">
              <a:rPr lang="en-US" smtClean="0"/>
              <a:pPr/>
              <a:t>‹#›</a:t>
            </a:fld>
            <a:endParaRPr lang="en-US" dirty="0"/>
          </a:p>
        </p:txBody>
      </p:sp>
    </p:spTree>
    <p:extLst>
      <p:ext uri="{BB962C8B-B14F-4D97-AF65-F5344CB8AC3E}">
        <p14:creationId xmlns:p14="http://schemas.microsoft.com/office/powerpoint/2010/main" val="2691491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3AD73B-1C6E-C942-8619-30E5F64124A4}" type="datetime1">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96723-57CD-594F-A552-1F057032A5F7}" type="slidenum">
              <a:rPr lang="en-US" smtClean="0"/>
              <a:pPr/>
              <a:t>‹#›</a:t>
            </a:fld>
            <a:endParaRPr lang="en-US" dirty="0"/>
          </a:p>
        </p:txBody>
      </p:sp>
    </p:spTree>
    <p:extLst>
      <p:ext uri="{BB962C8B-B14F-4D97-AF65-F5344CB8AC3E}">
        <p14:creationId xmlns:p14="http://schemas.microsoft.com/office/powerpoint/2010/main" val="970494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Boone16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34"/>
            <a:ext cx="9144000" cy="6858000"/>
          </a:xfrm>
          <a:prstGeom prst="rect">
            <a:avLst/>
          </a:prstGeom>
        </p:spPr>
      </p:pic>
      <p:sp>
        <p:nvSpPr>
          <p:cNvPr id="2" name="Title 1"/>
          <p:cNvSpPr>
            <a:spLocks noGrp="1"/>
          </p:cNvSpPr>
          <p:nvPr>
            <p:ph type="title"/>
          </p:nvPr>
        </p:nvSpPr>
        <p:spPr>
          <a:xfrm>
            <a:off x="457200" y="291572"/>
            <a:ext cx="8229600" cy="973751"/>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271854"/>
            <a:ext cx="8229600" cy="47149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73284"/>
            <a:ext cx="2133600" cy="365125"/>
          </a:xfrm>
        </p:spPr>
        <p:txBody>
          <a:bodyPr/>
          <a:lstStyle>
            <a:lvl1pPr>
              <a:defRPr>
                <a:solidFill>
                  <a:schemeClr val="tx1"/>
                </a:solidFill>
              </a:defRPr>
            </a:lvl1pPr>
          </a:lstStyle>
          <a:p>
            <a:fld id="{6481D884-57D7-D74B-B7C2-0BF96B4ABCF3}" type="datetime1">
              <a:rPr lang="en-US" smtClean="0"/>
              <a:pPr/>
              <a:t>10/18/2020</a:t>
            </a:fld>
            <a:endParaRPr lang="en-US" dirty="0"/>
          </a:p>
        </p:txBody>
      </p:sp>
      <p:sp>
        <p:nvSpPr>
          <p:cNvPr id="5" name="Footer Placeholder 4"/>
          <p:cNvSpPr>
            <a:spLocks noGrp="1"/>
          </p:cNvSpPr>
          <p:nvPr>
            <p:ph type="ftr" sz="quarter" idx="11"/>
          </p:nvPr>
        </p:nvSpPr>
        <p:spPr>
          <a:xfrm>
            <a:off x="3124200" y="6373284"/>
            <a:ext cx="2895600"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6945270" y="6514412"/>
            <a:ext cx="2133600" cy="365125"/>
          </a:xfrm>
        </p:spPr>
        <p:txBody>
          <a:bodyPr/>
          <a:lstStyle>
            <a:lvl1pPr>
              <a:defRPr>
                <a:solidFill>
                  <a:schemeClr val="tx1"/>
                </a:solidFill>
              </a:defRPr>
            </a:lvl1pPr>
          </a:lstStyle>
          <a:p>
            <a:fld id="{4B896723-57CD-594F-A552-1F057032A5F7}" type="slidenum">
              <a:rPr lang="en-US" smtClean="0"/>
              <a:pPr/>
              <a:t>‹#›</a:t>
            </a:fld>
            <a:endParaRPr lang="en-US" dirty="0"/>
          </a:p>
        </p:txBody>
      </p:sp>
      <p:sp>
        <p:nvSpPr>
          <p:cNvPr id="9" name="TextBox 8"/>
          <p:cNvSpPr txBox="1"/>
          <p:nvPr userDrawn="1"/>
        </p:nvSpPr>
        <p:spPr>
          <a:xfrm>
            <a:off x="-26639" y="6586378"/>
            <a:ext cx="8763000" cy="33855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1"/>
                </a:solidFill>
                <a:latin typeface="Cambria"/>
                <a:cs typeface="Cambria"/>
              </a:rPr>
              <a:t>© 2016 Cengage Learning. All Rights Reserved. May not be copied, scanned, or duplicated, in whole or in part, except for use as permitted in a license distributed with a certain product </a:t>
            </a:r>
          </a:p>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1"/>
                </a:solidFill>
                <a:latin typeface="Cambria"/>
                <a:cs typeface="Cambria"/>
              </a:rPr>
              <a:t>or service or otherwise on a password-protected website for classroom</a:t>
            </a:r>
            <a:r>
              <a:rPr lang="en-US" sz="800" baseline="0" dirty="0">
                <a:solidFill>
                  <a:schemeClr val="bg1"/>
                </a:solidFill>
                <a:latin typeface="Cambria"/>
                <a:cs typeface="Cambria"/>
              </a:rPr>
              <a:t> use. </a:t>
            </a:r>
            <a:endParaRPr lang="en-US" sz="800" dirty="0">
              <a:solidFill>
                <a:schemeClr val="bg1"/>
              </a:solidFill>
              <a:latin typeface="Cambria"/>
              <a:cs typeface="Cambria"/>
            </a:endParaRPr>
          </a:p>
        </p:txBody>
      </p:sp>
      <p:sp>
        <p:nvSpPr>
          <p:cNvPr id="10" name="TextBox 9"/>
          <p:cNvSpPr txBox="1"/>
          <p:nvPr userDrawn="1"/>
        </p:nvSpPr>
        <p:spPr>
          <a:xfrm>
            <a:off x="1364975" y="26703"/>
            <a:ext cx="7573872" cy="307777"/>
          </a:xfrm>
          <a:prstGeom prst="rect">
            <a:avLst/>
          </a:prstGeom>
          <a:noFill/>
        </p:spPr>
        <p:txBody>
          <a:bodyPr wrap="square" rtlCol="0">
            <a:spAutoFit/>
          </a:bodyPr>
          <a:lstStyle/>
          <a:p>
            <a:pPr algn="ctr"/>
            <a:r>
              <a:rPr lang="en-IN" sz="1400" dirty="0">
                <a:solidFill>
                  <a:schemeClr val="tx1"/>
                </a:solidFill>
              </a:rPr>
              <a:t>                                                       Chapter </a:t>
            </a:r>
            <a:r>
              <a:rPr lang="en-IN" sz="1400" baseline="0" dirty="0">
                <a:solidFill>
                  <a:schemeClr val="tx1"/>
                </a:solidFill>
              </a:rPr>
              <a:t>3</a:t>
            </a:r>
            <a:r>
              <a:rPr lang="en-IN" sz="1400" dirty="0">
                <a:solidFill>
                  <a:schemeClr val="tx1"/>
                </a:solidFill>
              </a:rPr>
              <a:t> </a:t>
            </a:r>
            <a:r>
              <a:rPr lang="en-US" sz="1400" dirty="0">
                <a:solidFill>
                  <a:schemeClr val="tx1"/>
                </a:solidFill>
              </a:rPr>
              <a:t>The Marketing Environment, Ethics,</a:t>
            </a:r>
            <a:r>
              <a:rPr lang="en-US" sz="1400" baseline="0" dirty="0">
                <a:solidFill>
                  <a:schemeClr val="tx1"/>
                </a:solidFill>
              </a:rPr>
              <a:t> </a:t>
            </a:r>
            <a:r>
              <a:rPr lang="en-US" sz="1400" dirty="0">
                <a:solidFill>
                  <a:schemeClr val="tx1"/>
                </a:solidFill>
              </a:rPr>
              <a:t>and Social Responsibility</a:t>
            </a:r>
            <a:endParaRPr lang="en-IN" sz="1400" dirty="0">
              <a:solidFill>
                <a:schemeClr val="tx1"/>
              </a:solidFill>
            </a:endParaRPr>
          </a:p>
        </p:txBody>
      </p:sp>
    </p:spTree>
    <p:extLst>
      <p:ext uri="{BB962C8B-B14F-4D97-AF65-F5344CB8AC3E}">
        <p14:creationId xmlns:p14="http://schemas.microsoft.com/office/powerpoint/2010/main" val="126685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Boone16eOBJ.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0873"/>
            <a:ext cx="9144000" cy="6858000"/>
          </a:xfrm>
          <a:prstGeom prst="rect">
            <a:avLst/>
          </a:prstGeom>
        </p:spPr>
      </p:pic>
      <p:sp>
        <p:nvSpPr>
          <p:cNvPr id="2" name="Title 1"/>
          <p:cNvSpPr>
            <a:spLocks noGrp="1"/>
          </p:cNvSpPr>
          <p:nvPr>
            <p:ph type="title"/>
          </p:nvPr>
        </p:nvSpPr>
        <p:spPr>
          <a:xfrm>
            <a:off x="1249076" y="113765"/>
            <a:ext cx="7377723" cy="973751"/>
          </a:xfrm>
          <a:effectLst>
            <a:outerShdw blurRad="50800" dist="38100" dir="2700000" sx="97000" sy="97000" algn="tl" rotWithShape="0">
              <a:prstClr val="black">
                <a:alpha val="47000"/>
              </a:prstClr>
            </a:outerShdw>
          </a:effectLst>
        </p:spPr>
        <p:txBody>
          <a:bodyPr/>
          <a:lstStyle>
            <a:lvl1pPr>
              <a:defRPr>
                <a:solidFill>
                  <a:srgbClr val="292795"/>
                </a:solidFill>
              </a:defRPr>
            </a:lvl1pPr>
          </a:lstStyle>
          <a:p>
            <a:r>
              <a:rPr lang="en-US" dirty="0"/>
              <a:t>Click to edit Master title style</a:t>
            </a:r>
          </a:p>
        </p:txBody>
      </p:sp>
      <p:sp>
        <p:nvSpPr>
          <p:cNvPr id="3" name="Content Placeholder 2"/>
          <p:cNvSpPr>
            <a:spLocks noGrp="1"/>
          </p:cNvSpPr>
          <p:nvPr>
            <p:ph idx="1"/>
          </p:nvPr>
        </p:nvSpPr>
        <p:spPr>
          <a:xfrm>
            <a:off x="732692" y="1103816"/>
            <a:ext cx="7954108" cy="4714940"/>
          </a:xfrm>
        </p:spPr>
        <p:txBody>
          <a:bodyPr/>
          <a:lstStyle>
            <a:lvl1pPr marL="514350" indent="-514350">
              <a:buClr>
                <a:srgbClr val="FF0000"/>
              </a:buClr>
              <a:buSzPct val="120000"/>
              <a:buFont typeface="Wingdings" charset="2"/>
              <a:buAutoNum type="arabicPlain"/>
              <a:defRPr b="0" i="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195477"/>
            <a:ext cx="2133600" cy="365125"/>
          </a:xfrm>
        </p:spPr>
        <p:txBody>
          <a:bodyPr/>
          <a:lstStyle/>
          <a:p>
            <a:fld id="{6481D884-57D7-D74B-B7C2-0BF96B4ABCF3}" type="datetime1">
              <a:rPr lang="en-US" smtClean="0"/>
              <a:pPr/>
              <a:t>10/18/2020</a:t>
            </a:fld>
            <a:endParaRPr lang="en-US" dirty="0"/>
          </a:p>
        </p:txBody>
      </p:sp>
      <p:sp>
        <p:nvSpPr>
          <p:cNvPr id="5" name="Footer Placeholder 4"/>
          <p:cNvSpPr>
            <a:spLocks noGrp="1"/>
          </p:cNvSpPr>
          <p:nvPr>
            <p:ph type="ftr" sz="quarter" idx="11"/>
          </p:nvPr>
        </p:nvSpPr>
        <p:spPr>
          <a:xfrm>
            <a:off x="3124200" y="6195477"/>
            <a:ext cx="2895600" cy="365125"/>
          </a:xfrm>
        </p:spPr>
        <p:txBody>
          <a:bodyPr/>
          <a:lstStyle/>
          <a:p>
            <a:endParaRPr lang="en-US" dirty="0"/>
          </a:p>
        </p:txBody>
      </p:sp>
      <p:sp>
        <p:nvSpPr>
          <p:cNvPr id="6" name="Slide Number Placeholder 5"/>
          <p:cNvSpPr>
            <a:spLocks noGrp="1"/>
          </p:cNvSpPr>
          <p:nvPr>
            <p:ph type="sldNum" sz="quarter" idx="12"/>
          </p:nvPr>
        </p:nvSpPr>
        <p:spPr>
          <a:xfrm>
            <a:off x="6945270" y="6336605"/>
            <a:ext cx="2133600" cy="365125"/>
          </a:xfrm>
        </p:spPr>
        <p:txBody>
          <a:bodyPr/>
          <a:lstStyle/>
          <a:p>
            <a:fld id="{4B896723-57CD-594F-A552-1F057032A5F7}" type="slidenum">
              <a:rPr lang="en-US" smtClean="0"/>
              <a:pPr/>
              <a:t>‹#›</a:t>
            </a:fld>
            <a:endParaRPr lang="en-US" dirty="0"/>
          </a:p>
        </p:txBody>
      </p:sp>
      <p:sp>
        <p:nvSpPr>
          <p:cNvPr id="9" name="TextBox 8"/>
          <p:cNvSpPr txBox="1"/>
          <p:nvPr userDrawn="1"/>
        </p:nvSpPr>
        <p:spPr>
          <a:xfrm>
            <a:off x="-26639" y="6400104"/>
            <a:ext cx="8763000" cy="338554"/>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1"/>
                </a:solidFill>
                <a:latin typeface="Cambria"/>
                <a:cs typeface="Cambria"/>
              </a:rPr>
              <a:t>© 2016</a:t>
            </a:r>
            <a:r>
              <a:rPr lang="en-US" sz="800" baseline="0" dirty="0">
                <a:solidFill>
                  <a:schemeClr val="bg1"/>
                </a:solidFill>
                <a:latin typeface="Cambria"/>
                <a:cs typeface="Cambria"/>
              </a:rPr>
              <a:t> </a:t>
            </a:r>
            <a:r>
              <a:rPr lang="en-US" sz="800" dirty="0" err="1">
                <a:solidFill>
                  <a:schemeClr val="bg1"/>
                </a:solidFill>
                <a:latin typeface="Cambria"/>
                <a:cs typeface="Cambria"/>
              </a:rPr>
              <a:t>Cengage</a:t>
            </a:r>
            <a:r>
              <a:rPr lang="en-US" sz="800" dirty="0">
                <a:solidFill>
                  <a:schemeClr val="bg1"/>
                </a:solidFill>
                <a:latin typeface="Cambria"/>
                <a:cs typeface="Cambria"/>
              </a:rPr>
              <a:t> Learning. All Rights Reserved. May not be copied, scanned, or duplicated, in whole or in part,</a:t>
            </a:r>
            <a:r>
              <a:rPr lang="en-US" sz="800" baseline="0" dirty="0">
                <a:solidFill>
                  <a:schemeClr val="bg1"/>
                </a:solidFill>
                <a:latin typeface="Cambria"/>
                <a:cs typeface="Cambria"/>
              </a:rPr>
              <a:t> except for use as permitted in a license distributed with a certain product </a:t>
            </a:r>
          </a:p>
          <a:p>
            <a:pPr marL="0" marR="0" indent="0" algn="l" defTabSz="914400" rtl="0" eaLnBrk="1" fontAlgn="base" latinLnBrk="0" hangingPunct="1">
              <a:lnSpc>
                <a:spcPct val="100000"/>
              </a:lnSpc>
              <a:spcBef>
                <a:spcPct val="0"/>
              </a:spcBef>
              <a:spcAft>
                <a:spcPct val="0"/>
              </a:spcAft>
              <a:buClrTx/>
              <a:buSzTx/>
              <a:buFontTx/>
              <a:buNone/>
              <a:tabLst/>
              <a:defRPr/>
            </a:pPr>
            <a:r>
              <a:rPr lang="en-US" sz="800" baseline="0" dirty="0">
                <a:solidFill>
                  <a:schemeClr val="bg1"/>
                </a:solidFill>
                <a:latin typeface="Cambria"/>
                <a:cs typeface="Cambria"/>
              </a:rPr>
              <a:t>or service or otherwise on a password-protected website for classroom use.</a:t>
            </a:r>
            <a:endParaRPr lang="en-US" sz="800" dirty="0">
              <a:solidFill>
                <a:schemeClr val="bg1"/>
              </a:solidFill>
              <a:latin typeface="Cambria"/>
              <a:cs typeface="Cambria"/>
            </a:endParaRPr>
          </a:p>
        </p:txBody>
      </p:sp>
      <p:sp>
        <p:nvSpPr>
          <p:cNvPr id="10" name="TextBox 9"/>
          <p:cNvSpPr txBox="1"/>
          <p:nvPr userDrawn="1"/>
        </p:nvSpPr>
        <p:spPr>
          <a:xfrm>
            <a:off x="2084101" y="-151104"/>
            <a:ext cx="6854745" cy="307777"/>
          </a:xfrm>
          <a:prstGeom prst="rect">
            <a:avLst/>
          </a:prstGeom>
          <a:noFill/>
        </p:spPr>
        <p:txBody>
          <a:bodyPr wrap="square" rtlCol="0">
            <a:spAutoFit/>
          </a:bodyPr>
          <a:lstStyle/>
          <a:p>
            <a:pPr algn="r"/>
            <a:r>
              <a:rPr lang="en-IN" sz="1400" dirty="0">
                <a:solidFill>
                  <a:schemeClr val="bg1">
                    <a:lumMod val="50000"/>
                  </a:schemeClr>
                </a:solidFill>
              </a:rPr>
              <a:t>Chapter </a:t>
            </a:r>
            <a:r>
              <a:rPr lang="en-IN" sz="1400" baseline="0" dirty="0">
                <a:solidFill>
                  <a:schemeClr val="bg1">
                    <a:lumMod val="50000"/>
                  </a:schemeClr>
                </a:solidFill>
              </a:rPr>
              <a:t>3</a:t>
            </a:r>
            <a:r>
              <a:rPr lang="en-IN" sz="1400" dirty="0">
                <a:solidFill>
                  <a:schemeClr val="bg1">
                    <a:lumMod val="50000"/>
                  </a:schemeClr>
                </a:solidFill>
              </a:rPr>
              <a:t> </a:t>
            </a:r>
            <a:r>
              <a:rPr lang="en-US" sz="1400" dirty="0">
                <a:solidFill>
                  <a:schemeClr val="bg1">
                    <a:lumMod val="50000"/>
                  </a:schemeClr>
                </a:solidFill>
              </a:rPr>
              <a:t>The Marketing Environment, Ethics,</a:t>
            </a:r>
            <a:r>
              <a:rPr lang="en-US" sz="1400" baseline="0" dirty="0">
                <a:solidFill>
                  <a:schemeClr val="bg1">
                    <a:lumMod val="50000"/>
                  </a:schemeClr>
                </a:solidFill>
              </a:rPr>
              <a:t> </a:t>
            </a:r>
            <a:r>
              <a:rPr lang="en-US" sz="1400" dirty="0">
                <a:solidFill>
                  <a:schemeClr val="bg1">
                    <a:lumMod val="50000"/>
                  </a:schemeClr>
                </a:solidFill>
              </a:rPr>
              <a:t>and Social Responsibility</a:t>
            </a:r>
            <a:endParaRPr lang="en-IN" sz="1400" dirty="0">
              <a:solidFill>
                <a:schemeClr val="bg1">
                  <a:lumMod val="50000"/>
                </a:schemeClr>
              </a:solidFill>
            </a:endParaRPr>
          </a:p>
        </p:txBody>
      </p:sp>
    </p:spTree>
    <p:extLst>
      <p:ext uri="{BB962C8B-B14F-4D97-AF65-F5344CB8AC3E}">
        <p14:creationId xmlns:p14="http://schemas.microsoft.com/office/powerpoint/2010/main" val="371127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02232F-257B-DA4F-B1B9-674BBEDDAC5B}" type="datetime1">
              <a:rPr lang="en-US" smtClean="0"/>
              <a:pPr/>
              <a:t>10/18/2020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896723-57CD-594F-A552-1F057032A5F7}" type="slidenum">
              <a:rPr lang="en-US" smtClean="0"/>
              <a:pPr/>
              <a:t>‹#›</a:t>
            </a:fld>
            <a:endParaRPr lang="en-US" dirty="0"/>
          </a:p>
        </p:txBody>
      </p:sp>
    </p:spTree>
    <p:extLst>
      <p:ext uri="{BB962C8B-B14F-4D97-AF65-F5344CB8AC3E}">
        <p14:creationId xmlns:p14="http://schemas.microsoft.com/office/powerpoint/2010/main" val="205389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AF83C4-AB2C-874B-81C9-C24BB68FD701}" type="datetime1">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96723-57CD-594F-A552-1F057032A5F7}" type="slidenum">
              <a:rPr lang="en-US" smtClean="0"/>
              <a:pPr/>
              <a:t>‹#›</a:t>
            </a:fld>
            <a:endParaRPr lang="en-US" dirty="0"/>
          </a:p>
        </p:txBody>
      </p:sp>
    </p:spTree>
    <p:extLst>
      <p:ext uri="{BB962C8B-B14F-4D97-AF65-F5344CB8AC3E}">
        <p14:creationId xmlns:p14="http://schemas.microsoft.com/office/powerpoint/2010/main" val="3548164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DFA60B-AB7F-3044-ACFE-C83A52ECA41E}" type="datetime1">
              <a:rPr lang="en-US" smtClean="0"/>
              <a:pPr/>
              <a:t>10/18/2020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896723-57CD-594F-A552-1F057032A5F7}" type="slidenum">
              <a:rPr lang="en-US" smtClean="0"/>
              <a:pPr/>
              <a:t>‹#›</a:t>
            </a:fld>
            <a:endParaRPr lang="en-US" dirty="0"/>
          </a:p>
        </p:txBody>
      </p:sp>
    </p:spTree>
    <p:extLst>
      <p:ext uri="{BB962C8B-B14F-4D97-AF65-F5344CB8AC3E}">
        <p14:creationId xmlns:p14="http://schemas.microsoft.com/office/powerpoint/2010/main" val="428036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F6A2D4-A7D8-804A-A695-68B39F9B933C}" type="datetime1">
              <a:rPr lang="en-US" smtClean="0"/>
              <a:pPr/>
              <a:t>10/18/2020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896723-57CD-594F-A552-1F057032A5F7}" type="slidenum">
              <a:rPr lang="en-US" smtClean="0"/>
              <a:pPr/>
              <a:t>‹#›</a:t>
            </a:fld>
            <a:endParaRPr lang="en-US" dirty="0"/>
          </a:p>
        </p:txBody>
      </p:sp>
    </p:spTree>
    <p:extLst>
      <p:ext uri="{BB962C8B-B14F-4D97-AF65-F5344CB8AC3E}">
        <p14:creationId xmlns:p14="http://schemas.microsoft.com/office/powerpoint/2010/main" val="297846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7C3B8-9DBA-8D4C-9AAA-258604806F9D}" type="datetime1">
              <a:rPr lang="en-US" smtClean="0"/>
              <a:pPr/>
              <a:t>10/18/2020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a:t>
            </a:fld>
            <a:endParaRPr lang="en-US" dirty="0"/>
          </a:p>
        </p:txBody>
      </p:sp>
    </p:spTree>
    <p:extLst>
      <p:ext uri="{BB962C8B-B14F-4D97-AF65-F5344CB8AC3E}">
        <p14:creationId xmlns:p14="http://schemas.microsoft.com/office/powerpoint/2010/main" val="86375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5F2680-8D42-BB42-94AF-BA68EB201D9A}" type="datetime1">
              <a:rPr lang="en-US" smtClean="0"/>
              <a:pPr/>
              <a:t>10/18/2020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896723-57CD-594F-A552-1F057032A5F7}" type="slidenum">
              <a:rPr lang="en-US" smtClean="0"/>
              <a:pPr/>
              <a:t>‹#›</a:t>
            </a:fld>
            <a:endParaRPr lang="en-US" dirty="0"/>
          </a:p>
        </p:txBody>
      </p:sp>
    </p:spTree>
    <p:extLst>
      <p:ext uri="{BB962C8B-B14F-4D97-AF65-F5344CB8AC3E}">
        <p14:creationId xmlns:p14="http://schemas.microsoft.com/office/powerpoint/2010/main" val="59312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73751"/>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3072"/>
            <a:ext cx="8229600" cy="47149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4EBA9-6EBF-F841-954A-92830B4900F0}" type="datetime1">
              <a:rPr lang="en-US" smtClean="0"/>
              <a:pPr/>
              <a:t>10/18/2020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bg1"/>
                </a:solidFill>
              </a:defRPr>
            </a:lvl1pPr>
          </a:lstStyle>
          <a:p>
            <a:fld id="{4B896723-57CD-594F-A552-1F057032A5F7}" type="slidenum">
              <a:rPr lang="en-US" smtClean="0"/>
              <a:pPr/>
              <a:t>‹#›</a:t>
            </a:fld>
            <a:endParaRPr lang="en-US" dirty="0"/>
          </a:p>
        </p:txBody>
      </p:sp>
      <p:sp>
        <p:nvSpPr>
          <p:cNvPr id="8" name="TextBox 7"/>
          <p:cNvSpPr txBox="1"/>
          <p:nvPr userDrawn="1"/>
        </p:nvSpPr>
        <p:spPr>
          <a:xfrm>
            <a:off x="9335320" y="593799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1324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457200" rtl="0" eaLnBrk="1" latinLnBrk="0" hangingPunct="1">
        <a:spcBef>
          <a:spcPct val="0"/>
        </a:spcBef>
        <a:buNone/>
        <a:defRPr sz="3400" b="1" i="0" kern="1200">
          <a:solidFill>
            <a:schemeClr val="tx1"/>
          </a:solidFill>
          <a:latin typeface="Trebuchet MS Bold"/>
          <a:ea typeface="+mj-ea"/>
          <a:cs typeface="Trebuchet MS Bold"/>
        </a:defRPr>
      </a:lvl1pPr>
    </p:titleStyle>
    <p:bodyStyle>
      <a:lvl1pPr marL="347472" indent="-347472" algn="l" defTabSz="457200" rtl="0" eaLnBrk="1" latinLnBrk="0" hangingPunct="1">
        <a:spcBef>
          <a:spcPct val="20000"/>
        </a:spcBef>
        <a:buClr>
          <a:srgbClr val="292795"/>
        </a:buClr>
        <a:buSzPct val="101000"/>
        <a:buFont typeface="Lucida Grande"/>
        <a:buChar char="▮"/>
        <a:defRPr sz="32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onomicshelp.org/microessays/markets/oligopol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hbr.org/1988/07/time-the-next-source-of-competitive-advantag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frbsf.org/education/publications/doctorecon/2002/may/business-cycles-econom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files.eric.ed.gov/fulltext/ED310997.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msnlatino.telemundo.com/" TargetMode="External"/><Relationship Id="rId2" Type="http://schemas.openxmlformats.org/officeDocument/2006/relationships/hyperlink" Target="http://www.univision.com/portal.j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en.wikipedia.org/wiki/Consumeris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merriam-webster.com/dictionary/ethic#note-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donotcall.gov/"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durabilitymatters.com/planned-obsolesce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cengage.com/marketing/book_content/boone_9781133628460/videos/ch03.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The Marketing Environment, Ethics, </a:t>
            </a:r>
            <a:br>
              <a:rPr lang="en-US" sz="4800" dirty="0"/>
            </a:br>
            <a:r>
              <a:rPr lang="en-US" sz="4800" dirty="0"/>
              <a:t>and Social Responsibility</a:t>
            </a:r>
          </a:p>
        </p:txBody>
      </p:sp>
      <p:sp>
        <p:nvSpPr>
          <p:cNvPr id="4" name="Slide Number Placeholder 3"/>
          <p:cNvSpPr>
            <a:spLocks noGrp="1"/>
          </p:cNvSpPr>
          <p:nvPr>
            <p:ph type="sldNum" sz="quarter" idx="12"/>
          </p:nvPr>
        </p:nvSpPr>
        <p:spPr/>
        <p:txBody>
          <a:bodyPr/>
          <a:lstStyle/>
          <a:p>
            <a:fld id="{4B896723-57CD-594F-A552-1F057032A5F7}" type="slidenum">
              <a:rPr lang="en-US" smtClean="0"/>
              <a:pPr/>
              <a:t>1</a:t>
            </a:fld>
            <a:endParaRPr lang="en-US" dirty="0"/>
          </a:p>
        </p:txBody>
      </p:sp>
    </p:spTree>
    <p:extLst>
      <p:ext uri="{BB962C8B-B14F-4D97-AF65-F5344CB8AC3E}">
        <p14:creationId xmlns:p14="http://schemas.microsoft.com/office/powerpoint/2010/main" val="216513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Competitive Environment</a:t>
            </a:r>
          </a:p>
        </p:txBody>
      </p:sp>
      <p:sp>
        <p:nvSpPr>
          <p:cNvPr id="3" name="Content Placeholder 2"/>
          <p:cNvSpPr>
            <a:spLocks noGrp="1"/>
          </p:cNvSpPr>
          <p:nvPr>
            <p:ph idx="1"/>
          </p:nvPr>
        </p:nvSpPr>
        <p:spPr/>
        <p:txBody>
          <a:bodyPr>
            <a:normAutofit fontScale="92500" lnSpcReduction="20000"/>
          </a:bodyPr>
          <a:lstStyle/>
          <a:p>
            <a:pPr>
              <a:spcBef>
                <a:spcPts val="1200"/>
              </a:spcBef>
            </a:pPr>
            <a:r>
              <a:rPr lang="en-US" sz="2400" b="1" dirty="0">
                <a:solidFill>
                  <a:srgbClr val="FF0000"/>
                </a:solidFill>
              </a:rPr>
              <a:t>Antitrust</a:t>
            </a:r>
            <a:r>
              <a:rPr lang="tr-TR" sz="2400" b="1" dirty="0">
                <a:solidFill>
                  <a:srgbClr val="FF0000"/>
                </a:solidFill>
              </a:rPr>
              <a:t>/</a:t>
            </a:r>
            <a:r>
              <a:rPr lang="tr-TR" sz="2400" b="1" dirty="0" err="1">
                <a:solidFill>
                  <a:srgbClr val="FF0000"/>
                </a:solidFill>
              </a:rPr>
              <a:t>antimonopoly</a:t>
            </a:r>
            <a:r>
              <a:rPr lang="en-US" sz="2400" b="1" dirty="0">
                <a:solidFill>
                  <a:srgbClr val="FF0000"/>
                </a:solidFill>
              </a:rPr>
              <a:t> laws </a:t>
            </a:r>
            <a:r>
              <a:rPr lang="en-US" sz="2400" dirty="0"/>
              <a:t>– Designed</a:t>
            </a:r>
            <a:r>
              <a:rPr lang="tr-TR" sz="2400" dirty="0"/>
              <a:t>/</a:t>
            </a:r>
            <a:r>
              <a:rPr lang="en-US" sz="2400" dirty="0"/>
              <a:t> </a:t>
            </a:r>
            <a:r>
              <a:rPr lang="tr-TR" sz="2400" dirty="0" err="1"/>
              <a:t>organised</a:t>
            </a:r>
            <a:r>
              <a:rPr lang="tr-TR" sz="2400" dirty="0"/>
              <a:t> </a:t>
            </a:r>
            <a:r>
              <a:rPr lang="en-US" sz="2400" dirty="0"/>
              <a:t>to prevent restraints</a:t>
            </a:r>
            <a:r>
              <a:rPr lang="tr-TR" sz="2400" dirty="0"/>
              <a:t>/</a:t>
            </a:r>
            <a:r>
              <a:rPr lang="tr-TR" sz="2400" dirty="0" err="1"/>
              <a:t>limits</a:t>
            </a:r>
            <a:r>
              <a:rPr lang="en-US" sz="2400" dirty="0"/>
              <a:t> on trade such as business monopolies</a:t>
            </a:r>
          </a:p>
          <a:p>
            <a:pPr>
              <a:spcBef>
                <a:spcPts val="1200"/>
              </a:spcBef>
            </a:pPr>
            <a:r>
              <a:rPr lang="en-US" sz="2400" b="1" dirty="0">
                <a:solidFill>
                  <a:srgbClr val="FF0000"/>
                </a:solidFill>
              </a:rPr>
              <a:t>Oligopoly</a:t>
            </a:r>
            <a:r>
              <a:rPr lang="tr-TR" sz="2400" b="1" dirty="0">
                <a:solidFill>
                  <a:srgbClr val="FF0000"/>
                </a:solidFill>
              </a:rPr>
              <a:t>*</a:t>
            </a:r>
            <a:r>
              <a:rPr lang="en-US" sz="2400" dirty="0"/>
              <a:t> - Few number of sellers in an industry with high start-up costs which keep out new competitors</a:t>
            </a:r>
            <a:endParaRPr lang="tr-TR" sz="2400" dirty="0"/>
          </a:p>
          <a:p>
            <a:pPr marL="0" indent="0">
              <a:spcBef>
                <a:spcPts val="1200"/>
              </a:spcBef>
              <a:buNone/>
            </a:pPr>
            <a:r>
              <a:rPr lang="tr-TR" sz="2400" dirty="0">
                <a:solidFill>
                  <a:srgbClr val="FF0000"/>
                </a:solidFill>
              </a:rPr>
              <a:t>*</a:t>
            </a:r>
            <a:r>
              <a:rPr lang="en-US" sz="2400" dirty="0"/>
              <a:t>An oligopoly is an industry dominated by a few large firms. For example, an industry with a five-firm concentration ratio of greater than 50% is considered a monopoly</a:t>
            </a:r>
            <a:r>
              <a:rPr lang="tr-TR" sz="2400" dirty="0"/>
              <a:t> </a:t>
            </a:r>
            <a:r>
              <a:rPr lang="tr-TR" sz="2200" dirty="0"/>
              <a:t>(</a:t>
            </a:r>
            <a:r>
              <a:rPr lang="tr-TR" sz="2200" dirty="0">
                <a:hlinkClick r:id="rId2"/>
              </a:rPr>
              <a:t>https://www.economicshelp.org/microessays/markets/oligopoly/</a:t>
            </a:r>
            <a:r>
              <a:rPr lang="tr-TR" sz="2200" dirty="0"/>
              <a:t> </a:t>
            </a:r>
            <a:r>
              <a:rPr lang="tr-TR" sz="2200" dirty="0" err="1"/>
              <a:t>Accessed</a:t>
            </a:r>
            <a:r>
              <a:rPr lang="tr-TR" sz="2200" dirty="0"/>
              <a:t>: 10/18/2020).</a:t>
            </a:r>
          </a:p>
          <a:p>
            <a:pPr marL="0" indent="0">
              <a:spcBef>
                <a:spcPts val="1200"/>
              </a:spcBef>
              <a:buNone/>
            </a:pPr>
            <a:r>
              <a:rPr lang="tr-TR" sz="2400" dirty="0"/>
              <a:t>- </a:t>
            </a:r>
            <a:r>
              <a:rPr lang="tr-TR" sz="2400" dirty="0" err="1"/>
              <a:t>Turkey</a:t>
            </a:r>
            <a:r>
              <a:rPr lang="tr-TR" sz="2400" dirty="0"/>
              <a:t>: </a:t>
            </a:r>
            <a:r>
              <a:rPr lang="tr-TR" sz="2400" dirty="0" err="1"/>
              <a:t>Cement</a:t>
            </a:r>
            <a:r>
              <a:rPr lang="tr-TR" sz="2400" dirty="0"/>
              <a:t> </a:t>
            </a:r>
            <a:r>
              <a:rPr lang="tr-TR" sz="2400" dirty="0" err="1"/>
              <a:t>and</a:t>
            </a:r>
            <a:r>
              <a:rPr lang="tr-TR" sz="2400" dirty="0"/>
              <a:t> </a:t>
            </a:r>
            <a:r>
              <a:rPr lang="tr-TR" sz="2400" dirty="0" err="1"/>
              <a:t>automotive</a:t>
            </a:r>
            <a:r>
              <a:rPr lang="tr-TR" sz="2400" dirty="0"/>
              <a:t> </a:t>
            </a:r>
            <a:r>
              <a:rPr lang="tr-TR" sz="2400" dirty="0" err="1"/>
              <a:t>industry</a:t>
            </a:r>
            <a:r>
              <a:rPr lang="tr-TR" sz="2400" dirty="0"/>
              <a:t>.</a:t>
            </a:r>
          </a:p>
          <a:p>
            <a:pPr marL="0" indent="0">
              <a:spcBef>
                <a:spcPts val="1200"/>
              </a:spcBef>
              <a:buNone/>
            </a:pPr>
            <a:r>
              <a:rPr lang="tr-TR" sz="2400" dirty="0"/>
              <a:t>- Europe: </a:t>
            </a:r>
            <a:r>
              <a:rPr lang="tr-TR" sz="2400" dirty="0" err="1"/>
              <a:t>The</a:t>
            </a:r>
            <a:r>
              <a:rPr lang="tr-TR" sz="2400" dirty="0"/>
              <a:t> </a:t>
            </a:r>
            <a:r>
              <a:rPr lang="en-US" sz="2400" dirty="0"/>
              <a:t>major airlines like British Airways (BA) and Air France often operate their routes with only a few close competitors, but there are also many small airlines catering for the holidaymaker or offering specialist services. </a:t>
            </a:r>
            <a:endParaRPr lang="tr-TR" sz="2400" dirty="0"/>
          </a:p>
          <a:p>
            <a:pPr marL="0" indent="0">
              <a:spcBef>
                <a:spcPts val="1200"/>
              </a:spcBef>
              <a:buNone/>
            </a:pPr>
            <a:endParaRPr lang="en-US" sz="24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10</a:t>
            </a:fld>
            <a:endParaRPr lang="en-US" dirty="0"/>
          </a:p>
        </p:txBody>
      </p:sp>
    </p:spTree>
    <p:extLst>
      <p:ext uri="{BB962C8B-B14F-4D97-AF65-F5344CB8AC3E}">
        <p14:creationId xmlns:p14="http://schemas.microsoft.com/office/powerpoint/2010/main" val="186316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Competition</a:t>
            </a:r>
          </a:p>
        </p:txBody>
      </p:sp>
      <p:sp>
        <p:nvSpPr>
          <p:cNvPr id="3" name="Content Placeholder 2"/>
          <p:cNvSpPr>
            <a:spLocks noGrp="1"/>
          </p:cNvSpPr>
          <p:nvPr>
            <p:ph idx="1"/>
          </p:nvPr>
        </p:nvSpPr>
        <p:spPr/>
        <p:txBody>
          <a:bodyPr>
            <a:normAutofit fontScale="92500"/>
          </a:bodyPr>
          <a:lstStyle/>
          <a:p>
            <a:pPr>
              <a:spcBef>
                <a:spcPts val="1200"/>
              </a:spcBef>
            </a:pPr>
            <a:r>
              <a:rPr lang="en-US" sz="2400" dirty="0"/>
              <a:t>Direct</a:t>
            </a:r>
          </a:p>
          <a:p>
            <a:pPr lvl="1">
              <a:spcBef>
                <a:spcPts val="1200"/>
              </a:spcBef>
            </a:pPr>
            <a:r>
              <a:rPr lang="en-US" sz="2400" dirty="0"/>
              <a:t>Among marketers of similar products</a:t>
            </a:r>
          </a:p>
          <a:p>
            <a:pPr lvl="1">
              <a:spcBef>
                <a:spcPts val="1200"/>
              </a:spcBef>
            </a:pPr>
            <a:r>
              <a:rPr lang="en-US" sz="2400" dirty="0"/>
              <a:t>Example: Alternative suppliers in the cell phone market such as Verizon, AT&amp;T, and T-Mobile</a:t>
            </a:r>
            <a:endParaRPr lang="tr-TR" sz="2400" dirty="0"/>
          </a:p>
          <a:p>
            <a:pPr lvl="1">
              <a:spcBef>
                <a:spcPts val="1200"/>
              </a:spcBef>
            </a:pPr>
            <a:r>
              <a:rPr lang="tr-TR" sz="2400" dirty="0"/>
              <a:t>ETİ </a:t>
            </a:r>
            <a:r>
              <a:rPr lang="tr-TR" sz="2400" dirty="0" err="1"/>
              <a:t>vs</a:t>
            </a:r>
            <a:r>
              <a:rPr lang="tr-TR" sz="2400" dirty="0"/>
              <a:t> ÜLKER in </a:t>
            </a:r>
            <a:r>
              <a:rPr lang="tr-TR" sz="2400" dirty="0" err="1"/>
              <a:t>Turkey</a:t>
            </a:r>
            <a:r>
              <a:rPr lang="tr-TR" sz="2400" dirty="0"/>
              <a:t>.</a:t>
            </a:r>
            <a:endParaRPr lang="en-US" sz="2400" dirty="0"/>
          </a:p>
          <a:p>
            <a:pPr>
              <a:spcBef>
                <a:spcPts val="1200"/>
              </a:spcBef>
            </a:pPr>
            <a:r>
              <a:rPr lang="en-US" sz="2400" dirty="0"/>
              <a:t>Indirect</a:t>
            </a:r>
          </a:p>
          <a:p>
            <a:pPr lvl="1">
              <a:spcBef>
                <a:spcPts val="1200"/>
              </a:spcBef>
            </a:pPr>
            <a:r>
              <a:rPr lang="en-US" sz="2400" dirty="0"/>
              <a:t>Involves products that are easily substituted</a:t>
            </a:r>
          </a:p>
          <a:p>
            <a:pPr lvl="1">
              <a:spcBef>
                <a:spcPts val="1200"/>
              </a:spcBef>
            </a:pPr>
            <a:r>
              <a:rPr lang="en-US" sz="2400" dirty="0"/>
              <a:t>Example: </a:t>
            </a:r>
            <a:r>
              <a:rPr lang="en-IN" sz="2400" dirty="0"/>
              <a:t>In the fast-food industry, pizza competes with chicken, hamburgers, and tacos</a:t>
            </a:r>
            <a:endParaRPr lang="tr-TR" sz="2400" dirty="0"/>
          </a:p>
          <a:p>
            <a:pPr lvl="1">
              <a:spcBef>
                <a:spcPts val="1200"/>
              </a:spcBef>
            </a:pPr>
            <a:r>
              <a:rPr lang="tr-TR" sz="2400" dirty="0"/>
              <a:t>Simit (</a:t>
            </a:r>
            <a:r>
              <a:rPr lang="tr-TR" sz="2400" dirty="0" err="1"/>
              <a:t>bagel</a:t>
            </a:r>
            <a:r>
              <a:rPr lang="tr-TR" sz="2400" dirty="0"/>
              <a:t>), dürüm (kebap, döner) </a:t>
            </a:r>
            <a:r>
              <a:rPr lang="tr-TR" sz="2400" dirty="0" err="1"/>
              <a:t>vs</a:t>
            </a:r>
            <a:r>
              <a:rPr lang="tr-TR" sz="2400" dirty="0"/>
              <a:t> hamburger, pizza </a:t>
            </a:r>
            <a:r>
              <a:rPr lang="tr-TR" sz="2400" dirty="0" err="1"/>
              <a:t>etc</a:t>
            </a:r>
            <a:r>
              <a:rPr lang="tr-TR" sz="2400" dirty="0"/>
              <a:t>.</a:t>
            </a: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11</a:t>
            </a:fld>
            <a:endParaRPr lang="en-US" dirty="0"/>
          </a:p>
        </p:txBody>
      </p:sp>
    </p:spTree>
    <p:extLst>
      <p:ext uri="{BB962C8B-B14F-4D97-AF65-F5344CB8AC3E}">
        <p14:creationId xmlns:p14="http://schemas.microsoft.com/office/powerpoint/2010/main" val="113173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Competition</a:t>
            </a:r>
          </a:p>
        </p:txBody>
      </p:sp>
      <p:sp>
        <p:nvSpPr>
          <p:cNvPr id="3" name="Content Placeholder 2"/>
          <p:cNvSpPr>
            <a:spLocks noGrp="1"/>
          </p:cNvSpPr>
          <p:nvPr>
            <p:ph idx="1"/>
          </p:nvPr>
        </p:nvSpPr>
        <p:spPr/>
        <p:txBody>
          <a:bodyPr/>
          <a:lstStyle/>
          <a:p>
            <a:pPr>
              <a:spcBef>
                <a:spcPts val="1200"/>
              </a:spcBef>
            </a:pPr>
            <a:r>
              <a:rPr lang="en-US" dirty="0"/>
              <a:t>Competition among all firms that compete for consumers’ purchases</a:t>
            </a:r>
          </a:p>
          <a:p>
            <a:pPr lvl="1">
              <a:spcBef>
                <a:spcPts val="1200"/>
              </a:spcBef>
            </a:pPr>
            <a:r>
              <a:rPr lang="en-US" dirty="0"/>
              <a:t>All firms compete for a limited number of dollars that consumers can or will spend</a:t>
            </a:r>
          </a:p>
          <a:p>
            <a:pPr lvl="1">
              <a:spcBef>
                <a:spcPts val="1200"/>
              </a:spcBef>
            </a:pPr>
            <a:r>
              <a:rPr lang="en-US" dirty="0"/>
              <a:t>Example: T</a:t>
            </a:r>
            <a:r>
              <a:rPr lang="en-IN" dirty="0"/>
              <a:t>he purchase of a Honda Accord might compete with a Norwegian Cruise Line cruise</a:t>
            </a:r>
            <a:r>
              <a:rPr lang="tr-TR" dirty="0"/>
              <a:t> (</a:t>
            </a:r>
            <a:r>
              <a:rPr lang="tr-TR" dirty="0" err="1"/>
              <a:t>direct</a:t>
            </a:r>
            <a:r>
              <a:rPr lang="tr-TR" dirty="0"/>
              <a:t> </a:t>
            </a:r>
            <a:r>
              <a:rPr lang="tr-TR" dirty="0" err="1"/>
              <a:t>or</a:t>
            </a:r>
            <a:r>
              <a:rPr lang="tr-TR" dirty="0"/>
              <a:t> </a:t>
            </a:r>
            <a:r>
              <a:rPr lang="tr-TR" dirty="0" err="1"/>
              <a:t>indirect</a:t>
            </a:r>
            <a:r>
              <a:rPr lang="tr-TR" dirty="0"/>
              <a:t> </a:t>
            </a:r>
            <a:r>
              <a:rPr lang="tr-TR" dirty="0" err="1"/>
              <a:t>competiton</a:t>
            </a:r>
            <a:r>
              <a:rPr lang="tr-TR" dirty="0"/>
              <a:t>?)</a:t>
            </a: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12</a:t>
            </a:fld>
            <a:endParaRPr lang="en-US" dirty="0"/>
          </a:p>
        </p:txBody>
      </p:sp>
    </p:spTree>
    <p:extLst>
      <p:ext uri="{BB962C8B-B14F-4D97-AF65-F5344CB8AC3E}">
        <p14:creationId xmlns:p14="http://schemas.microsoft.com/office/powerpoint/2010/main" val="342136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Competitive Strategy</a:t>
            </a:r>
          </a:p>
        </p:txBody>
      </p:sp>
      <p:sp>
        <p:nvSpPr>
          <p:cNvPr id="3" name="Content Placeholder 2"/>
          <p:cNvSpPr>
            <a:spLocks noGrp="1"/>
          </p:cNvSpPr>
          <p:nvPr>
            <p:ph idx="1"/>
          </p:nvPr>
        </p:nvSpPr>
        <p:spPr/>
        <p:txBody>
          <a:bodyPr/>
          <a:lstStyle/>
          <a:p>
            <a:pPr>
              <a:spcBef>
                <a:spcPts val="1200"/>
              </a:spcBef>
            </a:pPr>
            <a:r>
              <a:rPr lang="en-US" b="1" dirty="0">
                <a:solidFill>
                  <a:srgbClr val="FF0000"/>
                </a:solidFill>
              </a:rPr>
              <a:t>Competitive strategy </a:t>
            </a:r>
            <a:r>
              <a:rPr lang="en-US" dirty="0"/>
              <a:t>- Methods through which a firm deals with its competitive environment</a:t>
            </a:r>
          </a:p>
          <a:p>
            <a:pPr lvl="1">
              <a:spcBef>
                <a:spcPts val="1200"/>
              </a:spcBef>
            </a:pPr>
            <a:r>
              <a:rPr lang="en-US" dirty="0"/>
              <a:t>Should we compete?</a:t>
            </a:r>
          </a:p>
          <a:p>
            <a:pPr lvl="2">
              <a:spcBef>
                <a:spcPts val="1200"/>
              </a:spcBef>
            </a:pPr>
            <a:r>
              <a:rPr lang="en-US" dirty="0"/>
              <a:t>Depends on firm’s resources, objectives, and expected profit potential</a:t>
            </a:r>
            <a:r>
              <a:rPr lang="tr-TR" dirty="0"/>
              <a:t> (</a:t>
            </a:r>
            <a:r>
              <a:rPr lang="tr-TR" dirty="0" err="1"/>
              <a:t>worth</a:t>
            </a:r>
            <a:r>
              <a:rPr lang="tr-TR" dirty="0"/>
              <a:t>?)</a:t>
            </a:r>
            <a:endParaRPr lang="en-US" dirty="0"/>
          </a:p>
          <a:p>
            <a:pPr lvl="1">
              <a:spcBef>
                <a:spcPts val="1200"/>
              </a:spcBef>
            </a:pPr>
            <a:r>
              <a:rPr lang="en-US" dirty="0"/>
              <a:t>In what markets should we compete?</a:t>
            </a:r>
          </a:p>
          <a:p>
            <a:pPr lvl="2">
              <a:spcBef>
                <a:spcPts val="1200"/>
              </a:spcBef>
            </a:pPr>
            <a:r>
              <a:rPr lang="en-US" dirty="0"/>
              <a:t>Requires marketers to acknowledge</a:t>
            </a:r>
            <a:r>
              <a:rPr lang="tr-TR" dirty="0"/>
              <a:t>/</a:t>
            </a:r>
            <a:r>
              <a:rPr lang="tr-TR" dirty="0" err="1"/>
              <a:t>admit</a:t>
            </a:r>
            <a:r>
              <a:rPr lang="en-US" dirty="0"/>
              <a:t> their firm’s limited resources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13</a:t>
            </a:fld>
            <a:endParaRPr lang="en-US" dirty="0"/>
          </a:p>
        </p:txBody>
      </p:sp>
    </p:spTree>
    <p:extLst>
      <p:ext uri="{BB962C8B-B14F-4D97-AF65-F5344CB8AC3E}">
        <p14:creationId xmlns:p14="http://schemas.microsoft.com/office/powerpoint/2010/main" val="46901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a Competitive Strategy</a:t>
            </a:r>
          </a:p>
        </p:txBody>
      </p:sp>
      <p:sp>
        <p:nvSpPr>
          <p:cNvPr id="3" name="Content Placeholder 2"/>
          <p:cNvSpPr>
            <a:spLocks noGrp="1"/>
          </p:cNvSpPr>
          <p:nvPr>
            <p:ph idx="1"/>
          </p:nvPr>
        </p:nvSpPr>
        <p:spPr/>
        <p:txBody>
          <a:bodyPr>
            <a:normAutofit/>
          </a:bodyPr>
          <a:lstStyle/>
          <a:p>
            <a:pPr lvl="1">
              <a:spcBef>
                <a:spcPts val="1200"/>
              </a:spcBef>
            </a:pPr>
            <a:r>
              <a:rPr lang="en-US" dirty="0"/>
              <a:t>How should we compete?</a:t>
            </a:r>
          </a:p>
          <a:p>
            <a:pPr lvl="2">
              <a:spcBef>
                <a:spcPts val="1200"/>
              </a:spcBef>
            </a:pPr>
            <a:r>
              <a:rPr lang="en-US" dirty="0"/>
              <a:t>Requires marketers to make product, distribution, promotion, and pricing decisions that give the firm a competitive advantage</a:t>
            </a:r>
          </a:p>
          <a:p>
            <a:r>
              <a:rPr lang="en-US" b="1" dirty="0">
                <a:solidFill>
                  <a:srgbClr val="FF0000"/>
                </a:solidFill>
              </a:rPr>
              <a:t>Time-based competition</a:t>
            </a:r>
            <a:r>
              <a:rPr lang="en-US" dirty="0"/>
              <a:t> - Strategy of developing and distributing goods more quickly than competitors</a:t>
            </a:r>
            <a:r>
              <a:rPr lang="tr-TR" dirty="0"/>
              <a:t>.</a:t>
            </a:r>
          </a:p>
          <a:p>
            <a:r>
              <a:rPr lang="tr-TR" dirty="0"/>
              <a:t>Honda </a:t>
            </a:r>
            <a:r>
              <a:rPr lang="tr-TR" dirty="0" err="1"/>
              <a:t>vs</a:t>
            </a:r>
            <a:r>
              <a:rPr lang="tr-TR" dirty="0"/>
              <a:t> </a:t>
            </a:r>
            <a:r>
              <a:rPr lang="tr-TR" dirty="0" err="1"/>
              <a:t>Yamaha</a:t>
            </a:r>
            <a:r>
              <a:rPr lang="tr-TR" dirty="0"/>
              <a:t> </a:t>
            </a:r>
            <a:r>
              <a:rPr lang="tr-TR" dirty="0" err="1"/>
              <a:t>Motorbike</a:t>
            </a:r>
            <a:r>
              <a:rPr lang="tr-TR" dirty="0"/>
              <a:t> </a:t>
            </a:r>
            <a:r>
              <a:rPr lang="tr-TR" dirty="0" err="1"/>
              <a:t>case</a:t>
            </a:r>
            <a:r>
              <a:rPr lang="tr-TR" dirty="0"/>
              <a:t> </a:t>
            </a:r>
            <a:r>
              <a:rPr lang="tr-TR" sz="2400" dirty="0"/>
              <a:t>(</a:t>
            </a:r>
            <a:r>
              <a:rPr lang="tr-TR" sz="2400" dirty="0">
                <a:hlinkClick r:id="rId2"/>
              </a:rPr>
              <a:t>https://hbr.org/1988/07/time-the-next-source-of-competitive-advantage</a:t>
            </a:r>
            <a:r>
              <a:rPr lang="tr-TR" sz="2400" dirty="0"/>
              <a:t> , </a:t>
            </a:r>
            <a:r>
              <a:rPr lang="tr-TR" sz="2400" dirty="0" err="1"/>
              <a:t>Accessed</a:t>
            </a:r>
            <a:r>
              <a:rPr lang="tr-TR" sz="2400" dirty="0"/>
              <a:t>: 10/18/2020).</a:t>
            </a:r>
            <a:endParaRPr lang="en-US" sz="2400" dirty="0"/>
          </a:p>
          <a:p>
            <a:pPr>
              <a:spcBef>
                <a:spcPts val="1200"/>
              </a:spcBef>
            </a:pP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14</a:t>
            </a:fld>
            <a:endParaRPr lang="en-US" dirty="0"/>
          </a:p>
        </p:txBody>
      </p:sp>
    </p:spTree>
    <p:extLst>
      <p:ext uri="{BB962C8B-B14F-4D97-AF65-F5344CB8AC3E}">
        <p14:creationId xmlns:p14="http://schemas.microsoft.com/office/powerpoint/2010/main" val="402467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Political-Legal Environment</a:t>
            </a:r>
          </a:p>
        </p:txBody>
      </p:sp>
      <p:sp>
        <p:nvSpPr>
          <p:cNvPr id="3" name="Content Placeholder 2"/>
          <p:cNvSpPr>
            <a:spLocks noGrp="1"/>
          </p:cNvSpPr>
          <p:nvPr>
            <p:ph idx="1"/>
          </p:nvPr>
        </p:nvSpPr>
        <p:spPr/>
        <p:txBody>
          <a:bodyPr/>
          <a:lstStyle/>
          <a:p>
            <a:pPr>
              <a:spcBef>
                <a:spcPts val="1200"/>
              </a:spcBef>
            </a:pPr>
            <a:r>
              <a:rPr lang="en-US" dirty="0"/>
              <a:t>Consists of laws and their interpretations that require firms to operate under competitive conditions and to protect consumer rights</a:t>
            </a:r>
          </a:p>
          <a:p>
            <a:pPr lvl="1">
              <a:spcBef>
                <a:spcPts val="1200"/>
              </a:spcBef>
            </a:pPr>
            <a:r>
              <a:rPr lang="en-US" dirty="0"/>
              <a:t>All marketers should be aware of the major regulations that affect their activities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15</a:t>
            </a:fld>
            <a:endParaRPr lang="en-US" dirty="0"/>
          </a:p>
        </p:txBody>
      </p:sp>
    </p:spTree>
    <p:extLst>
      <p:ext uri="{BB962C8B-B14F-4D97-AF65-F5344CB8AC3E}">
        <p14:creationId xmlns:p14="http://schemas.microsoft.com/office/powerpoint/2010/main" val="270733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Regulation</a:t>
            </a:r>
            <a:r>
              <a:rPr lang="tr-TR" dirty="0"/>
              <a:t> (USA)</a:t>
            </a:r>
            <a:endParaRPr lang="en-US" dirty="0"/>
          </a:p>
        </p:txBody>
      </p:sp>
      <p:sp>
        <p:nvSpPr>
          <p:cNvPr id="3" name="Content Placeholder 2"/>
          <p:cNvSpPr>
            <a:spLocks noGrp="1"/>
          </p:cNvSpPr>
          <p:nvPr>
            <p:ph idx="1"/>
          </p:nvPr>
        </p:nvSpPr>
        <p:spPr/>
        <p:txBody>
          <a:bodyPr>
            <a:normAutofit lnSpcReduction="10000"/>
          </a:bodyPr>
          <a:lstStyle/>
          <a:p>
            <a:pPr>
              <a:spcBef>
                <a:spcPts val="1200"/>
              </a:spcBef>
            </a:pPr>
            <a:r>
              <a:rPr lang="en-US" dirty="0"/>
              <a:t>Falls into four historical phases:</a:t>
            </a:r>
          </a:p>
          <a:p>
            <a:pPr lvl="1">
              <a:spcBef>
                <a:spcPts val="1200"/>
              </a:spcBef>
            </a:pPr>
            <a:r>
              <a:rPr lang="en-US" dirty="0"/>
              <a:t>Antimonopoly period of the late 19th and early 20th centuries</a:t>
            </a:r>
          </a:p>
          <a:p>
            <a:pPr lvl="1">
              <a:spcBef>
                <a:spcPts val="1200"/>
              </a:spcBef>
            </a:pPr>
            <a:r>
              <a:rPr lang="en-US" dirty="0"/>
              <a:t>Protecting competitors during the Great Depression of the 1930s</a:t>
            </a:r>
          </a:p>
          <a:p>
            <a:pPr lvl="1">
              <a:spcBef>
                <a:spcPts val="1200"/>
              </a:spcBef>
            </a:pPr>
            <a:r>
              <a:rPr lang="en-IN" dirty="0"/>
              <a:t>The third phase focused on </a:t>
            </a:r>
            <a:r>
              <a:rPr lang="en-US" dirty="0"/>
              <a:t>consumer protection</a:t>
            </a:r>
          </a:p>
          <a:p>
            <a:pPr lvl="1">
              <a:spcBef>
                <a:spcPts val="1200"/>
              </a:spcBef>
            </a:pPr>
            <a:r>
              <a:rPr lang="en-US" dirty="0"/>
              <a:t>Industry deregulation</a:t>
            </a:r>
            <a:r>
              <a:rPr lang="tr-TR" dirty="0"/>
              <a:t> (</a:t>
            </a:r>
            <a:r>
              <a:rPr lang="en-US" dirty="0"/>
              <a:t>removing restrictions and regulations</a:t>
            </a:r>
            <a:r>
              <a:rPr lang="tr-TR" dirty="0"/>
              <a:t>) </a:t>
            </a:r>
            <a:r>
              <a:rPr lang="en-US" dirty="0"/>
              <a:t>began in the late 1970s and continues to the present</a:t>
            </a:r>
          </a:p>
          <a:p>
            <a:pPr lvl="1">
              <a:spcBef>
                <a:spcPts val="1200"/>
              </a:spcBef>
            </a:pP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16</a:t>
            </a:fld>
            <a:endParaRPr lang="en-US" dirty="0"/>
          </a:p>
        </p:txBody>
      </p:sp>
    </p:spTree>
    <p:extLst>
      <p:ext uri="{BB962C8B-B14F-4D97-AF65-F5344CB8AC3E}">
        <p14:creationId xmlns:p14="http://schemas.microsoft.com/office/powerpoint/2010/main" val="1009937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Regulation</a:t>
            </a:r>
          </a:p>
        </p:txBody>
      </p:sp>
      <p:sp>
        <p:nvSpPr>
          <p:cNvPr id="3" name="Content Placeholder 2"/>
          <p:cNvSpPr>
            <a:spLocks noGrp="1"/>
          </p:cNvSpPr>
          <p:nvPr>
            <p:ph idx="1"/>
          </p:nvPr>
        </p:nvSpPr>
        <p:spPr>
          <a:xfrm>
            <a:off x="457200" y="1271854"/>
            <a:ext cx="8229600" cy="5110658"/>
          </a:xfrm>
        </p:spPr>
        <p:txBody>
          <a:bodyPr/>
          <a:lstStyle/>
          <a:p>
            <a:pPr>
              <a:spcBef>
                <a:spcPts val="1200"/>
              </a:spcBef>
            </a:pPr>
            <a:r>
              <a:rPr lang="en-US" dirty="0"/>
              <a:t>Newest regulatory frontier</a:t>
            </a:r>
            <a:r>
              <a:rPr lang="tr-TR" dirty="0"/>
              <a:t>/</a:t>
            </a:r>
            <a:r>
              <a:rPr lang="tr-TR" dirty="0" err="1"/>
              <a:t>borderline</a:t>
            </a:r>
            <a:r>
              <a:rPr lang="en-US" dirty="0"/>
              <a:t> is cyberspace</a:t>
            </a:r>
            <a:r>
              <a:rPr lang="tr-TR" dirty="0"/>
              <a:t>/internet</a:t>
            </a:r>
            <a:endParaRPr lang="en-US" dirty="0"/>
          </a:p>
          <a:p>
            <a:pPr lvl="1">
              <a:spcBef>
                <a:spcPts val="1200"/>
              </a:spcBef>
            </a:pPr>
            <a:r>
              <a:rPr lang="en-US" dirty="0"/>
              <a:t>Federal and state regulators are investigating ways to police the Internet and online services</a:t>
            </a:r>
          </a:p>
          <a:p>
            <a:pPr lvl="1">
              <a:spcBef>
                <a:spcPts val="1200"/>
              </a:spcBef>
            </a:pPr>
            <a:r>
              <a:rPr lang="en-US" dirty="0"/>
              <a:t>Privacy and child protection issues are difficult enforcement challenge</a:t>
            </a:r>
            <a:endParaRPr lang="tr-TR" dirty="0"/>
          </a:p>
          <a:p>
            <a:pPr lvl="1">
              <a:spcBef>
                <a:spcPts val="1200"/>
              </a:spcBef>
            </a:pP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17</a:t>
            </a:fld>
            <a:endParaRPr lang="en-US" dirty="0"/>
          </a:p>
        </p:txBody>
      </p:sp>
      <p:pic>
        <p:nvPicPr>
          <p:cNvPr id="8" name="Resim 7">
            <a:extLst>
              <a:ext uri="{FF2B5EF4-FFF2-40B4-BE49-F238E27FC236}">
                <a16:creationId xmlns:a16="http://schemas.microsoft.com/office/drawing/2014/main" id="{54DA689C-F481-4BE1-9774-EFB370E5D43C}"/>
              </a:ext>
            </a:extLst>
          </p:cNvPr>
          <p:cNvPicPr>
            <a:picLocks noChangeAspect="1"/>
          </p:cNvPicPr>
          <p:nvPr/>
        </p:nvPicPr>
        <p:blipFill>
          <a:blip r:embed="rId2"/>
          <a:stretch>
            <a:fillRect/>
          </a:stretch>
        </p:blipFill>
        <p:spPr>
          <a:xfrm>
            <a:off x="2724911" y="4279391"/>
            <a:ext cx="5294377" cy="2103121"/>
          </a:xfrm>
          <a:prstGeom prst="rect">
            <a:avLst/>
          </a:prstGeom>
        </p:spPr>
      </p:pic>
      <p:pic>
        <p:nvPicPr>
          <p:cNvPr id="9" name="Resim 8">
            <a:extLst>
              <a:ext uri="{FF2B5EF4-FFF2-40B4-BE49-F238E27FC236}">
                <a16:creationId xmlns:a16="http://schemas.microsoft.com/office/drawing/2014/main" id="{CD6B81A1-DE28-4C86-8CF8-BFD206D23A28}"/>
              </a:ext>
            </a:extLst>
          </p:cNvPr>
          <p:cNvPicPr>
            <a:picLocks noChangeAspect="1"/>
          </p:cNvPicPr>
          <p:nvPr/>
        </p:nvPicPr>
        <p:blipFill>
          <a:blip r:embed="rId3"/>
          <a:stretch>
            <a:fillRect/>
          </a:stretch>
        </p:blipFill>
        <p:spPr>
          <a:xfrm>
            <a:off x="978408" y="4279391"/>
            <a:ext cx="1746503" cy="1837945"/>
          </a:xfrm>
          <a:prstGeom prst="rect">
            <a:avLst/>
          </a:prstGeom>
        </p:spPr>
      </p:pic>
    </p:spTree>
    <p:extLst>
      <p:ext uri="{BB962C8B-B14F-4D97-AF65-F5344CB8AC3E}">
        <p14:creationId xmlns:p14="http://schemas.microsoft.com/office/powerpoint/2010/main" val="17943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Regulatory Agencies</a:t>
            </a:r>
          </a:p>
        </p:txBody>
      </p:sp>
      <p:sp>
        <p:nvSpPr>
          <p:cNvPr id="3" name="Content Placeholder 2"/>
          <p:cNvSpPr>
            <a:spLocks noGrp="1"/>
          </p:cNvSpPr>
          <p:nvPr>
            <p:ph idx="1"/>
          </p:nvPr>
        </p:nvSpPr>
        <p:spPr/>
        <p:txBody>
          <a:bodyPr>
            <a:noAutofit/>
          </a:bodyPr>
          <a:lstStyle/>
          <a:p>
            <a:r>
              <a:rPr lang="en-US" dirty="0"/>
              <a:t>The Federal Trade Commission (FTC) has the broadest regulatory powers over marketing</a:t>
            </a:r>
          </a:p>
          <a:p>
            <a:pPr lvl="1"/>
            <a:r>
              <a:rPr lang="en-US" dirty="0"/>
              <a:t>Enforces laws regulating unfair business practices and stops false and deceptive advertising</a:t>
            </a:r>
            <a:r>
              <a:rPr lang="tr-TR" dirty="0"/>
              <a:t>.</a:t>
            </a:r>
          </a:p>
          <a:p>
            <a:pPr lvl="1"/>
            <a:r>
              <a:rPr lang="en-US" dirty="0"/>
              <a:t> </a:t>
            </a:r>
          </a:p>
        </p:txBody>
      </p:sp>
      <p:sp>
        <p:nvSpPr>
          <p:cNvPr id="4" name="Slide Number Placeholder 3"/>
          <p:cNvSpPr>
            <a:spLocks noGrp="1"/>
          </p:cNvSpPr>
          <p:nvPr>
            <p:ph type="sldNum" sz="quarter" idx="12"/>
          </p:nvPr>
        </p:nvSpPr>
        <p:spPr/>
        <p:txBody>
          <a:bodyPr/>
          <a:lstStyle/>
          <a:p>
            <a:fld id="{4B896723-57CD-594F-A552-1F057032A5F7}" type="slidenum">
              <a:rPr lang="en-US" smtClean="0"/>
              <a:pPr/>
              <a:t>18</a:t>
            </a:fld>
            <a:endParaRPr lang="en-US" dirty="0"/>
          </a:p>
        </p:txBody>
      </p:sp>
      <p:pic>
        <p:nvPicPr>
          <p:cNvPr id="5" name="Resim 4">
            <a:extLst>
              <a:ext uri="{FF2B5EF4-FFF2-40B4-BE49-F238E27FC236}">
                <a16:creationId xmlns:a16="http://schemas.microsoft.com/office/drawing/2014/main" id="{8E4601C3-3C66-417D-8C3A-D4077D0B3A4C}"/>
              </a:ext>
            </a:extLst>
          </p:cNvPr>
          <p:cNvPicPr>
            <a:picLocks noChangeAspect="1"/>
          </p:cNvPicPr>
          <p:nvPr/>
        </p:nvPicPr>
        <p:blipFill>
          <a:blip r:embed="rId2"/>
          <a:stretch>
            <a:fillRect/>
          </a:stretch>
        </p:blipFill>
        <p:spPr>
          <a:xfrm>
            <a:off x="1347406" y="4364550"/>
            <a:ext cx="2809875" cy="1628775"/>
          </a:xfrm>
          <a:prstGeom prst="rect">
            <a:avLst/>
          </a:prstGeom>
        </p:spPr>
      </p:pic>
    </p:spTree>
    <p:extLst>
      <p:ext uri="{BB962C8B-B14F-4D97-AF65-F5344CB8AC3E}">
        <p14:creationId xmlns:p14="http://schemas.microsoft.com/office/powerpoint/2010/main" val="142171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Regulatory Agencies</a:t>
            </a:r>
          </a:p>
        </p:txBody>
      </p:sp>
      <p:sp>
        <p:nvSpPr>
          <p:cNvPr id="3" name="Content Placeholder 2"/>
          <p:cNvSpPr>
            <a:spLocks noGrp="1"/>
          </p:cNvSpPr>
          <p:nvPr>
            <p:ph idx="1"/>
          </p:nvPr>
        </p:nvSpPr>
        <p:spPr/>
        <p:txBody>
          <a:bodyPr>
            <a:normAutofit lnSpcReduction="10000"/>
          </a:bodyPr>
          <a:lstStyle/>
          <a:p>
            <a:r>
              <a:rPr lang="en-US" dirty="0"/>
              <a:t>Other federal regulatory agencies are: </a:t>
            </a:r>
          </a:p>
          <a:p>
            <a:pPr lvl="1"/>
            <a:r>
              <a:rPr lang="en-US" dirty="0"/>
              <a:t>Consumer Product Safety Commission</a:t>
            </a:r>
          </a:p>
          <a:p>
            <a:pPr lvl="1"/>
            <a:r>
              <a:rPr lang="en-US" dirty="0"/>
              <a:t>Federal Power Commission</a:t>
            </a:r>
          </a:p>
          <a:p>
            <a:pPr lvl="1"/>
            <a:r>
              <a:rPr lang="en-US" dirty="0"/>
              <a:t>Environmental Protection Agency</a:t>
            </a:r>
          </a:p>
          <a:p>
            <a:pPr lvl="1"/>
            <a:r>
              <a:rPr lang="en-US" dirty="0"/>
              <a:t>Food and Drug Administration</a:t>
            </a:r>
          </a:p>
          <a:p>
            <a:pPr lvl="1"/>
            <a:r>
              <a:rPr lang="en-US" dirty="0"/>
              <a:t>National Highway Traffic Safety Administration </a:t>
            </a:r>
          </a:p>
          <a:p>
            <a:pPr>
              <a:spcBef>
                <a:spcPts val="1200"/>
              </a:spcBef>
            </a:pPr>
            <a:r>
              <a:rPr lang="en-US" dirty="0"/>
              <a:t>To enforce laws, the FTC uses </a:t>
            </a:r>
          </a:p>
          <a:p>
            <a:pPr lvl="1">
              <a:spcBef>
                <a:spcPts val="1200"/>
              </a:spcBef>
            </a:pPr>
            <a:r>
              <a:rPr lang="en-US" dirty="0"/>
              <a:t>Consent order</a:t>
            </a:r>
          </a:p>
          <a:p>
            <a:pPr lvl="1">
              <a:spcBef>
                <a:spcPts val="1200"/>
              </a:spcBef>
            </a:pPr>
            <a:r>
              <a:rPr lang="en-US" dirty="0"/>
              <a:t>Cease-and-desist orders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19</a:t>
            </a:fld>
            <a:endParaRPr lang="en-US" dirty="0"/>
          </a:p>
        </p:txBody>
      </p:sp>
    </p:spTree>
    <p:extLst>
      <p:ext uri="{BB962C8B-B14F-4D97-AF65-F5344CB8AC3E}">
        <p14:creationId xmlns:p14="http://schemas.microsoft.com/office/powerpoint/2010/main" val="3290374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lnSpcReduction="20000"/>
          </a:bodyPr>
          <a:lstStyle/>
          <a:p>
            <a:pPr marL="457200" indent="-457200">
              <a:spcBef>
                <a:spcPts val="1200"/>
              </a:spcBef>
              <a:buFont typeface="Calibri" pitchFamily="34" charset="0"/>
              <a:buAutoNum type="arabicPeriod"/>
            </a:pPr>
            <a:r>
              <a:rPr lang="en-US" dirty="0"/>
              <a:t>Identify the five components</a:t>
            </a:r>
            <a:r>
              <a:rPr lang="tr-TR" dirty="0"/>
              <a:t>/</a:t>
            </a:r>
            <a:r>
              <a:rPr lang="tr-TR" dirty="0" err="1"/>
              <a:t>ingredients</a:t>
            </a:r>
            <a:r>
              <a:rPr lang="en-US" dirty="0"/>
              <a:t> of the marketing environment.</a:t>
            </a:r>
          </a:p>
          <a:p>
            <a:pPr marL="457200" indent="-457200">
              <a:spcBef>
                <a:spcPts val="1200"/>
              </a:spcBef>
              <a:buFont typeface="Calibri" pitchFamily="34" charset="0"/>
              <a:buAutoNum type="arabicPeriod"/>
            </a:pPr>
            <a:r>
              <a:rPr lang="en-US" dirty="0"/>
              <a:t>Explain the types of competition marketers face and the steps necessary for developing a competitive strategy.</a:t>
            </a:r>
          </a:p>
          <a:p>
            <a:pPr marL="457200" indent="-457200">
              <a:spcBef>
                <a:spcPts val="1200"/>
              </a:spcBef>
              <a:buFont typeface="Calibri" pitchFamily="34" charset="0"/>
              <a:buAutoNum type="arabicPeriod"/>
            </a:pPr>
            <a:r>
              <a:rPr lang="en-US" dirty="0"/>
              <a:t>Describe how marketing activities are regulated</a:t>
            </a:r>
            <a:r>
              <a:rPr lang="tr-TR" dirty="0"/>
              <a:t>/</a:t>
            </a:r>
            <a:r>
              <a:rPr lang="tr-TR" dirty="0" err="1"/>
              <a:t>ruled</a:t>
            </a:r>
            <a:r>
              <a:rPr lang="en-US" dirty="0"/>
              <a:t> and how marketers can influence the political-legal environment.</a:t>
            </a:r>
          </a:p>
          <a:p>
            <a:pPr marL="457200" indent="-457200">
              <a:spcBef>
                <a:spcPts val="1200"/>
              </a:spcBef>
              <a:buFont typeface="Calibri" pitchFamily="34" charset="0"/>
              <a:buAutoNum type="arabicPeriod"/>
            </a:pPr>
            <a:r>
              <a:rPr lang="en-US" dirty="0"/>
              <a:t>Outline the economic factors that affect marketing decisions and consumer buying power.</a:t>
            </a:r>
          </a:p>
        </p:txBody>
      </p:sp>
      <p:sp>
        <p:nvSpPr>
          <p:cNvPr id="4" name="Slide Number Placeholder 3"/>
          <p:cNvSpPr>
            <a:spLocks noGrp="1"/>
          </p:cNvSpPr>
          <p:nvPr>
            <p:ph type="sldNum" sz="quarter" idx="12"/>
          </p:nvPr>
        </p:nvSpPr>
        <p:spPr/>
        <p:txBody>
          <a:bodyPr/>
          <a:lstStyle/>
          <a:p>
            <a:fld id="{4B896723-57CD-594F-A552-1F057032A5F7}" type="slidenum">
              <a:rPr lang="en-US" smtClean="0"/>
              <a:pPr/>
              <a:t>2</a:t>
            </a:fld>
            <a:endParaRPr lang="en-US" dirty="0"/>
          </a:p>
        </p:txBody>
      </p:sp>
    </p:spTree>
    <p:extLst>
      <p:ext uri="{BB962C8B-B14F-4D97-AF65-F5344CB8AC3E}">
        <p14:creationId xmlns:p14="http://schemas.microsoft.com/office/powerpoint/2010/main" val="26890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Regulatory Forces</a:t>
            </a:r>
            <a:r>
              <a:rPr lang="tr-TR" dirty="0"/>
              <a:t> (USA)</a:t>
            </a:r>
            <a:endParaRPr lang="en-US" dirty="0"/>
          </a:p>
        </p:txBody>
      </p:sp>
      <p:sp>
        <p:nvSpPr>
          <p:cNvPr id="3" name="Content Placeholder 2"/>
          <p:cNvSpPr>
            <a:spLocks noGrp="1"/>
          </p:cNvSpPr>
          <p:nvPr>
            <p:ph idx="1"/>
          </p:nvPr>
        </p:nvSpPr>
        <p:spPr/>
        <p:txBody>
          <a:bodyPr/>
          <a:lstStyle/>
          <a:p>
            <a:pPr>
              <a:spcBef>
                <a:spcPts val="1200"/>
              </a:spcBef>
            </a:pPr>
            <a:r>
              <a:rPr lang="en-US" dirty="0"/>
              <a:t>Consumer interest groups and self-regulatory organizations </a:t>
            </a:r>
          </a:p>
          <a:p>
            <a:pPr>
              <a:spcBef>
                <a:spcPts val="1200"/>
              </a:spcBef>
            </a:pPr>
            <a:r>
              <a:rPr lang="en-US" dirty="0"/>
              <a:t>Other groups attempt to advance the rights of minorities, senior citizens, and other causes</a:t>
            </a:r>
          </a:p>
          <a:p>
            <a:pPr>
              <a:spcBef>
                <a:spcPts val="1200"/>
              </a:spcBef>
            </a:pPr>
            <a:r>
              <a:rPr lang="en-US" dirty="0"/>
              <a:t>Self-regulatory groups represent industries’ attempts to set guidelines for responsible business conduct</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20</a:t>
            </a:fld>
            <a:endParaRPr lang="en-US" dirty="0"/>
          </a:p>
        </p:txBody>
      </p:sp>
    </p:spTree>
    <p:extLst>
      <p:ext uri="{BB962C8B-B14F-4D97-AF65-F5344CB8AC3E}">
        <p14:creationId xmlns:p14="http://schemas.microsoft.com/office/powerpoint/2010/main" val="291435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Economic Environment</a:t>
            </a:r>
          </a:p>
        </p:txBody>
      </p:sp>
      <p:sp>
        <p:nvSpPr>
          <p:cNvPr id="3" name="Content Placeholder 2"/>
          <p:cNvSpPr>
            <a:spLocks noGrp="1"/>
          </p:cNvSpPr>
          <p:nvPr>
            <p:ph idx="1"/>
          </p:nvPr>
        </p:nvSpPr>
        <p:spPr>
          <a:xfrm>
            <a:off x="457200" y="1271854"/>
            <a:ext cx="8229600" cy="5119802"/>
          </a:xfrm>
        </p:spPr>
        <p:txBody>
          <a:bodyPr>
            <a:normAutofit fontScale="92500" lnSpcReduction="10000"/>
          </a:bodyPr>
          <a:lstStyle/>
          <a:p>
            <a:pPr>
              <a:spcBef>
                <a:spcPts val="1200"/>
              </a:spcBef>
            </a:pPr>
            <a:r>
              <a:rPr lang="en-US" sz="2600" b="1" dirty="0">
                <a:solidFill>
                  <a:srgbClr val="FF0000"/>
                </a:solidFill>
              </a:rPr>
              <a:t>Gross domestic product (GDP) </a:t>
            </a:r>
            <a:r>
              <a:rPr lang="en-US" sz="2600" dirty="0"/>
              <a:t>- Sum of all goods and services produced by a nation in a year</a:t>
            </a:r>
          </a:p>
          <a:p>
            <a:pPr>
              <a:spcBef>
                <a:spcPts val="1200"/>
              </a:spcBef>
            </a:pPr>
            <a:r>
              <a:rPr lang="en-US" sz="2600" b="1" dirty="0">
                <a:solidFill>
                  <a:srgbClr val="FF0000"/>
                </a:solidFill>
              </a:rPr>
              <a:t>Economic environment </a:t>
            </a:r>
            <a:r>
              <a:rPr lang="en-US" sz="2600" dirty="0"/>
              <a:t>- Factors that influence consumer buying power and marketing strategies </a:t>
            </a:r>
          </a:p>
          <a:p>
            <a:pPr>
              <a:spcBef>
                <a:spcPts val="1200"/>
              </a:spcBef>
            </a:pPr>
            <a:r>
              <a:rPr lang="en-US" sz="2600" b="1" dirty="0">
                <a:solidFill>
                  <a:srgbClr val="FF0000"/>
                </a:solidFill>
              </a:rPr>
              <a:t>Business cycle </a:t>
            </a:r>
            <a:r>
              <a:rPr lang="en-US" sz="2600" dirty="0"/>
              <a:t>- Pattern of stages in the level of economic activity</a:t>
            </a:r>
          </a:p>
          <a:p>
            <a:pPr marL="0" indent="0">
              <a:buNone/>
            </a:pPr>
            <a:r>
              <a:rPr lang="en-US" sz="2600" dirty="0"/>
              <a:t>Business cycles are the "ups and downs" in economic activity, defined in terms of periods of </a:t>
            </a:r>
            <a:r>
              <a:rPr lang="en-US" sz="2600" dirty="0">
                <a:highlight>
                  <a:srgbClr val="FFFF00"/>
                </a:highlight>
              </a:rPr>
              <a:t>expansion</a:t>
            </a:r>
            <a:r>
              <a:rPr lang="en-US" sz="2600" dirty="0"/>
              <a:t> or </a:t>
            </a:r>
            <a:r>
              <a:rPr lang="en-US" sz="2600" dirty="0">
                <a:highlight>
                  <a:srgbClr val="FFFF00"/>
                </a:highlight>
              </a:rPr>
              <a:t>recession</a:t>
            </a:r>
            <a:r>
              <a:rPr lang="en-US" sz="2600" dirty="0"/>
              <a:t>. During expansions, the economy, measured by indicators like jobs, production, and sales, is growing</a:t>
            </a:r>
            <a:r>
              <a:rPr lang="tr-TR" sz="2600" dirty="0"/>
              <a:t> </a:t>
            </a:r>
            <a:r>
              <a:rPr lang="en-US" sz="2600" dirty="0"/>
              <a:t>-in real terms, after excluding the effects of inflation. Recessions are periods when the economy is shrinking or contracting</a:t>
            </a:r>
            <a:r>
              <a:rPr lang="tr-TR" sz="2600" dirty="0"/>
              <a:t> </a:t>
            </a:r>
            <a:r>
              <a:rPr lang="tr-TR" sz="2200" dirty="0"/>
              <a:t>(</a:t>
            </a:r>
            <a:r>
              <a:rPr lang="tr-TR" sz="2200" dirty="0">
                <a:hlinkClick r:id="rId2"/>
              </a:rPr>
              <a:t>https://www.frbsf.org/education/publications/doctorecon/2002/may/business-cycles-economy/</a:t>
            </a:r>
            <a:r>
              <a:rPr lang="tr-TR" sz="2200" dirty="0"/>
              <a:t>, Accessed:10/18/2020).</a:t>
            </a:r>
            <a:endParaRPr lang="en-US" sz="22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21</a:t>
            </a:fld>
            <a:endParaRPr lang="en-US" dirty="0"/>
          </a:p>
        </p:txBody>
      </p:sp>
    </p:spTree>
    <p:extLst>
      <p:ext uri="{BB962C8B-B14F-4D97-AF65-F5344CB8AC3E}">
        <p14:creationId xmlns:p14="http://schemas.microsoft.com/office/powerpoint/2010/main" val="244260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in the Business cycle</a:t>
            </a:r>
          </a:p>
        </p:txBody>
      </p:sp>
      <p:sp>
        <p:nvSpPr>
          <p:cNvPr id="3" name="Content Placeholder 2"/>
          <p:cNvSpPr>
            <a:spLocks noGrp="1"/>
          </p:cNvSpPr>
          <p:nvPr>
            <p:ph idx="1"/>
          </p:nvPr>
        </p:nvSpPr>
        <p:spPr>
          <a:xfrm>
            <a:off x="320040" y="1271854"/>
            <a:ext cx="8366760" cy="4714940"/>
          </a:xfrm>
        </p:spPr>
        <p:txBody>
          <a:bodyPr>
            <a:normAutofit/>
          </a:bodyPr>
          <a:lstStyle/>
          <a:p>
            <a:pPr>
              <a:spcBef>
                <a:spcPts val="1200"/>
              </a:spcBef>
            </a:pPr>
            <a:r>
              <a:rPr lang="en-US" dirty="0"/>
              <a:t>Prosperity</a:t>
            </a:r>
            <a:r>
              <a:rPr lang="tr-TR" dirty="0"/>
              <a:t>/</a:t>
            </a:r>
            <a:r>
              <a:rPr lang="tr-TR" dirty="0" err="1"/>
              <a:t>welfare</a:t>
            </a:r>
            <a:r>
              <a:rPr lang="en-US" dirty="0"/>
              <a:t> - Consumer spending is brisk</a:t>
            </a:r>
            <a:r>
              <a:rPr lang="tr-TR" dirty="0"/>
              <a:t>/</a:t>
            </a:r>
            <a:r>
              <a:rPr lang="tr-TR" dirty="0" err="1"/>
              <a:t>vivid</a:t>
            </a:r>
            <a:r>
              <a:rPr lang="en-US" dirty="0"/>
              <a:t>; growth in services sector</a:t>
            </a:r>
          </a:p>
          <a:p>
            <a:pPr>
              <a:spcBef>
                <a:spcPts val="1200"/>
              </a:spcBef>
            </a:pPr>
            <a:r>
              <a:rPr lang="en-US" dirty="0"/>
              <a:t>Recession</a:t>
            </a:r>
            <a:r>
              <a:rPr lang="tr-TR" dirty="0"/>
              <a:t>/</a:t>
            </a:r>
            <a:r>
              <a:rPr lang="tr-TR" dirty="0" err="1"/>
              <a:t>slowness</a:t>
            </a:r>
            <a:r>
              <a:rPr lang="en-US" dirty="0"/>
              <a:t> - Consumers focus on basic, functional products</a:t>
            </a:r>
          </a:p>
          <a:p>
            <a:pPr>
              <a:spcBef>
                <a:spcPts val="1200"/>
              </a:spcBef>
            </a:pPr>
            <a:r>
              <a:rPr lang="en-US" dirty="0"/>
              <a:t>Depression</a:t>
            </a:r>
            <a:r>
              <a:rPr lang="tr-TR" dirty="0"/>
              <a:t>/</a:t>
            </a:r>
            <a:r>
              <a:rPr lang="tr-TR" dirty="0" err="1"/>
              <a:t>crisis</a:t>
            </a:r>
            <a:r>
              <a:rPr lang="en-US" dirty="0"/>
              <a:t> - Consumer spending sinks</a:t>
            </a:r>
            <a:r>
              <a:rPr lang="tr-TR" dirty="0"/>
              <a:t>/</a:t>
            </a:r>
            <a:r>
              <a:rPr lang="tr-TR" dirty="0" err="1"/>
              <a:t>decreases</a:t>
            </a:r>
            <a:r>
              <a:rPr lang="en-US" dirty="0"/>
              <a:t> to its lowest level</a:t>
            </a:r>
          </a:p>
          <a:p>
            <a:pPr>
              <a:spcBef>
                <a:spcPts val="1200"/>
              </a:spcBef>
            </a:pPr>
            <a:r>
              <a:rPr lang="en-US" dirty="0"/>
              <a:t>Recovery</a:t>
            </a:r>
            <a:r>
              <a:rPr lang="tr-TR" dirty="0"/>
              <a:t>/</a:t>
            </a:r>
            <a:r>
              <a:rPr lang="tr-TR" dirty="0" err="1"/>
              <a:t>upturn</a:t>
            </a:r>
            <a:r>
              <a:rPr lang="en-US" dirty="0"/>
              <a:t> - Consumer purchasing power increases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22</a:t>
            </a:fld>
            <a:endParaRPr lang="en-US" dirty="0"/>
          </a:p>
        </p:txBody>
      </p:sp>
    </p:spTree>
    <p:extLst>
      <p:ext uri="{BB962C8B-B14F-4D97-AF65-F5344CB8AC3E}">
        <p14:creationId xmlns:p14="http://schemas.microsoft.com/office/powerpoint/2010/main" val="208423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Global Economic Crisis</a:t>
            </a:r>
          </a:p>
        </p:txBody>
      </p:sp>
      <p:sp>
        <p:nvSpPr>
          <p:cNvPr id="3" name="Content Placeholder 2"/>
          <p:cNvSpPr>
            <a:spLocks noGrp="1"/>
          </p:cNvSpPr>
          <p:nvPr>
            <p:ph idx="1"/>
          </p:nvPr>
        </p:nvSpPr>
        <p:spPr/>
        <p:txBody>
          <a:bodyPr/>
          <a:lstStyle/>
          <a:p>
            <a:pPr>
              <a:spcBef>
                <a:spcPts val="1200"/>
              </a:spcBef>
            </a:pPr>
            <a:r>
              <a:rPr lang="en-US" dirty="0"/>
              <a:t>Business cycles take a severe</a:t>
            </a:r>
            <a:r>
              <a:rPr lang="tr-TR" dirty="0"/>
              <a:t>/</a:t>
            </a:r>
            <a:r>
              <a:rPr lang="tr-TR" dirty="0" err="1"/>
              <a:t>stringent</a:t>
            </a:r>
            <a:r>
              <a:rPr lang="en-US" dirty="0"/>
              <a:t> turn and affect consumers and businesses across the globe</a:t>
            </a:r>
          </a:p>
          <a:p>
            <a:pPr>
              <a:spcBef>
                <a:spcPts val="1200"/>
              </a:spcBef>
            </a:pPr>
            <a:r>
              <a:rPr lang="en-US" dirty="0"/>
              <a:t>Marketers must reevaluate</a:t>
            </a:r>
            <a:r>
              <a:rPr lang="tr-TR" dirty="0"/>
              <a:t>/</a:t>
            </a:r>
            <a:r>
              <a:rPr lang="tr-TR" dirty="0" err="1"/>
              <a:t>reconsider</a:t>
            </a:r>
            <a:r>
              <a:rPr lang="en-US" dirty="0"/>
              <a:t> their strategies and concentrate</a:t>
            </a:r>
            <a:r>
              <a:rPr lang="tr-TR" dirty="0"/>
              <a:t>/</a:t>
            </a:r>
            <a:r>
              <a:rPr lang="tr-TR" dirty="0" err="1"/>
              <a:t>focus</a:t>
            </a:r>
            <a:r>
              <a:rPr lang="en-US" dirty="0"/>
              <a:t> on their most promising products</a:t>
            </a:r>
          </a:p>
          <a:p>
            <a:pPr marL="0" indent="0">
              <a:buNone/>
            </a:pP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23</a:t>
            </a:fld>
            <a:endParaRPr lang="en-US" dirty="0"/>
          </a:p>
        </p:txBody>
      </p:sp>
    </p:spTree>
    <p:extLst>
      <p:ext uri="{BB962C8B-B14F-4D97-AF65-F5344CB8AC3E}">
        <p14:creationId xmlns:p14="http://schemas.microsoft.com/office/powerpoint/2010/main" val="388144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 and Deflation</a:t>
            </a:r>
          </a:p>
        </p:txBody>
      </p:sp>
      <p:sp>
        <p:nvSpPr>
          <p:cNvPr id="3" name="Content Placeholder 2"/>
          <p:cNvSpPr>
            <a:spLocks noGrp="1"/>
          </p:cNvSpPr>
          <p:nvPr>
            <p:ph idx="1"/>
          </p:nvPr>
        </p:nvSpPr>
        <p:spPr/>
        <p:txBody>
          <a:bodyPr/>
          <a:lstStyle/>
          <a:p>
            <a:pPr>
              <a:spcBef>
                <a:spcPts val="1200"/>
              </a:spcBef>
            </a:pPr>
            <a:r>
              <a:rPr lang="en-US" b="1" dirty="0">
                <a:solidFill>
                  <a:srgbClr val="FF0000"/>
                </a:solidFill>
              </a:rPr>
              <a:t>Inflation</a:t>
            </a:r>
            <a:r>
              <a:rPr lang="en-US" dirty="0"/>
              <a:t> devalues</a:t>
            </a:r>
            <a:r>
              <a:rPr lang="tr-TR" dirty="0"/>
              <a:t>/</a:t>
            </a:r>
            <a:r>
              <a:rPr lang="tr-TR" dirty="0" err="1"/>
              <a:t>downrates</a:t>
            </a:r>
            <a:r>
              <a:rPr lang="en-US" dirty="0"/>
              <a:t> money by reducing</a:t>
            </a:r>
            <a:r>
              <a:rPr lang="tr-TR" dirty="0"/>
              <a:t>/</a:t>
            </a:r>
            <a:r>
              <a:rPr lang="tr-TR" dirty="0" err="1"/>
              <a:t>lowering</a:t>
            </a:r>
            <a:r>
              <a:rPr lang="en-US" dirty="0"/>
              <a:t> the products it can buy through persistent price increases</a:t>
            </a:r>
          </a:p>
          <a:p>
            <a:pPr>
              <a:spcBef>
                <a:spcPts val="1200"/>
              </a:spcBef>
            </a:pPr>
            <a:r>
              <a:rPr lang="en-US" dirty="0"/>
              <a:t>Deflation can cause:</a:t>
            </a:r>
          </a:p>
          <a:p>
            <a:pPr lvl="1">
              <a:spcBef>
                <a:spcPts val="1200"/>
              </a:spcBef>
            </a:pPr>
            <a:r>
              <a:rPr lang="en-US" dirty="0"/>
              <a:t>A freefall</a:t>
            </a:r>
            <a:r>
              <a:rPr lang="tr-TR" dirty="0"/>
              <a:t>/</a:t>
            </a:r>
            <a:r>
              <a:rPr lang="tr-TR" dirty="0" err="1"/>
              <a:t>collapse</a:t>
            </a:r>
            <a:r>
              <a:rPr lang="en-US" dirty="0"/>
              <a:t> in business profits</a:t>
            </a:r>
          </a:p>
          <a:p>
            <a:pPr lvl="1">
              <a:spcBef>
                <a:spcPts val="1200"/>
              </a:spcBef>
            </a:pPr>
            <a:r>
              <a:rPr lang="en-US" dirty="0"/>
              <a:t>Lower returns on most investments</a:t>
            </a:r>
          </a:p>
          <a:p>
            <a:pPr lvl="1">
              <a:spcBef>
                <a:spcPts val="1200"/>
              </a:spcBef>
            </a:pPr>
            <a:r>
              <a:rPr lang="en-US" dirty="0"/>
              <a:t>Widespread</a:t>
            </a:r>
            <a:r>
              <a:rPr lang="tr-TR" dirty="0"/>
              <a:t>/</a:t>
            </a:r>
            <a:r>
              <a:rPr lang="tr-TR" dirty="0" err="1"/>
              <a:t>extensive</a:t>
            </a:r>
            <a:r>
              <a:rPr lang="en-US" dirty="0"/>
              <a:t> job layoffs</a:t>
            </a:r>
            <a:r>
              <a:rPr lang="tr-TR" dirty="0"/>
              <a:t>/</a:t>
            </a:r>
            <a:r>
              <a:rPr lang="tr-TR" dirty="0" err="1"/>
              <a:t>disemployments</a:t>
            </a:r>
            <a:r>
              <a:rPr lang="tr-TR" dirty="0"/>
              <a:t>/</a:t>
            </a:r>
            <a:r>
              <a:rPr lang="tr-TR" dirty="0" err="1"/>
              <a:t>dismissals</a:t>
            </a: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24</a:t>
            </a:fld>
            <a:endParaRPr lang="en-US" dirty="0"/>
          </a:p>
        </p:txBody>
      </p:sp>
    </p:spTree>
    <p:extLst>
      <p:ext uri="{BB962C8B-B14F-4D97-AF65-F5344CB8AC3E}">
        <p14:creationId xmlns:p14="http://schemas.microsoft.com/office/powerpoint/2010/main" val="1189531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573"/>
            <a:ext cx="8229600" cy="579634"/>
          </a:xfrm>
        </p:spPr>
        <p:txBody>
          <a:bodyPr>
            <a:normAutofit fontScale="90000"/>
          </a:bodyPr>
          <a:lstStyle/>
          <a:p>
            <a:pPr algn="ctr"/>
            <a:r>
              <a:rPr lang="en-US" dirty="0"/>
              <a:t>Inflation and Deflation</a:t>
            </a:r>
          </a:p>
        </p:txBody>
      </p:sp>
      <p:sp>
        <p:nvSpPr>
          <p:cNvPr id="3" name="Content Placeholder 2"/>
          <p:cNvSpPr>
            <a:spLocks noGrp="1"/>
          </p:cNvSpPr>
          <p:nvPr>
            <p:ph idx="1"/>
          </p:nvPr>
        </p:nvSpPr>
        <p:spPr>
          <a:xfrm>
            <a:off x="192024" y="871207"/>
            <a:ext cx="8750808" cy="5474729"/>
          </a:xfrm>
        </p:spPr>
        <p:txBody>
          <a:bodyPr>
            <a:normAutofit fontScale="92500" lnSpcReduction="20000"/>
          </a:bodyPr>
          <a:lstStyle/>
          <a:p>
            <a:pPr>
              <a:spcBef>
                <a:spcPts val="1200"/>
              </a:spcBef>
            </a:pPr>
            <a:r>
              <a:rPr lang="en-US" sz="2400" b="1" dirty="0">
                <a:solidFill>
                  <a:srgbClr val="FF0000"/>
                </a:solidFill>
              </a:rPr>
              <a:t>Unemployment</a:t>
            </a:r>
            <a:r>
              <a:rPr lang="en-US" sz="2400" dirty="0"/>
              <a:t> - Proportion of people in the economy actively seeking work but do not have jobs</a:t>
            </a:r>
          </a:p>
          <a:p>
            <a:pPr lvl="1">
              <a:spcBef>
                <a:spcPts val="1200"/>
              </a:spcBef>
            </a:pPr>
            <a:r>
              <a:rPr lang="en-US" sz="2400" dirty="0"/>
              <a:t>Rises during recession and declines during recovery and prosperity</a:t>
            </a:r>
          </a:p>
          <a:p>
            <a:r>
              <a:rPr lang="en-US" sz="2400" dirty="0"/>
              <a:t>Income - Influences consumer buying power</a:t>
            </a:r>
          </a:p>
          <a:p>
            <a:pPr lvl="1"/>
            <a:r>
              <a:rPr lang="en-US" sz="2400" dirty="0"/>
              <a:t>Marketers focus on </a:t>
            </a:r>
            <a:r>
              <a:rPr lang="en-US" sz="2400" b="1" dirty="0">
                <a:solidFill>
                  <a:srgbClr val="FF0000"/>
                </a:solidFill>
              </a:rPr>
              <a:t>discretionary income;</a:t>
            </a:r>
            <a:r>
              <a:rPr lang="en-US" sz="2400" dirty="0"/>
              <a:t> the amount of money people must spend  after buying necessities</a:t>
            </a:r>
            <a:r>
              <a:rPr lang="tr-TR" sz="2400" dirty="0"/>
              <a:t>. </a:t>
            </a:r>
          </a:p>
          <a:p>
            <a:pPr lvl="1"/>
            <a:r>
              <a:rPr lang="en-US" sz="2400" dirty="0"/>
              <a:t>Discretionary income is </a:t>
            </a:r>
            <a:r>
              <a:rPr lang="tr-TR" sz="2400" dirty="0"/>
              <a:t>a </a:t>
            </a:r>
            <a:r>
              <a:rPr lang="en-US" sz="2400" dirty="0"/>
              <a:t>disposable income (after-tax income), minus all payments that are necessary to meet current bills. It is total personal income after subtracting </a:t>
            </a:r>
            <a:r>
              <a:rPr lang="en-US" sz="2400" dirty="0">
                <a:highlight>
                  <a:srgbClr val="FFFF00"/>
                </a:highlight>
              </a:rPr>
              <a:t>taxes</a:t>
            </a:r>
            <a:r>
              <a:rPr lang="en-US" sz="2400" dirty="0"/>
              <a:t> and </a:t>
            </a:r>
            <a:r>
              <a:rPr lang="en-US" sz="2400" dirty="0">
                <a:highlight>
                  <a:srgbClr val="FFFF00"/>
                </a:highlight>
              </a:rPr>
              <a:t>minimal survival expenses </a:t>
            </a:r>
            <a:r>
              <a:rPr lang="en-US" sz="2400" dirty="0"/>
              <a:t>(such as food, medicine, rent or mortgage, utilities, insurance, transportation, property maintenance, child support, etc.) to maintain a certain standard of living. It is the amount of an individual's income available for spending after the essentials have been taken care of:</a:t>
            </a:r>
          </a:p>
          <a:p>
            <a:pPr marL="457200" lvl="1" indent="0">
              <a:buNone/>
            </a:pPr>
            <a:r>
              <a:rPr lang="en-US" sz="2400" dirty="0"/>
              <a:t>Discretionary income = gross income – taxes – all compelled payments (bills)</a:t>
            </a:r>
            <a:r>
              <a:rPr lang="tr-TR" sz="2400" dirty="0"/>
              <a:t>. </a:t>
            </a:r>
            <a:r>
              <a:rPr lang="tr-TR" sz="2100" dirty="0"/>
              <a:t>(</a:t>
            </a:r>
            <a:r>
              <a:rPr lang="en-US" sz="2100" dirty="0"/>
              <a:t>Linden, Fabian; And Other</a:t>
            </a:r>
            <a:r>
              <a:rPr lang="tr-TR" sz="2100" dirty="0"/>
              <a:t>s </a:t>
            </a:r>
            <a:r>
              <a:rPr lang="tr-TR" sz="2100" dirty="0">
                <a:hlinkClick r:id="rId2"/>
              </a:rPr>
              <a:t>https://files.eric.ed.gov/fulltext/ED310997.pdf</a:t>
            </a:r>
            <a:r>
              <a:rPr lang="tr-TR" sz="2100" dirty="0"/>
              <a:t> , </a:t>
            </a:r>
            <a:r>
              <a:rPr lang="tr-TR" sz="2100" dirty="0" err="1"/>
              <a:t>Accessed</a:t>
            </a:r>
            <a:r>
              <a:rPr lang="tr-TR" sz="2100" dirty="0"/>
              <a:t>. 10/18/2020).</a:t>
            </a:r>
          </a:p>
          <a:p>
            <a:pPr marL="457200" lvl="1" indent="0">
              <a:buNone/>
            </a:pPr>
            <a:endParaRPr lang="en-US" sz="24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25</a:t>
            </a:fld>
            <a:endParaRPr lang="en-US" dirty="0"/>
          </a:p>
        </p:txBody>
      </p:sp>
    </p:spTree>
    <p:extLst>
      <p:ext uri="{BB962C8B-B14F-4D97-AF65-F5344CB8AC3E}">
        <p14:creationId xmlns:p14="http://schemas.microsoft.com/office/powerpoint/2010/main" val="3161128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Availability</a:t>
            </a:r>
          </a:p>
        </p:txBody>
      </p:sp>
      <p:sp>
        <p:nvSpPr>
          <p:cNvPr id="3" name="Content Placeholder 2"/>
          <p:cNvSpPr>
            <a:spLocks noGrp="1"/>
          </p:cNvSpPr>
          <p:nvPr>
            <p:ph idx="1"/>
          </p:nvPr>
        </p:nvSpPr>
        <p:spPr/>
        <p:txBody>
          <a:bodyPr>
            <a:noAutofit/>
          </a:bodyPr>
          <a:lstStyle/>
          <a:p>
            <a:pPr>
              <a:spcBef>
                <a:spcPts val="1200"/>
              </a:spcBef>
            </a:pPr>
            <a:r>
              <a:rPr lang="en-US" dirty="0"/>
              <a:t>Resources are not unlimited</a:t>
            </a:r>
          </a:p>
          <a:p>
            <a:pPr lvl="1">
              <a:spcBef>
                <a:spcPts val="1200"/>
              </a:spcBef>
            </a:pPr>
            <a:r>
              <a:rPr lang="en-US" dirty="0"/>
              <a:t>Shortages</a:t>
            </a:r>
            <a:r>
              <a:rPr lang="tr-TR" dirty="0"/>
              <a:t>/</a:t>
            </a:r>
            <a:r>
              <a:rPr lang="tr-TR" dirty="0" err="1"/>
              <a:t>scarcities</a:t>
            </a:r>
            <a:r>
              <a:rPr lang="en-US" dirty="0"/>
              <a:t> result from several conditions, including political instability and lack of raw materials, component parts, or labor</a:t>
            </a:r>
          </a:p>
          <a:p>
            <a:pPr>
              <a:spcBef>
                <a:spcPts val="1200"/>
              </a:spcBef>
            </a:pPr>
            <a:r>
              <a:rPr lang="en-US" b="1" dirty="0">
                <a:solidFill>
                  <a:srgbClr val="FF0000"/>
                </a:solidFill>
              </a:rPr>
              <a:t>Demarketing</a:t>
            </a:r>
            <a:r>
              <a:rPr lang="en-US" dirty="0"/>
              <a:t> - Reducing consumer demand for a good or service to a level that the firm can supply</a:t>
            </a:r>
            <a:r>
              <a:rPr lang="tr-TR" dirty="0"/>
              <a:t> (</a:t>
            </a:r>
            <a:r>
              <a:rPr lang="tr-TR" dirty="0" err="1"/>
              <a:t>mostly</a:t>
            </a:r>
            <a:r>
              <a:rPr lang="tr-TR" dirty="0"/>
              <a:t> </a:t>
            </a:r>
            <a:r>
              <a:rPr lang="tr-TR" dirty="0" err="1"/>
              <a:t>by</a:t>
            </a:r>
            <a:r>
              <a:rPr lang="tr-TR" dirty="0"/>
              <a:t> </a:t>
            </a:r>
            <a:r>
              <a:rPr lang="tr-TR" dirty="0" err="1"/>
              <a:t>increasing</a:t>
            </a:r>
            <a:r>
              <a:rPr lang="tr-TR" dirty="0"/>
              <a:t> </a:t>
            </a:r>
            <a:r>
              <a:rPr lang="tr-TR" dirty="0" err="1"/>
              <a:t>the</a:t>
            </a:r>
            <a:r>
              <a:rPr lang="tr-TR" dirty="0"/>
              <a:t> </a:t>
            </a:r>
            <a:r>
              <a:rPr lang="tr-TR" dirty="0" err="1"/>
              <a:t>price</a:t>
            </a:r>
            <a:r>
              <a:rPr lang="tr-TR" dirty="0"/>
              <a:t>).</a:t>
            </a: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26</a:t>
            </a:fld>
            <a:endParaRPr lang="en-US" dirty="0"/>
          </a:p>
        </p:txBody>
      </p:sp>
    </p:spTree>
    <p:extLst>
      <p:ext uri="{BB962C8B-B14F-4D97-AF65-F5344CB8AC3E}">
        <p14:creationId xmlns:p14="http://schemas.microsoft.com/office/powerpoint/2010/main" val="3742374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International Economic Environment</a:t>
            </a:r>
          </a:p>
        </p:txBody>
      </p:sp>
      <p:sp>
        <p:nvSpPr>
          <p:cNvPr id="3" name="Content Placeholder 2"/>
          <p:cNvSpPr>
            <a:spLocks noGrp="1"/>
          </p:cNvSpPr>
          <p:nvPr>
            <p:ph idx="1"/>
          </p:nvPr>
        </p:nvSpPr>
        <p:spPr/>
        <p:txBody>
          <a:bodyPr/>
          <a:lstStyle/>
          <a:p>
            <a:pPr>
              <a:spcBef>
                <a:spcPts val="1200"/>
              </a:spcBef>
            </a:pPr>
            <a:r>
              <a:rPr lang="en-US" dirty="0"/>
              <a:t>Marketers must </a:t>
            </a:r>
            <a:r>
              <a:rPr lang="en-US" dirty="0" err="1"/>
              <a:t>monit</a:t>
            </a:r>
            <a:r>
              <a:rPr lang="tr-TR" dirty="0"/>
              <a:t>o</a:t>
            </a:r>
            <a:r>
              <a:rPr lang="en-US" dirty="0"/>
              <a:t>r</a:t>
            </a:r>
            <a:r>
              <a:rPr lang="tr-TR" dirty="0"/>
              <a:t>/</a:t>
            </a:r>
            <a:r>
              <a:rPr lang="tr-TR" dirty="0" err="1"/>
              <a:t>view</a:t>
            </a:r>
            <a:r>
              <a:rPr lang="en-US" dirty="0"/>
              <a:t> the economic environment of other nations</a:t>
            </a:r>
          </a:p>
          <a:p>
            <a:pPr>
              <a:spcBef>
                <a:spcPts val="1200"/>
              </a:spcBef>
            </a:pPr>
            <a:r>
              <a:rPr lang="en-US" dirty="0"/>
              <a:t>Politics in other countries affects the international economic environment as well</a:t>
            </a:r>
            <a:endParaRPr lang="tr-TR" dirty="0"/>
          </a:p>
          <a:p>
            <a:pPr>
              <a:spcBef>
                <a:spcPts val="1200"/>
              </a:spcBef>
            </a:pPr>
            <a:r>
              <a:rPr lang="tr-TR" dirty="0"/>
              <a:t>How?</a:t>
            </a:r>
          </a:p>
          <a:p>
            <a:pPr marL="0" indent="0">
              <a:lnSpc>
                <a:spcPct val="150000"/>
              </a:lnSpc>
              <a:spcBef>
                <a:spcPts val="1200"/>
              </a:spcBef>
              <a:buNone/>
            </a:pP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27</a:t>
            </a:fld>
            <a:endParaRPr lang="en-US" dirty="0"/>
          </a:p>
        </p:txBody>
      </p:sp>
    </p:spTree>
    <p:extLst>
      <p:ext uri="{BB962C8B-B14F-4D97-AF65-F5344CB8AC3E}">
        <p14:creationId xmlns:p14="http://schemas.microsoft.com/office/powerpoint/2010/main" val="3027483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Technological Environment</a:t>
            </a:r>
          </a:p>
        </p:txBody>
      </p:sp>
      <p:sp>
        <p:nvSpPr>
          <p:cNvPr id="3" name="Content Placeholder 2"/>
          <p:cNvSpPr>
            <a:spLocks noGrp="1"/>
          </p:cNvSpPr>
          <p:nvPr>
            <p:ph idx="1"/>
          </p:nvPr>
        </p:nvSpPr>
        <p:spPr/>
        <p:txBody>
          <a:bodyPr>
            <a:normAutofit/>
          </a:bodyPr>
          <a:lstStyle/>
          <a:p>
            <a:pPr>
              <a:spcBef>
                <a:spcPts val="1200"/>
              </a:spcBef>
            </a:pPr>
            <a:r>
              <a:rPr lang="en-US" dirty="0"/>
              <a:t>Represents</a:t>
            </a:r>
            <a:r>
              <a:rPr lang="tr-TR" dirty="0"/>
              <a:t>/</a:t>
            </a:r>
            <a:r>
              <a:rPr lang="tr-TR" dirty="0" err="1"/>
              <a:t>refers</a:t>
            </a:r>
            <a:r>
              <a:rPr lang="en-US" dirty="0"/>
              <a:t> application</a:t>
            </a:r>
            <a:r>
              <a:rPr lang="tr-TR" dirty="0"/>
              <a:t>/</a:t>
            </a:r>
            <a:r>
              <a:rPr lang="tr-TR" dirty="0" err="1"/>
              <a:t>practises</a:t>
            </a:r>
            <a:r>
              <a:rPr lang="en-US" dirty="0"/>
              <a:t> of knowledge based on discoveries in science, inventions, and innovations to marketing </a:t>
            </a:r>
          </a:p>
          <a:p>
            <a:pPr>
              <a:spcBef>
                <a:spcPts val="1200"/>
              </a:spcBef>
            </a:pPr>
            <a:r>
              <a:rPr lang="en-US" dirty="0"/>
              <a:t>Technology leads</a:t>
            </a:r>
            <a:r>
              <a:rPr lang="tr-TR" dirty="0"/>
              <a:t>/</a:t>
            </a:r>
            <a:r>
              <a:rPr lang="tr-TR" dirty="0" err="1"/>
              <a:t>results</a:t>
            </a:r>
            <a:r>
              <a:rPr lang="en-US" dirty="0"/>
              <a:t> to:</a:t>
            </a:r>
          </a:p>
          <a:p>
            <a:pPr lvl="1">
              <a:spcBef>
                <a:spcPts val="1200"/>
              </a:spcBef>
            </a:pPr>
            <a:r>
              <a:rPr lang="en-US" dirty="0"/>
              <a:t>New products </a:t>
            </a:r>
          </a:p>
          <a:p>
            <a:pPr lvl="1">
              <a:spcBef>
                <a:spcPts val="1200"/>
              </a:spcBef>
            </a:pPr>
            <a:r>
              <a:rPr lang="en-US" dirty="0"/>
              <a:t>Improvements in existing products</a:t>
            </a:r>
          </a:p>
          <a:p>
            <a:pPr lvl="1">
              <a:spcBef>
                <a:spcPts val="1200"/>
              </a:spcBef>
            </a:pPr>
            <a:r>
              <a:rPr lang="en-US" dirty="0"/>
              <a:t>Better customer service</a:t>
            </a:r>
          </a:p>
          <a:p>
            <a:pPr lvl="1">
              <a:spcBef>
                <a:spcPts val="1200"/>
              </a:spcBef>
            </a:pPr>
            <a:r>
              <a:rPr lang="en-US" dirty="0"/>
              <a:t>Reduced prices</a:t>
            </a:r>
          </a:p>
          <a:p>
            <a:pPr>
              <a:spcBef>
                <a:spcPts val="1200"/>
              </a:spcBef>
            </a:pP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28</a:t>
            </a:fld>
            <a:endParaRPr lang="en-US" dirty="0"/>
          </a:p>
        </p:txBody>
      </p:sp>
    </p:spTree>
    <p:extLst>
      <p:ext uri="{BB962C8B-B14F-4D97-AF65-F5344CB8AC3E}">
        <p14:creationId xmlns:p14="http://schemas.microsoft.com/office/powerpoint/2010/main" val="2334519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Technological Environment</a:t>
            </a:r>
          </a:p>
        </p:txBody>
      </p:sp>
      <p:sp>
        <p:nvSpPr>
          <p:cNvPr id="3" name="Content Placeholder 2"/>
          <p:cNvSpPr>
            <a:spLocks noGrp="1"/>
          </p:cNvSpPr>
          <p:nvPr>
            <p:ph idx="1"/>
          </p:nvPr>
        </p:nvSpPr>
        <p:spPr/>
        <p:txBody>
          <a:bodyPr/>
          <a:lstStyle/>
          <a:p>
            <a:pPr>
              <a:spcBef>
                <a:spcPts val="1200"/>
              </a:spcBef>
            </a:pPr>
            <a:r>
              <a:rPr lang="en-US" dirty="0"/>
              <a:t>Technology addresses</a:t>
            </a:r>
            <a:r>
              <a:rPr lang="tr-TR" dirty="0"/>
              <a:t>/</a:t>
            </a:r>
            <a:r>
              <a:rPr lang="tr-TR" dirty="0" err="1"/>
              <a:t>studies</a:t>
            </a:r>
            <a:r>
              <a:rPr lang="en-US" dirty="0"/>
              <a:t> social concerns</a:t>
            </a:r>
          </a:p>
          <a:p>
            <a:pPr>
              <a:spcBef>
                <a:spcPts val="1200"/>
              </a:spcBef>
            </a:pPr>
            <a:r>
              <a:rPr lang="en-US" dirty="0"/>
              <a:t> Sources of technology:</a:t>
            </a:r>
          </a:p>
          <a:p>
            <a:pPr lvl="1">
              <a:spcBef>
                <a:spcPts val="1200"/>
              </a:spcBef>
            </a:pPr>
            <a:r>
              <a:rPr lang="en-US" dirty="0"/>
              <a:t>Industry</a:t>
            </a:r>
          </a:p>
          <a:p>
            <a:pPr lvl="1">
              <a:spcBef>
                <a:spcPts val="1200"/>
              </a:spcBef>
            </a:pPr>
            <a:r>
              <a:rPr lang="en-US" dirty="0"/>
              <a:t>Educational institutions</a:t>
            </a:r>
          </a:p>
          <a:p>
            <a:pPr lvl="1">
              <a:spcBef>
                <a:spcPts val="1200"/>
              </a:spcBef>
            </a:pPr>
            <a:r>
              <a:rPr lang="en-US" dirty="0"/>
              <a:t>Not-for-profit institutions</a:t>
            </a:r>
          </a:p>
          <a:p>
            <a:pPr lvl="1">
              <a:spcBef>
                <a:spcPts val="1200"/>
              </a:spcBef>
            </a:pPr>
            <a:r>
              <a:rPr lang="en-US" dirty="0"/>
              <a:t>Federal government</a:t>
            </a:r>
          </a:p>
          <a:p>
            <a:pPr>
              <a:spcBef>
                <a:spcPts val="1200"/>
              </a:spcBef>
            </a:pP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29</a:t>
            </a:fld>
            <a:endParaRPr lang="en-US" dirty="0"/>
          </a:p>
        </p:txBody>
      </p:sp>
    </p:spTree>
    <p:extLst>
      <p:ext uri="{BB962C8B-B14F-4D97-AF65-F5344CB8AC3E}">
        <p14:creationId xmlns:p14="http://schemas.microsoft.com/office/powerpoint/2010/main" val="325605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Environmental Scanning</a:t>
            </a:r>
            <a:r>
              <a:rPr lang="tr-TR" sz="3200" dirty="0"/>
              <a:t>/</a:t>
            </a:r>
            <a:r>
              <a:rPr lang="tr-TR" sz="3200" dirty="0" err="1"/>
              <a:t>Observing</a:t>
            </a:r>
            <a:endParaRPr lang="en-US" sz="3200" dirty="0"/>
          </a:p>
        </p:txBody>
      </p:sp>
      <p:sp>
        <p:nvSpPr>
          <p:cNvPr id="3" name="Content Placeholder 2"/>
          <p:cNvSpPr>
            <a:spLocks noGrp="1"/>
          </p:cNvSpPr>
          <p:nvPr>
            <p:ph idx="1"/>
          </p:nvPr>
        </p:nvSpPr>
        <p:spPr>
          <a:xfrm>
            <a:off x="246888" y="1271854"/>
            <a:ext cx="8631936" cy="4714940"/>
          </a:xfrm>
        </p:spPr>
        <p:txBody>
          <a:bodyPr>
            <a:normAutofit/>
          </a:bodyPr>
          <a:lstStyle/>
          <a:p>
            <a:pPr>
              <a:spcBef>
                <a:spcPts val="1200"/>
              </a:spcBef>
            </a:pPr>
            <a:r>
              <a:rPr lang="en-US" dirty="0"/>
              <a:t>Collecting external marketing environment information to identify and interpret potential trends</a:t>
            </a:r>
          </a:p>
          <a:p>
            <a:pPr>
              <a:spcBef>
                <a:spcPts val="1200"/>
              </a:spcBef>
            </a:pPr>
            <a:r>
              <a:rPr lang="en-IN" dirty="0">
                <a:highlight>
                  <a:srgbClr val="FFFF00"/>
                </a:highlight>
              </a:rPr>
              <a:t>Trends</a:t>
            </a:r>
            <a:r>
              <a:rPr lang="en-IN" dirty="0"/>
              <a:t> represent significant </a:t>
            </a:r>
            <a:r>
              <a:rPr lang="en-IN" dirty="0">
                <a:highlight>
                  <a:srgbClr val="00FF00"/>
                </a:highlight>
              </a:rPr>
              <a:t>opportunities</a:t>
            </a:r>
            <a:r>
              <a:rPr lang="en-IN" dirty="0"/>
              <a:t> or </a:t>
            </a:r>
            <a:r>
              <a:rPr lang="en-IN" dirty="0">
                <a:solidFill>
                  <a:schemeClr val="bg1"/>
                </a:solidFill>
                <a:highlight>
                  <a:srgbClr val="FF0000"/>
                </a:highlight>
              </a:rPr>
              <a:t>threats</a:t>
            </a:r>
            <a:r>
              <a:rPr lang="en-IN" dirty="0"/>
              <a:t> to the company</a:t>
            </a:r>
            <a:endParaRPr lang="en-US" dirty="0"/>
          </a:p>
          <a:p>
            <a:pPr lvl="1">
              <a:spcBef>
                <a:spcPts val="1200"/>
              </a:spcBef>
            </a:pPr>
            <a:r>
              <a:rPr lang="en-US" sz="2400" dirty="0"/>
              <a:t>Example: Consumer Product Safety  Commission  issued a recall</a:t>
            </a:r>
            <a:r>
              <a:rPr lang="tr-TR" sz="2400" dirty="0"/>
              <a:t>/</a:t>
            </a:r>
            <a:r>
              <a:rPr lang="tr-TR" sz="2400" dirty="0" err="1"/>
              <a:t>call</a:t>
            </a:r>
            <a:r>
              <a:rPr lang="tr-TR" sz="2400" dirty="0"/>
              <a:t> </a:t>
            </a:r>
            <a:r>
              <a:rPr lang="tr-TR" sz="2400" dirty="0" err="1"/>
              <a:t>back</a:t>
            </a:r>
            <a:r>
              <a:rPr lang="en-US" sz="2400" dirty="0"/>
              <a:t> of children’s books due to choking</a:t>
            </a:r>
            <a:r>
              <a:rPr lang="tr-TR" sz="2400" dirty="0"/>
              <a:t>/</a:t>
            </a:r>
            <a:r>
              <a:rPr lang="tr-TR" sz="2400" dirty="0" err="1"/>
              <a:t>get</a:t>
            </a:r>
            <a:r>
              <a:rPr lang="tr-TR" sz="2400" dirty="0"/>
              <a:t> </a:t>
            </a:r>
            <a:r>
              <a:rPr lang="tr-TR" sz="2400" dirty="0" err="1"/>
              <a:t>drowned</a:t>
            </a:r>
            <a:r>
              <a:rPr lang="en-US" sz="2400" dirty="0"/>
              <a:t> and laceration</a:t>
            </a:r>
            <a:r>
              <a:rPr lang="tr-TR" sz="2400" dirty="0"/>
              <a:t>/</a:t>
            </a:r>
            <a:r>
              <a:rPr lang="tr-TR" sz="2400" dirty="0" err="1"/>
              <a:t>wounding</a:t>
            </a:r>
            <a:r>
              <a:rPr lang="en-US" sz="2400" dirty="0"/>
              <a:t> hazards.</a:t>
            </a:r>
            <a:endParaRPr lang="tr-TR" sz="2400" dirty="0"/>
          </a:p>
          <a:p>
            <a:pPr lvl="1">
              <a:spcBef>
                <a:spcPts val="1200"/>
              </a:spcBef>
            </a:pPr>
            <a:r>
              <a:rPr lang="tr-TR" sz="2400" dirty="0" err="1"/>
              <a:t>What</a:t>
            </a:r>
            <a:r>
              <a:rPr lang="tr-TR" sz="2400" dirty="0"/>
              <a:t> </a:t>
            </a:r>
            <a:r>
              <a:rPr lang="tr-TR" sz="2400" dirty="0" err="1"/>
              <a:t>opportunities</a:t>
            </a:r>
            <a:r>
              <a:rPr lang="tr-TR" sz="2400" dirty="0"/>
              <a:t> </a:t>
            </a:r>
            <a:r>
              <a:rPr lang="tr-TR" sz="2400" dirty="0" err="1"/>
              <a:t>and</a:t>
            </a:r>
            <a:r>
              <a:rPr lang="tr-TR" sz="2400" dirty="0"/>
              <a:t> </a:t>
            </a:r>
            <a:r>
              <a:rPr lang="tr-TR" sz="2400" dirty="0" err="1"/>
              <a:t>threads</a:t>
            </a:r>
            <a:r>
              <a:rPr lang="tr-TR" sz="2400" dirty="0"/>
              <a:t> Covid19 </a:t>
            </a:r>
            <a:r>
              <a:rPr lang="tr-TR" sz="2400" dirty="0" err="1"/>
              <a:t>pandemic</a:t>
            </a:r>
            <a:r>
              <a:rPr lang="tr-TR" sz="2400" dirty="0"/>
              <a:t> </a:t>
            </a:r>
            <a:r>
              <a:rPr lang="tr-TR" sz="2400" dirty="0" err="1"/>
              <a:t>offers</a:t>
            </a:r>
            <a:r>
              <a:rPr lang="tr-TR" sz="2400" dirty="0"/>
              <a:t>?</a:t>
            </a:r>
            <a:endParaRPr lang="en-US" sz="24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a:t>
            </a:fld>
            <a:endParaRPr lang="en-US" dirty="0"/>
          </a:p>
        </p:txBody>
      </p:sp>
    </p:spTree>
    <p:extLst>
      <p:ext uri="{BB962C8B-B14F-4D97-AF65-F5344CB8AC3E}">
        <p14:creationId xmlns:p14="http://schemas.microsoft.com/office/powerpoint/2010/main" val="1951822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Technology</a:t>
            </a:r>
          </a:p>
        </p:txBody>
      </p:sp>
      <p:sp>
        <p:nvSpPr>
          <p:cNvPr id="3" name="Content Placeholder 2"/>
          <p:cNvSpPr>
            <a:spLocks noGrp="1"/>
          </p:cNvSpPr>
          <p:nvPr>
            <p:ph idx="1"/>
          </p:nvPr>
        </p:nvSpPr>
        <p:spPr/>
        <p:txBody>
          <a:bodyPr/>
          <a:lstStyle/>
          <a:p>
            <a:pPr>
              <a:spcBef>
                <a:spcPts val="1200"/>
              </a:spcBef>
            </a:pPr>
            <a:r>
              <a:rPr lang="en-US" dirty="0"/>
              <a:t>Marketers monitor new technology to gain a competitive edge</a:t>
            </a:r>
            <a:r>
              <a:rPr lang="tr-TR" dirty="0"/>
              <a:t>/</a:t>
            </a:r>
            <a:r>
              <a:rPr lang="tr-TR" dirty="0" err="1"/>
              <a:t>advantage</a:t>
            </a:r>
            <a:r>
              <a:rPr lang="en-US" dirty="0"/>
              <a:t> and to enhance</a:t>
            </a:r>
            <a:r>
              <a:rPr lang="tr-TR" dirty="0"/>
              <a:t>/</a:t>
            </a:r>
            <a:r>
              <a:rPr lang="tr-TR" dirty="0" err="1"/>
              <a:t>emphasize</a:t>
            </a:r>
            <a:r>
              <a:rPr lang="en-US" dirty="0"/>
              <a:t> customer service</a:t>
            </a:r>
          </a:p>
          <a:p>
            <a:pPr lvl="1">
              <a:spcBef>
                <a:spcPts val="1200"/>
              </a:spcBef>
            </a:pPr>
            <a:r>
              <a:rPr lang="en-US" b="1" dirty="0">
                <a:solidFill>
                  <a:srgbClr val="FF0000"/>
                </a:solidFill>
              </a:rPr>
              <a:t>VoIP (voice over Internet protocol)</a:t>
            </a:r>
            <a:r>
              <a:rPr lang="en-US" dirty="0"/>
              <a:t> - A phone connection through a personal computer with any type of broadband Internet connection</a:t>
            </a:r>
          </a:p>
          <a:p>
            <a:pPr>
              <a:spcBef>
                <a:spcPts val="1200"/>
              </a:spcBef>
            </a:pPr>
            <a:r>
              <a:rPr lang="en-US" dirty="0"/>
              <a:t>Internet Protocol Multimedia Subsystem (IMS) will offer new opportunities to marketers</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30</a:t>
            </a:fld>
            <a:endParaRPr lang="en-US" dirty="0"/>
          </a:p>
        </p:txBody>
      </p:sp>
    </p:spTree>
    <p:extLst>
      <p:ext uri="{BB962C8B-B14F-4D97-AF65-F5344CB8AC3E}">
        <p14:creationId xmlns:p14="http://schemas.microsoft.com/office/powerpoint/2010/main" val="1324195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Social-Cultural Environment</a:t>
            </a:r>
          </a:p>
        </p:txBody>
      </p:sp>
      <p:sp>
        <p:nvSpPr>
          <p:cNvPr id="3" name="Content Placeholder 2"/>
          <p:cNvSpPr>
            <a:spLocks noGrp="1"/>
          </p:cNvSpPr>
          <p:nvPr>
            <p:ph idx="1"/>
          </p:nvPr>
        </p:nvSpPr>
        <p:spPr/>
        <p:txBody>
          <a:bodyPr>
            <a:normAutofit fontScale="92500"/>
          </a:bodyPr>
          <a:lstStyle/>
          <a:p>
            <a:pPr>
              <a:spcBef>
                <a:spcPts val="1200"/>
              </a:spcBef>
            </a:pPr>
            <a:r>
              <a:rPr lang="en-US" dirty="0"/>
              <a:t>The relationship between the marketer, society, and culture</a:t>
            </a:r>
          </a:p>
          <a:p>
            <a:pPr>
              <a:spcBef>
                <a:spcPts val="1200"/>
              </a:spcBef>
            </a:pPr>
            <a:r>
              <a:rPr lang="en-US" dirty="0"/>
              <a:t>Marketers must be sensitive to demographic shifts</a:t>
            </a:r>
            <a:r>
              <a:rPr lang="tr-TR" dirty="0"/>
              <a:t>/</a:t>
            </a:r>
            <a:r>
              <a:rPr lang="tr-TR" dirty="0" err="1"/>
              <a:t>moves</a:t>
            </a:r>
            <a:r>
              <a:rPr lang="en-US" dirty="0"/>
              <a:t> and changing values</a:t>
            </a:r>
          </a:p>
          <a:p>
            <a:pPr>
              <a:spcBef>
                <a:spcPts val="1200"/>
              </a:spcBef>
            </a:pPr>
            <a:r>
              <a:rPr lang="en-US" dirty="0"/>
              <a:t>Increasing importance of cultural diversity</a:t>
            </a:r>
          </a:p>
          <a:p>
            <a:pPr lvl="1">
              <a:spcBef>
                <a:spcPts val="1200"/>
              </a:spcBef>
            </a:pPr>
            <a:r>
              <a:rPr lang="en-US" dirty="0"/>
              <a:t>Example: </a:t>
            </a:r>
            <a:r>
              <a:rPr lang="en-US" dirty="0">
                <a:hlinkClick r:id="rId2"/>
              </a:rPr>
              <a:t>Univision</a:t>
            </a:r>
            <a:r>
              <a:rPr lang="en-US" dirty="0"/>
              <a:t> and </a:t>
            </a:r>
            <a:r>
              <a:rPr lang="en-US" dirty="0">
                <a:solidFill>
                  <a:srgbClr val="00B050"/>
                </a:solidFill>
                <a:hlinkClick r:id="rId3"/>
              </a:rPr>
              <a:t>Telemundo</a:t>
            </a:r>
            <a:r>
              <a:rPr lang="en-US" dirty="0"/>
              <a:t>  face growing competition in Spanish-language television programming</a:t>
            </a:r>
            <a:endParaRPr lang="tr-TR" dirty="0"/>
          </a:p>
          <a:p>
            <a:pPr lvl="1">
              <a:spcBef>
                <a:spcPts val="1200"/>
              </a:spcBef>
            </a:pPr>
            <a:r>
              <a:rPr lang="tr-TR" dirty="0" err="1"/>
              <a:t>Syrian</a:t>
            </a:r>
            <a:r>
              <a:rPr lang="tr-TR" dirty="0"/>
              <a:t> </a:t>
            </a:r>
            <a:r>
              <a:rPr lang="tr-TR" dirty="0" err="1"/>
              <a:t>population</a:t>
            </a:r>
            <a:r>
              <a:rPr lang="tr-TR" dirty="0"/>
              <a:t> in </a:t>
            </a:r>
            <a:r>
              <a:rPr lang="tr-TR" dirty="0" err="1"/>
              <a:t>Turkey</a:t>
            </a:r>
            <a:r>
              <a:rPr lang="tr-TR" dirty="0"/>
              <a:t>!</a:t>
            </a: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31</a:t>
            </a:fld>
            <a:endParaRPr lang="en-US" dirty="0"/>
          </a:p>
        </p:txBody>
      </p:sp>
    </p:spTree>
    <p:extLst>
      <p:ext uri="{BB962C8B-B14F-4D97-AF65-F5344CB8AC3E}">
        <p14:creationId xmlns:p14="http://schemas.microsoft.com/office/powerpoint/2010/main" val="1517201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Consumerism</a:t>
            </a:r>
          </a:p>
        </p:txBody>
      </p:sp>
      <p:sp>
        <p:nvSpPr>
          <p:cNvPr id="3" name="Content Placeholder 2"/>
          <p:cNvSpPr>
            <a:spLocks noGrp="1"/>
          </p:cNvSpPr>
          <p:nvPr>
            <p:ph idx="1"/>
          </p:nvPr>
        </p:nvSpPr>
        <p:spPr/>
        <p:txBody>
          <a:bodyPr>
            <a:normAutofit fontScale="85000" lnSpcReduction="20000"/>
          </a:bodyPr>
          <a:lstStyle/>
          <a:p>
            <a:pPr marL="338138" indent="-338138">
              <a:spcBef>
                <a:spcPts val="1200"/>
              </a:spcBef>
              <a:tabLst>
                <a:tab pos="463550" algn="l"/>
                <a:tab pos="635000" algn="l"/>
              </a:tabLst>
            </a:pPr>
            <a:r>
              <a:rPr lang="en-US" dirty="0"/>
              <a:t>Social force within the environment </a:t>
            </a:r>
          </a:p>
          <a:p>
            <a:pPr marL="733616" lvl="1" indent="-338138">
              <a:spcBef>
                <a:spcPts val="1200"/>
              </a:spcBef>
              <a:tabLst>
                <a:tab pos="463550" algn="l"/>
                <a:tab pos="635000" algn="l"/>
              </a:tabLst>
            </a:pPr>
            <a:r>
              <a:rPr lang="en-US" dirty="0"/>
              <a:t>Aids and protects the consumer </a:t>
            </a:r>
          </a:p>
          <a:p>
            <a:pPr marL="733616" lvl="1" indent="-338138">
              <a:spcBef>
                <a:spcPts val="1200"/>
              </a:spcBef>
              <a:tabLst>
                <a:tab pos="463550" algn="l"/>
                <a:tab pos="635000" algn="l"/>
              </a:tabLst>
            </a:pPr>
            <a:r>
              <a:rPr lang="en-US" dirty="0"/>
              <a:t>Exerts</a:t>
            </a:r>
            <a:r>
              <a:rPr lang="tr-TR" dirty="0"/>
              <a:t>/</a:t>
            </a:r>
            <a:r>
              <a:rPr lang="tr-TR" dirty="0" err="1"/>
              <a:t>employes</a:t>
            </a:r>
            <a:r>
              <a:rPr lang="en-US" dirty="0"/>
              <a:t> legal, moral, and economic pressures on business and government</a:t>
            </a:r>
            <a:endParaRPr lang="tr-TR" dirty="0"/>
          </a:p>
          <a:p>
            <a:pPr marL="733616" lvl="1" indent="-338138">
              <a:spcBef>
                <a:spcPts val="1200"/>
              </a:spcBef>
              <a:tabLst>
                <a:tab pos="463550" algn="l"/>
                <a:tab pos="635000" algn="l"/>
              </a:tabLst>
            </a:pPr>
            <a:r>
              <a:rPr lang="en-US" dirty="0"/>
              <a:t>Consumerism is a social and economic order that encourages the acquisition of goods and services in ever-increasing amounts. With the industrial revolution, but particularly in the 20th century, mass production led to overproduction—the supply of goods would grow beyond consumer demand, and so manufacturers turned</a:t>
            </a:r>
            <a:r>
              <a:rPr lang="tr-TR" dirty="0"/>
              <a:t>/</a:t>
            </a:r>
            <a:r>
              <a:rPr lang="tr-TR" dirty="0" err="1"/>
              <a:t>invert</a:t>
            </a:r>
            <a:r>
              <a:rPr lang="en-US" dirty="0"/>
              <a:t> to </a:t>
            </a:r>
            <a:r>
              <a:rPr lang="en-US" dirty="0">
                <a:highlight>
                  <a:srgbClr val="FFFF00"/>
                </a:highlight>
              </a:rPr>
              <a:t>planned obsolescence</a:t>
            </a:r>
            <a:r>
              <a:rPr lang="tr-TR" dirty="0">
                <a:highlight>
                  <a:srgbClr val="FFFF00"/>
                </a:highlight>
              </a:rPr>
              <a:t>/</a:t>
            </a:r>
            <a:r>
              <a:rPr lang="tr-TR" dirty="0" err="1">
                <a:highlight>
                  <a:srgbClr val="FFFF00"/>
                </a:highlight>
              </a:rPr>
              <a:t>aging</a:t>
            </a:r>
            <a:r>
              <a:rPr lang="en-US" dirty="0"/>
              <a:t> and advertising to manipulate consumer spending</a:t>
            </a:r>
            <a:r>
              <a:rPr lang="tr-TR" dirty="0"/>
              <a:t> (</a:t>
            </a:r>
            <a:r>
              <a:rPr lang="tr-TR" dirty="0">
                <a:hlinkClick r:id="rId2"/>
              </a:rPr>
              <a:t>https://en.wikipedia.org/wiki/Consumerism</a:t>
            </a:r>
            <a:r>
              <a:rPr lang="tr-TR" dirty="0"/>
              <a:t>, </a:t>
            </a:r>
            <a:r>
              <a:rPr lang="tr-TR" dirty="0" err="1"/>
              <a:t>Accessed</a:t>
            </a:r>
            <a:r>
              <a:rPr lang="tr-TR" dirty="0"/>
              <a:t>. 10/18/2020).</a:t>
            </a:r>
          </a:p>
          <a:p>
            <a:pPr marL="733616" lvl="1" indent="-338138">
              <a:spcBef>
                <a:spcPts val="1200"/>
              </a:spcBef>
              <a:tabLst>
                <a:tab pos="463550" algn="l"/>
                <a:tab pos="635000" algn="l"/>
              </a:tabLst>
            </a:pP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32</a:t>
            </a:fld>
            <a:endParaRPr lang="en-US" dirty="0"/>
          </a:p>
        </p:txBody>
      </p:sp>
    </p:spTree>
    <p:extLst>
      <p:ext uri="{BB962C8B-B14F-4D97-AF65-F5344CB8AC3E}">
        <p14:creationId xmlns:p14="http://schemas.microsoft.com/office/powerpoint/2010/main" val="4119881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Consumerism</a:t>
            </a:r>
          </a:p>
        </p:txBody>
      </p:sp>
      <p:sp>
        <p:nvSpPr>
          <p:cNvPr id="3" name="Content Placeholder 2"/>
          <p:cNvSpPr>
            <a:spLocks noGrp="1"/>
          </p:cNvSpPr>
          <p:nvPr>
            <p:ph idx="1"/>
          </p:nvPr>
        </p:nvSpPr>
        <p:spPr/>
        <p:txBody>
          <a:bodyPr>
            <a:normAutofit/>
          </a:bodyPr>
          <a:lstStyle/>
          <a:p>
            <a:pPr marL="338138" indent="-338138">
              <a:spcBef>
                <a:spcPts val="1200"/>
              </a:spcBef>
              <a:tabLst>
                <a:tab pos="463550" algn="l"/>
                <a:tab pos="635000" algn="l"/>
              </a:tabLst>
            </a:pPr>
            <a:r>
              <a:rPr lang="en-US" dirty="0"/>
              <a:t>Consumer rights:</a:t>
            </a:r>
          </a:p>
          <a:p>
            <a:pPr lvl="1">
              <a:spcBef>
                <a:spcPts val="1200"/>
              </a:spcBef>
              <a:tabLst>
                <a:tab pos="463550" algn="l"/>
                <a:tab pos="635000" algn="l"/>
              </a:tabLst>
            </a:pPr>
            <a:r>
              <a:rPr lang="en-US" dirty="0"/>
              <a:t>The right to choose freely</a:t>
            </a:r>
          </a:p>
          <a:p>
            <a:pPr lvl="1">
              <a:spcBef>
                <a:spcPts val="1200"/>
              </a:spcBef>
              <a:tabLst>
                <a:tab pos="463550" algn="l"/>
                <a:tab pos="635000" algn="l"/>
              </a:tabLst>
            </a:pPr>
            <a:r>
              <a:rPr lang="en-US" dirty="0"/>
              <a:t>The right to be informed</a:t>
            </a:r>
          </a:p>
          <a:p>
            <a:pPr lvl="1">
              <a:spcBef>
                <a:spcPts val="1200"/>
              </a:spcBef>
              <a:tabLst>
                <a:tab pos="463550" algn="l"/>
                <a:tab pos="635000" algn="l"/>
              </a:tabLst>
            </a:pPr>
            <a:r>
              <a:rPr lang="en-US" dirty="0"/>
              <a:t>The right to be heard</a:t>
            </a:r>
          </a:p>
          <a:p>
            <a:pPr lvl="1">
              <a:spcBef>
                <a:spcPts val="1200"/>
              </a:spcBef>
              <a:tabLst>
                <a:tab pos="463550" algn="l"/>
                <a:tab pos="635000" algn="l"/>
              </a:tabLst>
            </a:pPr>
            <a:r>
              <a:rPr lang="en-US" dirty="0"/>
              <a:t>The right to be safe</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33</a:t>
            </a:fld>
            <a:endParaRPr lang="en-US" dirty="0"/>
          </a:p>
        </p:txBody>
      </p:sp>
    </p:spTree>
    <p:extLst>
      <p:ext uri="{BB962C8B-B14F-4D97-AF65-F5344CB8AC3E}">
        <p14:creationId xmlns:p14="http://schemas.microsoft.com/office/powerpoint/2010/main" val="638992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573"/>
            <a:ext cx="8229600" cy="586252"/>
          </a:xfrm>
        </p:spPr>
        <p:txBody>
          <a:bodyPr>
            <a:normAutofit fontScale="90000"/>
          </a:bodyPr>
          <a:lstStyle/>
          <a:p>
            <a:pPr algn="ctr"/>
            <a:r>
              <a:rPr lang="en-US" dirty="0"/>
              <a:t>Ethical Issues in Marketing</a:t>
            </a:r>
          </a:p>
        </p:txBody>
      </p:sp>
      <p:sp>
        <p:nvSpPr>
          <p:cNvPr id="3" name="Content Placeholder 2"/>
          <p:cNvSpPr>
            <a:spLocks noGrp="1"/>
          </p:cNvSpPr>
          <p:nvPr>
            <p:ph idx="1"/>
          </p:nvPr>
        </p:nvSpPr>
        <p:spPr>
          <a:xfrm>
            <a:off x="210312" y="978408"/>
            <a:ext cx="8476488" cy="5340096"/>
          </a:xfrm>
        </p:spPr>
        <p:txBody>
          <a:bodyPr>
            <a:normAutofit lnSpcReduction="10000"/>
          </a:bodyPr>
          <a:lstStyle/>
          <a:p>
            <a:pPr>
              <a:spcBef>
                <a:spcPts val="1200"/>
              </a:spcBef>
            </a:pPr>
            <a:r>
              <a:rPr lang="en-US" sz="2000" b="1" dirty="0">
                <a:solidFill>
                  <a:srgbClr val="FF0000"/>
                </a:solidFill>
              </a:rPr>
              <a:t>Marketing ethics </a:t>
            </a:r>
            <a:r>
              <a:rPr lang="en-US" sz="2000" dirty="0"/>
              <a:t>- Marketers’ </a:t>
            </a:r>
            <a:r>
              <a:rPr lang="en-US" sz="2000" dirty="0">
                <a:highlight>
                  <a:srgbClr val="FFFF00"/>
                </a:highlight>
              </a:rPr>
              <a:t>standards of conduct</a:t>
            </a:r>
            <a:r>
              <a:rPr lang="tr-TR" sz="2000" dirty="0">
                <a:highlight>
                  <a:srgbClr val="FFFF00"/>
                </a:highlight>
              </a:rPr>
              <a:t>/</a:t>
            </a:r>
            <a:r>
              <a:rPr lang="tr-TR" sz="2000" dirty="0" err="1">
                <a:highlight>
                  <a:srgbClr val="FFFF00"/>
                </a:highlight>
              </a:rPr>
              <a:t>behavior</a:t>
            </a:r>
            <a:r>
              <a:rPr lang="en-US" sz="2000" dirty="0">
                <a:highlight>
                  <a:srgbClr val="FFFF00"/>
                </a:highlight>
              </a:rPr>
              <a:t> and moral</a:t>
            </a:r>
            <a:r>
              <a:rPr lang="tr-TR" sz="2000" dirty="0">
                <a:highlight>
                  <a:srgbClr val="FFFF00"/>
                </a:highlight>
              </a:rPr>
              <a:t>/</a:t>
            </a:r>
            <a:r>
              <a:rPr lang="tr-TR" sz="2000" dirty="0" err="1">
                <a:highlight>
                  <a:srgbClr val="FFFF00"/>
                </a:highlight>
              </a:rPr>
              <a:t>ethical</a:t>
            </a:r>
            <a:r>
              <a:rPr lang="en-US" sz="2000" dirty="0">
                <a:highlight>
                  <a:srgbClr val="FFFF00"/>
                </a:highlight>
              </a:rPr>
              <a:t> values</a:t>
            </a:r>
          </a:p>
          <a:p>
            <a:pPr>
              <a:spcBef>
                <a:spcPts val="1200"/>
              </a:spcBef>
            </a:pPr>
            <a:r>
              <a:rPr lang="en-US" sz="2000" dirty="0"/>
              <a:t>Some industries are required by law to maintain corporate-level positions responsible for ethics and legal compliance</a:t>
            </a:r>
            <a:r>
              <a:rPr lang="tr-TR" sz="2000" dirty="0"/>
              <a:t>/</a:t>
            </a:r>
            <a:r>
              <a:rPr lang="tr-TR" sz="2000" dirty="0" err="1"/>
              <a:t>obedience</a:t>
            </a:r>
            <a:endParaRPr lang="en-US" sz="2000" dirty="0"/>
          </a:p>
          <a:p>
            <a:pPr>
              <a:spcBef>
                <a:spcPts val="1200"/>
              </a:spcBef>
            </a:pPr>
            <a:r>
              <a:rPr lang="en-US" sz="2000" dirty="0"/>
              <a:t>Workplace may generate serious conflicts when individuals discover that their ethical beliefs don’t match those of their employer</a:t>
            </a:r>
            <a:endParaRPr lang="tr-TR" sz="2000" dirty="0"/>
          </a:p>
          <a:p>
            <a:pPr>
              <a:spcBef>
                <a:spcPts val="1200"/>
              </a:spcBef>
            </a:pPr>
            <a:r>
              <a:rPr lang="en-US" sz="2000" dirty="0"/>
              <a:t>While ethics can refer broadly to moral principles, one often sees it applied to questions of correct behavior within a relatively narrow area of activity: Our class had a debate over the ethics of genetic testing.</a:t>
            </a:r>
          </a:p>
          <a:p>
            <a:r>
              <a:rPr lang="en-US" sz="2000" dirty="0"/>
              <a:t>Morals often describes one’s </a:t>
            </a:r>
            <a:r>
              <a:rPr lang="tr-TR" sz="2000" dirty="0" err="1"/>
              <a:t>particular</a:t>
            </a:r>
            <a:r>
              <a:rPr lang="tr-TR" sz="2000" dirty="0"/>
              <a:t> </a:t>
            </a:r>
            <a:r>
              <a:rPr lang="en-US" sz="2000" dirty="0"/>
              <a:t>values concerning what is right and what is wrong</a:t>
            </a:r>
            <a:r>
              <a:rPr lang="tr-TR" sz="2000" dirty="0"/>
              <a:t>: </a:t>
            </a:r>
            <a:r>
              <a:rPr lang="en-US" sz="2000" i="1" dirty="0"/>
              <a:t>It would go against my morals to help you cheat on the test.</a:t>
            </a:r>
            <a:endParaRPr lang="tr-TR" sz="2000" i="1" dirty="0"/>
          </a:p>
          <a:p>
            <a:r>
              <a:rPr lang="en-US" sz="2000" dirty="0"/>
              <a:t>In addition, morals usually connotes</a:t>
            </a:r>
            <a:r>
              <a:rPr lang="tr-TR" sz="2000" dirty="0"/>
              <a:t>/</a:t>
            </a:r>
            <a:r>
              <a:rPr lang="tr-TR" sz="2000" dirty="0" err="1"/>
              <a:t>indicates</a:t>
            </a:r>
            <a:r>
              <a:rPr lang="en-US" sz="2000" dirty="0"/>
              <a:t> an element of </a:t>
            </a:r>
            <a:r>
              <a:rPr lang="en-US" sz="2000" dirty="0">
                <a:highlight>
                  <a:srgbClr val="00FFFF"/>
                </a:highlight>
              </a:rPr>
              <a:t>subjective</a:t>
            </a:r>
            <a:r>
              <a:rPr lang="en-US" sz="2000" dirty="0"/>
              <a:t> preference, while ethics tends to suggest aspects of </a:t>
            </a:r>
            <a:r>
              <a:rPr lang="en-US" sz="2000" dirty="0">
                <a:highlight>
                  <a:srgbClr val="FFFF00"/>
                </a:highlight>
              </a:rPr>
              <a:t>universal</a:t>
            </a:r>
            <a:r>
              <a:rPr lang="en-US" sz="2000" dirty="0"/>
              <a:t> fairness and the question of whether or not an action is responsible:</a:t>
            </a:r>
            <a:r>
              <a:rPr lang="tr-TR" sz="2000" dirty="0"/>
              <a:t> C</a:t>
            </a:r>
            <a:r>
              <a:rPr lang="en-US" sz="2000" i="1" dirty="0" err="1"/>
              <a:t>rossing</a:t>
            </a:r>
            <a:r>
              <a:rPr lang="en-US" sz="2000" i="1" dirty="0"/>
              <a:t> </a:t>
            </a:r>
            <a:r>
              <a:rPr lang="tr-TR" sz="2000" i="1" dirty="0" err="1"/>
              <a:t>the</a:t>
            </a:r>
            <a:r>
              <a:rPr lang="en-US" sz="2000" i="1" dirty="0"/>
              <a:t> red light when there is no traffic on a secluded road</a:t>
            </a:r>
            <a:r>
              <a:rPr lang="tr-TR" sz="2000" dirty="0"/>
              <a:t> (</a:t>
            </a:r>
            <a:r>
              <a:rPr lang="tr-TR" sz="2000" dirty="0">
                <a:hlinkClick r:id="rId2"/>
              </a:rPr>
              <a:t>https://www.merriam-webster.com/dictionary/ethic#note-1</a:t>
            </a:r>
            <a:r>
              <a:rPr lang="tr-TR" sz="2000" dirty="0"/>
              <a:t>, </a:t>
            </a:r>
            <a:r>
              <a:rPr lang="tr-TR" sz="2000" dirty="0" err="1"/>
              <a:t>Accessed</a:t>
            </a:r>
            <a:r>
              <a:rPr lang="tr-TR" sz="2000" dirty="0"/>
              <a:t>. 10/18/2020). </a:t>
            </a:r>
            <a:endParaRPr lang="en-US" sz="2000"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34</a:t>
            </a:fld>
            <a:endParaRPr lang="en-US" dirty="0"/>
          </a:p>
        </p:txBody>
      </p:sp>
    </p:spTree>
    <p:extLst>
      <p:ext uri="{BB962C8B-B14F-4D97-AF65-F5344CB8AC3E}">
        <p14:creationId xmlns:p14="http://schemas.microsoft.com/office/powerpoint/2010/main" val="3186441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Figure 3.2 - Ethical Issues in Marketing</a:t>
            </a:r>
          </a:p>
        </p:txBody>
      </p:sp>
      <p:sp>
        <p:nvSpPr>
          <p:cNvPr id="4" name="Slide Number Placeholder 3"/>
          <p:cNvSpPr>
            <a:spLocks noGrp="1"/>
          </p:cNvSpPr>
          <p:nvPr>
            <p:ph type="sldNum" sz="quarter" idx="12"/>
          </p:nvPr>
        </p:nvSpPr>
        <p:spPr/>
        <p:txBody>
          <a:bodyPr/>
          <a:lstStyle/>
          <a:p>
            <a:fld id="{4B896723-57CD-594F-A552-1F057032A5F7}" type="slidenum">
              <a:rPr lang="en-US" smtClean="0"/>
              <a:pPr/>
              <a:t>35</a:t>
            </a:fld>
            <a:endParaRPr lang="en-US" dirty="0"/>
          </a:p>
        </p:txBody>
      </p:sp>
      <p:pic>
        <p:nvPicPr>
          <p:cNvPr id="6" name="Picture 5" descr="CM_F3.2-rev.png"/>
          <p:cNvPicPr>
            <a:picLocks noChangeAspect="1"/>
          </p:cNvPicPr>
          <p:nvPr/>
        </p:nvPicPr>
        <p:blipFill>
          <a:blip r:embed="rId2"/>
          <a:stretch>
            <a:fillRect/>
          </a:stretch>
        </p:blipFill>
        <p:spPr>
          <a:xfrm>
            <a:off x="88900" y="1562100"/>
            <a:ext cx="8445500" cy="3733800"/>
          </a:xfrm>
          <a:prstGeom prst="rect">
            <a:avLst/>
          </a:prstGeom>
        </p:spPr>
      </p:pic>
    </p:spTree>
    <p:extLst>
      <p:ext uri="{BB962C8B-B14F-4D97-AF65-F5344CB8AC3E}">
        <p14:creationId xmlns:p14="http://schemas.microsoft.com/office/powerpoint/2010/main" val="3878160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3.3 - Ten Steps for Corporations to Improve Standards of Business Ethics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36</a:t>
            </a:fld>
            <a:endParaRPr lang="en-US" dirty="0"/>
          </a:p>
        </p:txBody>
      </p:sp>
      <p:pic>
        <p:nvPicPr>
          <p:cNvPr id="6" name="Picture 5" descr="CM_F3.3_rev.png"/>
          <p:cNvPicPr>
            <a:picLocks noChangeAspect="1"/>
          </p:cNvPicPr>
          <p:nvPr/>
        </p:nvPicPr>
        <p:blipFill>
          <a:blip r:embed="rId2"/>
          <a:stretch>
            <a:fillRect/>
          </a:stretch>
        </p:blipFill>
        <p:spPr>
          <a:xfrm>
            <a:off x="1524000" y="1265323"/>
            <a:ext cx="6096000" cy="4976726"/>
          </a:xfrm>
          <a:prstGeom prst="rect">
            <a:avLst/>
          </a:prstGeom>
        </p:spPr>
      </p:pic>
    </p:spTree>
    <p:extLst>
      <p:ext uri="{BB962C8B-B14F-4D97-AF65-F5344CB8AC3E}">
        <p14:creationId xmlns:p14="http://schemas.microsoft.com/office/powerpoint/2010/main" val="3031106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Figure 3.4 - Test Your Workplace Ethics</a:t>
            </a:r>
          </a:p>
        </p:txBody>
      </p:sp>
      <p:sp>
        <p:nvSpPr>
          <p:cNvPr id="4" name="Slide Number Placeholder 3"/>
          <p:cNvSpPr>
            <a:spLocks noGrp="1"/>
          </p:cNvSpPr>
          <p:nvPr>
            <p:ph type="sldNum" sz="quarter" idx="12"/>
          </p:nvPr>
        </p:nvSpPr>
        <p:spPr/>
        <p:txBody>
          <a:bodyPr/>
          <a:lstStyle/>
          <a:p>
            <a:fld id="{4B896723-57CD-594F-A552-1F057032A5F7}" type="slidenum">
              <a:rPr lang="en-US" smtClean="0"/>
              <a:pPr/>
              <a:t>37</a:t>
            </a:fld>
            <a:endParaRPr lang="en-US" dirty="0"/>
          </a:p>
        </p:txBody>
      </p:sp>
      <p:pic>
        <p:nvPicPr>
          <p:cNvPr id="5" name="Picture 4" descr="CM_F3.4_rev.png"/>
          <p:cNvPicPr>
            <a:picLocks noChangeAspect="1"/>
          </p:cNvPicPr>
          <p:nvPr/>
        </p:nvPicPr>
        <p:blipFill>
          <a:blip r:embed="rId2"/>
          <a:stretch>
            <a:fillRect/>
          </a:stretch>
        </p:blipFill>
        <p:spPr>
          <a:xfrm>
            <a:off x="194733" y="1265323"/>
            <a:ext cx="7943090" cy="4576677"/>
          </a:xfrm>
          <a:prstGeom prst="rect">
            <a:avLst/>
          </a:prstGeom>
        </p:spPr>
      </p:pic>
    </p:spTree>
    <p:extLst>
      <p:ext uri="{BB962C8B-B14F-4D97-AF65-F5344CB8AC3E}">
        <p14:creationId xmlns:p14="http://schemas.microsoft.com/office/powerpoint/2010/main" val="3486593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Marketing Research</a:t>
            </a:r>
          </a:p>
        </p:txBody>
      </p:sp>
      <p:sp>
        <p:nvSpPr>
          <p:cNvPr id="3" name="Content Placeholder 2"/>
          <p:cNvSpPr>
            <a:spLocks noGrp="1"/>
          </p:cNvSpPr>
          <p:nvPr>
            <p:ph idx="1"/>
          </p:nvPr>
        </p:nvSpPr>
        <p:spPr/>
        <p:txBody>
          <a:bodyPr>
            <a:normAutofit lnSpcReduction="10000"/>
          </a:bodyPr>
          <a:lstStyle/>
          <a:p>
            <a:pPr>
              <a:spcBef>
                <a:spcPts val="1200"/>
              </a:spcBef>
            </a:pPr>
            <a:r>
              <a:rPr lang="en-US" dirty="0"/>
              <a:t>Consumers are concerned about privacy</a:t>
            </a:r>
          </a:p>
          <a:p>
            <a:pPr lvl="1">
              <a:spcBef>
                <a:spcPts val="1200"/>
              </a:spcBef>
            </a:pPr>
            <a:r>
              <a:rPr lang="en-US" dirty="0"/>
              <a:t>Proliferation of databases</a:t>
            </a:r>
          </a:p>
          <a:p>
            <a:pPr lvl="1">
              <a:spcBef>
                <a:spcPts val="1200"/>
              </a:spcBef>
            </a:pPr>
            <a:r>
              <a:rPr lang="en-US" dirty="0"/>
              <a:t>Selling of address lists</a:t>
            </a:r>
          </a:p>
          <a:p>
            <a:pPr lvl="1">
              <a:spcBef>
                <a:spcPts val="1200"/>
              </a:spcBef>
            </a:pPr>
            <a:r>
              <a:rPr lang="en-US" dirty="0"/>
              <a:t>Ease with which consumer information can be gathered</a:t>
            </a:r>
          </a:p>
          <a:p>
            <a:pPr>
              <a:spcBef>
                <a:spcPts val="1200"/>
              </a:spcBef>
            </a:pPr>
            <a:r>
              <a:rPr lang="en-IN" dirty="0"/>
              <a:t>Several agencies offer assistance </a:t>
            </a:r>
          </a:p>
          <a:p>
            <a:pPr>
              <a:spcBef>
                <a:spcPts val="1200"/>
              </a:spcBef>
            </a:pPr>
            <a:r>
              <a:rPr lang="en-US" dirty="0"/>
              <a:t>The U.S. government maintains a </a:t>
            </a:r>
            <a:r>
              <a:rPr lang="en-US" dirty="0">
                <a:hlinkClick r:id="rId2"/>
              </a:rPr>
              <a:t>Do Not Call registry</a:t>
            </a:r>
            <a:r>
              <a:rPr lang="en-US" dirty="0"/>
              <a:t> to prevent unwanted telemarketing</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38</a:t>
            </a:fld>
            <a:endParaRPr lang="en-US" dirty="0"/>
          </a:p>
        </p:txBody>
      </p:sp>
    </p:spTree>
    <p:extLst>
      <p:ext uri="{BB962C8B-B14F-4D97-AF65-F5344CB8AC3E}">
        <p14:creationId xmlns:p14="http://schemas.microsoft.com/office/powerpoint/2010/main" val="2734847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Product Strategy</a:t>
            </a:r>
          </a:p>
        </p:txBody>
      </p:sp>
      <p:sp>
        <p:nvSpPr>
          <p:cNvPr id="3" name="Content Placeholder 2"/>
          <p:cNvSpPr>
            <a:spLocks noGrp="1"/>
          </p:cNvSpPr>
          <p:nvPr>
            <p:ph idx="1"/>
          </p:nvPr>
        </p:nvSpPr>
        <p:spPr>
          <a:xfrm>
            <a:off x="457200" y="1271854"/>
            <a:ext cx="8229600" cy="4991786"/>
          </a:xfrm>
        </p:spPr>
        <p:txBody>
          <a:bodyPr>
            <a:normAutofit fontScale="92500"/>
          </a:bodyPr>
          <a:lstStyle/>
          <a:p>
            <a:pPr>
              <a:spcBef>
                <a:spcPts val="1200"/>
              </a:spcBef>
              <a:defRPr/>
            </a:pPr>
            <a:r>
              <a:rPr lang="en-US" dirty="0"/>
              <a:t>Product quality, planned obsolescence, brand similarity, and packaging raise ethical issues</a:t>
            </a:r>
          </a:p>
          <a:p>
            <a:pPr lvl="1">
              <a:spcBef>
                <a:spcPts val="1200"/>
              </a:spcBef>
              <a:defRPr/>
            </a:pPr>
            <a:r>
              <a:rPr lang="en-US" dirty="0"/>
              <a:t>Example: Packaging strategy</a:t>
            </a:r>
          </a:p>
          <a:p>
            <a:pPr lvl="2">
              <a:spcBef>
                <a:spcPts val="1200"/>
              </a:spcBef>
              <a:defRPr/>
            </a:pPr>
            <a:r>
              <a:rPr lang="en-US" dirty="0"/>
              <a:t> Larger packages are more noticeable on the shelf</a:t>
            </a:r>
          </a:p>
          <a:p>
            <a:pPr lvl="2">
              <a:spcBef>
                <a:spcPts val="1200"/>
              </a:spcBef>
              <a:defRPr/>
            </a:pPr>
            <a:r>
              <a:rPr lang="en-US" dirty="0"/>
              <a:t> Oddly</a:t>
            </a:r>
            <a:r>
              <a:rPr lang="tr-TR" dirty="0"/>
              <a:t>/</a:t>
            </a:r>
            <a:r>
              <a:rPr lang="tr-TR" dirty="0" err="1"/>
              <a:t>weirdly</a:t>
            </a:r>
            <a:r>
              <a:rPr lang="tr-TR" dirty="0"/>
              <a:t> </a:t>
            </a:r>
            <a:r>
              <a:rPr lang="en-US" dirty="0"/>
              <a:t>sized packages make price comparison difficult</a:t>
            </a:r>
          </a:p>
          <a:p>
            <a:pPr marL="1204913" lvl="2" indent="-290513">
              <a:spcBef>
                <a:spcPts val="1200"/>
              </a:spcBef>
              <a:defRPr/>
            </a:pPr>
            <a:r>
              <a:rPr lang="en-US" dirty="0"/>
              <a:t>Bottles with concave bottoms appear</a:t>
            </a:r>
            <a:r>
              <a:rPr lang="tr-TR" dirty="0"/>
              <a:t>/</a:t>
            </a:r>
            <a:r>
              <a:rPr lang="tr-TR" dirty="0" err="1"/>
              <a:t>seem</a:t>
            </a:r>
            <a:r>
              <a:rPr lang="en-US" dirty="0"/>
              <a:t> to have more    liquid in them than they do</a:t>
            </a:r>
          </a:p>
          <a:p>
            <a:r>
              <a:rPr lang="tr-TR" dirty="0"/>
              <a:t>PO: </a:t>
            </a:r>
            <a:r>
              <a:rPr lang="tr-TR" dirty="0">
                <a:hlinkClick r:id="rId2"/>
              </a:rPr>
              <a:t>https://durabilitymatters.com/planned-obsolescence/</a:t>
            </a:r>
            <a:r>
              <a:rPr lang="tr-TR" dirty="0"/>
              <a:t> </a:t>
            </a: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39</a:t>
            </a:fld>
            <a:endParaRPr lang="en-US" dirty="0"/>
          </a:p>
        </p:txBody>
      </p:sp>
    </p:spTree>
    <p:extLst>
      <p:ext uri="{BB962C8B-B14F-4D97-AF65-F5344CB8AC3E}">
        <p14:creationId xmlns:p14="http://schemas.microsoft.com/office/powerpoint/2010/main" val="236931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Management</a:t>
            </a:r>
          </a:p>
        </p:txBody>
      </p:sp>
      <p:sp>
        <p:nvSpPr>
          <p:cNvPr id="3" name="Content Placeholder 2"/>
          <p:cNvSpPr>
            <a:spLocks noGrp="1"/>
          </p:cNvSpPr>
          <p:nvPr>
            <p:ph idx="1"/>
          </p:nvPr>
        </p:nvSpPr>
        <p:spPr/>
        <p:txBody>
          <a:bodyPr/>
          <a:lstStyle/>
          <a:p>
            <a:pPr>
              <a:spcBef>
                <a:spcPts val="1200"/>
              </a:spcBef>
            </a:pPr>
            <a:r>
              <a:rPr lang="en-US" dirty="0"/>
              <a:t>Attainment</a:t>
            </a:r>
            <a:r>
              <a:rPr lang="tr-TR" dirty="0"/>
              <a:t>/</a:t>
            </a:r>
            <a:r>
              <a:rPr lang="tr-TR" dirty="0" err="1"/>
              <a:t>achievement</a:t>
            </a:r>
            <a:r>
              <a:rPr lang="en-US" dirty="0"/>
              <a:t> of organizational objectives by predicting</a:t>
            </a:r>
            <a:r>
              <a:rPr lang="tr-TR" dirty="0"/>
              <a:t>/</a:t>
            </a:r>
            <a:r>
              <a:rPr lang="tr-TR" dirty="0" err="1"/>
              <a:t>forecast</a:t>
            </a:r>
            <a:r>
              <a:rPr lang="en-US" dirty="0"/>
              <a:t> and influencing the competitive, political-legal, economic, technological, and social- cultural environments</a:t>
            </a:r>
          </a:p>
          <a:p>
            <a:pPr>
              <a:spcBef>
                <a:spcPts val="1200"/>
              </a:spcBef>
            </a:pPr>
            <a:r>
              <a:rPr lang="en-US" b="1" dirty="0">
                <a:solidFill>
                  <a:srgbClr val="FF0000"/>
                </a:solidFill>
              </a:rPr>
              <a:t>Strategic alliance </a:t>
            </a:r>
            <a:r>
              <a:rPr lang="en-US" dirty="0"/>
              <a:t>- Partnership in which two or more companies combine resources and capital to create competitive advantages in a new market</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a:t>
            </a:fld>
            <a:endParaRPr lang="en-US" dirty="0"/>
          </a:p>
        </p:txBody>
      </p:sp>
    </p:spTree>
    <p:extLst>
      <p:ext uri="{BB962C8B-B14F-4D97-AF65-F5344CB8AC3E}">
        <p14:creationId xmlns:p14="http://schemas.microsoft.com/office/powerpoint/2010/main" val="3817943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F6FE6F-3715-4A9F-BC84-4DEDF3E0E400}"/>
              </a:ext>
            </a:extLst>
          </p:cNvPr>
          <p:cNvSpPr>
            <a:spLocks noGrp="1"/>
          </p:cNvSpPr>
          <p:nvPr>
            <p:ph type="title"/>
          </p:nvPr>
        </p:nvSpPr>
        <p:spPr/>
        <p:txBody>
          <a:bodyPr/>
          <a:lstStyle/>
          <a:p>
            <a:pPr algn="ctr"/>
            <a:r>
              <a:rPr lang="tr-TR" dirty="0" err="1"/>
              <a:t>Brand</a:t>
            </a:r>
            <a:r>
              <a:rPr lang="tr-TR" dirty="0"/>
              <a:t> &amp; Logo </a:t>
            </a:r>
            <a:r>
              <a:rPr lang="tr-TR" dirty="0" err="1"/>
              <a:t>Similarity</a:t>
            </a:r>
            <a:endParaRPr lang="tr-TR" dirty="0"/>
          </a:p>
        </p:txBody>
      </p:sp>
      <p:pic>
        <p:nvPicPr>
          <p:cNvPr id="5" name="İçerik Yer Tutucusu 4">
            <a:extLst>
              <a:ext uri="{FF2B5EF4-FFF2-40B4-BE49-F238E27FC236}">
                <a16:creationId xmlns:a16="http://schemas.microsoft.com/office/drawing/2014/main" id="{95DE137D-B4BB-4F7F-9683-57FEA8520E8F}"/>
              </a:ext>
            </a:extLst>
          </p:cNvPr>
          <p:cNvPicPr>
            <a:picLocks noGrp="1" noChangeAspect="1"/>
          </p:cNvPicPr>
          <p:nvPr>
            <p:ph idx="1"/>
          </p:nvPr>
        </p:nvPicPr>
        <p:blipFill>
          <a:blip r:embed="rId2"/>
          <a:stretch>
            <a:fillRect/>
          </a:stretch>
        </p:blipFill>
        <p:spPr>
          <a:xfrm>
            <a:off x="393192" y="2898647"/>
            <a:ext cx="3840480" cy="3045887"/>
          </a:xfrm>
          <a:prstGeom prst="rect">
            <a:avLst/>
          </a:prstGeom>
        </p:spPr>
      </p:pic>
      <p:sp>
        <p:nvSpPr>
          <p:cNvPr id="4" name="Slayt Numarası Yer Tutucusu 3">
            <a:extLst>
              <a:ext uri="{FF2B5EF4-FFF2-40B4-BE49-F238E27FC236}">
                <a16:creationId xmlns:a16="http://schemas.microsoft.com/office/drawing/2014/main" id="{04CCBF83-022F-4F46-9321-C1ADCB2EDAED}"/>
              </a:ext>
            </a:extLst>
          </p:cNvPr>
          <p:cNvSpPr>
            <a:spLocks noGrp="1"/>
          </p:cNvSpPr>
          <p:nvPr>
            <p:ph type="sldNum" sz="quarter" idx="12"/>
          </p:nvPr>
        </p:nvSpPr>
        <p:spPr/>
        <p:txBody>
          <a:bodyPr/>
          <a:lstStyle/>
          <a:p>
            <a:fld id="{4B896723-57CD-594F-A552-1F057032A5F7}" type="slidenum">
              <a:rPr lang="en-US" smtClean="0"/>
              <a:pPr/>
              <a:t>40</a:t>
            </a:fld>
            <a:endParaRPr lang="en-US" dirty="0"/>
          </a:p>
        </p:txBody>
      </p:sp>
      <p:pic>
        <p:nvPicPr>
          <p:cNvPr id="7" name="Resim 6">
            <a:extLst>
              <a:ext uri="{FF2B5EF4-FFF2-40B4-BE49-F238E27FC236}">
                <a16:creationId xmlns:a16="http://schemas.microsoft.com/office/drawing/2014/main" id="{2F24F670-5DE0-480F-8640-453B59F16A2E}"/>
              </a:ext>
            </a:extLst>
          </p:cNvPr>
          <p:cNvPicPr>
            <a:picLocks noChangeAspect="1"/>
          </p:cNvPicPr>
          <p:nvPr/>
        </p:nvPicPr>
        <p:blipFill>
          <a:blip r:embed="rId3"/>
          <a:stretch>
            <a:fillRect/>
          </a:stretch>
        </p:blipFill>
        <p:spPr>
          <a:xfrm>
            <a:off x="4572000" y="3099816"/>
            <a:ext cx="3721608" cy="2679192"/>
          </a:xfrm>
          <a:prstGeom prst="rect">
            <a:avLst/>
          </a:prstGeom>
        </p:spPr>
      </p:pic>
      <p:pic>
        <p:nvPicPr>
          <p:cNvPr id="8" name="Resim 7">
            <a:extLst>
              <a:ext uri="{FF2B5EF4-FFF2-40B4-BE49-F238E27FC236}">
                <a16:creationId xmlns:a16="http://schemas.microsoft.com/office/drawing/2014/main" id="{84F6BC12-8F2F-4586-B887-02B3D33E18E9}"/>
              </a:ext>
            </a:extLst>
          </p:cNvPr>
          <p:cNvPicPr>
            <a:picLocks noChangeAspect="1"/>
          </p:cNvPicPr>
          <p:nvPr/>
        </p:nvPicPr>
        <p:blipFill>
          <a:blip r:embed="rId4"/>
          <a:stretch>
            <a:fillRect/>
          </a:stretch>
        </p:blipFill>
        <p:spPr>
          <a:xfrm>
            <a:off x="541972" y="1151953"/>
            <a:ext cx="2847975" cy="1609725"/>
          </a:xfrm>
          <a:prstGeom prst="rect">
            <a:avLst/>
          </a:prstGeom>
        </p:spPr>
      </p:pic>
      <p:pic>
        <p:nvPicPr>
          <p:cNvPr id="9" name="Resim 8">
            <a:extLst>
              <a:ext uri="{FF2B5EF4-FFF2-40B4-BE49-F238E27FC236}">
                <a16:creationId xmlns:a16="http://schemas.microsoft.com/office/drawing/2014/main" id="{CEF3832E-9493-4DE6-BA00-F5EAF67635BF}"/>
              </a:ext>
            </a:extLst>
          </p:cNvPr>
          <p:cNvPicPr>
            <a:picLocks noChangeAspect="1"/>
          </p:cNvPicPr>
          <p:nvPr/>
        </p:nvPicPr>
        <p:blipFill>
          <a:blip r:embed="rId5"/>
          <a:stretch>
            <a:fillRect/>
          </a:stretch>
        </p:blipFill>
        <p:spPr>
          <a:xfrm>
            <a:off x="4695444" y="1185290"/>
            <a:ext cx="2971800" cy="1543050"/>
          </a:xfrm>
          <a:prstGeom prst="rect">
            <a:avLst/>
          </a:prstGeom>
        </p:spPr>
      </p:pic>
    </p:spTree>
    <p:extLst>
      <p:ext uri="{BB962C8B-B14F-4D97-AF65-F5344CB8AC3E}">
        <p14:creationId xmlns:p14="http://schemas.microsoft.com/office/powerpoint/2010/main" val="4226754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Distribution</a:t>
            </a:r>
          </a:p>
        </p:txBody>
      </p:sp>
      <p:sp>
        <p:nvSpPr>
          <p:cNvPr id="3" name="Content Placeholder 2"/>
          <p:cNvSpPr>
            <a:spLocks noGrp="1"/>
          </p:cNvSpPr>
          <p:nvPr>
            <p:ph idx="1"/>
          </p:nvPr>
        </p:nvSpPr>
        <p:spPr/>
        <p:txBody>
          <a:bodyPr/>
          <a:lstStyle/>
          <a:p>
            <a:pPr>
              <a:spcBef>
                <a:spcPts val="1200"/>
              </a:spcBef>
            </a:pPr>
            <a:r>
              <a:rPr lang="en-US" dirty="0"/>
              <a:t>What is the appropriate degree of control over the distribution channel?</a:t>
            </a:r>
          </a:p>
          <a:p>
            <a:pPr>
              <a:spcBef>
                <a:spcPts val="1200"/>
              </a:spcBef>
            </a:pPr>
            <a:r>
              <a:rPr lang="en-US" dirty="0"/>
              <a:t>Should a company distribute its products in marginally profitable outlets that have no alternative source of supply?</a:t>
            </a:r>
          </a:p>
          <a:p>
            <a:pPr marL="0" indent="0">
              <a:spcBef>
                <a:spcPts val="1200"/>
              </a:spcBef>
              <a:buNone/>
            </a:pPr>
            <a:r>
              <a:rPr lang="tr-TR" dirty="0"/>
              <a:t>I</a:t>
            </a:r>
            <a:r>
              <a:rPr lang="en-US" dirty="0" err="1"/>
              <a:t>nfluenza</a:t>
            </a:r>
            <a:r>
              <a:rPr lang="en-US" dirty="0"/>
              <a:t> vaccine</a:t>
            </a:r>
            <a:r>
              <a:rPr lang="tr-TR" dirty="0"/>
              <a:t>: </a:t>
            </a:r>
            <a:r>
              <a:rPr lang="tr-TR" dirty="0" err="1"/>
              <a:t>Community</a:t>
            </a:r>
            <a:r>
              <a:rPr lang="tr-TR" dirty="0"/>
              <a:t> </a:t>
            </a:r>
            <a:r>
              <a:rPr lang="tr-TR" dirty="0" err="1"/>
              <a:t>Clinic</a:t>
            </a:r>
            <a:r>
              <a:rPr lang="tr-TR" dirty="0"/>
              <a:t>/</a:t>
            </a:r>
            <a:r>
              <a:rPr lang="tr-TR" dirty="0" err="1"/>
              <a:t>Public</a:t>
            </a:r>
            <a:r>
              <a:rPr lang="tr-TR" dirty="0"/>
              <a:t> </a:t>
            </a:r>
            <a:r>
              <a:rPr lang="tr-TR" dirty="0" err="1"/>
              <a:t>Hospital</a:t>
            </a:r>
            <a:r>
              <a:rPr lang="tr-TR" dirty="0"/>
              <a:t> </a:t>
            </a:r>
            <a:r>
              <a:rPr lang="tr-TR" dirty="0" err="1"/>
              <a:t>vs</a:t>
            </a:r>
            <a:r>
              <a:rPr lang="tr-TR" dirty="0"/>
              <a:t> </a:t>
            </a:r>
            <a:r>
              <a:rPr lang="tr-TR" dirty="0" err="1"/>
              <a:t>Private</a:t>
            </a:r>
            <a:r>
              <a:rPr lang="tr-TR" dirty="0"/>
              <a:t> </a:t>
            </a:r>
            <a:r>
              <a:rPr lang="tr-TR" dirty="0" err="1"/>
              <a:t>Hospital</a:t>
            </a:r>
            <a:r>
              <a:rPr lang="tr-TR" dirty="0"/>
              <a:t>/</a:t>
            </a:r>
            <a:r>
              <a:rPr lang="tr-TR" dirty="0" err="1"/>
              <a:t>Pharmacy</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41</a:t>
            </a:fld>
            <a:endParaRPr lang="en-US" dirty="0"/>
          </a:p>
        </p:txBody>
      </p:sp>
    </p:spTree>
    <p:extLst>
      <p:ext uri="{BB962C8B-B14F-4D97-AF65-F5344CB8AC3E}">
        <p14:creationId xmlns:p14="http://schemas.microsoft.com/office/powerpoint/2010/main" val="1976355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Promotion</a:t>
            </a:r>
          </a:p>
        </p:txBody>
      </p:sp>
      <p:sp>
        <p:nvSpPr>
          <p:cNvPr id="3" name="Content Placeholder 2"/>
          <p:cNvSpPr>
            <a:spLocks noGrp="1"/>
          </p:cNvSpPr>
          <p:nvPr>
            <p:ph idx="1"/>
          </p:nvPr>
        </p:nvSpPr>
        <p:spPr/>
        <p:txBody>
          <a:bodyPr>
            <a:normAutofit/>
          </a:bodyPr>
          <a:lstStyle/>
          <a:p>
            <a:pPr>
              <a:spcBef>
                <a:spcPts val="1200"/>
              </a:spcBef>
            </a:pPr>
            <a:r>
              <a:rPr lang="en-US" dirty="0"/>
              <a:t>Truth</a:t>
            </a:r>
            <a:r>
              <a:rPr lang="tr-TR" dirty="0"/>
              <a:t>/</a:t>
            </a:r>
            <a:r>
              <a:rPr lang="tr-TR" dirty="0" err="1"/>
              <a:t>reality</a:t>
            </a:r>
            <a:r>
              <a:rPr lang="en-US" dirty="0"/>
              <a:t> in advertising is the bedrock</a:t>
            </a:r>
            <a:r>
              <a:rPr lang="tr-TR" dirty="0"/>
              <a:t>/basis </a:t>
            </a:r>
            <a:r>
              <a:rPr lang="en-US" dirty="0"/>
              <a:t>of ethics in promotion</a:t>
            </a:r>
          </a:p>
          <a:p>
            <a:pPr>
              <a:spcBef>
                <a:spcPts val="1200"/>
              </a:spcBef>
            </a:pPr>
            <a:r>
              <a:rPr lang="en-US" dirty="0"/>
              <a:t>Marketing to children has come under increased scrutiny</a:t>
            </a:r>
            <a:r>
              <a:rPr lang="tr-TR" dirty="0"/>
              <a:t>/</a:t>
            </a:r>
            <a:r>
              <a:rPr lang="tr-TR" dirty="0" err="1"/>
              <a:t>inspection</a:t>
            </a:r>
            <a:endParaRPr lang="en-US" dirty="0"/>
          </a:p>
          <a:p>
            <a:pPr>
              <a:spcBef>
                <a:spcPts val="1200"/>
              </a:spcBef>
            </a:pPr>
            <a:r>
              <a:rPr lang="en-US" dirty="0"/>
              <a:t>Promoting specific products to college students can raise ethical questions</a:t>
            </a:r>
          </a:p>
          <a:p>
            <a:pPr marL="0" indent="0">
              <a:buNone/>
            </a:pP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42</a:t>
            </a:fld>
            <a:endParaRPr lang="en-US" dirty="0"/>
          </a:p>
        </p:txBody>
      </p:sp>
    </p:spTree>
    <p:extLst>
      <p:ext uri="{BB962C8B-B14F-4D97-AF65-F5344CB8AC3E}">
        <p14:creationId xmlns:p14="http://schemas.microsoft.com/office/powerpoint/2010/main" val="2649597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Pricing</a:t>
            </a:r>
          </a:p>
        </p:txBody>
      </p:sp>
      <p:sp>
        <p:nvSpPr>
          <p:cNvPr id="3" name="Content Placeholder 2"/>
          <p:cNvSpPr>
            <a:spLocks noGrp="1"/>
          </p:cNvSpPr>
          <p:nvPr>
            <p:ph idx="1"/>
          </p:nvPr>
        </p:nvSpPr>
        <p:spPr>
          <a:xfrm>
            <a:off x="146304" y="1271854"/>
            <a:ext cx="8769096" cy="5083226"/>
          </a:xfrm>
        </p:spPr>
        <p:txBody>
          <a:bodyPr>
            <a:normAutofit lnSpcReduction="10000"/>
          </a:bodyPr>
          <a:lstStyle/>
          <a:p>
            <a:pPr>
              <a:spcBef>
                <a:spcPts val="1200"/>
              </a:spcBef>
            </a:pPr>
            <a:r>
              <a:rPr lang="en-US" dirty="0"/>
              <a:t>Most regulated aspect of a firm’s marketing activities</a:t>
            </a:r>
          </a:p>
          <a:p>
            <a:pPr lvl="1">
              <a:spcBef>
                <a:spcPts val="1200"/>
              </a:spcBef>
            </a:pPr>
            <a:r>
              <a:rPr lang="en-US" dirty="0"/>
              <a:t>Example: Credit-card companies target consumers with poor credit ratings </a:t>
            </a:r>
          </a:p>
          <a:p>
            <a:pPr lvl="2">
              <a:spcBef>
                <a:spcPts val="1200"/>
              </a:spcBef>
            </a:pPr>
            <a:r>
              <a:rPr lang="en-US" dirty="0"/>
              <a:t>Offer them what industry observers call “subprime</a:t>
            </a:r>
            <a:r>
              <a:rPr lang="tr-TR" dirty="0"/>
              <a:t> (</a:t>
            </a:r>
            <a:r>
              <a:rPr lang="tr-TR" dirty="0" err="1"/>
              <a:t>high</a:t>
            </a:r>
            <a:r>
              <a:rPr lang="tr-TR" dirty="0"/>
              <a:t> </a:t>
            </a:r>
            <a:r>
              <a:rPr lang="tr-TR" dirty="0" err="1"/>
              <a:t>interest</a:t>
            </a:r>
            <a:r>
              <a:rPr lang="tr-TR" dirty="0"/>
              <a:t> rate)</a:t>
            </a:r>
            <a:r>
              <a:rPr lang="en-US" dirty="0"/>
              <a:t>” or “fee-harvesting” credit cards</a:t>
            </a:r>
          </a:p>
          <a:p>
            <a:pPr marL="0" indent="0">
              <a:spcBef>
                <a:spcPts val="1200"/>
              </a:spcBef>
              <a:buNone/>
            </a:pPr>
            <a:r>
              <a:rPr lang="en-US" sz="2000" dirty="0">
                <a:highlight>
                  <a:srgbClr val="00FFFF"/>
                </a:highlight>
              </a:rPr>
              <a:t>Fee-harvesting credit cards </a:t>
            </a:r>
            <a:r>
              <a:rPr lang="en-US" sz="2000" dirty="0"/>
              <a:t>are those whose purpose is to generate fee income for the issuer. The cards tend to have low credit limits, much of which can be eaten up by the various fees imposed, from processing fees to monthly and annual fees. Because the worst of these cards were unfair to consumers, the Credit CARD Act of 2009 included caps on fees. The act says no more than one-quarter of a card’s credit limit can be consumed by fees in the first year the account is opened. Thus, fees on a card with a $400 limit are capped at $100.</a:t>
            </a:r>
          </a:p>
          <a:p>
            <a:pPr marL="0" indent="0">
              <a:buNone/>
            </a:pPr>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43</a:t>
            </a:fld>
            <a:endParaRPr lang="en-US" dirty="0"/>
          </a:p>
        </p:txBody>
      </p:sp>
    </p:spTree>
    <p:extLst>
      <p:ext uri="{BB962C8B-B14F-4D97-AF65-F5344CB8AC3E}">
        <p14:creationId xmlns:p14="http://schemas.microsoft.com/office/powerpoint/2010/main" val="1282224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Responsibility in Marketing</a:t>
            </a:r>
          </a:p>
        </p:txBody>
      </p:sp>
      <p:sp>
        <p:nvSpPr>
          <p:cNvPr id="3" name="Content Placeholder 2"/>
          <p:cNvSpPr>
            <a:spLocks noGrp="1"/>
          </p:cNvSpPr>
          <p:nvPr>
            <p:ph idx="1"/>
          </p:nvPr>
        </p:nvSpPr>
        <p:spPr/>
        <p:txBody>
          <a:bodyPr/>
          <a:lstStyle/>
          <a:p>
            <a:r>
              <a:rPr lang="en-US" dirty="0"/>
              <a:t>Marketing philosophies, policies, procedures, and actions that have the enhancement of society’s welfare as a primary objective</a:t>
            </a:r>
          </a:p>
          <a:p>
            <a:r>
              <a:rPr lang="en-US" dirty="0"/>
              <a:t>Four dimensions of social responsibility:</a:t>
            </a:r>
          </a:p>
          <a:p>
            <a:pPr lvl="1"/>
            <a:r>
              <a:rPr lang="en-US" dirty="0"/>
              <a:t>Economic</a:t>
            </a:r>
          </a:p>
          <a:p>
            <a:pPr lvl="1"/>
            <a:r>
              <a:rPr lang="en-US" dirty="0"/>
              <a:t>Legal</a:t>
            </a:r>
          </a:p>
          <a:p>
            <a:pPr lvl="1"/>
            <a:r>
              <a:rPr lang="en-US" dirty="0"/>
              <a:t>Ethical</a:t>
            </a:r>
          </a:p>
          <a:p>
            <a:pPr lvl="1"/>
            <a:r>
              <a:rPr lang="en-US" dirty="0"/>
              <a:t>Philanthropic</a:t>
            </a:r>
            <a:r>
              <a:rPr lang="tr-TR" dirty="0"/>
              <a:t>/</a:t>
            </a:r>
            <a:r>
              <a:rPr lang="tr-TR" dirty="0" err="1"/>
              <a:t>Humanitarian</a:t>
            </a:r>
            <a:endParaRPr lang="en-US" dirty="0"/>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44</a:t>
            </a:fld>
            <a:endParaRPr lang="en-US" dirty="0"/>
          </a:p>
        </p:txBody>
      </p:sp>
    </p:spTree>
    <p:extLst>
      <p:ext uri="{BB962C8B-B14F-4D97-AF65-F5344CB8AC3E}">
        <p14:creationId xmlns:p14="http://schemas.microsoft.com/office/powerpoint/2010/main" val="442974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3.5 - The Four Step Pyramid of Social Responsibility</a:t>
            </a:r>
          </a:p>
        </p:txBody>
      </p:sp>
      <p:sp>
        <p:nvSpPr>
          <p:cNvPr id="4" name="Slide Number Placeholder 3"/>
          <p:cNvSpPr>
            <a:spLocks noGrp="1"/>
          </p:cNvSpPr>
          <p:nvPr>
            <p:ph type="sldNum" sz="quarter" idx="12"/>
          </p:nvPr>
        </p:nvSpPr>
        <p:spPr/>
        <p:txBody>
          <a:bodyPr/>
          <a:lstStyle/>
          <a:p>
            <a:fld id="{4B896723-57CD-594F-A552-1F057032A5F7}" type="slidenum">
              <a:rPr lang="en-US" smtClean="0"/>
              <a:pPr/>
              <a:t>45</a:t>
            </a:fld>
            <a:endParaRPr lang="en-US" dirty="0"/>
          </a:p>
        </p:txBody>
      </p:sp>
      <p:pic>
        <p:nvPicPr>
          <p:cNvPr id="5" name="Picture 4" descr="CM_F3.5_rev.png"/>
          <p:cNvPicPr>
            <a:picLocks noChangeAspect="1"/>
          </p:cNvPicPr>
          <p:nvPr/>
        </p:nvPicPr>
        <p:blipFill>
          <a:blip r:embed="rId2"/>
          <a:stretch>
            <a:fillRect/>
          </a:stretch>
        </p:blipFill>
        <p:spPr>
          <a:xfrm>
            <a:off x="922867" y="1380067"/>
            <a:ext cx="7154333" cy="4633382"/>
          </a:xfrm>
          <a:prstGeom prst="rect">
            <a:avLst/>
          </a:prstGeom>
        </p:spPr>
      </p:pic>
    </p:spTree>
    <p:extLst>
      <p:ext uri="{BB962C8B-B14F-4D97-AF65-F5344CB8AC3E}">
        <p14:creationId xmlns:p14="http://schemas.microsoft.com/office/powerpoint/2010/main" val="3909770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Marketing’s Responsibilities</a:t>
            </a:r>
          </a:p>
        </p:txBody>
      </p:sp>
      <p:sp>
        <p:nvSpPr>
          <p:cNvPr id="3" name="Content Placeholder 2"/>
          <p:cNvSpPr>
            <a:spLocks noGrp="1"/>
          </p:cNvSpPr>
          <p:nvPr>
            <p:ph idx="1"/>
          </p:nvPr>
        </p:nvSpPr>
        <p:spPr/>
        <p:txBody>
          <a:bodyPr>
            <a:normAutofit fontScale="85000" lnSpcReduction="20000"/>
          </a:bodyPr>
          <a:lstStyle/>
          <a:p>
            <a:pPr marL="338138" indent="-338138">
              <a:spcBef>
                <a:spcPts val="1200"/>
              </a:spcBef>
              <a:tabLst>
                <a:tab pos="463550" algn="l"/>
                <a:tab pos="635000" algn="l"/>
              </a:tabLst>
            </a:pPr>
            <a:r>
              <a:rPr lang="en-US" dirty="0"/>
              <a:t>Corporate responsibility covers the entire framework of society</a:t>
            </a:r>
          </a:p>
          <a:p>
            <a:pPr marL="338138" indent="-338138">
              <a:spcBef>
                <a:spcPts val="1200"/>
              </a:spcBef>
              <a:tabLst>
                <a:tab pos="463550" algn="l"/>
                <a:tab pos="635000" algn="l"/>
              </a:tabLst>
            </a:pPr>
            <a:r>
              <a:rPr lang="en-US" dirty="0"/>
              <a:t>Marketers must consider:</a:t>
            </a:r>
          </a:p>
          <a:p>
            <a:pPr lvl="1">
              <a:spcBef>
                <a:spcPts val="1200"/>
              </a:spcBef>
              <a:tabLst>
                <a:tab pos="463550" algn="l"/>
                <a:tab pos="635000" algn="l"/>
              </a:tabLst>
            </a:pPr>
            <a:r>
              <a:rPr lang="en-US" dirty="0"/>
              <a:t>The global effects of their decisions</a:t>
            </a:r>
          </a:p>
          <a:p>
            <a:pPr lvl="1">
              <a:spcBef>
                <a:spcPts val="1200"/>
              </a:spcBef>
              <a:tabLst>
                <a:tab pos="463550" algn="l"/>
                <a:tab pos="635000" algn="l"/>
              </a:tabLst>
            </a:pPr>
            <a:r>
              <a:rPr lang="en-US" dirty="0"/>
              <a:t>The long-term effects of their decisions</a:t>
            </a:r>
          </a:p>
          <a:p>
            <a:pPr lvl="1">
              <a:spcBef>
                <a:spcPts val="1200"/>
              </a:spcBef>
              <a:tabLst>
                <a:tab pos="463550" algn="l"/>
                <a:tab pos="635000" algn="l"/>
              </a:tabLst>
            </a:pPr>
            <a:r>
              <a:rPr lang="en-US" dirty="0"/>
              <a:t>The well-being of future generations</a:t>
            </a:r>
            <a:endParaRPr lang="tr-TR" dirty="0"/>
          </a:p>
          <a:p>
            <a:pPr marL="457200" lvl="1" indent="0">
              <a:spcBef>
                <a:spcPts val="1200"/>
              </a:spcBef>
              <a:buNone/>
              <a:tabLst>
                <a:tab pos="463550" algn="l"/>
                <a:tab pos="635000" algn="l"/>
              </a:tabLst>
            </a:pPr>
            <a:r>
              <a:rPr lang="tr-TR" dirty="0" err="1"/>
              <a:t>For</a:t>
            </a:r>
            <a:r>
              <a:rPr lang="tr-TR" dirty="0"/>
              <a:t> </a:t>
            </a:r>
            <a:r>
              <a:rPr lang="tr-TR" dirty="0" err="1"/>
              <a:t>example</a:t>
            </a:r>
            <a:r>
              <a:rPr lang="tr-TR" dirty="0"/>
              <a:t> </a:t>
            </a:r>
            <a:r>
              <a:rPr lang="tr-TR" dirty="0" err="1"/>
              <a:t>fast-food</a:t>
            </a:r>
            <a:r>
              <a:rPr lang="tr-TR" dirty="0"/>
              <a:t> </a:t>
            </a:r>
            <a:r>
              <a:rPr lang="tr-TR" dirty="0" err="1"/>
              <a:t>and</a:t>
            </a:r>
            <a:r>
              <a:rPr lang="tr-TR" dirty="0"/>
              <a:t> </a:t>
            </a:r>
            <a:r>
              <a:rPr lang="tr-TR" dirty="0" err="1"/>
              <a:t>ready-to-eat-packed</a:t>
            </a:r>
            <a:r>
              <a:rPr lang="tr-TR" dirty="0"/>
              <a:t> </a:t>
            </a:r>
            <a:r>
              <a:rPr lang="tr-TR" dirty="0" err="1"/>
              <a:t>food</a:t>
            </a:r>
            <a:r>
              <a:rPr lang="tr-TR" dirty="0"/>
              <a:t> </a:t>
            </a:r>
            <a:r>
              <a:rPr lang="tr-TR" dirty="0" err="1"/>
              <a:t>industry</a:t>
            </a:r>
            <a:r>
              <a:rPr lang="tr-TR" dirty="0"/>
              <a:t>: </a:t>
            </a:r>
            <a:r>
              <a:rPr lang="tr-TR" dirty="0" err="1"/>
              <a:t>Lowering</a:t>
            </a:r>
            <a:r>
              <a:rPr lang="tr-TR" dirty="0"/>
              <a:t> salt, </a:t>
            </a:r>
            <a:r>
              <a:rPr lang="tr-TR" dirty="0" err="1"/>
              <a:t>saturated</a:t>
            </a:r>
            <a:r>
              <a:rPr lang="tr-TR" dirty="0"/>
              <a:t> </a:t>
            </a:r>
            <a:r>
              <a:rPr lang="tr-TR" dirty="0" err="1"/>
              <a:t>fat</a:t>
            </a:r>
            <a:r>
              <a:rPr lang="tr-TR" dirty="0"/>
              <a:t>, </a:t>
            </a:r>
            <a:r>
              <a:rPr lang="tr-TR" dirty="0" err="1"/>
              <a:t>preservatives</a:t>
            </a:r>
            <a:r>
              <a:rPr lang="tr-TR" dirty="0"/>
              <a:t> </a:t>
            </a:r>
            <a:r>
              <a:rPr lang="tr-TR" dirty="0" err="1"/>
              <a:t>and</a:t>
            </a:r>
            <a:r>
              <a:rPr lang="tr-TR" dirty="0"/>
              <a:t>  </a:t>
            </a:r>
            <a:r>
              <a:rPr lang="tr-TR" dirty="0" err="1"/>
              <a:t>additives</a:t>
            </a:r>
            <a:r>
              <a:rPr lang="tr-TR" dirty="0"/>
              <a:t> </a:t>
            </a:r>
            <a:r>
              <a:rPr lang="tr-TR" dirty="0" err="1"/>
              <a:t>etc</a:t>
            </a:r>
            <a:r>
              <a:rPr lang="tr-TR" dirty="0"/>
              <a:t>.</a:t>
            </a:r>
            <a:endParaRPr lang="en-US" dirty="0"/>
          </a:p>
          <a:p>
            <a:pPr marL="338138" indent="-338138">
              <a:spcBef>
                <a:spcPts val="1200"/>
              </a:spcBef>
              <a:tabLst>
                <a:tab pos="463550" algn="l"/>
                <a:tab pos="635000" algn="l"/>
              </a:tabLst>
            </a:pPr>
            <a:r>
              <a:rPr lang="en-US" dirty="0"/>
              <a:t>Entire communities can benefit through socially responsible investing</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46</a:t>
            </a:fld>
            <a:endParaRPr lang="en-US" dirty="0"/>
          </a:p>
        </p:txBody>
      </p:sp>
    </p:spTree>
    <p:extLst>
      <p:ext uri="{BB962C8B-B14F-4D97-AF65-F5344CB8AC3E}">
        <p14:creationId xmlns:p14="http://schemas.microsoft.com/office/powerpoint/2010/main" val="2230708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and the Environment</a:t>
            </a:r>
          </a:p>
        </p:txBody>
      </p:sp>
      <p:sp>
        <p:nvSpPr>
          <p:cNvPr id="3" name="Content Placeholder 2"/>
          <p:cNvSpPr>
            <a:spLocks noGrp="1"/>
          </p:cNvSpPr>
          <p:nvPr>
            <p:ph idx="1"/>
          </p:nvPr>
        </p:nvSpPr>
        <p:spPr/>
        <p:txBody>
          <a:bodyPr/>
          <a:lstStyle/>
          <a:p>
            <a:pPr>
              <a:spcBef>
                <a:spcPts val="1200"/>
              </a:spcBef>
            </a:pPr>
            <a:r>
              <a:rPr lang="en-US" dirty="0"/>
              <a:t>Environmental issues influence all areas of marketing decision making</a:t>
            </a:r>
          </a:p>
          <a:p>
            <a:pPr>
              <a:spcBef>
                <a:spcPts val="1200"/>
              </a:spcBef>
            </a:pPr>
            <a:r>
              <a:rPr lang="en-US" b="1" dirty="0">
                <a:solidFill>
                  <a:srgbClr val="FF0000"/>
                </a:solidFill>
              </a:rPr>
              <a:t>Green marketing </a:t>
            </a:r>
            <a:r>
              <a:rPr lang="en-US" dirty="0"/>
              <a:t>- Production, promotion, and reclamation</a:t>
            </a:r>
            <a:r>
              <a:rPr lang="tr-TR" dirty="0"/>
              <a:t>/</a:t>
            </a:r>
            <a:r>
              <a:rPr lang="tr-TR" dirty="0" err="1"/>
              <a:t>reformation</a:t>
            </a:r>
            <a:r>
              <a:rPr lang="tr-TR" dirty="0"/>
              <a:t> of</a:t>
            </a:r>
            <a:r>
              <a:rPr lang="en-US" dirty="0"/>
              <a:t> environmentally sensitive products</a:t>
            </a:r>
            <a:r>
              <a:rPr lang="tr-TR" dirty="0"/>
              <a:t>.</a:t>
            </a:r>
            <a:r>
              <a:rPr lang="en-US" dirty="0"/>
              <a:t>	</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47</a:t>
            </a:fld>
            <a:endParaRPr lang="en-US" dirty="0"/>
          </a:p>
        </p:txBody>
      </p:sp>
    </p:spTree>
    <p:extLst>
      <p:ext uri="{BB962C8B-B14F-4D97-AF65-F5344CB8AC3E}">
        <p14:creationId xmlns:p14="http://schemas.microsoft.com/office/powerpoint/2010/main" val="867001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Strategic Implications of Marketing in the 21st Century</a:t>
            </a:r>
          </a:p>
        </p:txBody>
      </p:sp>
      <p:sp>
        <p:nvSpPr>
          <p:cNvPr id="3" name="Content Placeholder 2"/>
          <p:cNvSpPr>
            <a:spLocks noGrp="1"/>
          </p:cNvSpPr>
          <p:nvPr>
            <p:ph idx="1"/>
          </p:nvPr>
        </p:nvSpPr>
        <p:spPr/>
        <p:txBody>
          <a:bodyPr/>
          <a:lstStyle/>
          <a:p>
            <a:r>
              <a:rPr lang="en-US" dirty="0"/>
              <a:t>With the Internet and rapid changes in technology, competition is even more intense than before</a:t>
            </a:r>
          </a:p>
          <a:p>
            <a:r>
              <a:rPr lang="en-US" dirty="0"/>
              <a:t>Marketers face new regulations as the political and legal environment responds to changes in the United States and abroad</a:t>
            </a:r>
          </a:p>
          <a:p>
            <a:r>
              <a:rPr lang="en-US" dirty="0"/>
              <a:t>Ethics and social responsibility must underlie</a:t>
            </a:r>
            <a:r>
              <a:rPr lang="tr-TR" dirty="0"/>
              <a:t>/</a:t>
            </a:r>
            <a:r>
              <a:rPr lang="tr-TR"/>
              <a:t>support</a:t>
            </a:r>
            <a:r>
              <a:rPr lang="en-US"/>
              <a:t> </a:t>
            </a:r>
            <a:r>
              <a:rPr lang="en-US" dirty="0"/>
              <a:t>everything that marketers do in  the 21st century</a:t>
            </a: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48</a:t>
            </a:fld>
            <a:endParaRPr lang="en-US" dirty="0"/>
          </a:p>
        </p:txBody>
      </p:sp>
    </p:spTree>
    <p:extLst>
      <p:ext uri="{BB962C8B-B14F-4D97-AF65-F5344CB8AC3E}">
        <p14:creationId xmlns:p14="http://schemas.microsoft.com/office/powerpoint/2010/main" val="4006801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Zappos</a:t>
            </a:r>
            <a:r>
              <a:rPr lang="en-US" dirty="0"/>
              <a:t> Video</a:t>
            </a:r>
          </a:p>
        </p:txBody>
      </p:sp>
      <p:sp>
        <p:nvSpPr>
          <p:cNvPr id="4" name="Slide Number Placeholder 3"/>
          <p:cNvSpPr>
            <a:spLocks noGrp="1"/>
          </p:cNvSpPr>
          <p:nvPr>
            <p:ph type="sldNum" sz="quarter" idx="12"/>
          </p:nvPr>
        </p:nvSpPr>
        <p:spPr/>
        <p:txBody>
          <a:bodyPr/>
          <a:lstStyle/>
          <a:p>
            <a:fld id="{4B896723-57CD-594F-A552-1F057032A5F7}" type="slidenum">
              <a:rPr lang="en-US" smtClean="0"/>
              <a:pPr/>
              <a:t>49</a:t>
            </a:fld>
            <a:endParaRPr lang="en-US" dirty="0"/>
          </a:p>
        </p:txBody>
      </p:sp>
      <p:sp>
        <p:nvSpPr>
          <p:cNvPr id="7" name="TextBox 6"/>
          <p:cNvSpPr txBox="1"/>
          <p:nvPr/>
        </p:nvSpPr>
        <p:spPr>
          <a:xfrm>
            <a:off x="457200" y="2403756"/>
            <a:ext cx="7315200" cy="923330"/>
          </a:xfrm>
          <a:prstGeom prst="rect">
            <a:avLst/>
          </a:prstGeom>
          <a:noFill/>
        </p:spPr>
        <p:txBody>
          <a:bodyPr wrap="square" rtlCol="0">
            <a:spAutoFit/>
          </a:bodyPr>
          <a:lstStyle/>
          <a:p>
            <a:r>
              <a:rPr lang="en-US" u="sng" dirty="0">
                <a:hlinkClick r:id="rId2"/>
              </a:rPr>
              <a:t>http</a:t>
            </a:r>
            <a:r>
              <a:rPr lang="en-US" u="sng">
                <a:hlinkClick r:id="rId2"/>
              </a:rPr>
              <a:t>://www.cengage.com/marketing/book_content/boone_9781133628460/videos/ch03.html</a:t>
            </a:r>
            <a:endParaRPr lang="en-US" u="sng"/>
          </a:p>
          <a:p>
            <a:endParaRPr lang="en-US" dirty="0"/>
          </a:p>
        </p:txBody>
      </p:sp>
    </p:spTree>
    <p:extLst>
      <p:ext uri="{BB962C8B-B14F-4D97-AF65-F5344CB8AC3E}">
        <p14:creationId xmlns:p14="http://schemas.microsoft.com/office/powerpoint/2010/main" val="149260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6C49BF-2120-4C89-90DE-58D2C538746D}"/>
              </a:ext>
            </a:extLst>
          </p:cNvPr>
          <p:cNvSpPr>
            <a:spLocks noGrp="1"/>
          </p:cNvSpPr>
          <p:nvPr>
            <p:ph type="title"/>
          </p:nvPr>
        </p:nvSpPr>
        <p:spPr>
          <a:xfrm>
            <a:off x="457200" y="274638"/>
            <a:ext cx="8229600" cy="973751"/>
          </a:xfrm>
        </p:spPr>
        <p:txBody>
          <a:bodyPr anchor="ctr">
            <a:normAutofit/>
          </a:bodyPr>
          <a:lstStyle/>
          <a:p>
            <a:pPr algn="ctr"/>
            <a:r>
              <a:rPr lang="tr-TR" dirty="0"/>
              <a:t>Strategic </a:t>
            </a:r>
            <a:r>
              <a:rPr lang="tr-TR" dirty="0" err="1"/>
              <a:t>Alliances</a:t>
            </a:r>
            <a:r>
              <a:rPr lang="tr-TR" dirty="0"/>
              <a:t> </a:t>
            </a:r>
          </a:p>
        </p:txBody>
      </p:sp>
      <p:pic>
        <p:nvPicPr>
          <p:cNvPr id="5" name="Resim 4">
            <a:extLst>
              <a:ext uri="{FF2B5EF4-FFF2-40B4-BE49-F238E27FC236}">
                <a16:creationId xmlns:a16="http://schemas.microsoft.com/office/drawing/2014/main" id="{F39B4C6E-A5E4-47EA-838C-EF30F2642732}"/>
              </a:ext>
            </a:extLst>
          </p:cNvPr>
          <p:cNvPicPr>
            <a:picLocks noChangeAspect="1"/>
          </p:cNvPicPr>
          <p:nvPr/>
        </p:nvPicPr>
        <p:blipFill rotWithShape="1">
          <a:blip r:embed="rId2"/>
          <a:srcRect l="23537" r="9541" b="3"/>
          <a:stretch/>
        </p:blipFill>
        <p:spPr>
          <a:xfrm>
            <a:off x="457200" y="1600200"/>
            <a:ext cx="4038600" cy="4525963"/>
          </a:xfrm>
          <a:prstGeom prst="rect">
            <a:avLst/>
          </a:prstGeom>
          <a:noFill/>
        </p:spPr>
      </p:pic>
      <p:sp>
        <p:nvSpPr>
          <p:cNvPr id="3" name="İçerik Yer Tutucusu 2">
            <a:extLst>
              <a:ext uri="{FF2B5EF4-FFF2-40B4-BE49-F238E27FC236}">
                <a16:creationId xmlns:a16="http://schemas.microsoft.com/office/drawing/2014/main" id="{2A82C2BF-6FAD-4FE9-B73F-7BA0B851FFE7}"/>
              </a:ext>
            </a:extLst>
          </p:cNvPr>
          <p:cNvSpPr>
            <a:spLocks noGrp="1"/>
          </p:cNvSpPr>
          <p:nvPr>
            <p:ph sz="half" idx="2"/>
          </p:nvPr>
        </p:nvSpPr>
        <p:spPr>
          <a:xfrm>
            <a:off x="4648200" y="1600200"/>
            <a:ext cx="4038600" cy="4525963"/>
          </a:xfrm>
        </p:spPr>
        <p:txBody>
          <a:bodyPr>
            <a:normAutofit/>
          </a:bodyPr>
          <a:lstStyle/>
          <a:p>
            <a:pPr marL="0" indent="0">
              <a:lnSpc>
                <a:spcPct val="90000"/>
              </a:lnSpc>
              <a:buNone/>
            </a:pPr>
            <a:r>
              <a:rPr lang="en-US" sz="1500" b="1" i="1" dirty="0"/>
              <a:t>Starbucks and Target</a:t>
            </a:r>
          </a:p>
          <a:p>
            <a:pPr marL="0" indent="0">
              <a:lnSpc>
                <a:spcPct val="90000"/>
              </a:lnSpc>
              <a:buNone/>
            </a:pPr>
            <a:endParaRPr lang="tr-TR" sz="1500" dirty="0"/>
          </a:p>
          <a:p>
            <a:pPr marL="0" indent="0">
              <a:lnSpc>
                <a:spcPct val="90000"/>
              </a:lnSpc>
              <a:buNone/>
            </a:pPr>
            <a:r>
              <a:rPr lang="en-US" sz="1500" dirty="0"/>
              <a:t>You’ve probably seen this strategic alliance several times – as soon as you walk into Target, there’s a Starbucks waiting to blend your favorite drink. Target and Starbucks knew both their brands had similar audiences (busy shoppers looking for affordable “luxuries” and a quick escape from the everyday).</a:t>
            </a:r>
            <a:endParaRPr lang="tr-TR" sz="1500" dirty="0"/>
          </a:p>
          <a:p>
            <a:pPr marL="0" indent="0">
              <a:lnSpc>
                <a:spcPct val="90000"/>
              </a:lnSpc>
              <a:buNone/>
            </a:pPr>
            <a:endParaRPr lang="tr-TR" sz="1500" dirty="0"/>
          </a:p>
          <a:p>
            <a:pPr marL="0" indent="0">
              <a:lnSpc>
                <a:spcPct val="90000"/>
              </a:lnSpc>
              <a:buNone/>
            </a:pPr>
            <a:r>
              <a:rPr lang="en-US" sz="1500" dirty="0"/>
              <a:t>This strategic alliance was formed all the way back in 1999 and is still going strong – we see thousands of Target stores hosting Starbucks cafes to fuel people’s Target runs. Target customers know if they get hungry or thirsty during a shopping trip, Starbucks has them covered right in store.</a:t>
            </a:r>
            <a:r>
              <a:rPr lang="tr-TR" sz="1500" dirty="0"/>
              <a:t> </a:t>
            </a:r>
            <a:endParaRPr lang="en-US" sz="1500" dirty="0"/>
          </a:p>
          <a:p>
            <a:pPr marL="0" indent="0">
              <a:lnSpc>
                <a:spcPct val="90000"/>
              </a:lnSpc>
              <a:buNone/>
            </a:pPr>
            <a:endParaRPr lang="en-US" sz="1500" dirty="0"/>
          </a:p>
          <a:p>
            <a:pPr marL="0" indent="0">
              <a:lnSpc>
                <a:spcPct val="90000"/>
              </a:lnSpc>
              <a:buNone/>
            </a:pPr>
            <a:endParaRPr lang="tr-TR" sz="1500" dirty="0"/>
          </a:p>
        </p:txBody>
      </p:sp>
      <p:sp>
        <p:nvSpPr>
          <p:cNvPr id="4" name="Slayt Numarası Yer Tutucusu 3">
            <a:extLst>
              <a:ext uri="{FF2B5EF4-FFF2-40B4-BE49-F238E27FC236}">
                <a16:creationId xmlns:a16="http://schemas.microsoft.com/office/drawing/2014/main" id="{40A967FC-8488-4808-9D76-72640973B79F}"/>
              </a:ext>
            </a:extLst>
          </p:cNvPr>
          <p:cNvSpPr>
            <a:spLocks noGrp="1"/>
          </p:cNvSpPr>
          <p:nvPr>
            <p:ph type="sldNum" sz="quarter" idx="12"/>
          </p:nvPr>
        </p:nvSpPr>
        <p:spPr>
          <a:xfrm>
            <a:off x="7010400" y="6492875"/>
            <a:ext cx="2133600" cy="365125"/>
          </a:xfrm>
        </p:spPr>
        <p:txBody>
          <a:bodyPr anchor="ctr">
            <a:normAutofit/>
          </a:bodyPr>
          <a:lstStyle/>
          <a:p>
            <a:pPr>
              <a:spcAft>
                <a:spcPts val="600"/>
              </a:spcAft>
            </a:pPr>
            <a:fld id="{4B896723-57CD-594F-A552-1F057032A5F7}" type="slidenum">
              <a:rPr lang="en-US" smtClean="0"/>
              <a:pPr>
                <a:spcAft>
                  <a:spcPts val="600"/>
                </a:spcAft>
              </a:pPr>
              <a:t>5</a:t>
            </a:fld>
            <a:endParaRPr lang="en-US"/>
          </a:p>
        </p:txBody>
      </p:sp>
    </p:spTree>
    <p:extLst>
      <p:ext uri="{BB962C8B-B14F-4D97-AF65-F5344CB8AC3E}">
        <p14:creationId xmlns:p14="http://schemas.microsoft.com/office/powerpoint/2010/main" val="585795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a:extLst>
              <a:ext uri="{FF2B5EF4-FFF2-40B4-BE49-F238E27FC236}">
                <a16:creationId xmlns:a16="http://schemas.microsoft.com/office/drawing/2014/main" id="{08E39F7D-D9F1-40D1-A097-F136EBC93CC8}"/>
              </a:ext>
            </a:extLst>
          </p:cNvPr>
          <p:cNvSpPr>
            <a:spLocks noGrp="1"/>
          </p:cNvSpPr>
          <p:nvPr>
            <p:ph type="title"/>
          </p:nvPr>
        </p:nvSpPr>
        <p:spPr>
          <a:xfrm>
            <a:off x="457200" y="274638"/>
            <a:ext cx="8229600" cy="973751"/>
          </a:xfrm>
        </p:spPr>
        <p:txBody>
          <a:bodyPr anchor="ctr">
            <a:normAutofit/>
          </a:bodyPr>
          <a:lstStyle/>
          <a:p>
            <a:pPr algn="ctr"/>
            <a:r>
              <a:rPr lang="tr-TR" dirty="0"/>
              <a:t>Strategic </a:t>
            </a:r>
            <a:r>
              <a:rPr lang="tr-TR" dirty="0" err="1"/>
              <a:t>Alliances</a:t>
            </a:r>
            <a:r>
              <a:rPr lang="tr-TR" dirty="0"/>
              <a:t> </a:t>
            </a:r>
          </a:p>
        </p:txBody>
      </p:sp>
      <p:sp>
        <p:nvSpPr>
          <p:cNvPr id="10" name="İçerik Yer Tutucusu 9">
            <a:extLst>
              <a:ext uri="{FF2B5EF4-FFF2-40B4-BE49-F238E27FC236}">
                <a16:creationId xmlns:a16="http://schemas.microsoft.com/office/drawing/2014/main" id="{EADA45BA-C794-4A1A-A55B-DE5376C1180A}"/>
              </a:ext>
            </a:extLst>
          </p:cNvPr>
          <p:cNvSpPr>
            <a:spLocks noGrp="1"/>
          </p:cNvSpPr>
          <p:nvPr>
            <p:ph sz="half" idx="1"/>
          </p:nvPr>
        </p:nvSpPr>
        <p:spPr>
          <a:xfrm>
            <a:off x="457200" y="1600200"/>
            <a:ext cx="4038600" cy="4525963"/>
          </a:xfrm>
        </p:spPr>
        <p:txBody>
          <a:bodyPr>
            <a:normAutofit lnSpcReduction="10000"/>
          </a:bodyPr>
          <a:lstStyle/>
          <a:p>
            <a:pPr marL="0" indent="0" algn="just">
              <a:buNone/>
            </a:pPr>
            <a:r>
              <a:rPr lang="en-US" sz="2000" dirty="0"/>
              <a:t>The Turkish aerospace and </a:t>
            </a:r>
            <a:r>
              <a:rPr lang="en-US" sz="2000" dirty="0" err="1"/>
              <a:t>defence</a:t>
            </a:r>
            <a:r>
              <a:rPr lang="en-US" sz="2000" dirty="0"/>
              <a:t> industry giant, Turkish Aerospace Industries (TAI) - manufacturer of fighter planes, attack helicopters and military drones - and the Argentine company INVAP, dedicated to the development and construction of nuclear power plants, industrial technologies for </a:t>
            </a:r>
            <a:r>
              <a:rPr lang="en-US" sz="2000" dirty="0" err="1"/>
              <a:t>defence</a:t>
            </a:r>
            <a:r>
              <a:rPr lang="en-US" sz="2000" dirty="0"/>
              <a:t>, security and space, as well as medical and scientific equipment, have formed a joint venture in equal parts for the design, manufacture and marketing of new generation communication satellites.</a:t>
            </a:r>
            <a:endParaRPr lang="tr-TR" sz="2000" dirty="0"/>
          </a:p>
        </p:txBody>
      </p:sp>
      <p:pic>
        <p:nvPicPr>
          <p:cNvPr id="11" name="Resim 10">
            <a:extLst>
              <a:ext uri="{FF2B5EF4-FFF2-40B4-BE49-F238E27FC236}">
                <a16:creationId xmlns:a16="http://schemas.microsoft.com/office/drawing/2014/main" id="{AC7DE90E-3C46-46AF-93F9-71BD8FAA6573}"/>
              </a:ext>
            </a:extLst>
          </p:cNvPr>
          <p:cNvPicPr>
            <a:picLocks noChangeAspect="1"/>
          </p:cNvPicPr>
          <p:nvPr/>
        </p:nvPicPr>
        <p:blipFill rotWithShape="1">
          <a:blip r:embed="rId2"/>
          <a:srcRect l="20693" r="17960"/>
          <a:stretch/>
        </p:blipFill>
        <p:spPr>
          <a:xfrm>
            <a:off x="4648200" y="1600200"/>
            <a:ext cx="4038600" cy="4525963"/>
          </a:xfrm>
          <a:prstGeom prst="rect">
            <a:avLst/>
          </a:prstGeom>
          <a:noFill/>
        </p:spPr>
      </p:pic>
      <p:sp>
        <p:nvSpPr>
          <p:cNvPr id="5" name="Slayt Numarası Yer Tutucusu 4">
            <a:extLst>
              <a:ext uri="{FF2B5EF4-FFF2-40B4-BE49-F238E27FC236}">
                <a16:creationId xmlns:a16="http://schemas.microsoft.com/office/drawing/2014/main" id="{8F29F4FE-1D5C-4038-9B7D-6346A3B3C4F2}"/>
              </a:ext>
            </a:extLst>
          </p:cNvPr>
          <p:cNvSpPr>
            <a:spLocks noGrp="1"/>
          </p:cNvSpPr>
          <p:nvPr>
            <p:ph type="sldNum" sz="quarter" idx="12"/>
          </p:nvPr>
        </p:nvSpPr>
        <p:spPr>
          <a:xfrm>
            <a:off x="7010400" y="6492875"/>
            <a:ext cx="2133600" cy="365125"/>
          </a:xfrm>
        </p:spPr>
        <p:txBody>
          <a:bodyPr anchor="ctr">
            <a:normAutofit/>
          </a:bodyPr>
          <a:lstStyle/>
          <a:p>
            <a:pPr>
              <a:spcAft>
                <a:spcPts val="600"/>
              </a:spcAft>
            </a:pPr>
            <a:fld id="{4B896723-57CD-594F-A552-1F057032A5F7}" type="slidenum">
              <a:rPr lang="en-US" smtClean="0"/>
              <a:pPr>
                <a:spcAft>
                  <a:spcPts val="600"/>
                </a:spcAft>
              </a:pPr>
              <a:t>6</a:t>
            </a:fld>
            <a:endParaRPr lang="en-US"/>
          </a:p>
        </p:txBody>
      </p:sp>
    </p:spTree>
    <p:extLst>
      <p:ext uri="{BB962C8B-B14F-4D97-AF65-F5344CB8AC3E}">
        <p14:creationId xmlns:p14="http://schemas.microsoft.com/office/powerpoint/2010/main" val="226602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3.1 - Elements of the Marketing Mix within an </a:t>
            </a:r>
            <a:r>
              <a:rPr lang="en-US" dirty="0">
                <a:highlight>
                  <a:srgbClr val="FFFF00"/>
                </a:highlight>
              </a:rPr>
              <a:t>Environmental Framework</a:t>
            </a:r>
          </a:p>
        </p:txBody>
      </p:sp>
      <p:sp>
        <p:nvSpPr>
          <p:cNvPr id="4" name="Slide Number Placeholder 3"/>
          <p:cNvSpPr>
            <a:spLocks noGrp="1"/>
          </p:cNvSpPr>
          <p:nvPr>
            <p:ph type="sldNum" sz="quarter" idx="12"/>
          </p:nvPr>
        </p:nvSpPr>
        <p:spPr/>
        <p:txBody>
          <a:bodyPr/>
          <a:lstStyle/>
          <a:p>
            <a:fld id="{4B896723-57CD-594F-A552-1F057032A5F7}" type="slidenum">
              <a:rPr lang="en-US" smtClean="0"/>
              <a:pPr/>
              <a:t>7</a:t>
            </a:fld>
            <a:endParaRPr lang="en-US" dirty="0"/>
          </a:p>
        </p:txBody>
      </p:sp>
      <p:pic>
        <p:nvPicPr>
          <p:cNvPr id="5" name="Picture 4" descr="Figure03-1.jpg"/>
          <p:cNvPicPr>
            <a:picLocks noChangeAspect="1"/>
          </p:cNvPicPr>
          <p:nvPr/>
        </p:nvPicPr>
        <p:blipFill>
          <a:blip r:embed="rId2"/>
          <a:stretch>
            <a:fillRect/>
          </a:stretch>
        </p:blipFill>
        <p:spPr>
          <a:xfrm>
            <a:off x="1285811" y="1818131"/>
            <a:ext cx="6241056" cy="3803735"/>
          </a:xfrm>
          <a:prstGeom prst="rect">
            <a:avLst/>
          </a:prstGeom>
        </p:spPr>
      </p:pic>
    </p:spTree>
    <p:extLst>
      <p:ext uri="{BB962C8B-B14F-4D97-AF65-F5344CB8AC3E}">
        <p14:creationId xmlns:p14="http://schemas.microsoft.com/office/powerpoint/2010/main" val="184089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Competitive Environment</a:t>
            </a:r>
          </a:p>
        </p:txBody>
      </p:sp>
      <p:sp>
        <p:nvSpPr>
          <p:cNvPr id="3" name="Content Placeholder 2"/>
          <p:cNvSpPr>
            <a:spLocks noGrp="1"/>
          </p:cNvSpPr>
          <p:nvPr>
            <p:ph idx="1"/>
          </p:nvPr>
        </p:nvSpPr>
        <p:spPr/>
        <p:txBody>
          <a:bodyPr/>
          <a:lstStyle/>
          <a:p>
            <a:pPr>
              <a:spcBef>
                <a:spcPts val="1200"/>
              </a:spcBef>
            </a:pPr>
            <a:r>
              <a:rPr lang="en-US" dirty="0"/>
              <a:t>Interactive process that occurs in the marketplace among:</a:t>
            </a:r>
          </a:p>
          <a:p>
            <a:pPr lvl="1">
              <a:spcBef>
                <a:spcPts val="1200"/>
              </a:spcBef>
            </a:pPr>
            <a:r>
              <a:rPr lang="en-US" dirty="0"/>
              <a:t>Marketers of directly competitive products</a:t>
            </a:r>
          </a:p>
          <a:p>
            <a:pPr lvl="1">
              <a:spcBef>
                <a:spcPts val="1200"/>
              </a:spcBef>
            </a:pPr>
            <a:r>
              <a:rPr lang="en-US" dirty="0"/>
              <a:t>Marketers of products that can be substituted</a:t>
            </a:r>
            <a:r>
              <a:rPr lang="tr-TR" dirty="0"/>
              <a:t> /</a:t>
            </a:r>
            <a:r>
              <a:rPr lang="tr-TR" dirty="0" err="1"/>
              <a:t>replaced</a:t>
            </a:r>
            <a:r>
              <a:rPr lang="en-US" dirty="0"/>
              <a:t> for one another</a:t>
            </a:r>
          </a:p>
          <a:p>
            <a:pPr lvl="1">
              <a:spcBef>
                <a:spcPts val="1200"/>
              </a:spcBef>
            </a:pPr>
            <a:r>
              <a:rPr lang="en-US" dirty="0"/>
              <a:t>Marketers competing for the consumer’s purchasing power</a:t>
            </a:r>
          </a:p>
        </p:txBody>
      </p:sp>
      <p:sp>
        <p:nvSpPr>
          <p:cNvPr id="4" name="Slide Number Placeholder 3"/>
          <p:cNvSpPr>
            <a:spLocks noGrp="1"/>
          </p:cNvSpPr>
          <p:nvPr>
            <p:ph type="sldNum" sz="quarter" idx="12"/>
          </p:nvPr>
        </p:nvSpPr>
        <p:spPr/>
        <p:txBody>
          <a:bodyPr/>
          <a:lstStyle/>
          <a:p>
            <a:fld id="{4B896723-57CD-594F-A552-1F057032A5F7}" type="slidenum">
              <a:rPr lang="en-US" smtClean="0"/>
              <a:pPr/>
              <a:t>8</a:t>
            </a:fld>
            <a:endParaRPr lang="en-US" dirty="0"/>
          </a:p>
        </p:txBody>
      </p:sp>
    </p:spTree>
    <p:extLst>
      <p:ext uri="{BB962C8B-B14F-4D97-AF65-F5344CB8AC3E}">
        <p14:creationId xmlns:p14="http://schemas.microsoft.com/office/powerpoint/2010/main" val="131532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Competitive Environment</a:t>
            </a:r>
          </a:p>
        </p:txBody>
      </p:sp>
      <p:sp>
        <p:nvSpPr>
          <p:cNvPr id="3" name="Content Placeholder 2"/>
          <p:cNvSpPr>
            <a:spLocks noGrp="1"/>
          </p:cNvSpPr>
          <p:nvPr>
            <p:ph idx="1"/>
          </p:nvPr>
        </p:nvSpPr>
        <p:spPr/>
        <p:txBody>
          <a:bodyPr>
            <a:normAutofit lnSpcReduction="10000"/>
          </a:bodyPr>
          <a:lstStyle/>
          <a:p>
            <a:pPr>
              <a:spcBef>
                <a:spcPts val="1200"/>
              </a:spcBef>
            </a:pPr>
            <a:r>
              <a:rPr lang="en-US" dirty="0"/>
              <a:t>Marketing decisions by individual firms influence:</a:t>
            </a:r>
          </a:p>
          <a:p>
            <a:pPr lvl="1">
              <a:spcBef>
                <a:spcPts val="1200"/>
              </a:spcBef>
            </a:pPr>
            <a:r>
              <a:rPr lang="en-US" dirty="0"/>
              <a:t>Consumer responses in the marketplace</a:t>
            </a:r>
          </a:p>
          <a:p>
            <a:pPr lvl="1">
              <a:spcBef>
                <a:spcPts val="1200"/>
              </a:spcBef>
            </a:pPr>
            <a:r>
              <a:rPr lang="en-US" dirty="0"/>
              <a:t>Marketing strategies of competitors</a:t>
            </a:r>
          </a:p>
          <a:p>
            <a:pPr>
              <a:spcBef>
                <a:spcPts val="1200"/>
              </a:spcBef>
            </a:pPr>
            <a:r>
              <a:rPr lang="en-US" dirty="0"/>
              <a:t>Few organizations have monopoly positions</a:t>
            </a:r>
          </a:p>
          <a:p>
            <a:pPr lvl="1">
              <a:spcBef>
                <a:spcPts val="1200"/>
              </a:spcBef>
            </a:pPr>
            <a:r>
              <a:rPr lang="en-US" b="1" dirty="0">
                <a:solidFill>
                  <a:srgbClr val="FF0000"/>
                </a:solidFill>
              </a:rPr>
              <a:t>Monopoly</a:t>
            </a:r>
            <a:r>
              <a:rPr lang="en-US" dirty="0">
                <a:solidFill>
                  <a:srgbClr val="000000"/>
                </a:solidFill>
              </a:rPr>
              <a:t> - Market structure in which a single seller dominates trade</a:t>
            </a:r>
            <a:r>
              <a:rPr lang="tr-TR" dirty="0">
                <a:solidFill>
                  <a:srgbClr val="000000"/>
                </a:solidFill>
              </a:rPr>
              <a:t>/</a:t>
            </a:r>
            <a:r>
              <a:rPr lang="tr-TR" dirty="0" err="1">
                <a:solidFill>
                  <a:srgbClr val="000000"/>
                </a:solidFill>
              </a:rPr>
              <a:t>deal</a:t>
            </a:r>
            <a:r>
              <a:rPr lang="en-US" dirty="0">
                <a:solidFill>
                  <a:srgbClr val="000000"/>
                </a:solidFill>
              </a:rPr>
              <a:t> in a good or service for which buyers can find no close substitutes</a:t>
            </a:r>
            <a:r>
              <a:rPr lang="tr-TR" dirty="0">
                <a:solidFill>
                  <a:srgbClr val="000000"/>
                </a:solidFill>
              </a:rPr>
              <a:t> (</a:t>
            </a:r>
            <a:r>
              <a:rPr lang="tr-TR" dirty="0" err="1">
                <a:solidFill>
                  <a:srgbClr val="000000"/>
                </a:solidFill>
              </a:rPr>
              <a:t>and</a:t>
            </a:r>
            <a:r>
              <a:rPr lang="tr-TR" dirty="0">
                <a:solidFill>
                  <a:srgbClr val="000000"/>
                </a:solidFill>
              </a:rPr>
              <a:t> </a:t>
            </a:r>
            <a:r>
              <a:rPr lang="tr-TR" dirty="0" err="1">
                <a:solidFill>
                  <a:srgbClr val="000000"/>
                </a:solidFill>
              </a:rPr>
              <a:t>rivals</a:t>
            </a:r>
            <a:r>
              <a:rPr lang="tr-TR" dirty="0">
                <a:solidFill>
                  <a:srgbClr val="000000"/>
                </a:solidFill>
              </a:rPr>
              <a:t>).</a:t>
            </a:r>
            <a:endParaRPr lang="en-US"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4B896723-57CD-594F-A552-1F057032A5F7}" type="slidenum">
              <a:rPr lang="en-US" smtClean="0"/>
              <a:pPr/>
              <a:t>9</a:t>
            </a:fld>
            <a:endParaRPr lang="en-US" dirty="0"/>
          </a:p>
        </p:txBody>
      </p:sp>
    </p:spTree>
    <p:extLst>
      <p:ext uri="{BB962C8B-B14F-4D97-AF65-F5344CB8AC3E}">
        <p14:creationId xmlns:p14="http://schemas.microsoft.com/office/powerpoint/2010/main" val="1394468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219</TotalTime>
  <Words>2754</Words>
  <Application>Microsoft Office PowerPoint</Application>
  <PresentationFormat>Ekran Gösterisi (4:3)</PresentationFormat>
  <Paragraphs>276</Paragraphs>
  <Slides>49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49</vt:i4>
      </vt:variant>
    </vt:vector>
  </HeadingPairs>
  <TitlesOfParts>
    <vt:vector size="56" baseType="lpstr">
      <vt:lpstr>Arial</vt:lpstr>
      <vt:lpstr>Calibri</vt:lpstr>
      <vt:lpstr>Cambria</vt:lpstr>
      <vt:lpstr>Lucida Grande</vt:lpstr>
      <vt:lpstr>Trebuchet MS Bold</vt:lpstr>
      <vt:lpstr>Wingdings</vt:lpstr>
      <vt:lpstr>Office Theme</vt:lpstr>
      <vt:lpstr>The Marketing Environment, Ethics,  and Social Responsibility</vt:lpstr>
      <vt:lpstr>Objectives</vt:lpstr>
      <vt:lpstr>Environmental Scanning/Observing</vt:lpstr>
      <vt:lpstr>Environmental Management</vt:lpstr>
      <vt:lpstr>Strategic Alliances </vt:lpstr>
      <vt:lpstr>Strategic Alliances </vt:lpstr>
      <vt:lpstr>Figure 3.1 - Elements of the Marketing Mix within an Environmental Framework</vt:lpstr>
      <vt:lpstr>The Competitive Environment</vt:lpstr>
      <vt:lpstr>The Competitive Environment</vt:lpstr>
      <vt:lpstr>The Competitive Environment</vt:lpstr>
      <vt:lpstr>Types of Competition</vt:lpstr>
      <vt:lpstr>Types of Competition</vt:lpstr>
      <vt:lpstr>Developing a Competitive Strategy</vt:lpstr>
      <vt:lpstr>Developing a Competitive Strategy</vt:lpstr>
      <vt:lpstr>The Political-Legal Environment</vt:lpstr>
      <vt:lpstr>Government Regulation (USA)</vt:lpstr>
      <vt:lpstr>Government Regulation</vt:lpstr>
      <vt:lpstr>Government Regulatory Agencies</vt:lpstr>
      <vt:lpstr>Government Regulatory Agencies</vt:lpstr>
      <vt:lpstr>Other Regulatory Forces (USA)</vt:lpstr>
      <vt:lpstr>The Economic Environment</vt:lpstr>
      <vt:lpstr>Stages in the Business cycle</vt:lpstr>
      <vt:lpstr>The Global Economic Crisis</vt:lpstr>
      <vt:lpstr>Inflation and Deflation</vt:lpstr>
      <vt:lpstr>Inflation and Deflation</vt:lpstr>
      <vt:lpstr>Resource Availability</vt:lpstr>
      <vt:lpstr>The International Economic Environment</vt:lpstr>
      <vt:lpstr>The Technological Environment</vt:lpstr>
      <vt:lpstr>The Technological Environment</vt:lpstr>
      <vt:lpstr>Applying Technology</vt:lpstr>
      <vt:lpstr>The Social-Cultural Environment</vt:lpstr>
      <vt:lpstr>Consumerism</vt:lpstr>
      <vt:lpstr>Consumerism</vt:lpstr>
      <vt:lpstr>Ethical Issues in Marketing</vt:lpstr>
      <vt:lpstr>Figure 3.2 - Ethical Issues in Marketing</vt:lpstr>
      <vt:lpstr>Figure 3.3 - Ten Steps for Corporations to Improve Standards of Business Ethics</vt:lpstr>
      <vt:lpstr>Figure 3.4 - Test Your Workplace Ethics</vt:lpstr>
      <vt:lpstr>Ethics in Marketing Research</vt:lpstr>
      <vt:lpstr>Ethics in Product Strategy</vt:lpstr>
      <vt:lpstr>Brand &amp; Logo Similarity</vt:lpstr>
      <vt:lpstr>Ethics in Distribution</vt:lpstr>
      <vt:lpstr>Ethics in Promotion</vt:lpstr>
      <vt:lpstr>Ethics in Pricing</vt:lpstr>
      <vt:lpstr>Social Responsibility in Marketing</vt:lpstr>
      <vt:lpstr>Figure 3.5 - The Four Step Pyramid of Social Responsibility</vt:lpstr>
      <vt:lpstr>Marketing’s Responsibilities</vt:lpstr>
      <vt:lpstr>Marketing and the Environment</vt:lpstr>
      <vt:lpstr>Strategic Implications of Marketing in the 21st Century</vt:lpstr>
      <vt:lpstr>Zappos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Marketing Environment, Ethics,  and Social Responsibility</dc:title>
  <dc:creator>Bülent ÖZER</dc:creator>
  <cp:lastModifiedBy>Bülent ÖZER</cp:lastModifiedBy>
  <cp:revision>27</cp:revision>
  <dcterms:created xsi:type="dcterms:W3CDTF">2020-10-18T09:39:40Z</dcterms:created>
  <dcterms:modified xsi:type="dcterms:W3CDTF">2020-10-18T13:23:30Z</dcterms:modified>
</cp:coreProperties>
</file>