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4" r:id="rId5"/>
    <p:sldId id="265" r:id="rId6"/>
    <p:sldId id="268" r:id="rId7"/>
    <p:sldId id="267" r:id="rId8"/>
    <p:sldId id="269" r:id="rId9"/>
    <p:sldId id="270" r:id="rId10"/>
    <p:sldId id="271" r:id="rId11"/>
    <p:sldId id="280" r:id="rId12"/>
    <p:sldId id="326" r:id="rId13"/>
    <p:sldId id="366" r:id="rId14"/>
    <p:sldId id="367" r:id="rId15"/>
    <p:sldId id="358" r:id="rId16"/>
    <p:sldId id="357" r:id="rId17"/>
    <p:sldId id="327" r:id="rId18"/>
    <p:sldId id="324" r:id="rId19"/>
    <p:sldId id="273" r:id="rId20"/>
    <p:sldId id="329" r:id="rId21"/>
    <p:sldId id="331" r:id="rId22"/>
    <p:sldId id="333" r:id="rId23"/>
    <p:sldId id="338" r:id="rId24"/>
    <p:sldId id="339" r:id="rId25"/>
    <p:sldId id="332" r:id="rId26"/>
    <p:sldId id="340" r:id="rId27"/>
    <p:sldId id="341" r:id="rId28"/>
    <p:sldId id="321" r:id="rId29"/>
    <p:sldId id="343" r:id="rId30"/>
    <p:sldId id="345" r:id="rId31"/>
    <p:sldId id="344" r:id="rId32"/>
    <p:sldId id="334" r:id="rId33"/>
    <p:sldId id="335" r:id="rId34"/>
    <p:sldId id="336" r:id="rId35"/>
    <p:sldId id="337" r:id="rId36"/>
    <p:sldId id="364" r:id="rId37"/>
    <p:sldId id="365" r:id="rId38"/>
    <p:sldId id="346" r:id="rId39"/>
    <p:sldId id="356" r:id="rId40"/>
    <p:sldId id="354" r:id="rId41"/>
    <p:sldId id="355" r:id="rId42"/>
    <p:sldId id="285" r:id="rId43"/>
    <p:sldId id="286" r:id="rId44"/>
    <p:sldId id="287" r:id="rId45"/>
    <p:sldId id="288" r:id="rId46"/>
    <p:sldId id="289" r:id="rId47"/>
    <p:sldId id="290" r:id="rId48"/>
    <p:sldId id="291" r:id="rId49"/>
    <p:sldId id="301" r:id="rId50"/>
    <p:sldId id="302" r:id="rId51"/>
    <p:sldId id="359" r:id="rId52"/>
    <p:sldId id="304" r:id="rId53"/>
    <p:sldId id="360" r:id="rId54"/>
    <p:sldId id="306" r:id="rId55"/>
    <p:sldId id="307" r:id="rId56"/>
    <p:sldId id="308" r:id="rId57"/>
    <p:sldId id="309" r:id="rId58"/>
    <p:sldId id="310" r:id="rId59"/>
    <p:sldId id="349" r:id="rId60"/>
    <p:sldId id="352" r:id="rId61"/>
    <p:sldId id="353" r:id="rId62"/>
    <p:sldId id="350" r:id="rId63"/>
    <p:sldId id="312" r:id="rId64"/>
    <p:sldId id="313" r:id="rId65"/>
    <p:sldId id="314" r:id="rId66"/>
    <p:sldId id="361" r:id="rId67"/>
    <p:sldId id="315" r:id="rId68"/>
    <p:sldId id="316" r:id="rId69"/>
    <p:sldId id="317"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EE1C8-66D3-4210-A3BB-37EE6EE0A9A7}"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6E50A217-1317-4148-BD07-55FE0516EE10}">
      <dgm:prSet phldrT="[Metin]"/>
      <dgm:spPr/>
      <dgm:t>
        <a:bodyPr/>
        <a:lstStyle/>
        <a:p>
          <a:r>
            <a:rPr lang="tr-TR" i="1" smtClean="0"/>
            <a:t>Araştırma Modelleri</a:t>
          </a:r>
          <a:endParaRPr lang="en-US" i="1" dirty="0"/>
        </a:p>
      </dgm:t>
    </dgm:pt>
    <dgm:pt modelId="{D528F2CF-DAC0-4EE3-936A-15737565ADD6}" type="parTrans" cxnId="{99D88A7B-330B-496E-9E30-4C4C4A6BD2C1}">
      <dgm:prSet/>
      <dgm:spPr/>
      <dgm:t>
        <a:bodyPr/>
        <a:lstStyle/>
        <a:p>
          <a:endParaRPr lang="en-US"/>
        </a:p>
      </dgm:t>
    </dgm:pt>
    <dgm:pt modelId="{9F44CA33-F88F-4FEE-AC60-59C40CF10728}" type="sibTrans" cxnId="{99D88A7B-330B-496E-9E30-4C4C4A6BD2C1}">
      <dgm:prSet/>
      <dgm:spPr/>
      <dgm:t>
        <a:bodyPr/>
        <a:lstStyle/>
        <a:p>
          <a:endParaRPr lang="en-US"/>
        </a:p>
      </dgm:t>
    </dgm:pt>
    <dgm:pt modelId="{99161C0A-BDF8-4E2B-8D4C-E46C55C3C92D}">
      <dgm:prSet phldrT="[Metin]" custT="1"/>
      <dgm:spPr/>
      <dgm:t>
        <a:bodyPr/>
        <a:lstStyle/>
        <a:p>
          <a:pPr algn="ctr"/>
          <a:r>
            <a:rPr lang="en-US" sz="1900" b="1" dirty="0" err="1" smtClean="0"/>
            <a:t>Ke</a:t>
          </a:r>
          <a:r>
            <a:rPr lang="tr-TR" sz="1900" b="1" i="1" dirty="0" smtClean="0"/>
            <a:t>ş</a:t>
          </a:r>
          <a:r>
            <a:rPr lang="en-US" sz="1900" b="1" i="1" dirty="0" err="1" smtClean="0"/>
            <a:t>ifsel</a:t>
          </a:r>
          <a:r>
            <a:rPr lang="en-US" sz="1900" b="1" i="1" dirty="0" smtClean="0"/>
            <a:t> </a:t>
          </a:r>
          <a:r>
            <a:rPr lang="en-US" sz="1900" b="1" i="1" dirty="0" err="1" smtClean="0"/>
            <a:t>Ara</a:t>
          </a:r>
          <a:r>
            <a:rPr lang="tr-TR" sz="1900" b="1" i="1" dirty="0" smtClean="0"/>
            <a:t>ş</a:t>
          </a:r>
          <a:r>
            <a:rPr lang="en-US" sz="1900" b="1" i="1" dirty="0" smtClean="0"/>
            <a:t>t</a:t>
          </a:r>
          <a:r>
            <a:rPr lang="tr-TR" sz="1900" b="1" i="1" dirty="0" smtClean="0"/>
            <a:t>ı</a:t>
          </a:r>
          <a:r>
            <a:rPr lang="en-US" sz="1900" b="1" i="1" dirty="0" err="1" smtClean="0"/>
            <a:t>rma</a:t>
          </a:r>
          <a:r>
            <a:rPr lang="en-US" sz="1900" b="1" i="1" dirty="0" smtClean="0"/>
            <a:t> </a:t>
          </a:r>
          <a:r>
            <a:rPr lang="en-US" sz="1900" b="1" i="1" dirty="0" err="1" smtClean="0"/>
            <a:t>Modelleri</a:t>
          </a:r>
          <a:endParaRPr lang="tr-TR" sz="1900" b="1" i="1" dirty="0" smtClean="0"/>
        </a:p>
        <a:p>
          <a:pPr algn="l"/>
          <a:r>
            <a:rPr lang="en-US" sz="1900" i="0" dirty="0" err="1" smtClean="0"/>
            <a:t>Bilgi</a:t>
          </a:r>
          <a:r>
            <a:rPr lang="en-US" sz="1900" i="0" dirty="0" smtClean="0"/>
            <a:t> </a:t>
          </a:r>
          <a:r>
            <a:rPr lang="en-US" sz="1900" i="0" dirty="0" err="1" smtClean="0"/>
            <a:t>edinmeye</a:t>
          </a:r>
          <a:r>
            <a:rPr lang="en-US" sz="1900" i="0" dirty="0" smtClean="0"/>
            <a:t> </a:t>
          </a:r>
          <a:r>
            <a:rPr lang="en-US" sz="1900" i="0" dirty="0" err="1" smtClean="0"/>
            <a:t>veya</a:t>
          </a:r>
          <a:r>
            <a:rPr lang="en-US" sz="1900" i="0" dirty="0" smtClean="0"/>
            <a:t> </a:t>
          </a:r>
          <a:r>
            <a:rPr lang="en-US" sz="1900" i="0" dirty="0" err="1" smtClean="0"/>
            <a:t>ke</a:t>
          </a:r>
          <a:r>
            <a:rPr lang="tr-TR" sz="1900" i="0" dirty="0" smtClean="0"/>
            <a:t>ş</a:t>
          </a:r>
          <a:r>
            <a:rPr lang="en-US" sz="1900" i="0" dirty="0" err="1" smtClean="0"/>
            <a:t>fetmeye</a:t>
          </a:r>
          <a:r>
            <a:rPr lang="en-US" sz="1900" i="0" dirty="0" smtClean="0"/>
            <a:t> </a:t>
          </a:r>
          <a:r>
            <a:rPr lang="en-US" sz="1900" i="0" dirty="0" err="1" smtClean="0"/>
            <a:t>yarayan</a:t>
          </a:r>
          <a:r>
            <a:rPr lang="en-US" sz="1900" i="0" dirty="0" smtClean="0"/>
            <a:t> </a:t>
          </a:r>
          <a:r>
            <a:rPr lang="en-US" sz="1900" i="0" dirty="0" err="1" smtClean="0"/>
            <a:t>ve</a:t>
          </a:r>
          <a:r>
            <a:rPr lang="en-US" sz="1900" i="0" dirty="0" smtClean="0"/>
            <a:t> </a:t>
          </a:r>
          <a:r>
            <a:rPr lang="en-US" sz="1900" i="0" dirty="0" err="1" smtClean="0"/>
            <a:t>karar</a:t>
          </a:r>
          <a:r>
            <a:rPr lang="en-US" sz="1900" i="0" dirty="0" smtClean="0"/>
            <a:t> alma s</a:t>
          </a:r>
          <a:r>
            <a:rPr lang="tr-TR" sz="1900" i="0" dirty="0" smtClean="0"/>
            <a:t>ü</a:t>
          </a:r>
          <a:r>
            <a:rPr lang="en-US" sz="1900" i="0" dirty="0" err="1" smtClean="0"/>
            <a:t>recinin</a:t>
          </a:r>
          <a:r>
            <a:rPr lang="en-US" sz="1900" i="0" dirty="0" smtClean="0"/>
            <a:t> ilk a</a:t>
          </a:r>
          <a:r>
            <a:rPr lang="tr-TR" sz="1900" i="0" dirty="0" smtClean="0"/>
            <a:t>ş</a:t>
          </a:r>
          <a:r>
            <a:rPr lang="en-US" sz="1900" i="0" dirty="0" err="1" smtClean="0"/>
            <a:t>amalar</a:t>
          </a:r>
          <a:r>
            <a:rPr lang="tr-TR" sz="1900" i="0" dirty="0" smtClean="0"/>
            <a:t>ı</a:t>
          </a:r>
          <a:r>
            <a:rPr lang="en-US" sz="1900" i="0" dirty="0" err="1" smtClean="0"/>
            <a:t>nda</a:t>
          </a:r>
          <a:r>
            <a:rPr lang="en-US" sz="1900" i="0" dirty="0" smtClean="0"/>
            <a:t> yap</a:t>
          </a:r>
          <a:r>
            <a:rPr lang="tr-TR" sz="1900" i="0" dirty="0" smtClean="0"/>
            <a:t>ı</a:t>
          </a:r>
          <a:r>
            <a:rPr lang="en-US" sz="1900" i="0" dirty="0" err="1" smtClean="0"/>
            <a:t>lan</a:t>
          </a:r>
          <a:r>
            <a:rPr lang="en-US" sz="1900" i="0" dirty="0" smtClean="0"/>
            <a:t> </a:t>
          </a:r>
          <a:r>
            <a:rPr lang="tr-TR" sz="1900" i="0" dirty="0" smtClean="0"/>
            <a:t>ç</a:t>
          </a:r>
          <a:r>
            <a:rPr lang="en-US" sz="1900" i="0" dirty="0" smtClean="0"/>
            <a:t>al</a:t>
          </a:r>
          <a:r>
            <a:rPr lang="tr-TR" sz="1900" i="0" dirty="0" err="1" smtClean="0"/>
            <a:t>ış</a:t>
          </a:r>
          <a:r>
            <a:rPr lang="en-US" sz="1900" i="0" dirty="0" err="1" smtClean="0"/>
            <a:t>malard</a:t>
          </a:r>
          <a:r>
            <a:rPr lang="tr-TR" sz="1900" i="0" dirty="0" smtClean="0"/>
            <a:t>ı</a:t>
          </a:r>
          <a:r>
            <a:rPr lang="en-US" sz="1900" i="0" dirty="0" smtClean="0"/>
            <a:t>r. </a:t>
          </a:r>
          <a:endParaRPr lang="tr-TR" sz="1900" i="0" dirty="0" smtClean="0"/>
        </a:p>
        <a:p>
          <a:pPr algn="l"/>
          <a:r>
            <a:rPr lang="en-US" sz="1900" i="0" dirty="0" err="1" smtClean="0"/>
            <a:t>Ama</a:t>
          </a:r>
          <a:r>
            <a:rPr lang="tr-TR" sz="1900" i="0" dirty="0" smtClean="0"/>
            <a:t>ç</a:t>
          </a:r>
          <a:r>
            <a:rPr lang="en-US" sz="1900" i="0" dirty="0" smtClean="0"/>
            <a:t> </a:t>
          </a:r>
          <a:r>
            <a:rPr lang="en-US" sz="1900" i="0" dirty="0" err="1" smtClean="0"/>
            <a:t>belirli</a:t>
          </a:r>
          <a:r>
            <a:rPr lang="en-US" sz="1900" i="0" dirty="0" smtClean="0"/>
            <a:t> </a:t>
          </a:r>
          <a:r>
            <a:rPr lang="en-US" sz="1900" i="0" dirty="0" err="1" smtClean="0"/>
            <a:t>ara</a:t>
          </a:r>
          <a:r>
            <a:rPr lang="tr-TR" sz="1900" i="0" dirty="0" smtClean="0"/>
            <a:t>ş</a:t>
          </a:r>
          <a:r>
            <a:rPr lang="en-US" sz="1900" i="0" dirty="0" smtClean="0"/>
            <a:t>t</a:t>
          </a:r>
          <a:r>
            <a:rPr lang="tr-TR" sz="1900" i="0" dirty="0" smtClean="0"/>
            <a:t>ı</a:t>
          </a:r>
          <a:r>
            <a:rPr lang="en-US" sz="1900" i="0" dirty="0" err="1" smtClean="0"/>
            <a:t>rma</a:t>
          </a:r>
          <a:r>
            <a:rPr lang="en-US" sz="1900" i="0" dirty="0" smtClean="0"/>
            <a:t> </a:t>
          </a:r>
          <a:r>
            <a:rPr lang="en-US" sz="1900" i="0" dirty="0" err="1" smtClean="0"/>
            <a:t>sorunlar</a:t>
          </a:r>
          <a:r>
            <a:rPr lang="tr-TR" sz="1900" i="0" dirty="0" smtClean="0"/>
            <a:t>ı</a:t>
          </a:r>
          <a:r>
            <a:rPr lang="en-US" sz="1900" i="0" dirty="0" smtClean="0"/>
            <a:t>n</a:t>
          </a:r>
          <a:r>
            <a:rPr lang="tr-TR" sz="1900" i="0" dirty="0" smtClean="0"/>
            <a:t>ı</a:t>
          </a:r>
          <a:r>
            <a:rPr lang="en-US" sz="1900" i="0" dirty="0" smtClean="0"/>
            <a:t>, </a:t>
          </a:r>
          <a:r>
            <a:rPr lang="en-US" sz="1900" i="0" dirty="0" err="1" smtClean="0"/>
            <a:t>ara</a:t>
          </a:r>
          <a:r>
            <a:rPr lang="tr-TR" sz="1900" i="0" dirty="0" smtClean="0"/>
            <a:t>ş</a:t>
          </a:r>
          <a:r>
            <a:rPr lang="en-US" sz="1900" i="0" dirty="0" smtClean="0"/>
            <a:t>t</a:t>
          </a:r>
          <a:r>
            <a:rPr lang="tr-TR" sz="1900" i="0" dirty="0" smtClean="0"/>
            <a:t>ı</a:t>
          </a:r>
          <a:r>
            <a:rPr lang="en-US" sz="1900" i="0" dirty="0" err="1" smtClean="0"/>
            <a:t>rma</a:t>
          </a:r>
          <a:r>
            <a:rPr lang="en-US" sz="1900" i="0" dirty="0" smtClean="0"/>
            <a:t> de</a:t>
          </a:r>
          <a:r>
            <a:rPr lang="tr-TR" sz="1900" i="0" dirty="0" smtClean="0"/>
            <a:t>ğ</a:t>
          </a:r>
          <a:r>
            <a:rPr lang="en-US" sz="1900" i="0" dirty="0" err="1" smtClean="0"/>
            <a:t>i</a:t>
          </a:r>
          <a:r>
            <a:rPr lang="tr-TR" sz="1900" i="0" dirty="0" smtClean="0"/>
            <a:t>ş</a:t>
          </a:r>
          <a:r>
            <a:rPr lang="en-US" sz="1900" i="0" dirty="0" err="1" smtClean="0"/>
            <a:t>kenlerini</a:t>
          </a:r>
          <a:r>
            <a:rPr lang="en-US" sz="1900" i="0" dirty="0" smtClean="0"/>
            <a:t> </a:t>
          </a:r>
          <a:r>
            <a:rPr lang="en-US" sz="1900" i="0" dirty="0" err="1" smtClean="0"/>
            <a:t>ve</a:t>
          </a:r>
          <a:r>
            <a:rPr lang="en-US" sz="1900" i="0" dirty="0" smtClean="0"/>
            <a:t>\</a:t>
          </a:r>
          <a:r>
            <a:rPr lang="en-US" sz="1900" i="0" dirty="0" err="1" smtClean="0"/>
            <a:t>veya</a:t>
          </a:r>
          <a:r>
            <a:rPr lang="en-US" sz="1900" i="0" dirty="0" smtClean="0"/>
            <a:t> </a:t>
          </a:r>
          <a:r>
            <a:rPr lang="en-US" sz="1900" i="0" dirty="0" err="1" smtClean="0"/>
            <a:t>bu</a:t>
          </a:r>
          <a:r>
            <a:rPr lang="en-US" sz="1900" i="0" dirty="0" smtClean="0"/>
            <a:t> </a:t>
          </a:r>
          <a:r>
            <a:rPr lang="en-US" sz="1900" i="0" dirty="0" err="1" smtClean="0"/>
            <a:t>sorunlara</a:t>
          </a:r>
          <a:r>
            <a:rPr lang="en-US" sz="1900" i="0" dirty="0" smtClean="0"/>
            <a:t> </a:t>
          </a:r>
          <a:r>
            <a:rPr lang="en-US" sz="1900" i="0" dirty="0" err="1" smtClean="0"/>
            <a:t>ili</a:t>
          </a:r>
          <a:r>
            <a:rPr lang="tr-TR" sz="1900" i="0" dirty="0" smtClean="0"/>
            <a:t>ş</a:t>
          </a:r>
          <a:r>
            <a:rPr lang="en-US" sz="1900" i="0" dirty="0" smtClean="0"/>
            <a:t>kin </a:t>
          </a:r>
          <a:r>
            <a:rPr lang="en-US" sz="1900" i="0" dirty="0" err="1" smtClean="0"/>
            <a:t>ara</a:t>
          </a:r>
          <a:r>
            <a:rPr lang="tr-TR" sz="1900" i="0" dirty="0" smtClean="0"/>
            <a:t>ş</a:t>
          </a:r>
          <a:r>
            <a:rPr lang="en-US" sz="1900" i="0" dirty="0" smtClean="0"/>
            <a:t>t</a:t>
          </a:r>
          <a:r>
            <a:rPr lang="tr-TR" sz="1900" i="0" dirty="0" smtClean="0"/>
            <a:t>ı</a:t>
          </a:r>
          <a:r>
            <a:rPr lang="en-US" sz="1900" i="0" dirty="0" err="1" smtClean="0"/>
            <a:t>rma</a:t>
          </a:r>
          <a:r>
            <a:rPr lang="en-US" sz="1900" i="0" dirty="0" smtClean="0"/>
            <a:t> </a:t>
          </a:r>
          <a:r>
            <a:rPr lang="en-US" sz="1900" i="0" dirty="0" err="1" smtClean="0"/>
            <a:t>hipotezlerini</a:t>
          </a:r>
          <a:r>
            <a:rPr lang="en-US" sz="1900" i="0" dirty="0" smtClean="0"/>
            <a:t> </a:t>
          </a:r>
          <a:r>
            <a:rPr lang="en-US" sz="1900" i="0" dirty="0" err="1" smtClean="0"/>
            <a:t>belirleyebilmek</a:t>
          </a:r>
          <a:r>
            <a:rPr lang="en-US" sz="1900" i="0" dirty="0" smtClean="0"/>
            <a:t> </a:t>
          </a:r>
          <a:r>
            <a:rPr lang="en-US" sz="1900" i="0" dirty="0" err="1" smtClean="0"/>
            <a:t>i</a:t>
          </a:r>
          <a:r>
            <a:rPr lang="tr-TR" sz="1900" i="0" dirty="0" smtClean="0"/>
            <a:t>ç</a:t>
          </a:r>
          <a:r>
            <a:rPr lang="en-US" sz="1900" i="0" dirty="0" smtClean="0"/>
            <a:t>in </a:t>
          </a:r>
          <a:r>
            <a:rPr lang="en-US" sz="1900" i="0" dirty="0" err="1" smtClean="0"/>
            <a:t>gerekli</a:t>
          </a:r>
          <a:r>
            <a:rPr lang="en-US" sz="1900" i="0" dirty="0" smtClean="0"/>
            <a:t> </a:t>
          </a:r>
          <a:r>
            <a:rPr lang="en-US" sz="1900" i="0" dirty="0" err="1" smtClean="0"/>
            <a:t>bilgileri</a:t>
          </a:r>
          <a:r>
            <a:rPr lang="en-US" sz="1900" i="0" dirty="0" smtClean="0"/>
            <a:t> </a:t>
          </a:r>
          <a:r>
            <a:rPr lang="en-US" sz="1900" i="0" dirty="0" err="1" smtClean="0"/>
            <a:t>toplamakt</a:t>
          </a:r>
          <a:r>
            <a:rPr lang="tr-TR" sz="1900" i="0" dirty="0" smtClean="0"/>
            <a:t>ı</a:t>
          </a:r>
          <a:r>
            <a:rPr lang="en-US" sz="1900" i="0" dirty="0" smtClean="0"/>
            <a:t>r. </a:t>
          </a:r>
          <a:r>
            <a:rPr lang="tr-TR" sz="1900" i="0" dirty="0" smtClean="0"/>
            <a:t> </a:t>
          </a:r>
          <a:endParaRPr lang="en-US" sz="1900" i="0" dirty="0"/>
        </a:p>
      </dgm:t>
    </dgm:pt>
    <dgm:pt modelId="{9042B6CA-ADB4-4D8F-B22F-927BFBF27F19}" type="parTrans" cxnId="{84CC40DB-EE89-4AC6-8E60-04844C2B9157}">
      <dgm:prSet/>
      <dgm:spPr/>
      <dgm:t>
        <a:bodyPr/>
        <a:lstStyle/>
        <a:p>
          <a:endParaRPr lang="en-US"/>
        </a:p>
      </dgm:t>
    </dgm:pt>
    <dgm:pt modelId="{FAABCC62-285D-4DD6-9A7E-B6BBCD177BB8}" type="sibTrans" cxnId="{84CC40DB-EE89-4AC6-8E60-04844C2B9157}">
      <dgm:prSet/>
      <dgm:spPr/>
      <dgm:t>
        <a:bodyPr/>
        <a:lstStyle/>
        <a:p>
          <a:endParaRPr lang="en-US"/>
        </a:p>
      </dgm:t>
    </dgm:pt>
    <dgm:pt modelId="{EF1C922D-5F64-416B-B2AF-956620480F28}">
      <dgm:prSet phldrT="[Metin]" custT="1"/>
      <dgm:spPr/>
      <dgm:t>
        <a:bodyPr/>
        <a:lstStyle/>
        <a:p>
          <a:pPr algn="ctr"/>
          <a:r>
            <a:rPr lang="tr-TR" sz="1900" b="1" i="1" dirty="0" smtClean="0"/>
            <a:t>Tanımlayıcı Araştırma Modelleri </a:t>
          </a:r>
        </a:p>
        <a:p>
          <a:pPr algn="ctr"/>
          <a:r>
            <a:rPr lang="tr-TR" sz="1900" i="0" dirty="0" smtClean="0"/>
            <a:t>Bu modelde amaç, eldeki problemi, bu problemle ilgili durumları, değişkenleri ve değişkenler arasındaki ilişkileri tanımlamaktır.</a:t>
          </a:r>
        </a:p>
        <a:p>
          <a:pPr algn="ctr"/>
          <a:r>
            <a:rPr lang="tr-TR" sz="1900" i="0" dirty="0" smtClean="0"/>
            <a:t> Böylece bu tanıma dayanılarak ileriye yönelik tahminler yapmak da mümkün olacaktır.</a:t>
          </a:r>
          <a:r>
            <a:rPr lang="tr-TR" sz="1900" b="1" i="0" dirty="0" smtClean="0"/>
            <a:t> </a:t>
          </a:r>
          <a:endParaRPr lang="en-US" sz="1900" b="1" i="0" dirty="0"/>
        </a:p>
      </dgm:t>
    </dgm:pt>
    <dgm:pt modelId="{BFD95700-B119-4399-9EA1-106F208B2361}" type="parTrans" cxnId="{4878D7A1-2B97-4EAB-A73B-2C9D090F8AA6}">
      <dgm:prSet/>
      <dgm:spPr/>
      <dgm:t>
        <a:bodyPr/>
        <a:lstStyle/>
        <a:p>
          <a:endParaRPr lang="en-US"/>
        </a:p>
      </dgm:t>
    </dgm:pt>
    <dgm:pt modelId="{1D67E4CD-A15A-40C5-809C-338222A19C30}" type="sibTrans" cxnId="{4878D7A1-2B97-4EAB-A73B-2C9D090F8AA6}">
      <dgm:prSet/>
      <dgm:spPr/>
      <dgm:t>
        <a:bodyPr/>
        <a:lstStyle/>
        <a:p>
          <a:endParaRPr lang="en-US"/>
        </a:p>
      </dgm:t>
    </dgm:pt>
    <dgm:pt modelId="{6B48247C-207D-411F-BE31-B0858988063C}">
      <dgm:prSet phldrT="[Metin]" custT="1"/>
      <dgm:spPr/>
      <dgm:t>
        <a:bodyPr/>
        <a:lstStyle/>
        <a:p>
          <a:r>
            <a:rPr lang="tr-TR" sz="1900" b="1" i="1" dirty="0" smtClean="0"/>
            <a:t>Nedensel Araştırma Modelleri    </a:t>
          </a:r>
        </a:p>
        <a:p>
          <a:r>
            <a:rPr lang="tr-TR" sz="1900" b="1" i="1" dirty="0" smtClean="0"/>
            <a:t>   </a:t>
          </a:r>
          <a:r>
            <a:rPr lang="tr-TR" sz="1900" i="0" dirty="0" smtClean="0"/>
            <a:t>Araştırma problemi ile ilgili değişkenler arasında neden</a:t>
          </a:r>
          <a:r>
            <a:rPr lang="en-US" sz="1900" i="0" dirty="0" smtClean="0"/>
            <a:t>-</a:t>
          </a:r>
          <a:r>
            <a:rPr lang="tr-TR" sz="1900" i="0" dirty="0" smtClean="0"/>
            <a:t>sonuç ilişkisini araştırma amacı taşıyan modellerdir. </a:t>
          </a:r>
        </a:p>
        <a:p>
          <a:r>
            <a:rPr lang="tr-TR" sz="1900" i="0" dirty="0" smtClean="0"/>
            <a:t>Bu araştırmalarda eldeki problemle ilgili sürecin işleyişi hakkında açıklama yapabilmek esastır.</a:t>
          </a:r>
          <a:endParaRPr lang="en-US" sz="1900" b="1" i="0" dirty="0"/>
        </a:p>
      </dgm:t>
    </dgm:pt>
    <dgm:pt modelId="{BC187F99-7ABA-4F80-AD5F-A135BE175D49}" type="parTrans" cxnId="{0769AE3C-DA95-498E-9039-E26645684EE9}">
      <dgm:prSet/>
      <dgm:spPr/>
      <dgm:t>
        <a:bodyPr/>
        <a:lstStyle/>
        <a:p>
          <a:endParaRPr lang="en-US"/>
        </a:p>
      </dgm:t>
    </dgm:pt>
    <dgm:pt modelId="{057556FF-F088-4354-AAF1-31A0F2B260C2}" type="sibTrans" cxnId="{0769AE3C-DA95-498E-9039-E26645684EE9}">
      <dgm:prSet/>
      <dgm:spPr/>
      <dgm:t>
        <a:bodyPr/>
        <a:lstStyle/>
        <a:p>
          <a:endParaRPr lang="en-US"/>
        </a:p>
      </dgm:t>
    </dgm:pt>
    <dgm:pt modelId="{D1C2FC9D-8614-45EE-8900-56203D76AAD5}" type="pres">
      <dgm:prSet presAssocID="{A95EE1C8-66D3-4210-A3BB-37EE6EE0A9A7}" presName="composite" presStyleCnt="0">
        <dgm:presLayoutVars>
          <dgm:chMax val="1"/>
          <dgm:dir/>
          <dgm:resizeHandles val="exact"/>
        </dgm:presLayoutVars>
      </dgm:prSet>
      <dgm:spPr/>
      <dgm:t>
        <a:bodyPr/>
        <a:lstStyle/>
        <a:p>
          <a:endParaRPr lang="en-US"/>
        </a:p>
      </dgm:t>
    </dgm:pt>
    <dgm:pt modelId="{C6F088D8-C4C2-43D8-8648-11B458D6314C}" type="pres">
      <dgm:prSet presAssocID="{6E50A217-1317-4148-BD07-55FE0516EE10}" presName="roof" presStyleLbl="dkBgShp" presStyleIdx="0" presStyleCnt="2" custScaleY="41648"/>
      <dgm:spPr/>
      <dgm:t>
        <a:bodyPr/>
        <a:lstStyle/>
        <a:p>
          <a:endParaRPr lang="en-US"/>
        </a:p>
      </dgm:t>
    </dgm:pt>
    <dgm:pt modelId="{DAC26F2E-232F-4394-9F86-D4ACECD69C44}" type="pres">
      <dgm:prSet presAssocID="{6E50A217-1317-4148-BD07-55FE0516EE10}" presName="pillars" presStyleCnt="0"/>
      <dgm:spPr/>
      <dgm:t>
        <a:bodyPr/>
        <a:lstStyle/>
        <a:p>
          <a:endParaRPr lang="en-US"/>
        </a:p>
      </dgm:t>
    </dgm:pt>
    <dgm:pt modelId="{9BDB8AD3-2951-42AD-9EB7-8AAC63E308EE}" type="pres">
      <dgm:prSet presAssocID="{6E50A217-1317-4148-BD07-55FE0516EE10}" presName="pillar1" presStyleLbl="node1" presStyleIdx="0" presStyleCnt="3" custScaleY="128215" custLinFactNeighborX="-147" custLinFactNeighborY="-1184">
        <dgm:presLayoutVars>
          <dgm:bulletEnabled val="1"/>
        </dgm:presLayoutVars>
      </dgm:prSet>
      <dgm:spPr/>
      <dgm:t>
        <a:bodyPr/>
        <a:lstStyle/>
        <a:p>
          <a:endParaRPr lang="en-US"/>
        </a:p>
      </dgm:t>
    </dgm:pt>
    <dgm:pt modelId="{E14C5A9E-F248-4B08-94E4-E77D14A3F671}" type="pres">
      <dgm:prSet presAssocID="{EF1C922D-5F64-416B-B2AF-956620480F28}" presName="pillarX" presStyleLbl="node1" presStyleIdx="1" presStyleCnt="3" custScaleY="128204" custLinFactNeighborX="973" custLinFactNeighborY="-796">
        <dgm:presLayoutVars>
          <dgm:bulletEnabled val="1"/>
        </dgm:presLayoutVars>
      </dgm:prSet>
      <dgm:spPr/>
      <dgm:t>
        <a:bodyPr/>
        <a:lstStyle/>
        <a:p>
          <a:endParaRPr lang="en-US"/>
        </a:p>
      </dgm:t>
    </dgm:pt>
    <dgm:pt modelId="{A8AE7CFD-F713-4415-AE58-1D62C498F828}" type="pres">
      <dgm:prSet presAssocID="{6B48247C-207D-411F-BE31-B0858988063C}" presName="pillarX" presStyleLbl="node1" presStyleIdx="2" presStyleCnt="3" custScaleY="128089" custLinFactNeighborX="2092" custLinFactNeighborY="-1014">
        <dgm:presLayoutVars>
          <dgm:bulletEnabled val="1"/>
        </dgm:presLayoutVars>
      </dgm:prSet>
      <dgm:spPr/>
      <dgm:t>
        <a:bodyPr/>
        <a:lstStyle/>
        <a:p>
          <a:endParaRPr lang="en-US"/>
        </a:p>
      </dgm:t>
    </dgm:pt>
    <dgm:pt modelId="{2D9AAB9C-8F68-4698-80DD-5C4BB712EEB7}" type="pres">
      <dgm:prSet presAssocID="{6E50A217-1317-4148-BD07-55FE0516EE10}" presName="base" presStyleLbl="dkBgShp" presStyleIdx="1" presStyleCnt="2" custFlipVert="0" custScaleY="15465"/>
      <dgm:spPr/>
      <dgm:t>
        <a:bodyPr/>
        <a:lstStyle/>
        <a:p>
          <a:endParaRPr lang="en-US"/>
        </a:p>
      </dgm:t>
    </dgm:pt>
  </dgm:ptLst>
  <dgm:cxnLst>
    <dgm:cxn modelId="{2226935D-4488-424E-8D66-D6259CDC474E}" type="presOf" srcId="{99161C0A-BDF8-4E2B-8D4C-E46C55C3C92D}" destId="{9BDB8AD3-2951-42AD-9EB7-8AAC63E308EE}" srcOrd="0" destOrd="0" presId="urn:microsoft.com/office/officeart/2005/8/layout/hList3"/>
    <dgm:cxn modelId="{77293D97-9999-42BA-8B6F-0090672517A7}" type="presOf" srcId="{6B48247C-207D-411F-BE31-B0858988063C}" destId="{A8AE7CFD-F713-4415-AE58-1D62C498F828}" srcOrd="0" destOrd="0" presId="urn:microsoft.com/office/officeart/2005/8/layout/hList3"/>
    <dgm:cxn modelId="{99D88A7B-330B-496E-9E30-4C4C4A6BD2C1}" srcId="{A95EE1C8-66D3-4210-A3BB-37EE6EE0A9A7}" destId="{6E50A217-1317-4148-BD07-55FE0516EE10}" srcOrd="0" destOrd="0" parTransId="{D528F2CF-DAC0-4EE3-936A-15737565ADD6}" sibTransId="{9F44CA33-F88F-4FEE-AC60-59C40CF10728}"/>
    <dgm:cxn modelId="{84CC40DB-EE89-4AC6-8E60-04844C2B9157}" srcId="{6E50A217-1317-4148-BD07-55FE0516EE10}" destId="{99161C0A-BDF8-4E2B-8D4C-E46C55C3C92D}" srcOrd="0" destOrd="0" parTransId="{9042B6CA-ADB4-4D8F-B22F-927BFBF27F19}" sibTransId="{FAABCC62-285D-4DD6-9A7E-B6BBCD177BB8}"/>
    <dgm:cxn modelId="{0769AE3C-DA95-498E-9039-E26645684EE9}" srcId="{6E50A217-1317-4148-BD07-55FE0516EE10}" destId="{6B48247C-207D-411F-BE31-B0858988063C}" srcOrd="2" destOrd="0" parTransId="{BC187F99-7ABA-4F80-AD5F-A135BE175D49}" sibTransId="{057556FF-F088-4354-AAF1-31A0F2B260C2}"/>
    <dgm:cxn modelId="{7EDD4BE9-DF4F-425C-9E32-569FBA756D68}" type="presOf" srcId="{6E50A217-1317-4148-BD07-55FE0516EE10}" destId="{C6F088D8-C4C2-43D8-8648-11B458D6314C}" srcOrd="0" destOrd="0" presId="urn:microsoft.com/office/officeart/2005/8/layout/hList3"/>
    <dgm:cxn modelId="{4878D7A1-2B97-4EAB-A73B-2C9D090F8AA6}" srcId="{6E50A217-1317-4148-BD07-55FE0516EE10}" destId="{EF1C922D-5F64-416B-B2AF-956620480F28}" srcOrd="1" destOrd="0" parTransId="{BFD95700-B119-4399-9EA1-106F208B2361}" sibTransId="{1D67E4CD-A15A-40C5-809C-338222A19C30}"/>
    <dgm:cxn modelId="{59895485-18E8-4AAC-88B6-2B4D8CBA8A40}" type="presOf" srcId="{EF1C922D-5F64-416B-B2AF-956620480F28}" destId="{E14C5A9E-F248-4B08-94E4-E77D14A3F671}" srcOrd="0" destOrd="0" presId="urn:microsoft.com/office/officeart/2005/8/layout/hList3"/>
    <dgm:cxn modelId="{732C1217-493E-4840-8372-637B9C207437}" type="presOf" srcId="{A95EE1C8-66D3-4210-A3BB-37EE6EE0A9A7}" destId="{D1C2FC9D-8614-45EE-8900-56203D76AAD5}" srcOrd="0" destOrd="0" presId="urn:microsoft.com/office/officeart/2005/8/layout/hList3"/>
    <dgm:cxn modelId="{6E75E82A-6457-4864-B21A-4BE148B7DB78}" type="presParOf" srcId="{D1C2FC9D-8614-45EE-8900-56203D76AAD5}" destId="{C6F088D8-C4C2-43D8-8648-11B458D6314C}" srcOrd="0" destOrd="0" presId="urn:microsoft.com/office/officeart/2005/8/layout/hList3"/>
    <dgm:cxn modelId="{831266C5-CA68-424D-89F0-B1F85E85739C}" type="presParOf" srcId="{D1C2FC9D-8614-45EE-8900-56203D76AAD5}" destId="{DAC26F2E-232F-4394-9F86-D4ACECD69C44}" srcOrd="1" destOrd="0" presId="urn:microsoft.com/office/officeart/2005/8/layout/hList3"/>
    <dgm:cxn modelId="{73FFD533-F942-4342-A69F-6B849CE1B8FE}" type="presParOf" srcId="{DAC26F2E-232F-4394-9F86-D4ACECD69C44}" destId="{9BDB8AD3-2951-42AD-9EB7-8AAC63E308EE}" srcOrd="0" destOrd="0" presId="urn:microsoft.com/office/officeart/2005/8/layout/hList3"/>
    <dgm:cxn modelId="{DB0B6EC5-A1AF-4345-88D5-84A4D5E9A621}" type="presParOf" srcId="{DAC26F2E-232F-4394-9F86-D4ACECD69C44}" destId="{E14C5A9E-F248-4B08-94E4-E77D14A3F671}" srcOrd="1" destOrd="0" presId="urn:microsoft.com/office/officeart/2005/8/layout/hList3"/>
    <dgm:cxn modelId="{2C575DDE-59F1-428F-A63B-22A502817465}" type="presParOf" srcId="{DAC26F2E-232F-4394-9F86-D4ACECD69C44}" destId="{A8AE7CFD-F713-4415-AE58-1D62C498F828}" srcOrd="2" destOrd="0" presId="urn:microsoft.com/office/officeart/2005/8/layout/hList3"/>
    <dgm:cxn modelId="{FD577308-EF15-4B97-B7A6-FCF30453C60C}" type="presParOf" srcId="{D1C2FC9D-8614-45EE-8900-56203D76AAD5}" destId="{2D9AAB9C-8F68-4698-80DD-5C4BB712EEB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088D8-C4C2-43D8-8648-11B458D6314C}">
      <dsp:nvSpPr>
        <dsp:cNvPr id="0" name=""/>
        <dsp:cNvSpPr/>
      </dsp:nvSpPr>
      <dsp:spPr>
        <a:xfrm>
          <a:off x="0" y="231399"/>
          <a:ext cx="8784976" cy="8422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i="1" kern="1200" smtClean="0"/>
            <a:t>Araştırma Modelleri</a:t>
          </a:r>
          <a:endParaRPr lang="en-US" sz="3900" i="1" kern="1200" dirty="0"/>
        </a:p>
      </dsp:txBody>
      <dsp:txXfrm>
        <a:off x="0" y="231399"/>
        <a:ext cx="8784976" cy="842293"/>
      </dsp:txXfrm>
    </dsp:sp>
    <dsp:sp modelId="{9BDB8AD3-2951-42AD-9EB7-8AAC63E308EE}">
      <dsp:nvSpPr>
        <dsp:cNvPr id="0" name=""/>
        <dsp:cNvSpPr/>
      </dsp:nvSpPr>
      <dsp:spPr>
        <a:xfrm>
          <a:off x="0" y="1014312"/>
          <a:ext cx="2925465" cy="544537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t>Ke</a:t>
          </a:r>
          <a:r>
            <a:rPr lang="tr-TR" sz="1900" b="1" i="1" kern="1200" dirty="0" smtClean="0"/>
            <a:t>ş</a:t>
          </a:r>
          <a:r>
            <a:rPr lang="en-US" sz="1900" b="1" i="1" kern="1200" dirty="0" err="1" smtClean="0"/>
            <a:t>ifsel</a:t>
          </a:r>
          <a:r>
            <a:rPr lang="en-US" sz="1900" b="1" i="1" kern="1200" dirty="0" smtClean="0"/>
            <a:t> </a:t>
          </a:r>
          <a:r>
            <a:rPr lang="en-US" sz="1900" b="1" i="1" kern="1200" dirty="0" err="1" smtClean="0"/>
            <a:t>Ara</a:t>
          </a:r>
          <a:r>
            <a:rPr lang="tr-TR" sz="1900" b="1" i="1" kern="1200" dirty="0" smtClean="0"/>
            <a:t>ş</a:t>
          </a:r>
          <a:r>
            <a:rPr lang="en-US" sz="1900" b="1" i="1" kern="1200" dirty="0" smtClean="0"/>
            <a:t>t</a:t>
          </a:r>
          <a:r>
            <a:rPr lang="tr-TR" sz="1900" b="1" i="1" kern="1200" dirty="0" smtClean="0"/>
            <a:t>ı</a:t>
          </a:r>
          <a:r>
            <a:rPr lang="en-US" sz="1900" b="1" i="1" kern="1200" dirty="0" err="1" smtClean="0"/>
            <a:t>rma</a:t>
          </a:r>
          <a:r>
            <a:rPr lang="en-US" sz="1900" b="1" i="1" kern="1200" dirty="0" smtClean="0"/>
            <a:t> </a:t>
          </a:r>
          <a:r>
            <a:rPr lang="en-US" sz="1900" b="1" i="1" kern="1200" dirty="0" err="1" smtClean="0"/>
            <a:t>Modelleri</a:t>
          </a:r>
          <a:endParaRPr lang="tr-TR" sz="1900" b="1" i="1" kern="1200" dirty="0" smtClean="0"/>
        </a:p>
        <a:p>
          <a:pPr lvl="0" algn="l" defTabSz="844550">
            <a:lnSpc>
              <a:spcPct val="90000"/>
            </a:lnSpc>
            <a:spcBef>
              <a:spcPct val="0"/>
            </a:spcBef>
            <a:spcAft>
              <a:spcPct val="35000"/>
            </a:spcAft>
          </a:pPr>
          <a:r>
            <a:rPr lang="en-US" sz="1900" i="0" kern="1200" dirty="0" err="1" smtClean="0"/>
            <a:t>Bilgi</a:t>
          </a:r>
          <a:r>
            <a:rPr lang="en-US" sz="1900" i="0" kern="1200" dirty="0" smtClean="0"/>
            <a:t> </a:t>
          </a:r>
          <a:r>
            <a:rPr lang="en-US" sz="1900" i="0" kern="1200" dirty="0" err="1" smtClean="0"/>
            <a:t>edinmeye</a:t>
          </a:r>
          <a:r>
            <a:rPr lang="en-US" sz="1900" i="0" kern="1200" dirty="0" smtClean="0"/>
            <a:t> </a:t>
          </a:r>
          <a:r>
            <a:rPr lang="en-US" sz="1900" i="0" kern="1200" dirty="0" err="1" smtClean="0"/>
            <a:t>veya</a:t>
          </a:r>
          <a:r>
            <a:rPr lang="en-US" sz="1900" i="0" kern="1200" dirty="0" smtClean="0"/>
            <a:t> </a:t>
          </a:r>
          <a:r>
            <a:rPr lang="en-US" sz="1900" i="0" kern="1200" dirty="0" err="1" smtClean="0"/>
            <a:t>ke</a:t>
          </a:r>
          <a:r>
            <a:rPr lang="tr-TR" sz="1900" i="0" kern="1200" dirty="0" smtClean="0"/>
            <a:t>ş</a:t>
          </a:r>
          <a:r>
            <a:rPr lang="en-US" sz="1900" i="0" kern="1200" dirty="0" err="1" smtClean="0"/>
            <a:t>fetmeye</a:t>
          </a:r>
          <a:r>
            <a:rPr lang="en-US" sz="1900" i="0" kern="1200" dirty="0" smtClean="0"/>
            <a:t> </a:t>
          </a:r>
          <a:r>
            <a:rPr lang="en-US" sz="1900" i="0" kern="1200" dirty="0" err="1" smtClean="0"/>
            <a:t>yarayan</a:t>
          </a:r>
          <a:r>
            <a:rPr lang="en-US" sz="1900" i="0" kern="1200" dirty="0" smtClean="0"/>
            <a:t> </a:t>
          </a:r>
          <a:r>
            <a:rPr lang="en-US" sz="1900" i="0" kern="1200" dirty="0" err="1" smtClean="0"/>
            <a:t>ve</a:t>
          </a:r>
          <a:r>
            <a:rPr lang="en-US" sz="1900" i="0" kern="1200" dirty="0" smtClean="0"/>
            <a:t> </a:t>
          </a:r>
          <a:r>
            <a:rPr lang="en-US" sz="1900" i="0" kern="1200" dirty="0" err="1" smtClean="0"/>
            <a:t>karar</a:t>
          </a:r>
          <a:r>
            <a:rPr lang="en-US" sz="1900" i="0" kern="1200" dirty="0" smtClean="0"/>
            <a:t> alma s</a:t>
          </a:r>
          <a:r>
            <a:rPr lang="tr-TR" sz="1900" i="0" kern="1200" dirty="0" smtClean="0"/>
            <a:t>ü</a:t>
          </a:r>
          <a:r>
            <a:rPr lang="en-US" sz="1900" i="0" kern="1200" dirty="0" err="1" smtClean="0"/>
            <a:t>recinin</a:t>
          </a:r>
          <a:r>
            <a:rPr lang="en-US" sz="1900" i="0" kern="1200" dirty="0" smtClean="0"/>
            <a:t> ilk a</a:t>
          </a:r>
          <a:r>
            <a:rPr lang="tr-TR" sz="1900" i="0" kern="1200" dirty="0" smtClean="0"/>
            <a:t>ş</a:t>
          </a:r>
          <a:r>
            <a:rPr lang="en-US" sz="1900" i="0" kern="1200" dirty="0" err="1" smtClean="0"/>
            <a:t>amalar</a:t>
          </a:r>
          <a:r>
            <a:rPr lang="tr-TR" sz="1900" i="0" kern="1200" dirty="0" smtClean="0"/>
            <a:t>ı</a:t>
          </a:r>
          <a:r>
            <a:rPr lang="en-US" sz="1900" i="0" kern="1200" dirty="0" err="1" smtClean="0"/>
            <a:t>nda</a:t>
          </a:r>
          <a:r>
            <a:rPr lang="en-US" sz="1900" i="0" kern="1200" dirty="0" smtClean="0"/>
            <a:t> yap</a:t>
          </a:r>
          <a:r>
            <a:rPr lang="tr-TR" sz="1900" i="0" kern="1200" dirty="0" smtClean="0"/>
            <a:t>ı</a:t>
          </a:r>
          <a:r>
            <a:rPr lang="en-US" sz="1900" i="0" kern="1200" dirty="0" err="1" smtClean="0"/>
            <a:t>lan</a:t>
          </a:r>
          <a:r>
            <a:rPr lang="en-US" sz="1900" i="0" kern="1200" dirty="0" smtClean="0"/>
            <a:t> </a:t>
          </a:r>
          <a:r>
            <a:rPr lang="tr-TR" sz="1900" i="0" kern="1200" dirty="0" smtClean="0"/>
            <a:t>ç</a:t>
          </a:r>
          <a:r>
            <a:rPr lang="en-US" sz="1900" i="0" kern="1200" dirty="0" smtClean="0"/>
            <a:t>al</a:t>
          </a:r>
          <a:r>
            <a:rPr lang="tr-TR" sz="1900" i="0" kern="1200" dirty="0" err="1" smtClean="0"/>
            <a:t>ış</a:t>
          </a:r>
          <a:r>
            <a:rPr lang="en-US" sz="1900" i="0" kern="1200" dirty="0" err="1" smtClean="0"/>
            <a:t>malard</a:t>
          </a:r>
          <a:r>
            <a:rPr lang="tr-TR" sz="1900" i="0" kern="1200" dirty="0" smtClean="0"/>
            <a:t>ı</a:t>
          </a:r>
          <a:r>
            <a:rPr lang="en-US" sz="1900" i="0" kern="1200" dirty="0" smtClean="0"/>
            <a:t>r. </a:t>
          </a:r>
          <a:endParaRPr lang="tr-TR" sz="1900" i="0" kern="1200" dirty="0" smtClean="0"/>
        </a:p>
        <a:p>
          <a:pPr lvl="0" algn="l" defTabSz="844550">
            <a:lnSpc>
              <a:spcPct val="90000"/>
            </a:lnSpc>
            <a:spcBef>
              <a:spcPct val="0"/>
            </a:spcBef>
            <a:spcAft>
              <a:spcPct val="35000"/>
            </a:spcAft>
          </a:pPr>
          <a:r>
            <a:rPr lang="en-US" sz="1900" i="0" kern="1200" dirty="0" err="1" smtClean="0"/>
            <a:t>Ama</a:t>
          </a:r>
          <a:r>
            <a:rPr lang="tr-TR" sz="1900" i="0" kern="1200" dirty="0" smtClean="0"/>
            <a:t>ç</a:t>
          </a:r>
          <a:r>
            <a:rPr lang="en-US" sz="1900" i="0" kern="1200" dirty="0" smtClean="0"/>
            <a:t> </a:t>
          </a:r>
          <a:r>
            <a:rPr lang="en-US" sz="1900" i="0" kern="1200" dirty="0" err="1" smtClean="0"/>
            <a:t>belirli</a:t>
          </a:r>
          <a:r>
            <a:rPr lang="en-US" sz="1900" i="0" kern="1200" dirty="0" smtClean="0"/>
            <a:t> </a:t>
          </a:r>
          <a:r>
            <a:rPr lang="en-US" sz="1900" i="0" kern="1200" dirty="0" err="1" smtClean="0"/>
            <a:t>ara</a:t>
          </a:r>
          <a:r>
            <a:rPr lang="tr-TR" sz="1900" i="0" kern="1200" dirty="0" smtClean="0"/>
            <a:t>ş</a:t>
          </a:r>
          <a:r>
            <a:rPr lang="en-US" sz="1900" i="0" kern="1200" dirty="0" smtClean="0"/>
            <a:t>t</a:t>
          </a:r>
          <a:r>
            <a:rPr lang="tr-TR" sz="1900" i="0" kern="1200" dirty="0" smtClean="0"/>
            <a:t>ı</a:t>
          </a:r>
          <a:r>
            <a:rPr lang="en-US" sz="1900" i="0" kern="1200" dirty="0" err="1" smtClean="0"/>
            <a:t>rma</a:t>
          </a:r>
          <a:r>
            <a:rPr lang="en-US" sz="1900" i="0" kern="1200" dirty="0" smtClean="0"/>
            <a:t> </a:t>
          </a:r>
          <a:r>
            <a:rPr lang="en-US" sz="1900" i="0" kern="1200" dirty="0" err="1" smtClean="0"/>
            <a:t>sorunlar</a:t>
          </a:r>
          <a:r>
            <a:rPr lang="tr-TR" sz="1900" i="0" kern="1200" dirty="0" smtClean="0"/>
            <a:t>ı</a:t>
          </a:r>
          <a:r>
            <a:rPr lang="en-US" sz="1900" i="0" kern="1200" dirty="0" smtClean="0"/>
            <a:t>n</a:t>
          </a:r>
          <a:r>
            <a:rPr lang="tr-TR" sz="1900" i="0" kern="1200" dirty="0" smtClean="0"/>
            <a:t>ı</a:t>
          </a:r>
          <a:r>
            <a:rPr lang="en-US" sz="1900" i="0" kern="1200" dirty="0" smtClean="0"/>
            <a:t>, </a:t>
          </a:r>
          <a:r>
            <a:rPr lang="en-US" sz="1900" i="0" kern="1200" dirty="0" err="1" smtClean="0"/>
            <a:t>ara</a:t>
          </a:r>
          <a:r>
            <a:rPr lang="tr-TR" sz="1900" i="0" kern="1200" dirty="0" smtClean="0"/>
            <a:t>ş</a:t>
          </a:r>
          <a:r>
            <a:rPr lang="en-US" sz="1900" i="0" kern="1200" dirty="0" smtClean="0"/>
            <a:t>t</a:t>
          </a:r>
          <a:r>
            <a:rPr lang="tr-TR" sz="1900" i="0" kern="1200" dirty="0" smtClean="0"/>
            <a:t>ı</a:t>
          </a:r>
          <a:r>
            <a:rPr lang="en-US" sz="1900" i="0" kern="1200" dirty="0" err="1" smtClean="0"/>
            <a:t>rma</a:t>
          </a:r>
          <a:r>
            <a:rPr lang="en-US" sz="1900" i="0" kern="1200" dirty="0" smtClean="0"/>
            <a:t> de</a:t>
          </a:r>
          <a:r>
            <a:rPr lang="tr-TR" sz="1900" i="0" kern="1200" dirty="0" smtClean="0"/>
            <a:t>ğ</a:t>
          </a:r>
          <a:r>
            <a:rPr lang="en-US" sz="1900" i="0" kern="1200" dirty="0" err="1" smtClean="0"/>
            <a:t>i</a:t>
          </a:r>
          <a:r>
            <a:rPr lang="tr-TR" sz="1900" i="0" kern="1200" dirty="0" smtClean="0"/>
            <a:t>ş</a:t>
          </a:r>
          <a:r>
            <a:rPr lang="en-US" sz="1900" i="0" kern="1200" dirty="0" err="1" smtClean="0"/>
            <a:t>kenlerini</a:t>
          </a:r>
          <a:r>
            <a:rPr lang="en-US" sz="1900" i="0" kern="1200" dirty="0" smtClean="0"/>
            <a:t> </a:t>
          </a:r>
          <a:r>
            <a:rPr lang="en-US" sz="1900" i="0" kern="1200" dirty="0" err="1" smtClean="0"/>
            <a:t>ve</a:t>
          </a:r>
          <a:r>
            <a:rPr lang="en-US" sz="1900" i="0" kern="1200" dirty="0" smtClean="0"/>
            <a:t>\</a:t>
          </a:r>
          <a:r>
            <a:rPr lang="en-US" sz="1900" i="0" kern="1200" dirty="0" err="1" smtClean="0"/>
            <a:t>veya</a:t>
          </a:r>
          <a:r>
            <a:rPr lang="en-US" sz="1900" i="0" kern="1200" dirty="0" smtClean="0"/>
            <a:t> </a:t>
          </a:r>
          <a:r>
            <a:rPr lang="en-US" sz="1900" i="0" kern="1200" dirty="0" err="1" smtClean="0"/>
            <a:t>bu</a:t>
          </a:r>
          <a:r>
            <a:rPr lang="en-US" sz="1900" i="0" kern="1200" dirty="0" smtClean="0"/>
            <a:t> </a:t>
          </a:r>
          <a:r>
            <a:rPr lang="en-US" sz="1900" i="0" kern="1200" dirty="0" err="1" smtClean="0"/>
            <a:t>sorunlara</a:t>
          </a:r>
          <a:r>
            <a:rPr lang="en-US" sz="1900" i="0" kern="1200" dirty="0" smtClean="0"/>
            <a:t> </a:t>
          </a:r>
          <a:r>
            <a:rPr lang="en-US" sz="1900" i="0" kern="1200" dirty="0" err="1" smtClean="0"/>
            <a:t>ili</a:t>
          </a:r>
          <a:r>
            <a:rPr lang="tr-TR" sz="1900" i="0" kern="1200" dirty="0" smtClean="0"/>
            <a:t>ş</a:t>
          </a:r>
          <a:r>
            <a:rPr lang="en-US" sz="1900" i="0" kern="1200" dirty="0" smtClean="0"/>
            <a:t>kin </a:t>
          </a:r>
          <a:r>
            <a:rPr lang="en-US" sz="1900" i="0" kern="1200" dirty="0" err="1" smtClean="0"/>
            <a:t>ara</a:t>
          </a:r>
          <a:r>
            <a:rPr lang="tr-TR" sz="1900" i="0" kern="1200" dirty="0" smtClean="0"/>
            <a:t>ş</a:t>
          </a:r>
          <a:r>
            <a:rPr lang="en-US" sz="1900" i="0" kern="1200" dirty="0" smtClean="0"/>
            <a:t>t</a:t>
          </a:r>
          <a:r>
            <a:rPr lang="tr-TR" sz="1900" i="0" kern="1200" dirty="0" smtClean="0"/>
            <a:t>ı</a:t>
          </a:r>
          <a:r>
            <a:rPr lang="en-US" sz="1900" i="0" kern="1200" dirty="0" err="1" smtClean="0"/>
            <a:t>rma</a:t>
          </a:r>
          <a:r>
            <a:rPr lang="en-US" sz="1900" i="0" kern="1200" dirty="0" smtClean="0"/>
            <a:t> </a:t>
          </a:r>
          <a:r>
            <a:rPr lang="en-US" sz="1900" i="0" kern="1200" dirty="0" err="1" smtClean="0"/>
            <a:t>hipotezlerini</a:t>
          </a:r>
          <a:r>
            <a:rPr lang="en-US" sz="1900" i="0" kern="1200" dirty="0" smtClean="0"/>
            <a:t> </a:t>
          </a:r>
          <a:r>
            <a:rPr lang="en-US" sz="1900" i="0" kern="1200" dirty="0" err="1" smtClean="0"/>
            <a:t>belirleyebilmek</a:t>
          </a:r>
          <a:r>
            <a:rPr lang="en-US" sz="1900" i="0" kern="1200" dirty="0" smtClean="0"/>
            <a:t> </a:t>
          </a:r>
          <a:r>
            <a:rPr lang="en-US" sz="1900" i="0" kern="1200" dirty="0" err="1" smtClean="0"/>
            <a:t>i</a:t>
          </a:r>
          <a:r>
            <a:rPr lang="tr-TR" sz="1900" i="0" kern="1200" dirty="0" smtClean="0"/>
            <a:t>ç</a:t>
          </a:r>
          <a:r>
            <a:rPr lang="en-US" sz="1900" i="0" kern="1200" dirty="0" smtClean="0"/>
            <a:t>in </a:t>
          </a:r>
          <a:r>
            <a:rPr lang="en-US" sz="1900" i="0" kern="1200" dirty="0" err="1" smtClean="0"/>
            <a:t>gerekli</a:t>
          </a:r>
          <a:r>
            <a:rPr lang="en-US" sz="1900" i="0" kern="1200" dirty="0" smtClean="0"/>
            <a:t> </a:t>
          </a:r>
          <a:r>
            <a:rPr lang="en-US" sz="1900" i="0" kern="1200" dirty="0" err="1" smtClean="0"/>
            <a:t>bilgileri</a:t>
          </a:r>
          <a:r>
            <a:rPr lang="en-US" sz="1900" i="0" kern="1200" dirty="0" smtClean="0"/>
            <a:t> </a:t>
          </a:r>
          <a:r>
            <a:rPr lang="en-US" sz="1900" i="0" kern="1200" dirty="0" err="1" smtClean="0"/>
            <a:t>toplamakt</a:t>
          </a:r>
          <a:r>
            <a:rPr lang="tr-TR" sz="1900" i="0" kern="1200" dirty="0" smtClean="0"/>
            <a:t>ı</a:t>
          </a:r>
          <a:r>
            <a:rPr lang="en-US" sz="1900" i="0" kern="1200" dirty="0" smtClean="0"/>
            <a:t>r. </a:t>
          </a:r>
          <a:r>
            <a:rPr lang="tr-TR" sz="1900" i="0" kern="1200" dirty="0" smtClean="0"/>
            <a:t> </a:t>
          </a:r>
          <a:endParaRPr lang="en-US" sz="1900" i="0" kern="1200" dirty="0"/>
        </a:p>
      </dsp:txBody>
      <dsp:txXfrm>
        <a:off x="0" y="1014312"/>
        <a:ext cx="2925465" cy="5445370"/>
      </dsp:txXfrm>
    </dsp:sp>
    <dsp:sp modelId="{E14C5A9E-F248-4B08-94E4-E77D14A3F671}">
      <dsp:nvSpPr>
        <dsp:cNvPr id="0" name=""/>
        <dsp:cNvSpPr/>
      </dsp:nvSpPr>
      <dsp:spPr>
        <a:xfrm>
          <a:off x="2958219" y="1031024"/>
          <a:ext cx="2925465" cy="54449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i="1" kern="1200" dirty="0" smtClean="0"/>
            <a:t>Tanımlayıcı Araştırma Modelleri </a:t>
          </a:r>
        </a:p>
        <a:p>
          <a:pPr lvl="0" algn="ctr" defTabSz="844550">
            <a:lnSpc>
              <a:spcPct val="90000"/>
            </a:lnSpc>
            <a:spcBef>
              <a:spcPct val="0"/>
            </a:spcBef>
            <a:spcAft>
              <a:spcPct val="35000"/>
            </a:spcAft>
          </a:pPr>
          <a:r>
            <a:rPr lang="tr-TR" sz="1900" i="0" kern="1200" dirty="0" smtClean="0"/>
            <a:t>Bu modelde amaç, eldeki problemi, bu problemle ilgili durumları, değişkenleri ve değişkenler arasındaki ilişkileri tanımlamaktır.</a:t>
          </a:r>
        </a:p>
        <a:p>
          <a:pPr lvl="0" algn="ctr" defTabSz="844550">
            <a:lnSpc>
              <a:spcPct val="90000"/>
            </a:lnSpc>
            <a:spcBef>
              <a:spcPct val="0"/>
            </a:spcBef>
            <a:spcAft>
              <a:spcPct val="35000"/>
            </a:spcAft>
          </a:pPr>
          <a:r>
            <a:rPr lang="tr-TR" sz="1900" i="0" kern="1200" dirty="0" smtClean="0"/>
            <a:t> Böylece bu tanıma dayanılarak ileriye yönelik tahminler yapmak da mümkün olacaktır.</a:t>
          </a:r>
          <a:r>
            <a:rPr lang="tr-TR" sz="1900" b="1" i="0" kern="1200" dirty="0" smtClean="0"/>
            <a:t> </a:t>
          </a:r>
          <a:endParaRPr lang="en-US" sz="1900" b="1" i="0" kern="1200" dirty="0"/>
        </a:p>
      </dsp:txBody>
      <dsp:txXfrm>
        <a:off x="2958219" y="1031024"/>
        <a:ext cx="2925465" cy="5444903"/>
      </dsp:txXfrm>
    </dsp:sp>
    <dsp:sp modelId="{A8AE7CFD-F713-4415-AE58-1D62C498F828}">
      <dsp:nvSpPr>
        <dsp:cNvPr id="0" name=""/>
        <dsp:cNvSpPr/>
      </dsp:nvSpPr>
      <dsp:spPr>
        <a:xfrm>
          <a:off x="5859510" y="1024208"/>
          <a:ext cx="2925465" cy="544001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i="1" kern="1200" dirty="0" smtClean="0"/>
            <a:t>Nedensel Araştırma Modelleri    </a:t>
          </a:r>
        </a:p>
        <a:p>
          <a:pPr lvl="0" algn="ctr" defTabSz="844550">
            <a:lnSpc>
              <a:spcPct val="90000"/>
            </a:lnSpc>
            <a:spcBef>
              <a:spcPct val="0"/>
            </a:spcBef>
            <a:spcAft>
              <a:spcPct val="35000"/>
            </a:spcAft>
          </a:pPr>
          <a:r>
            <a:rPr lang="tr-TR" sz="1900" b="1" i="1" kern="1200" dirty="0" smtClean="0"/>
            <a:t>   </a:t>
          </a:r>
          <a:r>
            <a:rPr lang="tr-TR" sz="1900" i="0" kern="1200" dirty="0" smtClean="0"/>
            <a:t>Araştırma problemi ile ilgili değişkenler arasında neden</a:t>
          </a:r>
          <a:r>
            <a:rPr lang="en-US" sz="1900" i="0" kern="1200" dirty="0" smtClean="0"/>
            <a:t>-</a:t>
          </a:r>
          <a:r>
            <a:rPr lang="tr-TR" sz="1900" i="0" kern="1200" dirty="0" smtClean="0"/>
            <a:t>sonuç ilişkisini araştırma amacı taşıyan modellerdir. </a:t>
          </a:r>
        </a:p>
        <a:p>
          <a:pPr lvl="0" algn="ctr" defTabSz="844550">
            <a:lnSpc>
              <a:spcPct val="90000"/>
            </a:lnSpc>
            <a:spcBef>
              <a:spcPct val="0"/>
            </a:spcBef>
            <a:spcAft>
              <a:spcPct val="35000"/>
            </a:spcAft>
          </a:pPr>
          <a:r>
            <a:rPr lang="tr-TR" sz="1900" i="0" kern="1200" dirty="0" smtClean="0"/>
            <a:t>Bu araştırmalarda eldeki problemle ilgili sürecin işleyişi hakkında açıklama yapabilmek esastır.</a:t>
          </a:r>
          <a:endParaRPr lang="en-US" sz="1900" b="1" i="0" kern="1200" dirty="0"/>
        </a:p>
      </dsp:txBody>
      <dsp:txXfrm>
        <a:off x="5859510" y="1024208"/>
        <a:ext cx="2925465" cy="5440019"/>
      </dsp:txXfrm>
    </dsp:sp>
    <dsp:sp modelId="{2D9AAB9C-8F68-4698-80DD-5C4BB712EEB7}">
      <dsp:nvSpPr>
        <dsp:cNvPr id="0" name=""/>
        <dsp:cNvSpPr/>
      </dsp:nvSpPr>
      <dsp:spPr>
        <a:xfrm>
          <a:off x="0" y="6110272"/>
          <a:ext cx="8784976" cy="7297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12.02.2020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12.02.2020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12.02.2020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12.02.2020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12.02.2020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12.02.2020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12.02.2020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smtClean="0"/>
              <a:t>MAN-535 </a:t>
            </a:r>
            <a:r>
              <a:rPr lang="tr-TR" dirty="0" smtClean="0"/>
              <a:t>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2018-2019 Bahar dönemi</a:t>
            </a:r>
          </a:p>
          <a:p>
            <a:r>
              <a:rPr lang="tr-TR" dirty="0" smtClean="0">
                <a:solidFill>
                  <a:schemeClr val="bg2">
                    <a:lumMod val="10000"/>
                  </a:schemeClr>
                </a:solidFill>
              </a:rPr>
              <a:t>Çarşamba: 18:30-21:30</a:t>
            </a:r>
          </a:p>
          <a:p>
            <a:r>
              <a:rPr lang="tr-TR" dirty="0" smtClean="0">
                <a:solidFill>
                  <a:schemeClr val="bg2">
                    <a:lumMod val="10000"/>
                  </a:schemeClr>
                </a:solidFill>
              </a:rPr>
              <a:t>Doç.Dr.Eda 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229600" cy="4525963"/>
          </a:xfrm>
        </p:spPr>
        <p:txBody>
          <a:bodyPr>
            <a:normAutofit/>
          </a:bodyPr>
          <a:lstStyle/>
          <a:p>
            <a:pPr algn="just"/>
            <a:endParaRPr lang="tr-TR" sz="2400" b="1" dirty="0" smtClean="0"/>
          </a:p>
          <a:p>
            <a:pPr algn="just"/>
            <a:endParaRPr lang="tr-TR" sz="2400" b="1" dirty="0"/>
          </a:p>
          <a:p>
            <a:pPr algn="just"/>
            <a:endParaRPr lang="tr-TR" sz="2400" b="1" dirty="0" smtClean="0"/>
          </a:p>
          <a:p>
            <a:pPr algn="just"/>
            <a:r>
              <a:rPr lang="tr-TR" sz="2400" b="1" dirty="0" smtClean="0"/>
              <a:t>Model</a:t>
            </a:r>
            <a:r>
              <a:rPr lang="tr-TR" sz="2400" b="1" dirty="0" smtClean="0"/>
              <a:t>: </a:t>
            </a:r>
            <a:r>
              <a:rPr lang="tr-TR" sz="2400" dirty="0" smtClean="0"/>
              <a:t>kuram açıklayıcı, model tanımlayıcıdır,çerçevedir, nedensellik tek yönlü ,ilişki çift yönlü ok ile gösterilir.</a:t>
            </a:r>
          </a:p>
          <a:p>
            <a:pPr algn="just"/>
            <a:r>
              <a:rPr lang="tr-TR" sz="2400" b="1" dirty="0" smtClean="0"/>
              <a:t>Değişken</a:t>
            </a:r>
            <a:r>
              <a:rPr lang="tr-TR" sz="2400" dirty="0" smtClean="0"/>
              <a:t>: bir araştırmada farklı sayısal değer alabilen özelliklerdir. Bir kavramın görgül (somut)  olarak ölçülebilen halidir, cinsiyet, yaş, iş tatmini vb.</a:t>
            </a:r>
          </a:p>
          <a:p>
            <a:pPr algn="just"/>
            <a:r>
              <a:rPr lang="tr-TR" sz="2400" b="1" dirty="0" smtClean="0"/>
              <a:t>Özellik: </a:t>
            </a:r>
            <a:r>
              <a:rPr lang="tr-TR" sz="2400" dirty="0" smtClean="0"/>
              <a:t>değişkenin bir yönünü ya da niteliğin bildiren kavramdır. Kadın,erkek bir cinsiyet değişkenin özellikleridir.</a:t>
            </a:r>
            <a:endParaRPr lang="en-US" sz="2400" dirty="0"/>
          </a:p>
        </p:txBody>
      </p:sp>
    </p:spTree>
    <p:extLst>
      <p:ext uri="{BB962C8B-B14F-4D97-AF65-F5344CB8AC3E}">
        <p14:creationId xmlns:p14="http://schemas.microsoft.com/office/powerpoint/2010/main" val="210254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Araştırmanın amacına uygun ve ekonomik olarak verilerin toplanması ve yorumlanması için gerekli koşulların düzenlenmesidir.</a:t>
            </a:r>
          </a:p>
          <a:p>
            <a:r>
              <a:rPr lang="tr-TR" dirty="0"/>
              <a:t> </a:t>
            </a:r>
            <a:r>
              <a:rPr lang="tr-TR" dirty="0"/>
              <a:t>E</a:t>
            </a:r>
            <a:r>
              <a:rPr lang="tr-TR" dirty="0" smtClean="0"/>
              <a:t>n </a:t>
            </a:r>
            <a:r>
              <a:rPr lang="tr-TR" dirty="0" smtClean="0"/>
              <a:t>uygun yöntem belirlenir.</a:t>
            </a:r>
          </a:p>
          <a:p>
            <a:r>
              <a:rPr lang="tr-TR" dirty="0" smtClean="0"/>
              <a:t>Araştırmanını her </a:t>
            </a:r>
            <a:r>
              <a:rPr lang="tr-TR" dirty="0" smtClean="0"/>
              <a:t>sorusuna </a:t>
            </a:r>
            <a:r>
              <a:rPr lang="tr-TR" dirty="0" smtClean="0"/>
              <a:t>cevap vermede ya da her hipotezi test etmede atılacak adımlar gösterilir.</a:t>
            </a:r>
          </a:p>
          <a:p>
            <a:pPr marL="0" indent="0">
              <a:buNone/>
            </a:pPr>
            <a:r>
              <a:rPr lang="tr-TR" dirty="0" smtClean="0"/>
              <a:t>Sosyal bilimlerde </a:t>
            </a:r>
            <a:r>
              <a:rPr lang="tr-TR" u="sng" dirty="0" smtClean="0"/>
              <a:t>modeller kuramlardan </a:t>
            </a:r>
            <a:r>
              <a:rPr lang="tr-TR" dirty="0" smtClean="0"/>
              <a:t>türetilir.</a:t>
            </a:r>
          </a:p>
          <a:p>
            <a:pPr marL="0" indent="0">
              <a:buNone/>
            </a:pPr>
            <a:r>
              <a:rPr lang="tr-TR" dirty="0" smtClean="0"/>
              <a:t>Modelde değişkenler kutu, daire, veya buna benzer şekillerde gösterilir. </a:t>
            </a:r>
            <a:endParaRPr lang="en-US" dirty="0"/>
          </a:p>
        </p:txBody>
      </p:sp>
    </p:spTree>
    <p:extLst>
      <p:ext uri="{BB962C8B-B14F-4D97-AF65-F5344CB8AC3E}">
        <p14:creationId xmlns:p14="http://schemas.microsoft.com/office/powerpoint/2010/main" val="342475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9652" y="1161618"/>
            <a:ext cx="1224136" cy="646331"/>
          </a:xfrm>
          <a:prstGeom prst="rect">
            <a:avLst/>
          </a:prstGeom>
          <a:noFill/>
        </p:spPr>
        <p:txBody>
          <a:bodyPr wrap="square" rtlCol="0">
            <a:spAutoFit/>
          </a:bodyPr>
          <a:lstStyle/>
          <a:p>
            <a:r>
              <a:rPr lang="tr-TR" dirty="0" smtClean="0"/>
              <a:t>Bağımsız değişken</a:t>
            </a:r>
            <a:endParaRPr lang="en-US" dirty="0"/>
          </a:p>
        </p:txBody>
      </p:sp>
      <p:sp>
        <p:nvSpPr>
          <p:cNvPr id="6" name="TextBox 5"/>
          <p:cNvSpPr txBox="1"/>
          <p:nvPr/>
        </p:nvSpPr>
        <p:spPr>
          <a:xfrm>
            <a:off x="6804248" y="2492896"/>
            <a:ext cx="1224136" cy="646331"/>
          </a:xfrm>
          <a:prstGeom prst="rect">
            <a:avLst/>
          </a:prstGeom>
          <a:noFill/>
        </p:spPr>
        <p:txBody>
          <a:bodyPr wrap="square" rtlCol="0">
            <a:spAutoFit/>
          </a:bodyPr>
          <a:lstStyle/>
          <a:p>
            <a:r>
              <a:rPr lang="tr-TR" dirty="0" smtClean="0"/>
              <a:t>Bağımlı değişken</a:t>
            </a:r>
            <a:endParaRPr lang="en-US" dirty="0"/>
          </a:p>
        </p:txBody>
      </p:sp>
      <p:sp>
        <p:nvSpPr>
          <p:cNvPr id="5" name="Right Arrow 4"/>
          <p:cNvSpPr/>
          <p:nvPr/>
        </p:nvSpPr>
        <p:spPr>
          <a:xfrm rot="4938718">
            <a:off x="7063037" y="3157942"/>
            <a:ext cx="74604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2051720" y="1807949"/>
            <a:ext cx="288032" cy="468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982213" y="2924944"/>
            <a:ext cx="864096" cy="369332"/>
          </a:xfrm>
          <a:prstGeom prst="rect">
            <a:avLst/>
          </a:prstGeom>
          <a:noFill/>
        </p:spPr>
        <p:txBody>
          <a:bodyPr wrap="square" rtlCol="0">
            <a:spAutoFit/>
          </a:bodyPr>
          <a:lstStyle/>
          <a:p>
            <a:r>
              <a:rPr lang="tr-TR" dirty="0" smtClean="0"/>
              <a:t>H</a:t>
            </a:r>
            <a:r>
              <a:rPr lang="tr-TR" baseline="-25000" dirty="0" smtClean="0"/>
              <a:t>1</a:t>
            </a:r>
            <a:endParaRPr lang="en-US" baseline="-25000" dirty="0"/>
          </a:p>
        </p:txBody>
      </p:sp>
      <p:sp>
        <p:nvSpPr>
          <p:cNvPr id="10" name="TextBox 9"/>
          <p:cNvSpPr txBox="1"/>
          <p:nvPr/>
        </p:nvSpPr>
        <p:spPr>
          <a:xfrm>
            <a:off x="3812739" y="3894996"/>
            <a:ext cx="864096" cy="369332"/>
          </a:xfrm>
          <a:prstGeom prst="rect">
            <a:avLst/>
          </a:prstGeom>
          <a:noFill/>
        </p:spPr>
        <p:txBody>
          <a:bodyPr wrap="square" rtlCol="0">
            <a:spAutoFit/>
          </a:bodyPr>
          <a:lstStyle/>
          <a:p>
            <a:r>
              <a:rPr lang="tr-TR" dirty="0" smtClean="0"/>
              <a:t>H</a:t>
            </a:r>
            <a:r>
              <a:rPr lang="tr-TR" baseline="-25000" dirty="0"/>
              <a:t>2</a:t>
            </a:r>
            <a:endParaRPr lang="en-US" baseline="-25000" dirty="0"/>
          </a:p>
        </p:txBody>
      </p:sp>
      <p:sp>
        <p:nvSpPr>
          <p:cNvPr id="11" name="TextBox 10"/>
          <p:cNvSpPr txBox="1"/>
          <p:nvPr/>
        </p:nvSpPr>
        <p:spPr>
          <a:xfrm>
            <a:off x="3854965" y="4869160"/>
            <a:ext cx="864096" cy="369332"/>
          </a:xfrm>
          <a:prstGeom prst="rect">
            <a:avLst/>
          </a:prstGeom>
          <a:noFill/>
        </p:spPr>
        <p:txBody>
          <a:bodyPr wrap="square" rtlCol="0">
            <a:spAutoFit/>
          </a:bodyPr>
          <a:lstStyle/>
          <a:p>
            <a:r>
              <a:rPr lang="tr-TR" dirty="0" smtClean="0"/>
              <a:t>H</a:t>
            </a:r>
            <a:r>
              <a:rPr lang="tr-TR" baseline="-25000" dirty="0"/>
              <a:t>3</a:t>
            </a:r>
            <a:endParaRPr lang="en-US" baseline="-25000" dirty="0"/>
          </a:p>
        </p:txBody>
      </p:sp>
    </p:spTree>
    <p:extLst>
      <p:ext uri="{BB962C8B-B14F-4D97-AF65-F5344CB8AC3E}">
        <p14:creationId xmlns:p14="http://schemas.microsoft.com/office/powerpoint/2010/main" val="2209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76375"/>
            <a:ext cx="714375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55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lnSpcReduction="10000"/>
          </a:bodyPr>
          <a:lstStyle/>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r>
              <a:rPr lang="tr-TR" sz="1200" dirty="0" smtClean="0"/>
              <a:t>https</a:t>
            </a:r>
            <a:r>
              <a:rPr lang="tr-TR" sz="1200" dirty="0"/>
              <a:t>://www.researchgate.net/publication/319472597_ETIK_KONUMUN_ORGUTSEL_VATANDASLIK_DAVRANISI_UZERINDEKI_ETKISI_ETIK_KONUM_KURAMI_CERCEVESINDE_BIR_ANALIZ</a:t>
            </a:r>
          </a:p>
        </p:txBody>
      </p:sp>
      <p:sp>
        <p:nvSpPr>
          <p:cNvPr id="4" name="AutoShape 2" descr="data:image/png;base64,iVBORw0KGgoAAAANSUhEUgAAA5gAAAUVCAYAAABxNm6BAAAgAElEQVR4XuydP851W1Lev0YEGAeQoG4kJJMAoZ2QIQ/A+ibgITCKmxAzA8/AGTMgJiHGgSMsgYzsAKT+e63T3cu3um5VPU+tP/vsc85zk/u9Z69Vq+pXtWpV7b3f8/7g22+//faL/hMBERABERABERABERABERABERCBRQI/UIO5SFDTRUAEREAEREAEREAEREAEREAEfklADaYCQQREQAREQAREQAREQAREQAREYAsBNZhbMEqICIiACIiACIiACIiACIiACIiAGkzFgAiIgAiIgAiIgAiIgAiIgAiIwBYCajC3YJQQERABERABERABERABERABERABNZiKAREQAREQAREQAREQAREQAREQgS0E1GBuwSghIiACIiACIiACIiACIiACIiACajAVAyIgAiIgAiIgAiIgAiIgAiIgAlsIqMHcglFCREAEREAEREAEREAEREAEREAE1GAqBkRABERABERABERABERABERABLYQUIO5BaOEiIAIiIAIiIAIiIAIiIAIiIAIqMFUDIiACIiACIiACIiACIiACIiACGwhoAZzC0YJEQEREAEREAEREAEREAEREAERUIOpGBABERABERABERABERABERABEdhCQA3mFowSIgIiIAIiIAIiIAIiIAIiIAIioAZTMSACIiACIiACIiACIiACIiACIrCFgBrMLRglRAREQAREQAREQAREQAREQAREQA2mYkAEREAEREAEREAEREAEREAERGALATWYWzBKiAiIgAiIgAiIgAiIgAiIgAiIgBpMxYAIiIAIiIAIiIAIiIAIiIAIiMAWAmowt2CUEBEQAREQAREQAREQAREQAREQATWYigEREAEREAEREAEREAEREAEREIEtBNRgbsEoISIgAiIgAiIgAiIgAiIgAiIgAmowFQMiIAIiIAIiIAIiIAIiIAIiIAJbCKjB3IJRQkRABERABERABERABERABERABNRgKgZEQAREQAREQAREQAREQAREQAS2EFCDuQWjhIiACIiACIiACIiACIiACIiACKjBVAyIgAiIgAiIgAiIgAiIgAiIgAhsIaAGcwtGCREBERABERABERABERABERABEVCDqRgQAREQAREQAREQAREQAREQARHYQkAN5haMEiICIiACIiACIiACIiACIiACIqAGUzEgAiIgAiIgAiIgAiIgAiIgAiKwhYAazC0YJUQEREAEREAEREAEREAEREAEREANpmJABERABERABERABERABERABERgCwE1mFswSogIiIAIiIAIiIAIiIAIiIAIiIAaTMWACIiACIiACIiACIiACIiACIjAFgJqMLdglBAREAEREAEREAEREAEREAEREAE1mIoBERABERABERABERABERABERCBLQTUYG7BKCEiIAIiIAIiIAIiIAIiIAIiIAJqMBUDIiACIiACIiACIiACIiACIiACWwiowdyCUUJEQAREQAREQAREQAREQAREQATUYCoGREAEREAEREAEREAEREAEREAEthBQg7kFo4SIgAiIgAiIgAiIgAiIgAiIgAiowVQMiIAIiIAIiIAIiIAIiIAIiIAIbCGgBnMLRgkRAREQAREQAREQAREQAREQARFQg6kYEAEREAEREAEREAEREAEREAER2EJADeYWjBIiAiIgAiIgAiIgAiIgAiIgAiKgBlMxIAIiIAIiIAIiIAIiIAIiIAIisIWAGswtGCVEBERABERABERABERABERABERADaZiQAREQAREQAREQAREQAREQAREYAsBNZhbMEqICIiACIiACIiACIiACIiACIiAGkzFgAiIgAiIgAiIgAiIgAiIgAiIwBYCajC3YJQQERABERABERABERABERABERABNZiKAREQAREQAREQAREQAREQAREQgS0E1GBuwSghIiACdyPwgx/84Mu33377Zfz/bvrN6vOuds3y0DwREAEREAEREIF7EVCDeS9/SBsREAEREAEREAEREAEREAEReFkCajBf1nVSXAR+ReDxRGv893hil32W8fLzO0/87vY0bZXFYDTDwPONuGZ+Gn6zMsb88RS242M/N5K/c//Y9XbJtfw63Hat35EzY38nxjq6nB47Y2ukU+Xf0zaw8itbWQ42R/o4trna71EmPqJ853MIu/ez9Tp2PtbO1svkRJ/72GBtYP2qcSIgAucJqME8z1griMBxAlFxgAqU6mC3jWr1milbfHQAIL2RrBkWWWM3s1ZW4FUFXFRc+mKNtcuOO+GfjMmq37ImxMfiGHdiPeRvf92zZgvhE365kseutbycXXI7TRZaE+27ar5tLqM4RvHDyB5NKpNDqr0bNYeITbQXZ3hVHFgduntX40VABM4SUIN5lq+ki8BxAuhA7zQEr36Yz7LwhRLLYaUAHIVh1EjONpe+2GTtWA3SE+uwbFd13zG/Y3/UdKzq0Fn/LmtlOl9pC2LB5JOuHZ3xLIusUWfmZ/HIzEU3hZgG9JX2OYoXXRcBEfiOgBpMRYMIvDgBpgjyJqLi4XHdNjnZGlaufz3XvtoZPQWN1hhr2mt+XOWuGRZWXlRseV2yJ2oZY6aAsmMiezt2ofV88+ob3cxeO26mAY6K4EiXTlE6dI3iprLL+9zHOorDbH94faoC3MaaXc8+icrkRfuD2YvRnkTskK8rH6BYzF4Nj3JJ5M/oVwIye9h4iPJB9dmuhpHZ48yYYSf7BWdVgznsZp/M27WjfcxcR/yr/K9rIiAC9yGgBvM+vpAmIjBFgC06UJHkC1Tf9PjCt3rlK2qYfBGfNZ1Zo8oUOTMsokIoaoa8vlXx7IvZzLG+uKuKvc7vaCEOlW+zApWNhyzOovmoAYmapq5+qGHO4jhqVDIGmd+836v5vphHazGcbRz6/VfZx/q6Y0/FIrKFbXxmdM2aH0bHKLeh11NtDEa5oNOkWt2tT71NKD9l+8h+znKqxmW5FMlm9J86MDVJBETgEgJqMC/BrEVE4BwB1EzMFjTdwo0tiFFTgX5XqSI5w8IX4b7QzwoxVAChojKSu6vB9EVit8jLGt+sKGQK5Mg2JhYyn/qGqXMDBBXRTCwzjYZvnHzssr9f2vEfGlvFRhSzmbxqHbQ3Iv5Z44TsYfMU8nk3T0Z5YqZpYvYAm/MqFl7GCrcuq2xvojhgbiqeO1klWQREYIWAGswVeporAjcgMNNUoTmoUBmFqC/yq+YMFV+o8GWKDWRX5i62iM0awKrgYgpIX9gjfbLCjGmMOnOZppC1L3qdsfIpkvuKDSbTBFf7wDes6C2Ajq/H2FWuVdMQ6Z/ZlDVw0d5gx7JsmVw10xwx+9qubX3B5C6blz0Tn7PR2Kop9LqgvVr9WsFszr7B0SsVREAECgJqMBUeIvDiBDpFS1Xgsc1Jp2hFxQOzJvM0JCsImblIR6bwRgUXWoNp6FHBVzWpXc6ZLP85aibQ+Mw/VUz7pnfG7qrRmGFlGz3kax+r1XjGtip2kC7RXMvXNzjZ+KopjdLrjF5M3snyW2Un07ixNqDGlIktJAPlGrQnu/NRDu3kLvasQmu++JEt9UXgIwiowfwIN8vIdycwCtGqIMyKJPt59qUZkdzsM6bYzBqPMdcXLdHnVWE4rrFNmdfZz0dFlC9s7XzrG2uHH2O/gMWzHUVjZJcvSCO2dr5nwrCyMqOmJ9I3K3SzWLV2eN8yT/6YZpaN4x2/lxnZU30pTRRDNiay+EC+qX53N9pnUexmvxft4zl6oup96fdDFn9MXGZx7T+PYi7bJ9VeQ7Hr9yIrK4pL5DcmF3j20c9ZM1fd3MjyXZUHsr3H2M7YoTEiIAL3IqAG817+kDYicHsCWfPXUXz2DvXsvI5uUUHMvJ67ssad5j6D8Z3sfwVd5KNfeWlHLjrh71X/rM6/o00ndJJMERCB+xJQg3lf30gzEbglAfY1p0r5mQJqZs4KwLHe1euu6Lwy99PsXWH17LmfEpOI845chNaYvT7ro9l5s3oy8+6oE6O3xoiACDyPgBrM57HXyiLwkgT8K27dp3vVq2l3AvIqeu5i9mn27uJ2tRz56Tviq7noat9pPREQARH4FAJqMD/F07JTBERABERABERABERABERABA4TUIN5GLDEi4AIiIAIiIAIiIAIiIAIiMCnEFCD+Smelp0iIAIiIAIiIAIiIAIiIAIicJiAGszDgCVeBERABERABERABERABETgtQig3/NG11/L2r3aqsHcy1PSREAEREAEREAEREAEREAEXphA9O3J/k8jVX+v9oVN36K6GswtGCVEBERABERABERABERABETgXQmoweQ9qwaTZ6WRIiACIiACIiACIiACIiACH0aA+bu7+pux3wWFGswP2yAyVwREQAREQAREQAREQAREgCOQNY7oiSYn/T1HqcF8T7/KKhEQAREQAREQAREQAREQgQUC9ot8/O9cPsSO69G1hWVffqoazJd3oQwQAREQAREQAREQAREQARE4SaB6TVavx/4meTWYJyNRskVABERABERABERABERABF6eAHolVk3mdy5Wg/ny4S4DREAEREAEREAEREAEREAEThJQg8nTVYPJs9JIERABERABERABERABERCBDyOgb5HtOVwNZo+XRouACIiACIiACIiACIiACLwxAfvlPg8zqy/4GRj0RT/fBYQazDfeHDJNBERABERABERABERABERABK4koAbzStpaSwREQAREQAREQAREQAREQATemIAazDd2rkwTAREQAREQAREQAREQAREQgSsJqMG8krbWEgEREAEREAEREAEREAEREIE3JqAG842dK9NEQAREQAREQAREQAREQARE4EoCajCvpK21REAEREAEREAEREAEREAEROCNCajBfGPnyjQREAEREAEREAEREAEREAERuJKAGswraWstERABERABERABERABERABEXhjAmow39i5Mk0EREAEREAEREAEREAEREAEriSgBvNK2lpLBERABERABERABERABERABN6YgBrMN3auTBMBERABERABERABERABERCBKwmowbySttYSAREQAREQAREQAREQAREQgTcmoAbzjZ0r00RABERABERABERABERABETgSgJqMK+krbVEQAREQAREQAREQAREQARE4I0JqMF8Y+fKNBEQAREQAREQAREQAREQARG4koAazCtpay0REAEREAEREAEREAEREAEReGMCajDf2LkyTQREQAREQAREQAREQAREQASuJKAG80raWksEREAEREAEREAEREAEREAE3piAGsw3dq5MEwEREAEREAEREAEREAEREIErCajBvJK21hIBERABERABERABERABERCBNyagBvONnSvTREAEREAEREAEREAEREAEROBKAmowr6SttURABERABD6CwN/8zd/cxs6f/vSnX/73//7fX370ox/dRicpIgIiIAIiEBP4wQ9+8OXr168vjUcN5ku7T8qLgAiIgAjckcB//+///TZqPRrM//N//s+XP/iDP7iNTlJEBERABEQgJvA7v/M7ajAVHCIgAiIgAiIgAiIgAiIgAiIgAiLwIKAnmIoDERABERABERABERABERABERCBLQTUYAKMj/egv/322y/j/3Z49NkWrywKOaUXK5cd1zHTyjwlP9Pn4f/Ofyf0Y9d/rO3/G/Ebfc7KfbVxu32wW94VPG0sZDE8xsxe/+VdShNz3b3i86n9OZLl49uOia7d3W8Ru108uzHm172CnT1fH/oOf/p8b6917arGo/hn19olh12PHXdSr5OyWftOjOvE/QqDai6SW9WlJ5h0ZCLdnyWrs+7q2J0MVnV55nw1mAX9lQTwTKc+c+0TG+uETF/Y+kK1+vmKgmXVh9kh2Tk8V3V45vyddp6OvxOcvP0RD1/E+4YOXR/N5UpTOWxH+qG1Kn/vjIUrfIVsvUIHH/NXFLTP8uGu+NglZ7d/T+p1UvZuDqfkrTBYifmVdU+xqPL57JrPsnM15z1L71nOJ+apwQRUVxLACYdFMu8WyCf0OSEzK+SYYhc1mTuK7pX4uaLBPOWTFbutT3fqt1PWqn3MfBTDq9d3N0FIH7Qe8g+6zjA9NYax/dTaFdermT3rrN1l5y45u319Uq+TsndzOCVvhcGzYv4Ui3dqMFcZrcTF6tp3ma8GUw3m9lg8sbFOyFSDueb6Uz5Z0+pXr2xmr7XPyr6rrR17rA2oqUHXUcPX0YvZhw997H/o1Vi//p39x7Du8uyMZ9hY/vY11sc6fq+NsZmPovk2BrL59lX/nTfwbL4Y9thCufos2lOV/bv0Rv6w/mfss35k7Y32rbfd/ox09iwjnZhYRbFf6THmdmI30zuKIa8/8k0W81E+jFhH52AUn4hZdj1ime1lFBvR6/GsrF36e65VPCC2KC5mdX6leWowA2/5jdr5HcxswzFBEQU3m+jsRmCSWJbYquSTFUJ+E7LjmKIiK2CiV1i7iTM7rDJ+UdGaJSBfRGWHtv28OmyY+ImKikjn6NDKiqLOAYd09HsDHfSzxZjlmP0eH1OsRnmgilnGHsQgkzHLIouJbI9mh7wvJpnCCMVDFptR4VqNZa9l+72r5+7xVVETFZIn1o9ej7brZL8yEBWNPoZ8oVXJYorMHXvB74ssD1f6+LMpyzuV/TO+jOStMq78OPYjOoszHXbJjtaf4Rfll0p3FM+Iywy/LN9Wn0fXMmY7cmFVJzE8Iy6I5e69lMWCzQdoTLTvUe0wG7evNk8NpvOYD+DskEVJiimS/CGXHbxorUjnqsGpCmHmQB16d5JI1RD6zYwSpS8Ghj7dwiNLslHBFxVgM4VSlaxm7YiSTla0enaocGTHs4mPPZS6+yeKScS600zZgy/y04pd2QHVjefKB5V+aD9n16vYYOPBj/PFaMemKp/OxtOsHZ15UR5iP+usk42t8mB2lx6dE3aPVMVs5wyJzokT9mc1AMr3VexGZ+6s7sy5hXQd+8EzzfTs+qlzbjCyTzYWndydnSnMDeVoz1R2dbl43VjZu+LwlL6M3FkbMmbovIx0yub4Wmznub5i9xVz1WAaytWhzhz4TGPCHvJRsPq56G5vVBhmn6ENhRJrVdxVXBiuVeJcKRxRYYUKVssyOlCZQoAtxLrJgLEN+bx7ndERHeZZjDOy2RidsQsVOJ0Yrw6iE4fPjj2G9uDKPoxyUha/nT2JbgqxMXV6HOMfFLMrOqJcgfZsdWMUxQVbPI5xTFx0WTD7kWGQ6Yhyx6q+aG+i9W3uYmoKxmfVmgzLyqZdMTDrr13xsuK34bMqx3V80I1BdNYyMcL6mJU1Y4M/e5iYyPRm4mJFx1ecqwbTeK066GeKgE5AoAKiSqozc3fMGRvNNlco8XgmDNdOIl5hHhW6VUFrk7xPgmNe1DCggq5jQzaWWaMbA2g8qzebxFl53kd+Hmo0GLuYIq1qDr3NFQO/n2Y4dGMZ7bHu9a7ObB6o9iO6tqsw7dqGxjO2n9a9c/axhWsU49Ve68pFXNnrTGHI6M0Uwjv8GK0zwy46sz6pwYxqlSrPoXNrhw/YJ8/ZWcPEYGY3u1+ys4VZm9lHjA922eBtQT6ObEdzUO3Q5f5K49VgGm91DtkowFcPj8f88R8qiqtiqlsws7ZU9rHJ1W8OprhCxe0s92we8/lMopwp+meTyaoNTEyscmfitGM/Y/OsXeiQQCz8IZQdSihGdvDoFlbVoVrloVVdWabROmxe6eh4YmyU87PPTjzd9v6zP/ti159N2Xk1Po/mZzIztuMVXbu2Xffx+Q4uyJZsfa/f0Mcz2K1zxbhiVdkx8oKPAc/G22J9EF1j2UUsfVzYMbv8zsY5il0UCz422JiP9iTKG5kPo/20kteQHtGrwxEH79dOjO2Ig6wu8DnP7xFW72i/rnB/lblqMJ2nfCGZHbhZQKLXhbLA6BZTUcGbFa1MscUU+9WYqgBn5/liJ0pOY0PPcs7WQJ8jG/whm90JruIGxUAnqWSyMj8xRW3GoKs3G6ezcj0nFNtof0QFFroBFK0ZFWLMHeuO38dYZJOPQzR+5npHbyQf+RTt32jfdfR75tgum2fqevXa3RxxtX4n19th+w4ZJ22U7O8TQOeZmM0R0F6Y41bNUoMZ0BkFZXZHahQrYyq6A8a4zRaxkVxmTXS3t2rY7JpZs+H1YsdlukfzfaE4inLblCBdGd5RIR75gPVF5T+GU8bCxiJjV6YH+tw37lFTlfl/5g5ilsxRTEQMvG3oTjMbPz4PoLu/SHdUGOyKAb/fLLOoMR57rGKb+TiKz9mDuuPHyseRrog9s7c05l4EZuPsXlbMadM9F2b29pxmmnWagHLZfsKfnEv20/xOohrMk3RJ2VWxPVO8k8tuGfbqG/MV9H8FHbcEk4SkBBQDa8Ehfmv8NFsEROA+BNDNzPtoem9NdtyoubeFz9VODeZz+f9ydTWYz3XCnYvPO+v2XK99zuqKgTVfi98aP80WAREQAREQgS4BNZhdYofGZ68wHlpui9h3uvujInRLSEiICNyKgPb1rdwhZURABERABD6EgBrMD3G0zBQBERABERCBFQLVTUXbzJ+8+bhTtpelGxIr0aG5IiACIvAdATWYigYREAEREAEREIGQwOyXipxs1irZ3XW74xUmIiACIiACmIAazILROHh0AOFA0ggREAEREIH3I6AG8/18KotEQARE4DQBNZinCUu+CIiACIiACLwAgeiV0aG2/9u+dmz02ip6ZdbPz/52cCUb6Zu9ThutndmjG8wvELhSUQRE4HYE1GAmLvFfusP+3bXoy3oyr8/+CZI7HXh30OUOOqCdfTcdffE3G4vI7rtdv5sf7sYn0yfi9iyWO3R5lu539neWE7InmOjJZvQGUDTnwcT+jVn7N3mRTlUsoLmPdaMG1f+96E/JjXeOTekmAiLwegTUYAY+YwuYrEhZnV+FUXZH9hmhdwdd7qADYn83HVl93q0JZe0ehWf2RAX5+xOud1ju5NFZ993idyfHSNZgmz2xHJ9nPqgaUbuev1kb7TPbnEZzqzhg5nZ0OM1d8kVABETgHQmowXRere5sozu29gD2dz07zSgKtGfdfWcbZ6T/7uvP4tGx4246svp0CvoOj2eNZe0eTebj/5/4BIPhxIw54efOuu8Wvyd4VueWv9lif0bnoW30sj2U3QRAc6vr7NzIbt2UOBlhki0CIvBJBNRgGm8zhQtzAHUbMWZdG5Td8bsCumvXrnWRnGfxQHrdwWeZjq/ArMOXHfupdrN8ULNxh5iWD7ve5MajZq/bkEWNXtWURuszOmUymbm+gWbOd46mRomACIjAZxNQg7nQYFZ3d31YVUVRt2CyB/djnejucHTnfnw25mQ/R7+DYsfaNbOmc9gfvYpkdaua1sgGW+RYO7LfkUXrs9sfsfN6eb9URVDkw2i817X7ZC3jnsWf97n3O+vjGcaZ7M6a2R5g3i5AtnfYM7Hjx7DMmLjrMBs5za5vfyfOfs7GNLOPs/1yFx92/fGq46tzw/6eZHSG2DhDZ4uPs+h3MP0a/lxC171MH7usj/SqPEtK40RABETgOwJqME00MI1eVlTZQi9r+JjXhJjg9EVApVNX346sUSRkv89ir0cFNNMEozVYFtn63UaBsTWKBcsV6YKKaiZOfRxF66MCjPk9JeRjJp6Rj6vrTFx526ObEaxfq2apsrWzr7r+rRq96gaLbeqQfr4B9D7p+mHGp1mhj/ZLpmtn77NxrHEiIAIiIAIiIAJfvqjBfNEGM3sKExWnqMDuFNfM0x/bYFVFbFRkomYD2Wc3Ndt8sokANesra7Oyu80Hw5hhmjXIw+bVu/ys/cMetjmKmgsUw0iXHT5geTKxmeljmz7kpxmbu3Oi8d6+qomsYmxVF4azxoiACIiACIiACHAE1GAuNpi2gK0Kz9lrkRurhqDTLHTGMo1K1FhWzS0rsyvDNpad5prZMkMeKur9a4U7CuCZxoZhvCMOrO9nngwhPr6x7Ph1Jn7Ymy5MzHg2jK0zcv2cTs5BOnVjJIo7tIbVvxp7QpcOb3bsv/7rv7JDj4/78Y9//Mtfpfid3/md42tpAREQAREQgXUC//7f//t1IU+UoAbTwe8UZahwrAqmlYL8zg3mamGIClNUXHbWn2nYqgZzZW2m+J7Rd7bBtA3d499Vw8XEOZPjxo0Bv143Jjp+qPgMndETT8Y2uw7ja1Zmpn/1OeLJXGfGIDs7ubZ7k6CKX8Smw74a+80333z553/+513iluT8/Oc///K7v/u7Xx6Npv4TAREQARG4N4H/8l/+y5evX7/eW0mgnRrMABBqYvwU9FSrKmJPPO1BxZgtvqri2Rf8kZ2omLfNAsu1U5hmOkY2IrnsTh5rMuyYV/52FOtIdx8TY7x/0jo+31n8I92Ygj/Sf4YtE4OokUfXM3uzPLEal9l8tDeZp7SzN1RWY7qjO7NWlrOZ2NQYERABERABERCBHgE1mAkv27jYJgkVj1Ehk82ZaS5tA2CbhGzdmS8Wsg0UKuy9DlHD53WzjUFnfvblLKh5itb3ena2TdZgsLZX4+wX74y487FY+b2yI/JrxiFaM+Jv98Yq0yxORgNh7c70Y3yAdK5sX7ExaoTY/Yzik/Fjtu+iuT5WuvsUxXhl9919iHyh6yIgAiIgAiLw6QTUYH5oBMw+hflQXL9h9ruzqxrolZsiWexcvR5qwiMb393n77Sv7xRPiGvV3NsbIUjOjutRY39iv1tdh6/sDQ1/I8Zf22nrDvtO6Ddr42ldTsuftfvqeVncntAjYm5znNWF/VWWaA/u1n1nrOyUtdvOSN6r6XuKiRrMU2RvLFfF8rxzPoHd1QX61eupwZyP/1eYead4YnhF+l6dZ/x6WcN3Uq9K9ol1d8rcKYuJmZkctip3zL+TrbtsYuQ8M68g5ug6Y9+JMTv12imLsTVr3Jm5/iYZO+fdxqnBfDePFvborsq8sz+N3bDXEttxt622xA0AACAASURBVD/zwNXroQLNXz9p+3xUauYrxBPy0rMbzGcWzpaNGkwUKdz104X4afmcldePeuY+eVXmO/XeKeuK6Hk1fU8wUYN5gqpkioAIiIAIiABB4K4Npm/+xs/+d3mjP8n0GMv+zrb/sq7oZp59muBlE4jDIZXMTIextvdZJmvXjUl7Ay77LoJhpNXNrx/JmbX1sV4m38aEHeP/HcWSl7ujUF+1u7oBmvH2n0dfCmhjOWMzeCBWdn8yfon8t7KXfH6welcxEO2pKidmsmZ093ER+TnLZdEXJLLxPaPrK85Rg/mKXpPOIiACIiACb0GAKWpOGpoVc3bN7He7okI2ahiZb3yuCnLbwO16myDTHelRFcTZ3JUmiZGJdI5uAmSf2UZ11taoKGduTDBf5NfdCxEbxAs1PZ35XVlovG/cmL1VNe0rsemb36gZjvSrmvLIflZuNzYy/av4zVjO3miY0flV5qjBfBVPSU8REAEREIG3I1DdrffFzAnjswIza+qY4nroGd3ltzYwzdMpBt7uqEBEjVL2VMk3aV5Ox49VA+CfwFQFv2+okY6Mb5j12eYA+WP2xsLqDRSmQapuwGTzbQzMroH2YlevTlza+Omuw8ZWV+6q/kzOy+I5i1+7R1bywIxtz56jBvPZHtD6IiACIiACH0ugajCrAnIXsN0NZvQqYNYcMIWmLehWn7ZkzW22Btv0RIXpLt8h/1QNXNZwjkKXbVCicazv7tpgrsTkCrfIJ1Gz1lkjaly6sTubT2bWYWJnRu6qDacazNmbI7P23GWeGkzjiZ2H110c/Ml6fKo/T9q9S/YuOVfHd3XoXa2LX+9VmVYF17OZXrF+1WAONr6A3O1rtsntNDOo6WIbD7TmrI+qJw7Ma4eoSD7RYKI1s4Zy9hXZ6skao0uncWIbiq6/O80xG5Od5q/zdJJlmjVCzA2U3fuJ9Rtj2yrXbmz4+DzdYO7O27P2XjVPDeZVpLXOpQQeG9kXZZcqoMVSAu/imzvZcSdduqH/yrp3bY1uCozP/OuW9vMrGI01vD62ybU51Y7PfnfOFnBRk4z4jcYoYhHpieQx/L29Q29vr+flx3ndV86jzP+RDhUr5NtZWyPuWTwj/Sqfzz4JivhVnzG+9DYjvf162c+RDzJm0ZrRfmVjt7t//P5G+YGNV2sXY+PK3rI2RHmsyluVnlfn71nfnZynBvMk3Q+X/ey7Nc9e/wr3v6qNr6I30hNdvyIGsgPyyrVX17oTx1Vbds6v7ujvXOdVZX1S3OywdYeMV42Vd9Tb+1P+nfey2M2zy2aqwdzPVBJ/TeDZG/bZ618RCK9q46vojfRE16+IATWYV1K+fq3sScvs05zrLTiz4p323hkLv5OaPcHsrLtDRmc9jT1PQA3mHsaflEv2EOOkqME0nKIg868WWKzZtSHHJ/TueM6F86O6+nRY2LEPDaNvE6w4+VcPHjKqAzLSLUsaHbuvSDwZBxRrEePBKfqijSGPvcYwZXS3DVAUC8gf8xHOz8xstRKqGLbxOWzkV58fafeEjVVkT/Y6V7TvKtsq/3f2Xyf3RmtmhZaK6vnY0kwREIH7E6jqsvtr/1wNdT6c5a8G89d8o0DLipaoiPdFjy8yUQFkx1/Z1NjiP3vXvbLXX/NFrv89jOj3MtB77943lV+sPlnR6tdD7/iffFLQaeK8rzK/sLGH4th/OUHkB9+0Vk1FFAvIl2fT36+ks/sc5Ygr9q3lETWUTBPMxn8Ub35/Zf7PDu4qP0R6MflpJS6viC+tIQIiIAIiIAKfRkANpvF4p9i1jQFTZHfGP6NQ7TS4qOFDhWl2fXXeKH6HLYgjYweSsSNhoLjrxA5qmLy+mWymUWTXqhr9yrYdbBkZHb7VjaKTNyIiv0VPorOn0/5mQbTXmFhHeyZrILt73jfSKD8xe+hK/zBxpzEiIAIiIAIi8K4E1GAuNJhZwcI8OfMFVHX3/lTw2WIRFYaoeUNPd9hmhBmX8fWNZdUkRU1o12+7/LJSHDM6V40DumYL+xXfZM0Q09Ts4pzJQQzQk7Uh98oGBvk929vWhyjusiavyhXdPFI1np38hGy5Q5ydjuMr5Ed5PrtZ4XPHLv0qHbproBsmXXkaLwIiIAIi8CsCajA/tMGsCjJUvEaNRlZkoOI8Ksq7xWLnqdKq3ScSR9deX/ijJ1mdBiqyj20osrio4ukOhX+HTzd+TsQL4szGExqXNX9sPCDfsnK8vTP5Celyyk/vIJeNE2/rSeadPYt8cFJPtLaui4AIiMC7ElCD2Wgw2YKoWwDNHuArQeltecjKXqOLCrxsfMRofMbaicahIn/ohvzwuN6xe4V3NXfVXv97dx152dgs1juys0Z4cB/Xn/H0vmrSZ2P46kI12sOeqY9xu5eRL6MGE+2ZKkdWjSK7p1FzzTTFp/bxu8pl40QN5rtGgOwSAREQgT4BNZi/ZmaLXvSlM7aIyQo627h0xmd69F1bz/Dr+KLf65+NR18MZJs9y4rlXemZfWEQamAyPTq+3OUPxr5RVGcNmfUVy9U3WIztSFcUu7Y5yZqjaO9d8eop4hbFeTQHMdgVNz6n2JsM1V6tGrAovqLYy3JF9DnKI1lsd/LTTFxGjfdu37yivOgGQpQb7H7w/45iLLvRYc+H6veEoziK1mVi38ZctG8i267IQa8YL9JZBERABDICajCJ2PB3cIkpHzdEjD7O5ZcYrLi6BPOli9zFp3fR41L4xWL+pg/6YijPL/s5kxs1er7hRDpFPhyfobl+/fGzv3Gp5vIuESo9REAEXomAGkzCWypEMCQxwow0okdAMdXj9Sqj7+DXO+hwN3/5J9CdJ4q+ObM/Z3Kjhs6vWek0mlHP0TaY9hpqmCt97uYr6SMCIiACdyegBhN4SK9S4RAWI8xII0RABH71N0ezxkB8nksga7qZJ5OowWS+cT164oh0Yp9gWrLVk9fqaetzvaPVRUAEROC1CKjBfC1/SVsREAEREAER2E6AeaXUN5Lo9dfOF5ChBrOrX3d8Zdt22BIoAiIgAm9OQA3mmztY5omACIiACIgAQyB6wmw/s6+s+i++GvKrL8SqvkAvWmfmi3wyOf4pJsPjMab6dnVWhsaJgAiIwKcRUIP5aR6XvSIgAiIgAiIgAiIgAiIgAiJwiIAazENgJVYEREAEREAEREAEREAEREAEPo2AGswneLz6koGr1UG6nPi2xRMyr+b2ausxzLMvzBi2vsrX9TO2nvYf0gHtu65+K19OgnT1unTHd205Mf4ZOv+v//W/TpgyJfMnP/nJl3/7t3/78vu///tT8zVJBERABETgWgJ/+Id/eO2Cm1dTg7kZaFfcM79VEa2NrndtfYw/IXNGD83BBHY3QXjF9RF3iK+uDt3xUcP3+Ky6AbDSgK575bkSVvnOav/NN998+fGPfzw7feu8n//8519++7d/u4yRrQtKmAiIgAiIwDSBv/iLv/jy9evX6fl3mKgG87AXmDvnzJhTaqK10fUZvU7IZPR41rqMblePYVgwY3bpPdbaseYOGV27VpvxVZ2Z+c9qtLosT4xn+JxYVzJFQAREQARE4BMJqME87HWmsGHGnFITrY2uz+h1Qiajx7PWZXS7egzDghlztd7Mes/Q+xUaTIbdu455Rky8K0vZJQIiIAIiIAKIgBpMR2jc5X98XH2l+phmn7xUc+w1VIxmMqsnEJXe0Ve9e/2Zn7M1UJD56xUzqwfygdVnzLNfKe+ZWz2qr7/3X0ufcfef73hCNMvmYRvi4dlEzNCYGV/bddD+8nuuil2ri2Vv99eumPVxycRWxDL7kwdRA4R0r2z2r8uysTHiqJMzujFRsWTW97HeydPV3Fk7VuZFPkZ+X1mvmuvXvaIpr866LJev2r8jT1fn1Kp+s/N32hWd2f48ntXz2fOYuI7OkKu+g2CnHxlbbc7d6ZvddrxS/O20fadPrpalBtMQ95vRHn5V4euLzWhsdSChgjhqZNAa0d8iixIJSqT++o4k27En84nlyRbtWRE/61vEs7uZs2Iz83XFpuNXW3RXcdW1J/IRYuYLzmpvZTEw5qDY6drD8vY2RvP8YYl0RWtbmzuyo704uET7atfBWeXaav0qfhCju/49QyYvdWO1Ox7FaHYWdtepxlfFMFsos/rslLdTFqt/Nu6kLidlr9p9ev7Vtl+93il+O+3YKYuxdzXnXa0vY9PVY9RgGuJZQNjCf7b4sY5dKSazAssHzmzTVRV+O5rLSH/7GSq22CISNTJRc8I0BtGToZ1NWWU/YpPZtIPFSmLq+KyKha791b6dsWcmD1Q5Bd0kYvd0N253558Zlj4fPn6ezVnR+r4RXi0WVm3sNlZXFidsjJ5kkJ0LVU5b0Wcn352yVmxCDO8se1W30/Ov9vHV653it9OOnbJO2VvV+Vesebc11GAaj8wctN1ijSn2uzKrjbcqyxbVd2gwOw0Ish35YnX+zGZfbTDZGGaatZ0JPSvwO/YyOlfxMeMP9sCIYmXMjfYNiq3Onn7VBtM2gdbeVTajWfUyK3+sxsbKfDauV9boNrh+fHQOVP4bPrANoudv5/t9G81nX5dnONl8lOkavXo9dGBf5fc2Mrp12Uc5KloX+XD4INo/2Vlp2fl4qPwd7c3olejVM8jbbH/O9IvyxC49Khuz/eT9UvlphuupGM32dLTvs5xdvb1l5/g9zO4zJj6q/JCd+z5P7GDM2nSncWowjTeyJNIp9lBxlCVq9DSjcz06cOxB35FVFX6zgVwVVEyxZYuDWVsYHjt82WW0i01UpKAnrYy9XXs8Z2YN1r/RXvKH2q6bItlaM3E0kwOqPe3lZTEUFU4zuqwWW2hNFCNsns5y1w79Z/dBNC8qemcLphm9ULxEBVZUKGdxWJ0hrI+ynDBj79DT2hXJ7xSPVeOJckdlQ8RnlSey1RbDjH/8mIirzZPjOrIjGtfxN9K9yjMoB+3SI2ORMcxYMz7zcV/xn7WvOos6/mZjZMevPVT7vDrfvY6Vb3bo2fHJXcaqwTSeyJLKSiJCyRwVW6vXUaLsXN9VmO1Y0ybUKAnYos1v7urgGbJQwcCu2d3o3q4dsVfFEEr6uxs0X6yyB1JVpEWJ3foxOyRmfFPdUbUxgw7vzh5AOcDHOpLt7Ubj0fUux8jnWUGFbLfX2UJ3Vx6bsTuaE+lT2bJrXbQvorOr2q/jmtUvyqP2epWLsyeIO+xHeRXlD9Y/0TnU0T+L1UwuOtuiX/HwtnZ9Mrt32bNndr9GNUIWvyjHzeqQ7QlmH/mbODN+QnG+o/GZWePknM7+2hEPKE/avRrVP119X2m8GkznrSpxRxvcfhbN9UkuKgYrGWi8LRK6+iHZlT2rGwUdvNnhwBRFQ7coiUV627VsskC+9exRMcUkBr9+9nqlt8MnMaR7Jy5XfY18Zg/h6FC1r8ZlukQ+9If7jmYZ5YdM165/GN2ZuI0KHF8Q7sg/TGzbMVXuQbGbsWFlMmy79qyMj4rXqGhZKXIr/TK5qHAaHLtvRvg4iIrcrADdxYCR3y2C2fGdWKliA/HP5kbnox27698d/U6wi85nrxMT45Edqz7M9IjOSrQ/K1ks15V9NbPGyTkd33jeM/GA5qywnbHlTnPUYN7JG9KFJvCum/Zd7Vo9pOnA0MDfIMAUJ0L2XAIzDebuPMHqMFMYZw3LjsJ41nMnGsyOPazeEbtVnlFBvKuprBqHDp/KxhV2qOmNGrzVs6vLluV0Si7Ll2HF6DhjL8pDszagZrG6ATCTU7p6vtp4NZiv5jHp+8u/97jjadQdUb6rbe9q1x1jyOqkBvPeHnr4Z/w3+/R+l4VWl4fM6BVV+3mk+yj8svmZzMyG6I2ASs8OC6S/9Ysf63UY9o7P0euNM3pW7DwnK796AySyI7O7ilNvD/Jbpm81r3vmM3srah4rX3d1sA0J2jtZTEV7KtNxhquPlU5sevu6NiJ/V0wsFx+bszagnOfXtPoz7GfjZ8aeO8xRg3kHL0gHioA/vKlJLzQoK3heyITvqfruPnsF36BD+hVs+HQddYMmjoBP4bLDzh0yPn0fyv73JaD9sd+3ajD3M5VEERABERABEVgmkN2gUTH05a3fZLGBs+Mm3Q4Zy8EsASJwUwLKp2ccowbzDFdJFQEREAEREAEREAEREAERuCEB3Xg56xQ1mGf5SroIiIAIiIAIiIAIiIAIiIAIfAwBNZjA1ePR+Ts9QmdsYcbceZfs0n+XnN2sTur1TNkn1+76AOmCro/12HGz47t2seO7erNys3FXr7eqr+aLgAiIgAiIgAjEBNRgFpHBPD63RdErFEisTQ8sn/aNVz4UGFbPSCwn9XpV2bv9cJLDbl1PyLvafma9V8u1J/wimSIgAiIgAiLwCgTUYAIvMU0jUxzdKRhYm041mK/0VJhh9QzfntTrVWWv+sHbfZLDqq5XzL/afma9V8u1V/jpyjUq/v4GwKmblDtjwMtiYvBK3lpLBERABF6VgBrMDQ3mqzmfOUSZMa9m94y+d+VwUq9XlT3jXztHDeZvEjwZB5Gvrl5vNV4+Zf7svjjpz0p2d93u+E/xu+wUAREQgRUCajADevauJnraNsZaMeiPtVqZ/i5vJc9e82v4P/j6kJvd6WUKhuhu9Ood6ehusZWJWFqb/LzoD94yjLJCd8g/wcE3NePnjr5RUXRlfMwmnSr2h387HGb0iDj52BvxFP3BdPuZf8qfye7YlO3PbD/PMPBzItmsHpVeWUyO9aNcG8WB3/t+z7C62nVPvaGxwx93ksGcF1kePcVYDeadIkS6iIAIiMD3CajBdEyyhiJqrtDBG13PGtGquGYK76hRywrhyMaoUK4K6dnNVDHzelU6RQWnbwa6zYHnnBW/WQHcZYKKYu/TqEnJCmbfyO2Oj66tUUNR8fb+3VWosvEX6RbdOMp8kjXSqAHNbsJUsTDriyh2sj1YNeVMnmHy27Cx0+zaOGH3+8lGfdUXz57fiT+fH/0Zic4Z9uZCFQ9I38zX0dqZPVUz+2x/aX0REAERuCsBNZjGM9FBYgtFpuHJnl6OZfyTERsYqGFlinRUyDHX7ZjdhytjY7amLXIRT7RO5evIJ9nauzZ2VCh1Gkqvc9WQdNnsjAHEHem2yrvyY7Z2FY+Vj6IGjtl/iMFV/ujqUemF4ptp6Dv7oav7aly9w3zfEKIbByzjTK6/OZA1fZEezLnM2FPFpb/2Dj6WDSIgAiJwFQE1mIcbzOjJy2zBGh3ApwpWW4jveno0o2vVgGcF/Ow6VfOzs6jPmkFUiKFm5sr4mE1Qd2gws3iOCmZ7I8PbnNlim/uZWGQL91kfoD2VFe8zerExqQZzhzfXZPibL1WD6WO8ivNMbuVzG4PWquwtlSimO/ZUTewaVc0WAREQgc8koAZzocEcB2RWhLKNZNRwdIrUbuGHxqNib2WroLWrRq7Dc2adqxvMSseu/lfJWvF9VISiWNvd2Hfiq2r4M1sGn5WbBV3fr/ikE/NdvToxieKgm2u7uq4wfJe5bH7t3oBg91y0Z5BOnfiN9ibT5L6Lf2WHCIiACFxJQA2mo+0POXsZvSLrHZcVOejQjAIg0gu9wsQcqDNF/0qAZnyjV4fZIrEqMlgGWWOQ+X9H43PKpw+59gYFy7HLaiYOVnWZWdPOYZqeqIDuxtirNJidAnvFdz4mo3WHn5hcwObaK2J6NSbvMj+LWWbPROcIs4/Qmuj6zLqz9tzFT9JDBERABF6BgBrMwEu2GBr/tsWPLVr89KgJ9YVTJGsclJk8q8cowKKx1Tg/L/rZ61F9ccZsgHu+mT22SYqYs/ojJlGxOtauGuJZ+xlbqpjx9kQ+83Fr7enIjtbabTfDY/dr2tV+ZuLKMkBfLrPCuxu7s76Jbkqs6F3FZPR76rapRPHtfYcYoeuzzN5xXnYjgMkfTLxk31Fg91z1byauovO7OpeRH7MbuWierouACIjAJxNQgznp/eiJxjj8Zorh3fImzdI0ERABEbgVAeXGW7lDyoiACIiACIgAJKAGEyKKB+wuenbLmzRL00RABETgVgSUG2/lDikjAiIgAiIgApCAGkyIKB+QvYY4K3K3vFk9NE8EREAE7kTgFXPjN9988+V//I//cQuMv/jFL7788Ic//PLP//zPt9BHSoiACIiACOQE/ut//a9fvn79+tKI1GC+tPukvAiIgAiIgAiIgAiIgAiIgAjch4AazPv4QpqIgAiIgAiIgAiIgAiIgAiIwEsTUIP50u6T8iIgAiIgAq9KAH1j7swXxs2yiL5t9/T69k+ZPPSOvrE1+mbbjo2r88dau+R0dH+MPb3uaflde7Pxq99ofrWdNrb9N42f2ldX29j17U79dsrq2oHG31k3pPvO62owd9KULBEQAREQARFoEIi+xCj7YqOG2NZQv54vkKJiubUAMbiyeZXH6nzbZJ5qDipEu/Svmrdn2EWExS+HWPtXWKzMZXW1456xt6+2sctlp347ZXk7VnPeSd26zJ81Xg2mIb8SECtzI+fvljcbYCf0OCVz2IgOypU7oSd0Zw59Rmd01yzTPZO9auvq/NmY9QVJ9HNHNuL67OKzY8tKEXvCnysyV4rOlXV38a7i5kr9qryAculOFpXNqzxW5z97j+/Snzlrdvp0l6xd9u+Ss2LXaR1Oy1+xffUszprAVZ1OzL+7H07Y/D3/fHvlCXKFRZNrsEVk1gw+Pt+FckWXSfPDaSf0OCHTKo/ko+s7+a3IqornKHGh8UOX6A+O+z9+Xv3csekuCXaHz5EtO9bosN09FumPru/WB8lj9FlpQNH6O6+j/bxzrez8QmfX4G3POesDz9qfh2i+LTwj3w75jN8rGzPZjF2Mjt06gOHii3JvQ0fG0M/HHOu/R5z49dg4yMah+K7WG3OzMVb20H31dVVGn+Ezvz7ypZ0X6evP5ijeVnyJ1u/EdxSX2R7KYpphYGPS/3s2tvy8jHu0j6I9Npu3kP53v64nmMZDqIisnLkyd/bQvyK4dtvlE+xuG9BGRtd36zMjrzr87YEa/b5SdH31s5kYsAUhKl5nGHXnzNhQcbvznu2yYe1cYciu0dGd0edV9ntk91X7JuJoi0NfVFYFrL/GFohR4R3d6GJ8nu1Na0eUnzK7kE1I9yymkdzout9HHRlDz6wAZnwVMWTkWr2j9dG+R/6K6orZpqXSpRv7mV4d1taODgcUP5kvO/5kYrvaH6yOEQNWLhtbUYxm5xbjk2qfIZ3e5boaTOPJ2cMrSiKrAbKiy+radv4JPU7IrA5e5tpOZquyGD5VYs7ikZFbHYgdu96pwWTtZvmy8q4eh/RH1xl9d8jIDn1m/TuOyRq87G78TobV2ZXtYaYoHJx9Ie35Z7K8jb5Z6PoxkuefZI2CEBWudpw/K63dSMfMj8PWTB+rX8YlkoHsqnigc6Hjx+rGaMYsauy8HyIdun5nfBat6/2O9kiHdcU2ircuq1nfVqwQ9ygGVuegmoiNrShnMbplY+xezHIHirtXva4G03jOHqg+uVc/Z4e0D6whwx8K0SGRFR1VQmHkooKiSpTjWnUAogPPbl60IWfu4GdFkT+Uo1cesgPL2tTxy1hzR9HhEwxKppmeDNOVuTZGquKS3WvW7k7coQMh20cdX1n/ZodSR16WL2b3XcSriklUmKzGfnTQVrGW5UWbR9FTfL9vZorb04c72m/RXo/mzOqZycpyaZV7kC1sHqvOBiaHVetkZ0FmF8Mf5ePIN4hVh3N2RqE86PdDd03UKLDro9iNYhHljqpRmPEXexb5fO3jlbEFxSLjJ2aMP6+jn2dYsX5ndUQ8fF3bzY/eJ5X+2Vq7cxbaE69wXQ2m8ZJN0ihgOwHoZe38eeg8ii5f9EZ22LHdhBLZbQM9Ovx9cojGR3bMbCAmYbFjfHPg4wP5EcUIW3SwxZI/ALODreKaJeZOwkZ2d2M245zFHfJTVZhkBy7yVZU7Iv27Pu3uO/awYw5upgip8mW1hs9FVR6I8gj7lC+bO5Njds9B8RjxQ3usq2OlQ7UWc43Jt53ztpOLUOwy8b8yhs21Yw1mLcsKxQbjHyQPMWT3PvIxw6qKpcgOJg924qnKI0g3z3FlXzBzmTErvmX8FcnvxjgbXyz/6iyP9mFWf1Q3Z9g91c3TrzZeDabx2OwhiwJwx3UbWKMIy+7Go+IDFTR+reyOsdUjS9IrTGc2E5O8okPCroWeijA8Ip8z9qDDjvUdO67ja/bJAYq/2f3g+TFPSKtDPfOH31/VgcTwm5EXMVyx33KI5GQHYmXfsIvdO4zfs32D4hnFHLrO7M0TYyzD7LW5KKehPDGjq/cnessj0n347/H/aH4mM9PX3kAYMis9K7uRvtFcv/4YE93YmNEryg3RvorWzfax9UE2j7GrOzfzT/R5dmMoy7WV/ehGapanVvxl4zuTw+5tnz/9PF9nVfsgm8v6ktlvfm9ne46xvxurVdxmsthcWJ25VS6M/JP5lK2hWJ3vPk4NpvFQVcSgAuX0dX9wR0XHMKWri50XFQZRArdJrlPoDzuq11dWNk3Ghfncr4uK2ohb5RfGrqpwzK519Kya4yr5dQra7EC39ndjtGO7jTHvo+pw9AdFl0d2QFX7Y8eeRW8NVNz9NVuIoP2AYiIrnv1hjQrEyJ/+s13xxOzRq8dEOQWxv1rHZ633DhxWbVid/yzfnVr3DjxQPjplu+TOE7hD3Mxrf8+ZajCNX3Y2mKMAygo2lIA61ztjs2ItK0JZ2Z0GYIxFsme2TFXkR8V8t6FDOp9qMFf1rPzOJFZmTGeNDseOXKZhq/Z5Nh81W92GJ4rt0ZA9rjFN1w4u7L6P1pqJCeR3pplk9/EMz5mcc3JOZAMTvyd1uotsNv7uom+152efbIz4mJ1/ZzYzut0lJpg8N2Of5pwhcJe4OWPd86SqwTTsq6TgG4cxLXudEgXsijx/qKBkhq5XxTFiMophtgGyBZMvGKgOVwAAIABJREFUpBEzZpswxVfVBKIGkeUxW5Az+iPZGcdZ2VUjwzReSN+V66ytHb+yRVu1h6Nr3SeiWfNneXXtR/Gb5bOujzLe43P//8rWrKG0OZjJccwaTI7RGBEQgXsRYHP2lVrbWkc3AK4kz691x7jhtb//SDWYzkdVUrDByDSI3v3Mq6ajkIsaWF9QRfK9/uhnW7yhNSPdqobRF3SPn6N36KP3/rvFoNdjrOWLcYYZ64OKhy3UPVeUFqJiOZpTxZMfn8V1xM2ys/wqvas4yNaI4qGKhdlYjmxHstiDh80JSF4Vv9keRQUM4/MqTtnYiOIbrZ35mbXJvnaM/MvkNbQndV0EREAEREAERIAnoAaTZ0WP9A2CLRDvfCcr05s2XAO3ELibH+6mzxbINxJyMl8803fPWvskzxuFjVQRAREQAREQgdsSUIN5wDWvWuA8qyA84IKXF3kXX9xFj5d3aGHAyXzxTP89a+2TPN85DmWbCIiACIiACOwioAZzF0knh3nl7dDSU2LRK3xTQjVpicCzCvSh9LPXX4L3YpNP5Itn7ulnrv1w/QmeLxZSR9St/GrzxUn/75TtZSnnHQkbCRUBEfhAAmowP9DpMlkEREAEREAEGAK+6WKbMHYco4MfU8nurtsdP6Ov5oiACIjApxFQg/lpHpe9IiACIiACIkASUINJgtIwERABERCB/09ADaaCQQREQAQMgVFQ68mGwuLTCESvjA4G/k/Y2LHRa6volVk/v/qTXw8d7Bfk2T1qr9lXo+03FTPf4J7ZozzwabtA9oqACOwgoAZzB0XJEAEREAEREIEXJuAbQvQ3ntGTzehGTTRnNIhRw4l0ipo/tG7V+KKm+IXdK9VFQARE4FICajAvxX3fxWbu0s7M6RLornF6vNe/u17X/mz8s9a9i/27OEb22M/8UxP2WqVf9KeKoidAK75H8YGun+IrufclYJ/+jabv8f+qKbTWZA1nJtfLjprJSierY6RHx56omdYeuW+sSjMREIH7E1CDeX8fHdewU9weV4ZYILurTUzdOuRZ3J61btaM3flvu3YcXj0NqQrpce3E/Bnmd4mPDnuNfT6BrKGqGsfotVW/H6pGbeYJpW1M2SeYTCNcNbzP9440EAEREIHXIqAG82J/3fWu6F30YvW4SxHN6rs7zO6y7rP0uJJnVmBHzV/0u17ZE8uqOK/sY5gzY3YzlLzXJoCavehGSnWzb1xjxmTNHaMT0wCv6PDaXpX2IiACIvAcAmowL+Z+18LvLnrdRQ82LJ6l713WfZYerH+YcYwNVYEaFd7VZ8w1NZiM5zRmN4Hoxp39bPz7sa79Eh2rh/88+7KdTJYf73Wq5o1G1euXfckPwy/7XVRmrsaIgAiIwKcSUIPpPO8PL3tntTp8x4FmxaHDeByk6Nvx7J1gu071FC+ywwe5LxzsQTrGVq8/RoU5s64tAiJ77NpoDa9ndTc78xHizxT7XV9YTsiGaP0sJqL4y36PsCoQfaHmfWYLuOp3Cj3zSO+rfRbtA/Sab6bjkJU1qVXzyjS2Vn7EPNtvviHuxFiVt1COyPzr93SkT5RzOnHuc8nKvv7UgkB2i4AIiIAIiMAOAmowDcWoiLSQ0etvvqhDXxyA7syiRgx9y19V/EYFaNXwRkV51jwMvbOivSrWM70yW6rx1c0C1ECxd60jH3Z/LwnZnDWYTEEd+YLl352LfJT5w9tRNUPsnkENo2XKNHrPbDBn9mqWi6K4z+Iri2N0Q8DnBRRHHXlM7J6IkR2HrWSIgAiIgAiIwKcQUIOZeNoWKWwBWhX8qPhmm0FUrHUbQbRuVCyytmSbyDYaVTPB2Not/FfHR3zRjQfLy/OMYouNt2xdJJMp0lkfI11RA36Fj1EyRzbM6FjtK+Ya2pfM0+fohhG7NtonWUxnLHfJ68hhbvSg2Fi5/t/+239bmb517s9+9rMv//qv//rl937v97bKlTAREAEREIH9BH74wx9++fr1637BF0pUg+lgR41lVYBWjagvrmcLVVRUZQ3FaGbQfK8X21yjdasGc+bp5gw/ZHv3+kyDmfFki/GIY9VEogbTcuzaj8ZHjYed09FttsllGkbLlBnf5c00cqfXHTpkrzCjp7xDP7TPkX89ixV5aO5szJw4c//2b//2hNgpmT/96U+//OM//uOX//Af/sPUfE0SAREQARG4lsB//s//+doFN6+mBtMAzYpnthFgxqEC/VkFeFZMVkXwFdeqgnI00FWz0OWNxncbzEoeEy+dJh01BNnvpHWe9DB8ujYjmavXmZw5E8sVb9RgMs1ldEOlujmQ7QMmp1Q3MTr8GY4r8hj5ETe0JhMjGiMCIiACIiACIsARUIOZNJiPgmQ0MEwjYMf7AsfO90UpU/igMaigR43Y0H2g8F/kMfO0kS0EM1YzDe9MYdllixpM1hdoHPt0KWtkopiLdPex4edFMWFfvUTNS7UvGN13+JRLhd//g/JZg+f17sQ6klk1emOuHcP8niTyUcaH2YOMf618Pz7a/zYmO/uzinkkh40RjRMBERABERABEcAE1GAaRrbRin7HKfqdN1uA+6bUF+e2QPTyo599Qbk6J9PfNwyZTVGh6IvByOasaO7yiQrsav3KnwxLP78qxDO7UUz5ZoFdM4oNr19UzHsfZq9PDq5RYW6vVT6Mxvnxu30U8UMcsri2sVX5vmIYzUM3D6r94n+vsrI32xs+5qpjImtOoxzByF2RN2Mrs88r+09fY206qYfVgfFhlEOqmywovtA+6+zfFU4719kpa8UmdGbN5CJGn7vbz9hwcswqH3a/seNWbV21JzqDT8Xmqq3M/J08mPXuOkYN5kHPXLW5D5rQFn3S5kz2yTXbAF5owidx+yRb7xyC8sP3vZM13VcWWCs6rPqUmc+M2RH3O9fZKWuHbV7Gaf1Oyz/B5EqZXT7d8Vfa8lhrp347Zc1yGDrM6jI7b1bfO85Tg3nQK58YYCdtVoO5L1hP+mmflnskfZKte4idkSI/xFxXmrtdnnpmbmXighmzg8XOdXbK2mGbGswTFOdlduOjO35es7mZO/XbKWvOmvVZ72DDKgU1mKsEk/mP4Hr8d+Vd6EOm0GKvsHmsYZX6JMa0MxSXq6g0fxOBK/LCJlWfIuYVGkybd/3v/fpcbP3t50WxYJ8UjDPTj4vGnHBWtU6mu9U5+yI1Wwuc3A/IT9XvbEc6Ir29r7vyo1/Psa+1Z78SEH1PxImCHtmXMRux6W2xMZvFWhVnUd2T6XgqzqoYi3yXxZD1l/cdkxN27P8sP3nZUc7zsfmYc7UvdjA4KUMN5km6ki0CIiACIiACBYHoplnVaNmCbRfYrDhHDaEt9LMibBRe1djoWlSAnmgifNHvC+KoyWEKTlskI/t2+DEr2JnPrY8Q96gZiJpsxn4fy37tSu5gVjWBu7h6PVhGbBPFxAeSxbBa5ZE1gtUeR/GC9K7sXrXH6+2bRBtjaM/PxO4O/e8sQw3mnb0j3URABERABN6aQNQ0oWJy91sbJxrM6mkWcy0r2E4GAyqgx9qs/tHNgOwJ0KpdVfMdrck8NYqab9QUZs2SZ9eJe3Y/nLgBkTWTlk0WD7Zhibhln3XirNPc7Y4x5uYF2lOoub6ywYxuimRNqNcb7afIp6v+uPt8NZh395D0EwEREAEReFsCnUI7KnayzzrAZhpMWzz7hpctKtniOCv8OjYyY6sicfYJLFOEM7qhMZUPURGfFdGjAZpp8CKfoWaBYdWJLcSMuZ41mNlNHsYGyxsxGTqu+ICxkxnDsl/VlWXI6MyM8bFa2ZnlLCZ3MLq80xg1mDf0Jio4MpWru3ezd/Zm590Q6zaVTnCODpFtCi8IWvH/ytxI5d3yFrBsn/qwLfpv95OqFcX9oT9kRToOe6oibBSvXifLonoyYPdMJmvF3qvmonyPip0delY6zBRObCGaFWvs5ztstzIYW1nbUGOyO58xRTlT+Hf1Ruui6xl/dl5l04746PCIcmTnxgTjH783rtwrK7Ef1TiMj0/71/Iba6Gci2Iikhn5bUd83lmGGsybeQcVZpm6s/Mq80/IvBnutjoVk1VezPwrku2Owp2xpQN/t7zO2leORQfblbowhV+n2EEFBpJVHdC7i/WrOI+4fqznv7hkfHY6JqwO1u7od46snsMfY06mv88ndjyy3/sBfYnIDr9FOnlbrW8ye6LPrf6e207doyfKmfxIp0g3Hyd+Xiankp/FvY/DKEar9XfdmPOxYM8hfyYxOqK48fHtc3C1HyLZJ2Osylnd/VLFTiZrx37xfGdyXhQTWfzuisvdtp+SpwYzIJvdxTjlBC93tlianVfZdULmVRxPrVMxWeXFzL+y2WL0yTivzI1k7pY3Gx8n9Yhkn1yPYcA0OFXOtPORfej6KDaYJ5uMbXcfkxW4triLmFxhFxMXz9DjijXvvMaOfLFDxp0ZSTcR2FV3i2ROQA3mDaNjNrnPzlOD2QuCZzeYPW3XRq/E1MpcNZjfEdjNsRsRzPq7GkzG74w+XRs1vk/gDg2mYuE3/bbj5uMOGf1o0gwReB4B5ZEz7NVgBlyjBGsLKH/3eIjwd5vt59GrD1kiZ+7iV4VYpT/SqbqrE91Nr37/ynLK+LEMEH8mQWT+eeiJfGe52LUYJtW6du0RI9nvbHg9h07odzxYxp2Y8jKZmIv2iV/Tv2aHnlQhvzF6Dq5MLNv1RnxnhfZMoYaK9ijeojjwn1kbO3ox+8rLjl7PQzFdvTo0kw93+uTM0fseUlFuew8rZYUIiMA7Euiche9o/2mb1GA6wr55iN7zjwpSVND4Zitqvnzz5wty9P52VExXja3VIQu0iIdviqrmq+KXMciaAnZ81ShFjJHvOgUz0yBkTZO1m2nYoka3+j2oanzl/4p71QAyjUEWX5095n0aFb3Z3ujGsteLidVOEo8aWD+/ijEUy1XeYfYNGoN8jq4jW7Mc6XNQlG+7tnf8prEiIAIiIAIiIALfEVCDaaKhKn6YxsEHFnqylBVL3SKsKrqGLKR/1WD4J2vMeqhQRPqsXq82edVsIL1tg9H1E7PuiYarE2cr9iOf+ebM/4zmR7ytbVUDMSM7W29GFnvoVP7v+hHFW8WTaeSQPyMZnT2D/N156ol8xvpH40RABERABERABDABNZgbG8ys4EHFDboeFXKRa1ca5KrBHNeqJ3l2vi9smUIUMehez/iMJoQp5DPuwz7b0FQFueWB1lWD+e3/dx3y+fAP41Mkq2omvZ9nZeF0/KtXtdFrwTYusz0/w4TNKSjWO0/8qz3WaSC97ogj01wz/vq0MVFuj+KhGrfKbKdsdBNmVVfNFwEREIFPJaAG03h+pUHr3G2fKX6YgmhF/6rBZJ/EVkVe1+bV8Z2Cs+M7XxCv6Fn5a0dz29WNbTCG3Fn5WYPelVeNX5W1M5Y7hwvS2xfzaHznhgXr/yw2mWYRxXwl2+qH8mGHS8c/nzgWsWTOjt3cujm7Wh/F0m7dJU8EREAEPoGAGkzn5awgQ4fs6WKXOQRXdGCKBMSgar7Q3N3XUYPwuM40zqgg7ug9Giv0O5hDNyS700RHhfvOmIqaRsSO8VHHT+xYlgXKBWyj3TlIOszYeGLinNn/vrnNGr6qqa1yBNOgVjpUDWh3L3V89u5jZ9kx+WWWnRrMWXKaJwIiIALXEFCDGXD2hZsvnqNiehRHQ1z2ZStIVlaoe7lVQdjVYVZWpBOjf5dBd3xkTyYDfSkOYun9jsZnTcFojmzTUsli17Fy7Zwshhl2vpD3umd7AbGy16Nv1O3YXNmK4mnMRfs8+gKrag565dOz9zciBmerX/Q6amb7iv8jXbr6ZnETfY5ksyw7Psry4Cd9js6+sUf9l8d1b3agvc7GPtI30itb2471/0ZfsPdJMSJbRUAERIAhoAaToaQxH0Hg5B33VYCZbnfW2dv8ijbcme9Vul21DrtH7qYPq/fdx1mu2b99g8l8izSSNW6cRE0d0imKBXuTLnp672XaGzfVtbv7T/qJgAiIwJ0IqMG8kzeky1MJ3LlwfcXmTA3muXC+OlavXi8jdxc9znn2eZLt0/es6RoNpr0+NPa+sY2etar6FQHfEFY6RTr4BjhaN9PTzvX/fp5XtLIIiIAIvCYBNZiv6TdpvZlA9irV5mWWxPliKyuwlhY5PPmVbLhjTDxTp2c3d89e//DWeLp49iZW9IQwasiycdbQmSeUvonMvrW4a48azKeHoBQQARF4IwJqMN/ImTJFBERABERABGYIoGZvyOyOQ6/IVq+xMmtVT07RK7JVU6kbGjNRpDkiIAIi8CsCajAVCSIgAiIgAiIgAr/8O6yP/7Iv2bFvIPgvUBr4qi9Wyr4sqvrSIK9TpoP/wjYv07o3epMic3/2LcwKFxEQAREQgZyAGkxFhwh8AAHmdbUPwCATRUAEREAEREAEREAEDhNQg3kYsMSLgAiIgAiIgAiIgAiIgAiIwKcQUIP5a09nr8zo718Vj79/8IPfeJXqVTZN9bs13d+76Y6PGFXfariDafZNjA/ZnWuVLu+2T1i/7ogl5H9Wl+FP9Dci381Xkd2I6Y59hWT8z//5P9GQy67/5Cc/+fJ//+///fIHf/AHl62phURABERABOYJ/PEf//H85BvMVIPpnHCHwuQGcQFViH5XB066wYBK765N3fGM+btlRs0J+1nWsHTmMzbfbQzrA3Zcx74VmStzOzrebSyyG10/Zc8333xzSnRb7s9//vNf3kz6rd/6rfZcTRABERABEbiWwJ//+Z9/+fr167WLbl5NDSZoMLMim/VD5+lDJnOHDFbfzri76oVs2PHUaaxxgsEumR07s7GdZnKX3sh/V1xnbWHHdXRekbkyt6Pjytih405dkSx0fcUezRUBERABERABEfhNAmow1WBO74lXLdo6jReCc4LBDpmMDDtmR4O5ejMGsb7yOsPvlL3s2hGPlblX8t29FrIbXd+tj+SJgAiIgAiIwCcTUIPZaDDtnffHtOgPPNvPH+Ptf9VXtI9xdk70NfBIBtKxCna/dqaT/Tz7I9d2nUhupucYG/2eWKZfZlNlT/YV9lWjNdbxPvBfjz9igC1q/biuDrONBlq303RWMeH16/ql8nsVW16nKrZGs5j5Duls5+/2fyce/E0DH7PV9YxlFPdZzNmxKJ9kuWMmB3RiuZtHThYIq8x36ObPKdbfI+ZHLp353V60J/2+3GFvdDbN6J7ltR2ydtnJ8F1Z67T8Fd1m57Ln9mpsMnkuiyVbP90p3laZvMKeYuLqHfcFY/f3/Pft3aJzxoqNc7JCBRUlvnCr/nZWtQbzh6HtwW6LaIuh+7e7GJ38utGcUVxbvbwuVVGV6Y0KyCgxoUZwhTWayyaYaFx0wK3anzUEGaMoxiKfIu7ouj0oo8K2sjvac55nFmvVjZFIRhVLWSz4vZD5AO2ZSA6Tb7r7k9nf6LhAcVrp7f2/Kovx2cajY1oUs9+nhZMTV3ToFORMHpodQ5r6vWGr+luBO2XN2oNy7i65zHmwe607ylvxeTUXyUXXn8lqp247ZXWY2NoEnXtX56yOHc8cqyeYjr4tSKvCDx0qVXD6NcY62UZCG8wWxKgoy4INrTGKT8uEKUpYmzp6+wYAbaDZhiFLGhEDhgXLPpPl51dJj/Xn1Q2m3zconmbGo1hC10esV0/Ro5smzNN85iBa1a96ooRk2+tZnqr2WyUf7RFGt2wPMHNXnrShHLNyHXFZkc3OZfM0K68zbiZXdeSjscz6SMa4vlMWuyYad1qn0/KRfc++vmJ/NXdF7isz8bq/KodX1Xtn7KjBdDRnNnxVIHSLh6h5qg7/UaCPMajQYpucrLD3BShTVDM2MXpbOczmzcZ3i+DRcHjW9nPbKHWLDdb2zl00lk/1miJ6PYdplrIxGUvU1EWsPHvEE10ffvXN97P8z+x/G3Pj3xlL1udMDFUx0OWMxndycxYn0T7deaDOyOqeETNroDlVjI3GPIqrkWPtNZ93s2s+T0bzsrdfOrmQtT07p6L8EuUCmze8rEg20qu6brlneSo6hzK9rI2V7ihWmbmZn31tkek0m5eqHBnFMTPe37RCMYRqD2+z3XuRn6u9VdU/u/JgFYdedyY2srMXyZrdS15/HwdVzotuWF7BfNbWZ8xTg+mod4qYKIFHhybThHnn+2SLZIzxqEjLggwVGNlhhfSy61U2Ib3R9YqfT1ooySObMju6Ombxgw5xNlGsxPLKXFQYdV5dZJnujK3ZeGF17cRqdOCyuYKNo9XckenD8FjxW5ZbqiKF4cnur13jmKJm11oz+d8Xo1G8RL6281g/o9xa5aVZRlHhGzUO7A2nau4O/REjNn9FcirZw5/ZvmbmZnVEJLuKqVWObA3AMFrRfUUPlOfGdUa/mb2zqnukH9K1yiMzNmQMs5xn49fr6nVDtszq+0rz1GA6b80U1lVCZw9j5lBiEjhT1EUByh4aWdEQHRwMF2ZeJMcnAG9TttlRUkZFeVaMILlVUmB8xoxh/BrpaedF8VqxzfyX2dvxC/I7U2ixfon0yg6IbA/s8hEjh7EdxbL3O3Oosk+O/D6J4gTZ2bm+MvbZB3blp4hjxnbFjuzcy9ZnGjD2RhIbyyjnz9qPCuUhl7GnivtIzozOqEbx61Rne8R02DCT59BclAeyWKhqiRmGVh7yf/eGczde2LjyT/OZs43ZW6v8TviU0bvaBx2borVmzhO0z3bt/45tzx6rBvPXHrCJMUsQKEA6xUCWiKu1s1ck/CtMtjBGOkdFpj9YrIyKE2uTH4d+Hok00iMreCuZyB5/6LKyvJ4Me8Z2m8AZmT6peJ+hJgEVm1HSQjIzG7r7zu4xJt5m+GavPUX7yvsD2VP5JnoVMbIx2g/MZ3ZtVDTtiDm0N9l8Vo2rckOVBzOuzziQo/2GCqxdxZX1c+Sv7Eyzxa7Pl8MnTOHsx15td6XrTLMz5iA7VuKsys+zTYjdK0hGVUijuVG8sawqf8zwjHxVxWO2V5DP2RjvjlvZdzvyRxYHXTtQzLDxMRMD3qdMTGT2MftiRcdXnKsG8xW9dlDnHYknKqLZBuSgaRItAm9FYOde3SkrKtrfCvxmYzoNJipyZ1WrdJgpnNjiky1GdzcXlhNjH2tPpOdu3ZmCm2mOO7rOystyQdcGpvGbif3O3kPNB8MI2THDhYlltO4OdjO6d+fs3ktXN5i7z9kZv105Rw3mlbRfYK0TG+CEzBdAKRVF4CiBXftql5ys+TkK4cWFP9iP//xTwcfn/mn6iebd6mBxoifHQxekv40LLx/Z791rn/L7f6+EQqSHt8/6w9oc8cv09KxmdR5rRm8iZDKjN50ifbJ48PajNy4i30VMOywjHWYZRnupisdsP1T6s4wq30R7Eu2bzrqr/Jj972Oq0i9jEeXHEQ8rNtj8NJPz7F5kcsEOXV9FhhrMV/HUBXpmh9bK0idkruijuSLwDgR27KsdMizL3fLewU87bPA3AHbfEJjV8S563YXHLMfZeTvs3iFjVn/NmyNwl303p/19Z2kv7PeNGsz9TCVRBERABERABJYJ+CcV1ZO2q38N4Q6F7qcWhTtu5uyQsRzgEtAmcId911b65hM+NY+cdosazNOEJV8EREAEREAE3pBA1vC+oakySQRuQ0D7bo8rdJNlD8dMihrMs3wlXQREQAQ+hsC4E6w7wh/jchkqAiIgAiIgAt8joAZTQSECIiACIiACIiACIiACIiACIrCFgBpMg3HlrvvK3C2eJIRcrWP0jVoPNa/+XSECze2GXO2r3QCQ/ui61aczlrFjtzxmzWjMXfSY1d/P8/u9+tZF9I2MmU7s32pENr0be2TvruvVK2WW6clXz3bK9rIUF7siRXJEQAQ+nYAazF9HwMqhtTL3EwJQv5Te8/KrxxPSH133zeXOmxKdtXte642+ix49rfPRUWHOfvaQyo7NGgA1Brs8+X05s/n7pE8q2d11u+PPkZZkERABEXgfAmowjS9XDpqVue8TTrElbPHIctjBeocMVt+ZcXfXD9mE9EfXfZO586l3Z21kZ+f6bKHeWeMZYzvFfqdBZMc+y5/PYP2MNWfj9qRfOjGHmJ3UE62t6yIgAiLwrgTUYKrBPB7bajD7iF+96EH6o+tqMPsx84wZjB/tGLZpfNiys4l4BptXXPPB/PFf9EfN7Wf2j6H7fw+7vd+t3OHf8VkVI14nGxtI32hutrYd6/+98wbXK8aFdBYBERCBLgE1mEGDmR1a/tD1v0fkD6EhxzolOozRIWgP4ejwZw+/qrgbOma/G8WuEQVg1WCOa4hBVPBkBQv63PsF2Yx0ZDadXbOKE1/EoUYrkpvpmzG2BZdnh2zL7ELMspjI4pApeJGuvvBleFSxke1vX8B6vlFR7f1ccaiK3y53NB4xrZpAz5v9ORuH9oKdZ/lVewTZ90nXsybP+9jGTHUGRuMiWdH5huZmOoy9Ns7ZKJ96O/2ZWp3znxQPslUEREAEVgiowTT0osYyK/izQ5ctojrzs4PfHqYoCKoGDh3CnXUiPaoCJSqkI4YVg0g/tkCpitasEWWKaiQXxVVViFV8smI6K6IqdkxMZQVmtZeYNTvFrrUN6TzWZnnM7tOujShvsH71+wkV09V4liW6+dRhWO0b9hpin+VCxt53HsPmO+YssT7I5Ho/RXu+0inb9zb3W3+hnFvp885+l20iIAIicIKAGkxDNWocundrUaE4e52dVwVJZZ+f5w/2bhHvi8HooI8KwcxOX7B0nhZn3zxZFca2iEIFMtqYbENarYmK5qr47ug/W3yvNpRRvESv5M34MortKH78U48oFiuWiDO6nu3BzlNttEb3+o7Ynl2z2jdoT82uiex95+sZ04wly5j1Y9ZgVnu+c2YzZ2ikwzv7XLaJgAiIwCkCajBv2mCOhsI3duhQ7zaY7DorAcgWGFWTxDSYWcMYNU1VMTWYszey2dlJAAAgAElEQVQXEBumGEZrZs04YxsTM6i5zWzM5qE1s8LQc7Dx6fdCVjDO+CPzdcSdjYsZBn4/ooK3u0Z3/AzLqFHuNPSMX9GeWskXyOZ3vZ7FWhUzVXxG+6Qri9GJaYAZPf1eZ2LsXWNBdomACIjAKgE1mIZg524oKtRQYczMjwqtzjym0Muaup2H67MbTIbjSiOBNmHH/k6jw/oOxQy6XjWX1SuyzO9nZc0EU1gyjUike2efr8QF4lrpsRqzDNfKNhTTWeyxOaeKc+RXNjfN7qWO7e829sHs8V/0u8fjCf+w2f+cfW7HMb/T7Md7ncbPQ8/serauP5uRD6s3CNBcXRcBERCBTyWgBtN4vnN31R6mM4WaL6AreVWx7edVgYwKWvYub3ezdBqsrHCNdGP0RY0KYhu9NskWuEyRH8UB86qmjzmGBauPLzAzf2e6M/sB7TWrQ2VbtBaKz07jl/k6K8T9F4REdrCNT1Q4Z08CGd/O+AWxzNZFfpltMGf2XhTPXTksB40TAREQAREQARH48kUNposCf3fUNzyjWGEaRB9g2e8NZk1M1jzawpMtlDK7GHt9kdxpQCoG1dq2cPXrRcX9KGg9M2Q3c0fdymR0jhIL0sPGlZ2PGhZkr1830iMbw3x5S8amYtbRAbGIrjOJHfkxizEbl9nvhkU5wsZn9CTIx3sWD9FejMaip03MdYZjlB+zvOXloeY9Wh/FJLMG8n3Xbo0XAREQAREQARH4TQJqMA9ERFU4dQukA+oti2Sb2uWF3kzACW4nZL4Z9iPmiPsRrNuFPtNPf//3f7/dnlmBP/nJT7780z/905c/+qM/mhWheSIgAiIgAhcS+I//8T9euNr+pdRg7mea/oHwZxY7u8x8Bxt2sejKOcHuhMyuXZ82Xsxfw+PP9tNf//Vf3wbUz372sy8//elPv/y7f/fvbqOTFBEBERABEYgJ/Omf/umXr1+/vjQeNZiH3GdfwxpLvMPTy0O43l4seuVyBsAJmTN6fMoc8X4NT8tPr+EnaSkCIiACIvC+BNRgvq9vZZkIiIAIiIAIiIAIiIAIiIAIXEpADealuLWYCIiACIiACPyKAPOFV6dZRW/bPNZk3rgZryHPvo7MPG1mxsww2iV3l5wZG6I5J/U5KXuX/VfIsfF+BRO/ht9v2T5k9iUzZobpTi47Zc3Y0p3zavp27WPHq8FkSWmcCIiACIiACGwmEBV4p4q+TPUVHVZ1ZeYzY2bcskvuLjkzNmRNJnODYGa9u9k6Y8PMnMruK5igNdD1GZtX5+zUaacsxq6saWfmjpuHp/Ygq8Ozx6nBfLYHtL4IiIAIiMDHElhp7nZBy4q3K4o6Zg1mzAyLXXJ3yZmxQQ3mLmq1nLs3mNdQ6K2yc1/slNWzYm70q+k7ZyXYM99+eot9gqqTyQRaVmQMUafchHTz19F4hNPO78rqjke67L5+Wr8VdjO2Ptaz8XfavhkdnznnNA/vb5QLhr+qXIGKpMca9m+vor/1+Uz+du1urJ72XYfLKzSYnu+wz34+YsfGYeQXG2OPfw/7o3k+FpkYn2Hv5UbreP3831C2f1s2+vvKq2d45IOMR8Q08hmjc1UDMJx83oo4Vvx37FUUv/7vTfu/Te7jPIvhEc92L2T5lGHXjTF/Xmd7MrK3s2/82IqvjzHW11ncVXmia0OWn7ycbD9HOma+9zHT1fUVx+sJ5k29ViX1XSp3D+vu+CwJsQXwjoNlF6tny1ll39W/SpxdWe84/rQ/LH8mF1TjbdGTHXLZ/GwP3mlvvnqsRsXr1cVI5eeqIWSLZzaeURzujruq2LXNr2/OogbEf+bnr+gecdnB1Pq2Uyxn9kecWI7s+t3zBMVU5CfUIKKcnDVBYx7yXWd9JItpnlduflQsGPb2fIqa0SjHoPOuEyPM+cHEptcJ+bCj46uOVYP5BM8xBw0zZkZ1lBiRzFW9mPn+0Ec6MdejxM7Mu9MYht0Ofatic+Ug2qHbnWSc8gezR9EB2/FhNJYtWp7tj46dz9Y1W7/i73PhidwYNQBZo2DHdmKEHVsVpL7R3eHPbK8Nzn7NGf0yWR39qzgfcqKnXVXz5H3csdU3LdXcKL4ijlXeW8m1DDurf+Xj6oYKy982UV3fdZutGVs6ccn6NorDDq9q/kpsZHLRGdyJX7v/T+Swrr+uHK8G80rav16L2RDMmBnV0cZBMlf1Wp2P9Hvn61exu2qdV/fVKU6M3KpgRw2Dv0lQNTiVrDv4j2F1Bz0rHWb477YbFeFVMRgVTZ1moVMEn7Z7FINMI9EpMlf3UTdGmPzgmxvWZ2NctQaqM57Njs2RTGzONFlVHDNrRnzRPmTkzuTKbtzM8DrZYFrZUWyz+mYcduesGR89a44aTEPeBld2p8EfQGP6+Nw6MrvbNDumEyRWn+hu47DPJ53OoWP1idbzbNBrNWMjezuzw57hERUM1reV37w+6PchqgSD4gldR+yY2GV4RT7z85i1sniI5iJ5mQ9tDNu4rWIRMZjRu4oTtF7GFs1jCsjoaXN02DGfoUOS8SHaP8jm7HqWk21hEMXQXZ7GI/5VAWf364o9lQ4zhRNbdFofzfx7NmYybihOsn3X/byrdyS/ygGsPv4s7DxVYtf3fs383ImZDj+WRefpINqTaE2WHZITsbVsVucznFm/nbIZnU0dG+w5lu2Fbvyis5rR71XHqMH8teeiwpLdOOhgtEk8S7ZoTCfAduhti+Zqo7GHh5cXFYVIb8+IZYLkMnero2LVH87Rz+wBznAcsqIiaLBYKTIjnsxa7GGb7bFKd+aAROxW4yTSu9rz7HoZb+RDxLsqOqLDmPmsOsRR7pyJoRmGzDpZXptZb8ccZk8w/lnRxepg5fi8H+1TRv8xz6/jXxXMboR6nayfo3OkywLZ4PNu9LNlU8Xh7BmWxS1imrHLzqpZWyP7GVnZ66LeJ6t+zuajnBHFGmJa6Y5iN5ubxXT1qnK1r6Nr6Nyp9hXaQ+ghR7Z/Kj2j2O/ufTs+OleZnNeJkRXGK7Y9a64aTEO+OsjZQ54ZNzuGDRK0KbMnCcwTj0x3r5t/4maLjG5DF81lWYyDudsk2wM9KrpmfFglMJ/IkPxI1snkZddDuvmk7YsZr2ckL/Kb/QzZn8lk4yYqPDK9V9eqDjmvL8t+hik6bKv46voDjWf9FI1DsZrF1sqaJ+eyPj+pA+L8TKY799/VDLvr7bB1h4yu3hp/jsDJXHpO6/tJ1r7Y7xM1mIbpaoPJFnVMwbAS7NXcqslZaTCZub4IQYkRXWe3A5LD+g01At11On7qsmPZdMYNfdn4HY0lKvg7/CNZXq/VvdPRe/Db1dx3YwI14rsaVMR0NfaR/E6cWiad2OquccX4h/42xsbP7E2akzoin59ce8jeHTdX6Dy7Rub7jrwdMjrraex5AnfYh+etPLvCJ+WRsyR/U7oaTDWY5d+9Y5JXp4hjmo2saJ9NAsiGjv5VYdNdp9tMVOxm2UTJBvFADWbFAc3tNPFZYznLYkXv2TWZBjBrIjux2B2LYhnpjeaj6+whOBOriCe7tsb96m9YZvlafERABK4hoH04x1k3XOa4sbPUYLoG8/Ej8wonKpCYZoAZwzqyKsyjdXxxnhVdyM5oXmaXT4KMbNRwMHy8PrYg6jQVlb8Qh9Xrq+wYTrYJsfvA6+6TMmJY7SlU7KM94mV7vbt2+98VyXJBxGTHU0y2AUfMM11QQ8bmAc8V7eXuddZvUYGA9imKOXZtjRMBERABERABEYgJqME0XGzTlRWqWUET4UVfYpD9grZtJmYL5uyOltU/GuPX9s2Y/dnaXN1B82siLlZu9UvsnU2NdIjWHIWotxlxi+xD/mDizcfnmFPJnml6snUGB7RPombY+6rj12jPeV2yn2diJOLajYHZfRs1P9WejPZg1Vxm+9fGevf1y8rfzF6ocgfyXxWrs3sOranrIiACIiACIiACNQE1mIZPdndfQXSeAPNk5bwWWoEhoH3CUJofcze+d9NnnqxmrhJgb/ZU407q0JXt9VSsdwlqvAiIgAjEBNRgqsG8xd5Qg3kLN1BKqAijMC0Nugvju+ixBFOTlwj4GGBjgh03o1wlu7tud/yMvpojAiIgAp9GQA3mrz2+8prWpwXNKXujVwFnXvE8pZ/k6ks9royBZxe+z17/StZaKyegBlPRIQIiIAIi0CWgBrNLTONFQAREQARE4A0JRK+MDjP9F17ZsdErsbYxza4/ZPu/mRw1tGPc0MX/7i36PoPo94r92pk9utHyhoEuk0RABI4TUIN5HLEWEAEREAEREIF7E/ANIfo2dfRk0zaBlSzb6EVNXzQ3kh01n9Xcx/jqdzBP/h7pvSNB2omACIjAOgE1mOsMJUEEREAEREAEXpqA/xUFpim0BmcNZyZ3NHiogbRrZH9GKNKjYw9qRF/asVJeBERABJ5AQA3mE6BrSREQAREQARG4E4HsVdCqcbSvnrLjsqY0eoKKdIquV083fVPLNLl38pF0EQEREIFXIaAG89eeuuILZlZ+l4N9XWdljTsHLbILXZ+xbUUm8wpXpNPKmlHxNGP3zJxVvWfWZOZcodcVa1S2dtc/PZ7xyx3GdDncQeeTOnRfka2aM3stk8s0d4xOTGO7osNJ5pItAiIgAu9KQA2m8+ypooNtEFcKyR1r3DHQkV3o+tU2VfrMXrvahs56d+M/dL+rXh22K2OronpF7jvM/fTYyHwYcbGfjX8/5o8v5/Gy/Of2Z//Ec8z1Y6I12S/yqeb63MDEcvaqMDNXY0RABETgUwmowbyowfR3a7sBxza+7Lju+s8ej+xC1xn9d8iwBUz2J1aqdXbqwNi8a8xd9b6rXivcOzapkcpJdziu+EtzRUAEREAERODTCKjBfJEGkw3Mdy2akF3oOsNvhww1mAzp68bs9Ol1WtcrvaNNz2Arjs+grjVFQAREQAQ+gYAazIkG078m5JuK7KmBf2VtzKteG2KC0L8SlL1KxMiKxlh7OzoPez2PjN9DNmKbjYmKxc463kb/t9nGutnrXlYvOzfTq3rdK3ryGdkS8d1RNHe4ZQ016w8UIywLG7fZfqjia3Zv2LiIdHh8lj3JRmtmPrfzoji1PvFrzMZ19GUuu5+OVnkG5YUq50Y5K/Mb8omui4AIiIAIiIAIYAJqMB0jVKD7675AtgVlNrYqSqtv5cuav+ir26u1cVh8NwLJ6fCI7PZNd2Z/NQ7J9dczWf5z78usUI3k+ybANx/ob8xl48dakfwdBX8nZiuOll3Gv2qgWD5IX3Y/dvaE9w1ja1c+sgv9uQa0L6ubUN19gHImYztrr42lLH5mY4fRszPmm2+++fJ3f/d3nSnHxv7iF7/48md/9mdf/uEf/uHYGhIsAiIgAiKwh8Bf/uVffvn69eseYU+SogbTge8US76gZ5sxZg2mWYjkZJ/5IpiNN8YmL6v6UoTKdlswDpleVjY/0rOjl2+CmJ+H/MoPs9eiJsZ+lj25YmKr8j07fzb2/dpMfFW/y2rjmt0Pw7eze6JrA7vXGJ+zcTnTsGXxvOIj1nakL7uXo+bY75tq37L6apwIiIAIiIAIiEBOQA2mY8MU2La49gVN9QQyuuMeFauj8EW6oII607OzIVaKS6QfKtSzgjt7bbLz9Ddq4GdtnWkih23elg6zzljW50zMRfGJ2GVNHZqX2cjokDVj7P5aYRbFFysv0tvvBRTrqGFDeWrlesdOpqmtYrJjZyffzNigOSIgAiIgAiIgAr8ioAaTbDBHIdMpaDpjs2K4+v2tTmODGodqQ1SNcaf46xbOWVHNNFasvd0bBExza+1EuqIGq2KGZM8kuY4/O+xYXyIeK3sKyZ7htRLTaM9VT25Rgzn0GmusNIyIG7vXEN8sz+yKyTs2mJHNVb5FDGeu2/XsfOZ3h7NzkdWDuRHDjGHXG+N2ytwpq2uHz6uPnxm/zaxzFztndM/OHyYHP8PunWsy+ZkZ0+W+24aTsd21DY3faTta687X1WA676Ci3RfVNug7hRizDrOhIn18UbkS7CjxrBT8vjhnZSF2UdHvOUWv8fpiCfkzO7R8wVY9pWTWyMYwHLrJp+ODHbGP7Ef6+D2S7Qf/SvHKnkCNShZrHV8gu6093ThYYY72VsdGtuhjWNjG4S6/g8my6PqPldsZt6IDOiOQHsx8ZgxaB+3b7nw2flfkduee4HRHO7tcVsef5hrp94w1Vzm90x7z9WCXzTv4r2vz9/z/7anbXauaXTzfNwV++exLMaJ5o/gbMqKfR6FWjWGLYDvObopIdtfdmX3+0LFrRbah8bZAZGRl/vJParysSjfPEfkvSqaPz7y/x2fZ2jOM7ZzqC1tmtlEkG8UrYsXo68d05kR+z5pK7yPrr5X9cbUfsrzifcXkmChumTyWxUo37tAe6MQC2m8oP3V1Xx2/0tytrm3zLvt2xq410dr+zOjuTaTnzgJwpyykd3X9tB6n5a/YfnLuM+x+xpq7Ge60Yaes3XZG8l5N3xNM9ATzBNU3kZltkB0bZ4eMFczPXn9F9yvmnuBzQuZOFjv12ymra+PJfdvVhRn/avoyNnXGvEKDydx08jcpqhsU0Svb0Q0+/zTajukwrgrASCb6zPts/Ozn7dK3usGSvf5e2RD5yjb89vqMfOR7y69itiOPWnbDRuam/2Dw+P+qHqyNfg/4m5bRz55ldbM18uuOGK3yQ6Zzli/QGyhVnujmBK93FCs2DkYsVPvjFOOubXcYrwbzDl64qQ4nC7/VhL2K7Nnrr+p/ev4JPidk7uKwW7fd8jp2nty3HT3Ysa+mL2sXO44palhZs+MqH0QFVvR2QFbY+gI9a86qcbaB2/UkMyr6O3ZFhX1W7K/kg5V1Kn2qBqpqdDqMIp9mBTjzFko3vjvsmPjrro9kZj5A/KNGp2p6uo1px052P7MsWNuzRrSju9fJcx2yIhs9bx9rTJx3dX218WowX81jF+sbFT+rB/yOO2YrGJ69/oruV8w9weeEzCtYzKxxB1tP7NsZFuycV9OXtYsZFzUftqGyRWhUEDFroDEnGszqyRdzLSvYkC3sdVQYDzmsrt5PtliNrs3qaYteryNjU9TIVTGGmlQUn0zTjfSerTmiXJytdVqHjq/sPve5MWqsMsY+XzC+YOPSxiGzR2Z0YfTNchdrB7oJEeXczpzMf6x+rzxODeYre0+6i4AIiIAIvDSBqsFExc0uw2caTNtA+QagU6x3isjVYtLyYhoN1g57QwA1AF2fdeKj0nelMY1eVUavMkYNCOPrqhHpsvM2+6evvpFjG6WOHtXeytar9OpwnWnqOrah/NTdPzP67sgJfv+ifdRtMGdvkHR9cbfxajDv5pHN+kQH3+YlJE4EREAERGCSQLeBeCyDGrquKpUOTCPm12MLy2cVlFVhvOtpUCWn4x9UzM7qa+OI9RdqpDsNx4zeHW5ZbKH9hhq4HTogTlmDyTToXV9GunRsZNdb3euM7R297dirGswdzfCsjc+YpwbzGdS1pgiIgAiIwMcTeBQc4z//e1KjAfCFlR+/CtHqYGWxr1Ii/W3B7uUj+71t4wmUZTP+PcMhWn8UwkjXiFum36rPxlqZTypOnpXl5W2w+kfzrB2zcztyPc+uj71/K38zbGefRHn/sXGXxXlmF4q/yn+791HHxkgvH4tVnlnR3eanmZxnfcvkhG4Mv/J4NZik907feTghPzoAqsM+u1Yhmk24JPZtw3bw3SFjm0GFIKRndj07EHbqPKvbTh1WZd3VBqTXKJxfZc+u+ikrHHbJvUpO9YTgKh2ide6iFxP3z+S0a+0ddu6QscseyRGBOxHQ3tjvDTWYBNPo7iExjR5yQn60WdjPskK0M582/kUGnvDRnUy/olh8B4Z3tYHRixnjY9LGhQ7g63dsdNPnLnn4ipyBiH9KTM7s3WgvPz77tBtMKIZ0XQQ+JY9c7Wk1mCTx0wG4U34liy0KOkXMiu5j7ooM0oXLw15BR+ZJw+yYLsBODHVlP3P8XeOA0YsZc2VhOqPPDt8/a90dut9JRtQA30k/6SICIiACGYEdN25ENyegBpOMjtMFyS75jBzmqUS3OWDWJVHfdtir2sjozYzpOqYbQ135zxp/gtUOWxi9mDE7dGFlPEufZ63LctE4ERABERABEXhlAmowA+9FdzWygiS7g2ufzD2WyL7AYSzvm77xefd1FqZw8mPQz5GOHhuzrp3jGWfM/Trol7Ar7tFXgqM7WPZ6xGnVT531I372s+zr8f2Yyg4bq53E5veB/dnHf7UXqn0Q7bVs/63obuM98m8WY9U+QXM6+j7GzuQo+xX9zP6z60QxFOW1Tr7KYsSvO7vnM39U63b9oPEiIAIiIAIiIALfJ6AG0zHxBW72t55GEVQ1Lb5Yrxq5bN1u0DKNHmooq2Y6KyCZdb0tHT2YsVGzFRXjWaNSffV/VJBXf8Oq8tvs+tl6UVNWjY2ayBn/VQW8bWYsiyrOmaYJze80OH4Ps7KrWMhs8I3qLt4ob1SxweypKsbRfCZ3RRwyuZGtaC9F/ohyN6OrxsQ3NqI8kHHfwXCnbJTXd+grGSIgAiLwiQTUYBqvV8UOKgi7B1U2Hq2DgpSZjwrDTEYlm1m322BmDYxtGn1Tyeo+wyAq1rOmdsZPnWYBsek0BqsFty3ybSM1s586fsnWReyzhjebh/Y20jnju2PPWNldPdD41euMH7IY8XOzGxYM2yoOGR0/fQyKg2rfdG/4sKx3nkUz+5DVU+NEQARE4FMJqMFcbDBt8YkaBNsY+YLJFssrhzJzWM4U/qgJYdadaTDZhrFquCLdUdGEitIZe1Fjg+IH6ZwxYOat2NPxEYrzTmyu6Ox98fg5eoI9Pq98M8t3Rv9VPit2IDt32xMdyjbfVnu+u5c+tQBg7EZ+V4PJUNQYERABEfgsAmowFxrM6uBFDYpvelBB1AnLqtBDzcDK3I6OTNNXNbXIjm4zyxRRp32E5DM6MlyZ2Oz4suOLro3WHtb+ju5Z09/Z24xeu5hf2WAO9oNR9Qp5tVcrf8xy6cTR7BqzcfTK83wDP362N2AGTzsWNf7ZdfYGjl3f5wSvm43XaF0b19nvJXvbVm76vnI8SHcREAERmCWgBtORywoXVKREB/Ps7/RVTR7raKRv1oB1G8wVXT1rX8jOFPlss9NtCnyhxcxHhXVUtM00PL64z3SzhSFqFtg4ixoLv87snvIssiJzjJuJRUY3tLeZWEAyZnl3Gy1ffLNfuBTph/YvY1MUkyh+o3iv9lKVC2dihrHrFccwe8E3d8yr+FWM+kZu+BHFBZPLGHuqfemvvaJPpbMIiIAIPIuAGsyAfHTo+OZnHLS+YPPiqm9AtE1L1FxFa3YCxctHd2Gr5ixbF8lE+voCIyp4rQyWZ2ecbx6zxiYqfGd9ZAsk3zhl69tGKuI67sZnsYSuz9oS7QX7GWpiMls8hyjWKt+h2Mv07uxtv36mD+tvRmeWrY+X6PcYs/3nGWSxUc1nbMmK+IjjDNtqTrXvGN3fbUx2XmR5D92k8jEfxRBqAiudMv+hdSN7bI6K/v1uvpY9IiACInCagBrM04QlXwQCAlkzL1gxgVfn9Wr6VzebVm8q7Y7xV2O72/5d8lif2wau+wTT68o0mNmNpeyLnzL97A2XTO9Mn12MJUcEREAEPoWAGsxP8bTsvBUBFcW8O96B1avZwDYbvBfPjXw1tudIrElGzV7UoFUNWdTodZ8eMjplMpm5D5vYcWt0NVsEREAEPouAGszP8resvQGB7LW9G6h2KxUGp7s9MetCelV/+9cTH3bfzRevyrYbQ1eNj/ac/czzzmIkG8f86oJ9ld//ezSEg0d1Pbpmm2SWqV6ZZUlpnAiIgAh8R0ANpqJBBERABERABERABERABERABERgCwE1mFswSogIiIAIiIAIiIAIiIAIiIAIiIAaTMWACIiACIiACIiACIiACIiACIjAFgJqMLdglBAREAEREAER+I7AX/3VX90Gx89+9rNf6vLbv/3bt9FJioiACIiACMQE/tN/+k9fvn79+tJ41GBOug99nfnqNxuuzF+ZO3AwX97wGHu3L/2w+s/q5n07ZGby0JfRVNc9567OzJec7P6ylh3xNbntXmbaKqPV+VeA6uiIxqLrXXuqbyvtypod/w//8A+zU7fP+8lPfvLlX/7lX7786Ec/2i5bAkVABERABPYT+JM/+ZP9Qi+UqAZzAvZKQzGx3FOnZIXf7oJwp5HIP9Va1Y2DyObOjQam6O1y7axv7e6u4288dBth1r/IHlbOM8etxN8z9e6s3bGxM7ajAzv22euzemqcCIiACIiACLwLATWYk55EBTq6Prns96adXgc1Vbvs2C1nhku3AURsVq8jJkj+Y37FYYYRkol0tvOrmxePcatN7Kx9jA1ozDPXRrrtut6xsTN2Rj8kH12fWVNzREAEREAEREAEYgJqMCcjAxUs6Prksk9vMK+ya5XPjJ7MHPSEbed1xAA1mOPJzZDjGzbG3kiH2XnInt3Xn6nnM9fezTGT17GxM3ZGfyQfXZ9Zc8ccu0ft31vM9uyONb0Mnyc6aw+us3zH2tXNJGZMxWV1vpW9U1bHlyfXPSm7YyMaG+0VNCeL9dWbl8y60d44zfq0fMbud9+LDIO7+4GxYccYNZiOYpXEbNB0GonHEjbZPH72xQRT/HvdsgbCH/bZ2kwAITujw9fbV/3B68EmKmoYvTN/eb1R0cQWSIhH57qNi+rfnQK/siO61rF7+DWKL8SXLdJ8TDOxFMVAtDe6ezCLTTYuoz3tOVU6+T9Kj/aRZ4z+CH1WfFnmY0zGmLExiu2MA8pJXV9b/Z/VwDE2MfkfyVm5vpobVgp2JgcxYyr7V+dHe2uF98zcnTZEe3/FhzP2dOagc3VWVmfezNiVfTWzns+1szJOztsZxztlZXtido3ZeSfZXy1bDaYhnjVmWYFUFaUy8UsAACAASURBVHyowRmFki16qqYzS7BZsb+rmIoKuihIq6bDFqwVY8uZKWg7/kKHJ5MMkO5RnDCFo4+FThKI4gw9DYgaF7Y4q+KWOdyqQgH50zcl0XrVPvHzu7bYmKxiGuk1rlvm3idefqQ7+tKpSEaUb5C+ndyTxRbyu9U1i0UUHzP5s7PXTo19RhGaFVPs5ztZzOTe7vrMGqzMnbLYNZnc2pH1DD/fRb9n+W/Yf3r90/JX/Lg7ju9s6511W/UhO18NpiHlC8hR9KACAF1HBdzM9SpZMY0QHSA/+MFvPG1lilpbDCM2GXOWibfDF9DsJkfjkB2RP5g5VeHd8VEVq1ZONzaQDZX/mCIGNR6oGV6Nn0o+mw8QoxHLUaxmcYf81I1XRh7aS8ifjC9Ye6PYZ+RneXGsi7ixe27nOCZ+dq6XsY1yu+Vm87rlbOX5m67WZ9kNWb9G9uS98wQ/i9WhT3VDx+7XsSbzNkEkG/nN8/FrR7m7smGcA5EcO6/KB4gR0tnndHs2seeUt9vHHsOAyd87fJbJ8OtXN/cyv6Hz0c6rcl8lv2Kb+RLFtT/z0P7xDLNYzeLWj4+4oDPF5pfsLGRyQxTjM3HGML77GDWYxkOd4qfa+CMIUfHauZ4dPExxslJUVQdRdPhlB3s2ttINrY3m+sRZbUYkqyq+OrZ146aTQBg/I6Y7/bcqi9G14zckD12vDnD0pLqTW2byB2KNbEOxkxV06AaAZVbtR7R+xKTKP5G9nXzQ2XerY30havXMuLMFFKtbFZ9+rTG2ymVRwcg8Pc9kRmuytkVnZ9eGSC+kK9KvI9PHP1q7uj78ObO+jYVsj/mm3K8TrT/Dis2TXufK/q4eGQ+0N6K9UHHyOu+Un3Hcxakbu/7MiG5aMfyqN7nQ2ZHlvEy3KOZX+KE4fJXrajCNpzpFYLXB2cTXbTBtcGeHNbN2JzgjJuxnkS5VsvF6rRTFyD9orYg1Mwet27ne8VPGGumMCnvkazS/SuTVweYTPBNLXVtn4wvN6+xBNucwa6JDczbfZHI7Ou2I+yrWkC5o/e5e2zm+u8c6e47Vs4rDrNhii1yU81GzNOZHOWHWvqiYz+yM9M/y09CHKW4R8xP6dFhX66Mcx67DcOqcE9G6VW54XOv6LOLiZXT3Bju/G7d271i9Z/Mlm3sQc9QgVjnjZGwN2TN8sjk2xlZyGJvr7jRODabxRmdT2ISACgSUjLvXURJFm6MTgNUhyBSsY3Mxd687hQhi1i0oGR921hyMOwdNJJ/xlWeczWFt9POrQ60ba10eVhdG/2pvIF3Z62gcihN7fXV/sb5GOndy3+peZvwY2cXoyBQIbJHE7L0dYxAPdH02b6C9ZYvTLNdnuYfxFcqR6JzrsM/0YfMR0qV73mQ+m9HHchwFbCYHfc6uj3IcWqcbs4w8H08oF8z4zLMevDMe9vpMvGc1Eesnlhu7X9ncOSNvdc6qP+1TyM552YmzTs56h7FqMJ0Xx4GZJQafwKPx/rPVn+1B7/XyBzxaK0pyWTHnP7eFpb0Wfe6L0KwQyWzr2DF0QXr4cd6+KKlEbKLXIaN4iQ7+aM2MJbq7WzH1XNFBh5KZXavihHS2emUc2diqDnu/DoqnbN/PzJuVldmDdKhiyv9eSfQzy9HGEGsjs78jf2fxiNZl7a3yPNoLu69HRRsqlthCj9W10iErtiod2GJxxAd6ooF4IDsZG1idI11m9OvKydboyEEyKjsqPqf9iPS2/h9j/f9tnqte461iyevhc2L1Zplff4UZ6yeW20zss5xm7JyZM7MHs5iYifWZHIPy1qtfV4P5Qh7cXVRcYfor6fxKuu7w3Z3szXS5k447mEuGCPhiePyc3SCrmr8dNB/yo//8U0uv5ygCkf62iLPrZDc7Mn1GMT+u+9/NQiys3Mw2v0b0s7U30iXilOlm57OcGIbeN359zz6yKfuMuYlT+TDyY+W7yG9efnSzsvJx5ld0g7SjCxqb3bDP/OvjPWKA1kRxgHw7E9uDNZMv0P6r4jaKeeRPyyNqEJmcV+WAbqyjHPZq19VgvpDHXrHYfjWdX03f2fC9m51qMGc9qXnvTMAXjFFDMgqrTjG1gxm6y79jDUbG3XIZo3NV2HbnP8v/M3peNefZMXGXvXEV73dY59kx8w4MvQ1qMF/Eq1lhcWf1szvGd9b5Ew7ruybS6K731UXz3WNT+onAXQjcoYi+ay5jfbTjXN8hg9X3FcbdISbusDdewVd30fEOMXMXFjv1UIO5k6ZkiYAIiIAIiMCHEHjVm4gf4p6PMvNujbb2xv3D724xc39iPQ3VYPZ4abQIiIAIiIAIiIAIiIAIiIAIiEBCQA2mQmOKwHilQK8WTOHTJBEQAREQAREQAREQARF4SwJqMN/SrTJKBERABERABPYSqF4pszcbT756tlO2l6UbpnvjRdJEQAQ+l4AaTOP76HDZ+cvaq4dXd353PLsN/JexoK98H3KjedEXu4zxzBe8nLKRZWFtY/TtytV4TIDZt1jK+RFMrGa2dPbEaUsYO7wOjI9YuWjczrVOs3wF+bNnIPLTiu2V7O663fEremuuCIiACHwKATWYhaeju5uP4TONxM67rs8MTqZ4e+iXHdqdz9HBfxemd9HjmXFxp7XfyR+zxf0pf+xiOytnZt7MnFP8XlHubAyi/L3CQg3mCj3NFQEREIHzBNRgAsazh2sk9uSBez5U8qYxaig7jeRMQzrsfRbTnXFxhe/eMR4rbs+Ki44vGR2ZMcyaQ84OeTtkVHse2TOz/swcpMc7Xs9uqtobqzaWxudRE2+ZZ9ftfPuH56O3Yvxn/g/Pj5gafomu23PDr2119P+euan8jvEhm0RABESAJaAGUw0mFStMgeYLiuhQ7jaeqBBl9KIMbA5Sg9kEdvHwZ8VFx0xGR2ZMZ80dY3fpNCtnZt7MnB2sXklGlr+zXIdyYHRTI5oTNalobnXDhJ1rG9KouY2a4lfyp3QVAREQgWcSUINp6EdFSHWIjgNoHJDRHVTr3Ez+GOMPuehuMnMXd8irCgOrMxOATIHGFhzRepV85lpVDETXvO/sz5E/Mh/b4ihrqL082zRb3br+6o73sWh/trHH6hsVaNkaTNxmPkSxx+xbtDejfYoKTBRX2b72uvjYinyR7dcqjtFToCwOs/2ZxXqUB70Mxkfd/Jj5dHYtJg++8xifAztPFG0s+fMnk+vnWL/ZJrHKU9VNzI49WYOpJ5fvHPGyTQRE4CQBNZi/pssWt9Eh6A/UlZ+jwzQq5LPm1henVeOACveo6K6C8VkNZlagVwVMVRCha8x1tuCa9ZePVxQPWdMQNX5VgVjpe0LWTJPH+CeLfZZjlgeqz22cZjqiMSt+jPbDkJc1E9mcqvnwRTmTW7NmHRX+Uc7xDJENJw/YV5Jd7YnsBhG757NGDe0jpFN1MwHNjc7p6nx/JV9KVxEQARF4NgE1mMYDnTvf6G67L9yqgtIGwfi9Eeb10m5Dh8Z3msfVQtfPr5rd/8fel2RNk9zIVd9DF9EFeqWn8+k6WmnVR9FCJ6BekuUkiAJgBh8iIyKNG9af7o7BMDgscvi6a/bpdzTsMsMxwgqtR/7ZwbeTa9EgtEKiMnnW5ojAMsNklheV7whL9CCExdLbxgy9aAhlY8PEi92DagcNydU6ikVG1nwPQzYyviKCgNZ9Plf5++2L+A76EdlDtZDlDptv0T7Gpq7eKsdR7dwhTrJBCAgBIfAEBEQwTZS6g2pFXmYIGBr80fC3ul4lLBryo4HRvobOd0lkhRVLMCv7dmFpiRoaXlZ1ovPs0D/IIDsYVrHfIWsmd7pYVGQkIlWdBxe7SWjVWxi/d8S1eseT6X0MwRx7Rg5ZHMd/Mw/iWF1PuLBP22j7lcd7PPy02I/91q5qX/Sxbdsj0H/bnIj2+pyJ/PEyEKbdXEfytC4EhIAQ+AUERDBNlFmCybwDxgxZnSfwzJCEhku0jhJ+hgRWZM/q62KRDe0Wp048ETbddRSvjm2ZrzM2VZhX8rq6TsryeTqDZZXrSN7MOsoHNsaZ3VmddW1FcfZ+IPLP1Gm1J1qrCHKEM4s96n9aFwJCQAgIASEgBDgERDAPEkw0rGXrLNmalc8MdGiQZcghIntIBjO8djCocP3Ykn2Ezj6l9w8XKgLtB2GrAw3+zFDc8T2Kp7e9Y29H98CPfTCDZO8gmFVuIXsrkjVDrCvCxNSArWefx4gQMlhHeTH0MOdnSV+Giwgmd7lrlxAQAkJACAiBbyEggvkn8hmJGIGJPvYzBie0J9rnh0I7sFl57D5v/+y/s++leTJo/43OMMN8VABIboZNRECiwduezz5qVw3SKzHzMZ6NV2ZDlM8Il8qGKse7tdORhfxgdLN54vPBE80Ofr4+Kjst8c6wqfIX5bHtP8xHFCNdFouIVEY9q8Id5XvWM1G8o77E6Ir6z8pr/+f//J+V41vP/t//+3//+K//+q8//vM//3OrXAkTAkJACAiBcwj89//+388Jv0CyCOYFID9FRefdkqf4xNj5q34z2Pzinqfmw1PtrnLsqT79r//1v25TOv/v//2/P/73//7ff/zP//k/b2OTDBECQkAICIEcgf/23/7bH//jf/yPR0Mkgvno8O0z/qmD3CoCv+r3Km5vPv/EnHiizUwOvdUvxnftEQJCQAgIASHwVAREMJ8aOdm9hAD6+OOScB1+LALoI7l3c+zNefxm3+6WR7JHCAgBISAEhMBOBEQwd6IpWUJACAgBISAEhIAQEAJCQAgIgR9GQATzh4Mv14WAEBACQkAICAEhIASEgBAQAjsREMHciaZkCQEhIASEgBAQAkJACAgBISAEfhgBEcwfDr5cFwJCQAgIASEgBISAEBACQkAI7ERABJNEk/01Q3YfqfaV2+6M0YptK2dRoO2Pz3z2jr/Lyv6tUCQ/Wmf8YfbM6P6lM7+A4dU+Rn+r82St/FK+ylchIASEgBAQAggBEUyE0B9//MH+miG7b6i0Q9DVAxjhtrbcBIEoN7q51nWFkc/s8XqV8/+OyAyG3Vh+e/+3ffy2/m/jL/1CQAgIASEgBK5GQASTRJwlgOw+SzI//32Xp+td+0n44LZdenfJQQbfQU9mw3idtTHbz5zP3imqzlYDf9d2G6eVsyjeJ9cZnE/qv0L2aR+RfLR+BQbSIQSEgBAQAkLgVxAQwSQjzQ4o7D5S7eXbvmX/Lr275CDgr9BzhY7KT0Y/swdh+evrv4DhaR+RfLR+MgfHAxX2QWJ3v39Y6X0ZDy+t3FlbZm3r4HuFjo49T9v7Rvze6NPT8kr2CoEuAiKYAWLROyzsOzJRI8zesfEX/rj0/f7KnmzNDhCZfu96NYBkDT7zd3xHMBpkPJY7Bp+PnkjO0MVgOmRE7yZHsRr42QHOns10s0U6OxSz+YIwyfTbczP4RgMwsgUR4SrfszqLBnMmfrPDTlVDPufQ3qrufR+JsPF1WWEU1WtV3x7X6PvCOzGs6t7aEhGt058cQbmHejBLBK2cqt/P9JSV2mR7XYbD6fjM2nf3c+ydf3c/2Lxe8cPfZzM1t6JfZ4XAWxEQwXSRtRdw9t++6fnBJRuoouE1GoAiouNtYclNJj9L6GgAqQZMT66iwTGyPRqo2WEis8fjltniB+4oflWMq4F55xCLCJ7Pgch/SwSii5PFshrUEcGeyfGoBqomzPpR7bM6EcFbrauqtyBCl+Uv0zeyHlT1Pa8P9Z6sDtk8YXsTa3NWF6cv9SiO1fC6i8hl5GKGXA7sohxg+/UMzk8lSLMYz2CE+mGVa7v1zcrr4HUqJ1YJZseHWZx0Tgg8EQERTBO1ilwxxMsPqLsIJRocZ9bZIc4OGPZM9SumCCu0jgrJDv9o2GUJRUUYWHuRLuSXX0cXF6Nv7KnIKkM6ohxDgzuyr7uOBqqq3ir7vdyMCFW10IltRCSyYR3tncWwQ0K6Oth6icgLijEbq8xmVFOdOHb3dgfk7n7bwyy5mJVzSh6D26rNjI7de+5k851sqWYNm6coHnf06Y42IRy1LgSuQkAE0yAtgvmPj5l23l2MGiySgdZR8ldD4uowXBExP7QhnFaHWXQe+WpJ1a8TTNZ/m3ureRo9MBg5ZGVnepi9Mz0rkpsR8Oh1lHcMbrZvoDy3RKci4uiB3pBz8p23XcN0l3z7vM1iHO2zeyOMfI/Per6VnX2SA51lPk3i9QyZ3o8qzuhMRhzsOX8f+NhHGGRY+3pAPtr8YGKWxR3Zw9QMg4n9JI3/VI3XgeSxnxKK5Pi4Zzii/IjOVfkQfZKIqSvUTxjsPA5VvmQ11K0H27MzH77RhzNb9PoZBEQwDa4zw1pGMtAQ5htUl6wg+Wi9alzIlugsMzCjd4bYhlMNpMjv7rr3dZxnh2jWp048bPNm37XLMKvwQFiNHO589DG64Dv+sDgxtnv7s1j74Wwmpis4V7XV6VkIk5kciTBEtYHsYGNcxaWD95mr9V9Ss4EZ6a36XHW2o48ZctEedj0bXu1dWBHMSo/vK9lA7HPGDttIBuun78nDb+9npA/5n60j26LeZu2yddyRhfbO+IjwquaIjp8o71A+ROdnZVa1gXyyM0kHuyj+J+shsxP1Qa0/FwERTBe7bJhjhq/sYo+GajQ8eDts4TNDHTqPhrgMB38RRc0+unRWiRA7TNomNp4aonc2WNsi3xmcVtsDk3tDx678jbDzeccMD/7CQ+8qsE+no0u3etcki7HHtoonU3eorrIBpLKvwrDKjWyAnLGhU0MzecKQdiZWvv5RXazWZud8dA9U+eLjx+qy/RcRLUQQslypbEMyI5vQmcj3yk/kN+MXksHYXO2p5Fe9FWER+YbORPNCRXZtXfn+VP3b3+Mox7MYo/nJ2zf0RD0ks3cmviivkEyUc1b+LHZZfqzalp2P7iFkO9vrtO/eCIhgBvFhCyVqslmjzhqbVR+9cxg1xujyGXKyp6fdhpzZEjXjqIEMgpI1l9Wmkw1r0YVkMbQ4dXFkLtJMl80VZpj2aWltjWJdXdxosPWY2dhFF0G0H9WCvxgzHyrZqJUiP7Jai/CpMEN4RnZWueaxYPciG1ENRznlMUI1gmzo9C+mLnbUvc9FRi/KPXadGSCHfbN2oUGR6RXsu3C+7qMaY+xh9lQ9hD3f8T2KVdWH2f3+jsjijHph15bsTvEPE7O+ENmJcK/yPVvL/PKvs/XB3lc2v6L5pYpvVC8eb0Zmpz9EdyjCrnpoMBPLKgezPsv6yPZU7bsvAiKYX4jNp8CyZs02zS+YTavM/KMF3HDjG326Eua35/yVWDK6lK8MStfvYYYrH7tuLNlB2A/U0b+ZPd3BlLGvuwfZEEUanVldz/D0pBwRzEFIV8lxl2Ays0gXo8oHlGueKEa4VHHu4oh8Y+tld9x8/gy/KntnfEFn0Dpr5/VdWBqvQkAE8yqkjZ63D9vdgegLIWirfKNPbRAWDrw95xeg2X5Uubod0imBGUli3h20Cqv9DHGqCA0zJKI9q+uIWGT2V4SDJfKWdKz64e2pPsWTrVUk8ARRYYj8iM/JdzBHz1olSVmhZvmwqm815ijnsvqO3onc6QtTk8h2ew/NPhyYarw6dBsERDC/FIpRcNkg8SWzltVav5gnoMsKLxDADCsXmPF4FW/N+bsERnl6l0j8ww4m36PBy3vBEsxI3yBQlS3dc9GdlcmIfPF3BDrLfPzQ24TuIa8z+lpAJKPCKhrKozzwuizJZQlmll9RBVT3MCJeQx4jw++NMGb8Q/mQ5TRjY0WSrf1Mfoz9FUnvykR5m+WTt4XphFVd7agHhGGV94z92nN/BEQw7x8jWSgEhIAQEAJCQAj8GAL2XaAfc32ru7+Oox4+bk0nCSMREMEkgdI2ISAEhIAQEAJCQAicRMC/q/2WTwKdxCySLRz/hYoI5tXZJ30fBEQwlQdCQAgIASEgBISAELgBAszHJG9g5u1NEI7/CBHzUeXbB1MGPhIBEUwTtl/4GAXyEa1fneWr9qyeP+HvDptWL09kA1o/gcuMzFU7V8/P2LzjzFPtlu87EJAMISAEhIAQEAL3RkAE88/4/MJHCJ7m46q9q+dPlO4Omzy56JINZANaP4HLjMxVO1fPz9i848xT7ZbvOxCQDCEgBISAEBAC90dABFPvYN46S7vkyTuTkbFVuSugrepePf+xHclA6yv+7zy7aufq+Z2+RLKGfTseKvg/qH7a9lPy7x6zU35LrhAQAkJACAiBpyAggimCeetcXR0mV8+fAGfVptXzIpj/iuoOLE/kCJL5VLuRX8z6L/vO4KM9QkAICAEhIAS+jYAIZkIwx8fQPsv+j9ra18awPsRkfz8o+sPKkQ47/PuPwmUfjesMXPYdEe9HRDyy/Qw+zJ6BG8KiUygWJ2Q/+htr2XqWE5UfA28br2x/5q/dj/LQYuvzD9kw+46Z96ebA9UfII/yPHvN1iOLA8pFJiZR/Uc9gs3nTs1XWEd/mLvCxdrc/RXLzI7qD89H8cpwy/pdR2+nZ7Kx0j4hIASEgBAQAkLgHwiIYJpM8EO3Jxcz/2aJkydCljxERLMaGKvk7sjq2l4RVL/GYt0dBCPiZLFiY4gIFmt/5HdENCPsKkLjh/7MXiaGiLhlJIe1j8GqIgcV2WHjxOCA8hfVVZZbyEYGRySjWkdrntxVPQJdnJEue4bN2yoWKF89MbW9tMol5JvWhYAQEAJCQAgIAQ4BEcyAYCJSEw3caIir3gVAA113uOwMwhXxy0iPHdaj4ZQdtMfZjrzTvl3hc/QwwePY9dPuR/lkfcxyHeVcx75Khx3+EXFA696mDg6RPx1ijerfy0fvCiJfO/FBe7vr3NXyr5/HZ7/7ycQrq88s/9n8Zn3SPiEgBISAEBACQgAjIILpCGY16NsBqBoA0cDmiZUfwNB5tN4Z/mcJJiLM2VDJkHM/LKJh3OJZvUPC4DY7kFrSWL1LypA7VLYMYbN7slxFuY78YPKs0o3yHuVmRjayOkWkDdUlGxcmz1hZWS10dKC93XXG9s8eG98sZ0cM/f6KSHbyf7aekY9aFwJCQAgIASEgBHIERDAdwZz5OKUnOGhgi4anihAgedXw5kOPhmykqxr8EA7ssJztQ4V80jeE8bcJZhW3Li4oP1Ec7HmUTwwRzmqSsbMjn5FX+d7JAYRhN2aIwLEfDd+FAdsLunmb9Z9MjggmyjStCwEhIASEgBDYj4AI5gTBtO+QRGQIDdV+SPLy0Hm0zgzBfgBk/80OoBFG2bA/M2RmPnodY1/0bpldQ34xmKO8GDqs7TPvEjLk46ODJWZIXjbUo3bE5IC3s7K7ayeqKybm1h7G3+ideyZ3ItkVOUYyq1rr5H039lH9VR+RzfZXsUF5YOMugomyVutCQAgIASEgBPYjIIL5J6ZjKIkGXg979muI2VDkBzpPNKw8Tz68XejfTIpEviKboo+eRn6N17IhMDuD8Gc/Jmv9yIb9EeOMjPoYWJ+6PvuzDNGtYmhxynK1yqcozv41lINMjkW1UOWY/zil9Y2x2ZJpGyOPV4UZso/xuyI0Ve5ksjOSzvQUKzMjXaifZL0C2WtrLKsnBm9kX1abWZ1kucTE9i57WN98DXXsRw8wOrKu2pvV3lX6Ud/u3GHI5tO+svLZfcgfZr3zwI2R5/vjzvh4/Vfi1PXd9tCTGET30UqPmvVz17knxHSXr7NyRDBnkdO5EoFfLL5f9HnnUCX81pvKGzF8o0/rkf7HjyhFA+FuvKKHHDvs3ynjzjbutm23vIgMMYP/aTsiQpLlO2PvznzryLoSp45dLL6zMrNzT3x4NVsju7F7mjwRzKdF7AH27h5wHuByOuw9wfYTNs7kwMyZE7Y/WeYbMXyjTzty7CqC+bH1CTGYtXH2XCeGu3XslhcN0My7Waft8CQos+lKOzpxH3vvbt9KjXd96+6fwfuKM2/x4yRWIpgn0f0x2U94Urc7JL/oc4XhLB7j3J2fRO/Ond3yZrHfbcdOeW/0aRc+Ipj/juTswDd7rhPH3Tp2yxPB7ESzv/d0vPoW/fXErI3dc939O3w7IeMtfpzA5p8PVv7GPKY6aYFkCwEhIASEgBAQAm0E/JBTkc4hPPphMU/kGbnZQ6FxdvbhwKxca3Mlw+Jg96GHW14m0oF+udnqi/DP7Mx+NGv2IV10rhqera0M5swDyQz7ShfCN/qtjCwnu3XD+ITsq+L/WZuto7vWz/DJYucx8nmQYVC9HsnYhfXO3G83+wce0DuYDwyaTBYCQkAICAEhwBLBilSigcwOuwPxTO8syZmRW/keEYbKZvY5O8LbEy72l7w7GHf3IjKU5Qb6fm82bEf2RTZ0sRx5GpFERHQjAu9/GC76IcMqfsinLBdQrnsi1rGhU5ffqJ8sNyKs0AOcijTO5JaXh/LB5mP1MOGXbykRzF+Ovny/FQL2qRw78NzKARkjBITApQigQcoPq8M4NLQiuXb4Y2V2galIQUWymHejrM3ZfkQgvA0Vqe0QXpaAVN9HtMMyIph+vXqHNBu6q3zI9HdzqCJsTL6idxQrQsHk7un4Z+QM4ZvVeveBSxavTv1UdWv9QLPQ7nh35VVEma09JqeevkcE8+kRlP1CQAgIASHwswh0h7FokPPgzQxcGTHqBsYSyy6p8GR3xldkb4b3boJhh1gUj7F3DLfs0F+RcYZwodxD5Lbzoz3dXOgQSvRQgnnguzv+zEOJCN+n1E/VL1BeoXo4ve4JZoY56iVvXxfBNBFGSXkqGdjLYEX/FTpW7Js9+y2/duv1Twej7yZEw1P0VDHDkrkku4PmbNx8g2b+vXNYyWR149rdv4LX6lnG1moPc37FxpPyT8pe8XnH2e4wNkO6OnfjCtaVHmRDRUCi/lINuEyvQfZUBJHtd1lskW42BhWxEsH8VxYweFaEsFrL8pA507mvOznT0c1gU/WcLm5M7XR8nZFX1XYXjx13wF1liGAmkRmDiM4OxwAAIABJREFU+8xQ3gn2FXqu0NHxedfeb/m1Wy/bzHcNA7P47/bbXzqff8/U20m7ZrE6cQ4N0GgoRvhWOJ7G+KT8k7JPxLkrMyMhzODK9pTOwLYyYPkctzm7akN2HuEXxSPLqaxGUY8f8qIajXRVWHTyHWFSERhrs7ebyYFuPIct0Ud4O7IYQuH3MP5UZ2bi7+PI2PCE+mGw2PER/uwd7KjWUP5EsbW1gb7P2+3pb9kvgllEkinoHYlwhZ4rdOzAoivjW37t0lvJYZpedFlmr1Wvs7jv8jsb2mYI5g6/WP+/va8zPFbDYeZHJx93Y3HX3Nrt5wl5CLtsqLJDuyWkfphn9o06rPai+vZ2ehIziEy1zw9740xm30xNoTpBOj3W2fceo97GxLLjE4OlzVkrOyI01neU65EvSBeyd3U9qwPkSxTTqibsWkWad8Wyqmkmp3bUj6/n6JNaVf1GNqB4o1pjz2fxys6jXsfm05P3iWAW0UOX9q7AX6HnCh278OjI+ZZfO/QyMvwFHjWtSA4agGabH2NzJ35+mLijXbP+3O0cE7tTecNgwdjHyIn2nJQ9a9OvnXtTDK705Updv5aTyN9vYv9N3QgXrQsBBgERTIOSL+iswNFTtwz47FxGEOwTJyaY1dMy5NtYz56WZetov7d7FTv2eyERdrO6u0/AOrFChIqNW4Rz5wcUqpytfizBY/P5N/LJnun8EEOlyxNxG/9OHWd4s3mO6gjlRpWjds3nN2M3yqXRP7InyFmfYuNtfY/w7PRB1I98Hlb5gWKi9XUE3jQsX+nLlbrWo/w+Cd/E/5u63xdJefQNBEQw/0S9M/AwAzca+P3AMzNoz+rwvkZDLRrIIhnoc+iVz1Xyz2LVOYeKL8KD+S4I69cswavI0yrBPFkTSDZD6LL4ZrHyBMd/z2O2LtBH8lgCVhFAtGYJVVTPGXmsHtggQprFqFtL2fdtMv2Mf5G/6Hs9yG6t/zYCs/k+g9qVumbs+4Uz34xB1uN+AXf5+B4ERDBNLNFANYYWH35mgLQNY5yvBqsZHX6A9kNnh8QiLLrrfuBjSygiUKvEsXtxIBuGLzvkdh4aVJhmxLMbBxTn1Zro5CTjbydWzMeNkf/d9U7e76zfCLsKq1UcMz+7OrPaqvLb5mT0EIHp12yctE8ICAEhIASEgBD4KwIimBMEc2ZA6Qz8aHiqEtmSnA4R6w7K3f07SVjlVzRcRro7GKNhO8McNRzGhpWBfPUdzC4pQf7uJM+WfHmSy3yMOsuTbl539yOMTtVvJ5bDRgZHJoetz918ZvFANT7k+LxB8dC6EBACQkAICAEh0EdABPNFBLMadruD8O79iFxkqcuQO4ZIIX8Qac+G7RW50dCPhnF7pvPQwg7gnQckjH9dkpHZwujK8Ok8TKlyEdmwut7Js0gXS/5Q3WS518WxG/sOwez0M0Sg0UOp/tWpE0JACAgBISAEhEA6v/+tM22+HEc0PKIhZnZ4RHrZIc4PUR97ut9vmh3+kQ8eO9YndI4dQitsmLSOzvth377bwsisSB9DHpk9DGGdzVs2V9Lm8x//8W8/CLSSQyvEqHMW2YjWWax9LqF6YfR293T3szmf4Y1quepnUZ/I9iMsWT+0TwgIASEgBISAEIgR0DuYf+IyBroxlPh/+0HdkwsmwSKZmZ5KfzWwW7usjOz18UM1J9ctEZnBbQyPdmC0r/lBMtKRxbfzfMUO/WNI3SHX++L9jOKdDclRzFcxP1ETqN46dYHqismHKJ+6NqL9qEdUuZTVMmP37J4oL5laQ35G9Yxi6PsUE9MOZozNd99zFXG+Qs8VOlbjeWcbd9m2S84q1r92fjfuSB5aX8F/h+wdMlZ8GHfWzA98rup98nkRzCdH74G236FRPBA2mWwQ+LUcqh4mdB6QKInei4B9+HXSyyv0XKFjFaM727jLtl1yVrH+tfO7cd8trxOPb+ru2Nnd+1a/ujig/SKYCCGtb0Xg18jBVvAk7O8I/FoOiWAq8RkErqqLK/RcoYPBtNpzZxt32bZLzirWv3Z+N+675XXi8U3dHTv9XmQ3Wl/R/ZazIphvieQD/NBTnwcE6eYm/moODb9tePTu5c2T9WLzrhp4rtBzhY7V8NzZxl227ZKzivWvnd+N+255nXh8U3fHThHMFbTisyKY+zGVRCEgBISAEBACf0cAPRyw69F3fPxDFbTf6+w8iMh0Zd89YvZX9jC+zKRRhTnSuRPvStfwqxMfi6X9Ab/P6ydiFJGD3fixeGd5NEtgvB+RX0z8fBy9PePf6OGoXY9kzObLwM1+jx39CarMZgajCNdIX+RPpZfpjTO9Isor3z8GdqjGfB3O2vOWcyKYb4mk/BACQkAICIFbIZANm8NINIxWxMEOjtV/dwGZtRn5hGy0emdJg9fB6kSkKfIN2ZutI3yZeCEZK+uVX7vydRfeiLQhLCuc2DWPl63ZjJBVBM/7hGKJfLQEKvqrApG+ivyhWmBrzsupcmIGUwaXql9UcUU+srrfvk8E8+0Rln9CQAg8FgH7RLf7TsdjnX6R4Wg49E/K/SBVPfn3Q+CuXGFsrn5NEZ2PwouG6k5KIGLgZWV/yssO5vaM35+R4er1zAbWT4Tx6npEIrxt3Zid2p/hzGCJcLI42Nqs8EEy0XpEepAdyNcIo86DBLYWIlwifzs1WJFAJk8ZbCJ7UJx29Vtk35PXRTCfHD3ZLgSEgBAQArdFgB1SMtKFPspmz2XvAHTB6dqM9tvhNCPM/iNop0hDJRcN4RnBiohHRQhWfMsGahQDtJ7FKMNk+FyRlAiDlf0dGzs5XxEFS4oZDGfIEJN3lR2Mr0gH4xvK2wxHRjYiikgGsq3CKDvL6Bxy9fA3RlgEk6nOxT1M8leNvLrAFk2jjjP2U4KITawudh+h8rFbuhh0998NmJ3275TFkoMunmOoyC6xat2vVbrvejnuiNEOGd24dYhIZR8aCiM91btxrB/MYNV5B9PqrQhGtcba7kmNvzu/hfdO33aQGBaHTi4w+YpwQPoiIrJa4+M80o3WM5KEziHc0HmmNnboQDjP4pj1h+r1HZjsJLUIGyZGb9wjgnnTqO4soBUXx6B6xRDK6mL3nbiMVrC84iy6wK+w4YSObswrG3bKysilH2y7mKCBYOZSjgbT7LWuvXfcfzrOjM9o8Kj6PJMDWb0jvag+/A/I2HxGNg/Z2fe92O+Bzd45LHnyub8bbzY2M7HysivMIz9nYpTJQR8xzn6MCOHt65fFk6lLvyfqFRHGma/VvcvMclU8KztYX5ENaD26J7L4+bsPyWZmlo4MFpNoPrR+Dp3+/39xruxi+k+M/jbbxWc16hz1d/xmLh0G2qxY2IEjGmx32srKYvfZZuAbH4PXnfawPkeX5Z38mLWF9Z+Rv1NWpG9FfmdAji7+7OLs7mV6woqfTJxW93zbvlGL1g/mFxXtudn9lQyEq+0h1fAb9ddoGBz7/Duf9nUGK2T3yHG/r9Lrz+zCuxtDxjd//4477USMIvv9ayhmu/aPj1D7PFrJ8WiWifC1GFcximys/O98XDyqk+7onmE1Y2M2S83WflWDyL4dOVDlOhNX1EO6tf2W/XoH8wuRZIYeZs9Vpl9pC6uL3XcVRlfo+UWf0RAwi/tpLGflM+eiSzwaNiJZlXxG9yze3zr3TZ8y3d+06VtxuEqvML8K6XfpUU3uiadw3IPjW6SIYJpIjuIYTzOyoS16elM9ybNF5/dVHxfyT+uypENPeLKnnuN15Hf2VCr76AtbHBHOaACOniYiO7LYeP1V3Nknm+hJOYONj6d/OmYxqJ62+/zJiAnrt7e9yvnsiR7KtezceL371NbKq743xujN8jWq06zmkf3MBc0Qx5lBm9Vt+19WQzZXmJqI8mI2X61NWe+KejhTm509MzHoyNfevyIgzJUVXQSYvteV+Yv7heMvRr32WQTzT3yyoT4bSrPhxw/CDIli9qDUrezxRNLa2PU7kjUz/PsBvPoeR4Up8nt1PcP9G3Ij0lKRpmo/E/cq52b8j0hHR87MBcbmGSIzESHp9ABELLO6imLwTYIZ1foJjCviuus7XzP5hPqwX7d1Fj2I6MrTfoyAMMcYaccff/+qUtTXhU0PAeHYw+uXdotgmmhXgxsz1GVECw3RaGhjEhLp6PiGZK3a27EFYYpsXV1fIZj+LEMyquFo1Zfu+VWCGfnP2JDh1iUE3TyzJM8OHozeiBCN724wcX8Lwaz86OQ202NQLnkZIh7MTaI9QkAICAEhIATWERDB3Egws0G0OwhlpAqFe+jpkmFkHyOPGcLR8JkN5B2i0PUF7WdIFoMPih1DMJCtu9cZ3zO7Z2uhyqNOjnUfTIz9g1haXcim7MzA5gqCaf1F9mb2sPh282wmt08RzE4s2JrVPiEgBISAEBACQuDfERDBFMH8y6/aogGSGf465AQNxysE0xKHQQSsbYyvmS9dQs80nw45yHDJiA3ylSUYljCwulgi2vEf4bmSNwzBrPBkzqO8itYZfJg9XnYn9rN51LWrqwc96On4iHJL60JACAgBISAEhECOgAimI5iWhLADJCJcmZxqCJ0dhj7nIiLlbezoZga3jGgwQzQzjPs9Vq7/kZ8qhtVgPbDL8MvOInyi/GBwyWKWEVuUM92BvWqcs7q6NjC5wdrJ5ryvoczXKCezH+3qvnPG5FQnH8feGbmdmpntmYxdKHeierF9iTmvYUEICAEhIASEgBBYR0AE0xFM+zdv2F+RtcTEE5+ItEQDrB+EIgLFhJsZ/D0By3RHf//H2mD9QHoj2xEO0WA7bM+G+2iI9HLYvz+1ineXsFoSYGPiX8/iEuVhRr69bV1bK12ZH6zOqmZs7jLxGaSjynm7x+YXmzfMmS6+3ibW74oMZ3h1ya/HdOis+mCV20y82dzJbEO1xeZSd99MX+zq2LX/SbZmPs/6MPvwYVbfSsxO6uzI7uxd8Vdn/4XASczvKnu2Nmfz5iQOszY99ZwIponcGxLrDT7sKqZq2J4ZqnfZdULOlb5eqesEVpIpBK5AYJDiJ/SaJ9lakUv2QYyVMev77LmV3PuGzhV7dXYfAidjf1fZ3q6TdvqHk/si97uSRDBfRDBFLv+9kH+JCF3p65W6frc1y/M3IPCknvwkW0+/g8nm3jcw+4ZOFg/tO4vAydjfVbbewTybUyeli2D+ie54MjLzBPRkgBjZp5/qMDbcdY+N67DxCe8ozOB5pa9X6prBQmeEwB0QODm07fbvSbaKYP5td/gl7wEInKzRu8oWwXxAYiYmimA+N3ayXAgIASEgBG6MgB2OqoeY2UPCcT5aRx8fy84iXR7OyO5Ktn2AV9n/0bN7qGX0RQ8a0RDL+jt88jq6sRjnK+wzXSvlkMUD2WHtRb9jMWOf15/ZE+FuX0PnsrhZm1GOzfiX1Vz0exHZb0h8ZDC1l/UhtlfN+JfJzuIV+eFzbKVPVbKiGuj0wBl83npGBPOtkZVfQkAICAEh8FUE/GCV/XBc9uvDaODNiFE1SEe6MrIXybeA+kHQDrmIlGREdyVgEelm/I0G4OrXybMBlcWrshPJZnJqBkP2wUNFUFC+ztiF8Ihyt8KosxaRtpM+el/YBx8eI4ZEVrqyBw2z8WMxR7Fc7VNVnTN5NvRHPXA3ZrNY3+mcCOadoiFbhIAQEAJC4DUI2Hc7ELmMBpzZAXNmUEMDkiUg2d4Ve3cEPXv3wf/yNiIJyI9qGPV+DN3dd2UsSbD2opxawbHCz8tl9qKc6tjaiYklhtU5JPPbPiLCafFjHlow+3fGLCK+6F3ZmZhkfs3IqvyveuAJ3Dr1cce9Iph3jIpsEgJCQAgIgccjkL2TkBEUNFB2BqbO3oiQWhvHwI7IzS6ds4FHBDP7/n3X7opgMg8SkD4mHpZEzeI1QxrZ3K18mLW3yj9m+Ee4o/XIp53EAhHabN3XJ5M//sEH6lWzMRu2jPOnCGYUfxRPhHenB+7MgxWs73RWBHNTNE4m1w7ZO2RsgurvYq6wB+lAzWeHnciGHTp2xkWy1hFgYr6uRRKegIDNhc4ww3ysEw27qL+h9Up+luNIJlpfjemvEMwsP07iN0NGd/fCjGCivGKIaUTYmZrd6SPSx/qZzRXVedSrVnKrkt3xqetXVzbqqXYdyV7B6y1nRTA3RPKTaFFz2iD670RsVfYOGTt8GTKusKero7ufwYORyeyxuk5eAoxP2lMj0I2n8Hw3Aky97hq+Ru6N+wINQGjdD1s2t7OhGslE66vZwA7QkW/dj7DuHEYRscgG253kZnV4Z/BYje/Q4WciX0PRzBT1ZoRfJy47fFvJS+8fsr3aj3Dp+sr2ON/D2JzK4o/6DcKo0wN3Y9bF+I77RTA3ReVkcu2QnRXaDtkzEJ7Qi5oJsvMKmyIbunqjixL5pvXrEOjGc8WyK3Wt2PmLZ7NhaWBR/UCOHaQtYURnRz543d1/Dz3VuWjIt/bN6lzNlQj3zB8G50we+/oKDuhsZP8sfh3cmNyu5M3aGBGOKobVQwN/ztfWt31E9YVyt+oVUU9h/J+JWwdH9LHdmZrL+idjF4Ox/373W/8M3lTs/yY0ZnD7y5mTg94O2TtkbAHqTyEn7PkVgrkzDpK1H4ETuZ1ZeaWu/UhJohAQAk9B4C69ZtYOdj6Ylf+UOMpOIXAVAnoH0yGdPdVAf9spakrV05ZI3tjf/RJ0NXzapzesTmt39ylY9TTH+hc1+0hX5Bt68uR9jp5CjdeYJ5zMMxg2dsOfCAsvI5KZxYY5y2IZ2Whfy2qBtaGKn//TAP67RhnOWYy9z143yqUoPyI/mY/XdfDJfijE1ojPherXKivcrrpspEcICIHnInAH4jVrQzafMT/I9NyIyXIh8F0ERDAN/hXpGaQlIiYMWRmy2eE6G1jZQdH6MjsQd/1ihmxLBNgfsrAlEsWIkZPFFtls414RecYGT9K6WFS+M7GKyBZjN8pdhCG7nvmX1Qwrt/Lb49axIYpfJM+SQhRz5kGFr+2KlHvd371upF0ICIEnIsDOHad8m9WPzmUPbE/5IblC4JcQEMFMom0bExrsM9JpCUVFUJF8tI4GaHaIZuX4fdU7Jxk2EQG2crN3DasLoSIHzJPKzlPOiCxmBLLzLuksgV4lmBb7CgeUi931Sm9GpLr1hvI68hcRQdZuJi4Is8pfdDbz7ZcuOfkqBISAEBACQkAIXIuACKbDOyKWaIirSNQglp1hGelDQyMiSkh+Z6CNBu2ufOQPIj8Z2bNkVAQzbizRE96nEszqoVBGMjNfmbqt8q7z7ipTLxHhnSGv114v0iYEhIAQeB4Coyd3ZpPneSmLhcBZBEQwDb7sO2CIwKHBDw2U3fVseM6IGZL/JoKZfQQUxSgjD6exRrGpSDM6W7WS6gGIxQrp6K5XDw92PpRhCWZlfzZsdH3u7q9yblXW2etF0oWAEBACQkAICIFfREAEMyGY1bshXYLp3yXqDoVof5S4fjgfe/zHWSPC0hmyo70fXdUPFXmdHf8Y26Knj92YsQTTE1XGl9nYZAQnsrUiotn+6nu/zHc1Iyxs3iFSz+LCyIlyMCKzKJ+snG8SzIxs+1xn8u8XL7pv+GxrMNLP/HjYabuZnoJq6bSNUd1WD11sf/P9x8uy/65+WKt6UDnr/2x+MHfZrE0Rdn52QJit6v72eR+XapY5aSuqTUb3FblS1VRVf4z90azSObfzvPeFmbFmbH3TGRFME82I+PhmmhEylHzRZTLIXtbAmfUqGYfO7DuSY3DIBvvsIqkKq2qKjD3DJsYvv9fLr2IyG9fMLqs7uqSjSyrC//NahlOWQ1GDj2LubUcN0vtU1Ycnp5lv1r8o1pHvjN5sTzXEZ5dvVo/RZYlsW11HuVTlfBbfHYPLmy7B075cPeSx/kQ9Kzp7l3xh6tX3QvbB2OhLMw/ZWLyru2OFxLBxnLEzi/1dcmLGJzRbMA/Hdz0c8rPXLrmdOWU3hqiWuvpW83vH+Wy+sffz6dh1cbvDfhHMO0ThRTa89eL5doh+7aL/Nt531K/aumNUsE13idsM0b2z7RmZjAZc/xrCYmYdZ0K8A2GM1jN/Z+2pcD2pa4e9KzIqnE8SwVUC1PWZyaeuTL8f1U9X/qrNK+d3+9L1/cn7RTCfHL2b2b5SxDdz5XbmiGDeLiSXG6T6uhzyLQrvErcnD0oIQ7+OfD2xPpssXd8iPUjGLttO6Zm1b9c5xq+xh9m7y64Tcq6wH9VX169Vm1fO7/al6/uT94tgPjl6N7H96idwN3H7cjMGzlaxPpZxeRi+olA19hXYtyhlyM9HURRjO9R+9kQf1Rqv2/7gv17hHfEfHWXzy++L/m117+hPzHDIYFztWT2/kijILt/v0cDr82CXbWwcojzNcgLl06iL6Dybs4z/rG/VV08y3Kt4VHc6YxPyDeXKOL8zZ2zMrH2ZLT5fvE3VV7xQT7SybM8br1dfXbI92e73MdvR41Acn7ougvnUyMluISAEhIAQuD0CzIMhO3x5UhkNYNH+aLDL9kVDXDYYeoAzQhQNqaeGZGST9yUjI9Xr6HuRO3yLhtiMoNm96HuCu4beDvFgcxiReS/Hk4GIlK76y8TS1iWbG5WvaC0jXmzDY3MbxYPVV5FJRHQ7WKz2vizWrFy2T87g9rYzIphvi6j8EQJCQAgIgdsggAa4avhihiF2sENDHjs4oWEw+6Gc2YB0hv+IeI5BfdVuFMdd/iE9M/myw7YqDh2buv5198/42skxpo78AxxrE/vDU4xNyFfG1kFEIxuR/Gzdy0SE3PYeZDODiyfX40ynn1ZnGBtmsXvTORHMN0VTvggBISAEhMCtEEDDSGc492RykKeIZKLBPCKUyFZ0htHZDc6MTRHRRMTX6kFDLkvGGV+RfwymdqBffTcvyiVLmCL5nRxG/qyuM5ij/IhkzBCODilHfu/y64SeLp6dfMl6Ttb7xuu+noeNq/m7s/ZnYvqkMyKYT4qWbBUCQkAICIFHIdAlEHaAQWcrwscMksweNDxWxIyxHwWTkYH2MH7ejWBmhAaRX4QFwrsimNlw3SEMKBar6x3/kK8RsUb4szIHlhnx2RFHxtYdelCPYNZXCXyVN93aRj34BGazeXvncyKYd46ObBMCQkAICIFHI8AMI9kAlJ1lBqYPaNG7dquEsHpnAJGDmUB28fMDvseBJUkMxjveLUQkwA/e7P4ZrBkiwODXybEqn6oHKBH5W/UZYcv4XpETlFMdcsr4OuMPU29INyODzZHPPkvCmV45zkQfR+72VAZDhMevrotg/mrk5bcQEAJCQAgcQ8AORnZAyhRGQ1F2zg9dDDFA8pHMjLhZAuQHQcZvJgDVwBrZ7X2NdPj4ZB+d+5xlvkPG+BFhmJ3zv3rpfxm4+lXMTiwZbCwGFW6zOWbPVYQzIhu7cmzIYfzLciKyJYtF1R9W4/exo6oLb/8OfV4nE5eqTtmciOKW/Yo2+iXZKn8HZkx+7Hjw1O0nd9wvgnnHqMgmISAEhIAQEAKTCFSEbFLkV4/dzZ+72fPV4Ej5PxFg84J5F02wPhMBNgee6V3PahHMHl7aLQSEgBAQAkLgtgi8dcC5i193seO2CfjDhrG5IYL5ziRh4/9O7//qlQjmr0RafgoBISAEhMBrEWA+Fvp05789wH1b/9Pj92b7u/VXfUT2zTjJt99BQATzd2ItT4WAEBACQkAICAEhIASEgBAQAkcREME8Cq+ECwEhIASEgBAQAkJACAgBISAEfgcBEczfibU8FQJCQAgIASEgBISAEHgZAuPj2/oY98sC+2B3RDAfHDyZLgSEgBAQAkJACAgBISAEhIAQuBMCIpguGrv+HlAV5M6Xuzt7dyRW1//u/o+N0Zfhu1+Q3+GrZAgBISAETiHQ6Y2dvZm92V1R/d223b6fevekg09n727/nyovyh3ryzf+rt+VM0GUt9UvvQ5sqr+d+tnD/m3V1bpBNV6to9ifyINVf3fXGWtPtY+Vsdv2O8sTwTTRuSOZ+8Zl2W3sO/Z3Zdy5qGSbEBACQmAggHobWu8iWQ3G3yAKXfuZh7OZH7ux3Gn7E2R1iNYV/lwxtHsdaOay+xFekeyRu9VaB1tkg5XV6Q0duV17M/LdkbNrL9sz2H277HqDHBHMP6OYNZmTF/LQmSUuWkcX8azt3ULq7n9D4cgHISAEhACDAOqPaJ3RgYbIKwb1rp0z+xFWaH1G5y+dmc2TE2Rk1pZOvCodrE8s4WTkdX3eYf8HL8Y2+8BsdrbcKaMTZ7SXxZ3dh/T9yroIZhLpKy4qRCDRepakq7Z3z3f3/0pxyU8hIASEgO3jfjCr1maRix6Wrg6Es7bsPnc1lrvtv7u82QG6Q1DuhMEOgvYtgsnEiu0F3fgxuqs4r57fnUOsPey+3fY9VZ4IZhC5qwgTIpDV+rBxmG8/duFdytbs0OHlfWREw5CV7eVW8j5rjM1vGYSe2hBktxAQAnsRmCVFtl9WvTgjrR8v0ECU6WDupuieyfRVvnTQXsWy89HaDIPq9ejeHHGI7mp7L7J3n8eyiqHXibBmCEmlf/jfvetRvg27M/tmZjamNqraimyqiBpL4pBdGRZRbBmdVc1W9cLkK+ov3uZoP8qN2ZywORPJiGrH7ovqgMEE1eCb1kUwXTSzxngi6FGyRp/P982z+297wUWkEMlbPT8j/wTekikEhIAQuBoB3+f9g7hBMqLXmSGWHY6iYS6zJSNDlT3ZkM+QFjYmq1iigdsPs54wZgOw3Yf8zWYMlliM+5jNl2h/hre3LfKfyd+OjRkJychH9MA8+15jlVcIb4Z4RTmfzXUo9zrEkY0po5PxE/UOhtxWtZvli5XbmY2revS6ovk0q63Mh6z3sX3trftEMJPIsk1vJTFEMP/2T/hUoCuZpLNCQAjcFYFqKGEGYzQAVcNfNURXZAKRpGwYzgZab+Psk/4ulmjArtbZwZvFagy2Y/jyk6wGAAAgAElEQVTtnEMDfiRrBnNkU5YzCGfrOyINHVKI7O3IQhjbdVuTVc7bh0cMRixxZPcxOtk89/53animh7F1gnIArVdYZnYzuN71PrrSLhHMAu3TpCcjmNllkX3UdbjAfGRV72BeWV7SJQSEwK8j0CVFlrxFQ1ZFGqNhaccAyQ5U7L7ZnOhiiey5imBGhIQZfBmChHzsYN3NrexBQycPWbLEyET2d0gSIwvtyfK1g1sWP6QbEafokxMsPozuob/Tw2bqBNURWs/yKrPbz9tVLDu198a9Ipg3IZi2GEdiR4OGL9rI/IgYR09ibAFZnbvPV7ozH99YbPJJCAiB30MAPTDsDs5ouGMJRyVnZijLBlpkbycjulgiLK4gmBmWDMYVNuM88nEFX382iyVjQyffWFK1giHKS7ReEbiIdDAYMTItNrOYVrmDCBODC+ppDBaZjSjm3XVva3XeriE9nbp7614RzD8jm5Gq6l3B1aRgLsuIUHZstUWakUgvL5M/e35G/iq2Oi8EhIAQuAMCnWEqG0x97+18/y4bGNlBCg2Ldn3G106MZuRXQ2E1XLJkCg2aXv+IJTqHcKlIwqxsRB4yuZEt/rVOvt2dYEYzkid+tmZZwtklmNl+No7VPqbWqhzN8p6x2eKLcrm7HtX88MO/qxvNrtnXGhDmqJ7fuC6C6QimDbK/xKOGMZMUI2kjXVFReh32l+dsYaAG5/VG/kW6bHP0NmcyGV3ZR347n+2fwV9nhIAQEAKnEWD6fLbHvm77PfqBk6x/M306k53ZUuHne7iX4e8U1PNXsBwDZXV/R4NkdLdWWPh7mcFz2JThg3IUEYRsPvByK3yrvZ2v5dg42Fiwvs9gP4vfbL4i4olycZakVPNWhkGmK8oFNo+iGTTK8W5tZXWykhMZiWX6XfV1NdTLUE6+aV0E803RfIgvTBN+iCsyUwgIASEgBBYQmB2qF1TqqBD4OwJ3y7272aM0EQIrCIhgrqCnsy0ERvMUwWzBps1CQAgIgVcioIH6lWF9lFN3ycG72PGo4MnYWyMggnnr8LzLOPajMO/yWt4IASEgBISAEBACd0Xg2+Tu2/rvGhfZ9WwERDCfHT9ZLwSEgBAQAkJACAgBISAEhIAQuA0CIpi3CYUMEQJCQAgIASEgBISAEBACQkAIPBsBEcxnx0/WCwEhIASEgBAQAkJACAgBISAEboOACOZtQiFDhIAQEAJCQAgIASEgBISAEBACz0ZABNPFr/NDNDN/e6hKF33R+9pimo31qb+PinJjrGd/Z+muv87bwfnaDJA2IXAWAdTT/Xq0H8nwHjD7V/UwOnYju6qTwXq3zW+WtxqPmbxl8NxtF6MT7WFsQnvQOrLhs75DBiNnl55TOdKRy/rC7mPi9JY9Ipgmkp4wfpaYP5q6Y7DfIeMtSXmlHx3co72d86t+IV1ofVX/yvk727bil84KgQyBbs53988i39Fjh6ZvDlAdmyNc/PlVebPYv+Xcbvx2ydslZ2ecGJuYPas27dKB5KD1WT+eJnfWzzedE8H8M5r+8uwkc2cvGkZYUrsjCb85MOywf4eMTuw6e3fYFj1luzI/Prp25ci3sTsRD8kUAgiBbv109yP91X3DPDwdPeDqvpORRNZm5vxVWM/G6A7nBkYRVrvx2yUvmuU+ebNL/kxcGN3Mno7uKHa7dCA5aL3jh937NLmzfr7lnAhmEsnOQNzZW118q3I6SXmlro5dV+/t4NDZe8KPq/Xv1LdT1glsJVMInECgOxB198/afJWeWfsYgtiVnRGPrhzt/wcCu3Nol7xdcnbGmbGJ2bNq0y4dSA5an/XjaXJn/XzLORHMIJLdYbi736u0RRPJGq99zo0nceO/hyy7B61FyWvlej2RXmRThUllq7VtVgeS79cRXuOpuffJ2xfF1b6GMPZ2ZPKiHIhsifyMdER4VRhl+Fb6UF5bu1Dc39J85cf7ERi9PeuHfmCKBqhsT1em3c/oGSTCR4l9Nyir46rWq4yI7snsTsz6jf/+vH9HNOvps3HM7ozondgoJhEeWa/PZoMM0yo+40x2943c8OtMbBHGPu+Yd62j3Gaw78wCma+VPzY/K6xYPBks/Ew4m/NVHKpa9L5EM2pkU9XPZnDM5GU1Vc3WUZ/w+9n6ff+t9y8PRTBdtLPhGV18iByg81Ujjwo9KvBIRtRkq4soa8pMgTPEgGn6Fis0pCB5O9ezoaWKfTXoINt8ziB8GfuQTn9Re9+q82xO2nxmybua9y9dS+/xNeu/UQ1Egxnqx9lg2hlmO7bMkJhswPU1jWrc95ds6LMDbTVcI/1jPSIQTK+LyJaNi7eNmSEim221ZPKziqowYPHJ8jayhdWHcsHPCNU9wubALn+rmpz1P7rbOzNllXcz9bmrFqPaYmKb4YhqtaoDX68V4Rxy0Nz+nptszhMRzAQ3lPgRCeo8XcouweqyZy4gfz7zI2tYiIBUfnfOWv8rv5DMK9cjzJjGb/cwg0mWR11fO0SOeTjByLN70IDVWZ9rbzolBL6LQDQoV8MZ2o+GeWY92sOcQ0NlhDQaqP2Z6g61hC/a1yEIGQbZvbQqG51H9ni7LG5jEEbvVM3EhyFnTM4i+63/s+QymqkY3Kt6yPIT5TV6x8vHj/GfxaWKB4uHv8eHvZ6oZjZFelgsozj61+xcm9lWyfG2dDBj++d3b557aBfBLOLAkAdbiLMEMzOh84QTFVxUhJ/XokZoX68wmCE8qHFFhV/Z07WB3R81w1MEM2u8q1hEucn6zzy9iy7JrB4yvdWlE+XnPdqmrBACHAJo+GYGPrSnu84OSN0hOkMkI4bswGwHRX+PWZ1dHLLYjL5j11dlo/NZTJhBODrbwZaNT0UaMsLve3hll51h2FnqRH3ZfJt54NElK7P5jeotqg0mDxn/Uax26FnBsfuwpasL5R13O7x/lwhmEeOKXPninR2Gq0vOyqxsQaTBDv328oxsZmT5hlh9PCW6YFi/rN2sDmR/dx3FmckRu8cPLZ28mbG9e8bbiuIXDUDREIjsyOSwg8b7W7U8fCICaBBhBjG0p7uekRn2LmLJkB9UkZ0ovr53Zu8SZQMy0l+tr5yN8EJ50SEPrHwkc8XHyJ8oDjv2+Tu5ygPkU5XLla32XEfHiv/Inizvu7ZWctiYMpggPVWNsDiyvaqra7Z+UY9727oI5p8RjYgCSways4g8oCKx5yMdtkCzvZkPnkiwBM4398pGBpfKr9EcOjq8vNV/++bsY4rsz2IU+YaaYdeXVfyiHOnWycg/ZLv3ncX1bQ1Z/rwLATRoofWoJ6AzaD3rM8w5NBRG0bM9gPnIZZYB/i5DxGLImf3+mb93OrYjLGcH1Ewu0oeqiu3rGSaV/ipu2Vo1G3lfohln2FmtodpiMM3uqUxvND9E+TmbH1F9svhHdzDz/UzGVjY/2NiyOKKZKutnnV4z0xNRPb5lXQTzz0iORmEDiz6iGp2xjc0XgZXtz0a6siSrPo6CErPyKfPHX9SjaD1W9rz9iGXUDCI7s4/rWv2MjgrbyPZoEKl88zGO8IkaZZQPyFbbvJBNUe6ivM5i6fVW+ekfTrA5mPnOYoL0aF0I3AEB37Oims76Jep33XVf71HtVvVc9fUK64wwZNhk/dP20OisHfgR8aj6vvezcwftikmG54x8VAcoPgOPbr6gO4+Vhz7JksXd5nvlQ3R3ZrVi92a4sXpZ/zP7UM2hekE+VjWWye5gydQ/W9ORL4z8rB/P9kqUq6gW37QugvmmaBa+VI3wRyD4STdtc/5JAOS0EBACbQQqwqEBqg3n7Q9oPpgL0Vtwe4sfc1HUqVMIiGCeQvZmctVAbhaQi8wRwbwIaKkRAi9CQATzRcEErmg2mIv1m3B7ky9z0dSpEwiIYJ5A9WYyRTJuFpCLzNFHTS8CWmqEwAsR8P3j46LevXxPoDUXzMXybbi9zZ+5qOrUCQREME+gKplCQAgIASEgBISAEBACQkAICIEfREAE8weDLpeFgBAQAkJACAgBISAEhIAQEAInEBDBPIGqZAoBISAEhIAQEAJCQAgIARKB8V3Ip30n8ql2k2HRtkkERDAngdMxISAEhIAQEAJCQAgIASEgBISAEPh3BEQwlRFCQAgIASEgBL6AwJ3eqYh+1OcDSfU3IbuQ3cnfru3RfvRDam/z12OA/s4g8wMy1S8WW30nfmAqix+qhStt+WBQ5Vlma5SvV9s9bD+hN8rFK/Ts6Bu/IkME81ciLT+FgBAQAkLgNggww/dVxvoh/8SfKbmTvztwjTCyr73NXzTQVzmUYTVkemKAsD0Zv/FQpfJ394MD1t9OXbIyV7BEOnbXgK8vEcqV6J0/K4J5HmNpEAJCQAgIASHwFwR2D6ozEKMh0cpctXf1/Ix/J85UfvzKEFzlzYmc2p07HRs/OcQ+hOnmG5tLkQ1DV8eXXTiydu/SZ33NHgJ0sdf+swiIYJ7FV9KFgBAQAkJACIQI7B6+ZmC+cji9g78zGHVJ9vDzDf528Kr87rz75nWewHE173fYxMhgHlh0fKmIKhvrjt3MXlav9j0LARHMZ8VL1goBISAEhMDDEPgMWdFT92wwHO7Zj4DZ4X3XE/zu0N+xd/hgfffDcuRnN7RD/sDE/9vbsYodMzB7olXF3/sbfVzU29zJhUx3F2dm/wmC2SVPjJ02JwbeVVy7dcLa0MmlyOaKLM74c8Lubs/I6nf4mtULg2XlH9NHqt5iv6uuj+7+A2kRTLaitE8ICAEhIASEQBOB6h0IPxRl/44Gm9WBamY4Ze3NBnhLAiPy3IT2n9tX7OrqZHDPCGBlJyJSXqYlnQwBYuzuYmH3V3k+k2ueUJwa2hkCzuA7gx0Tk25uZ0Q0i9Vpuzv2d+rD55uthxmfohxlendFiGfteMs5EcwvRJJpKl8w6xUqGWzRRd4BInrqxVyElZ077MtkME2YwbCD0RV7T9p8UjbC5pu6kW3sOusDs4/ZUw2zzPDF+sXsQ7WM+kBFIlgsKju7g3M0AHr51TtCK32p40fHTiaO3eF86EfDdZWPVe4wclHudf1ewb+qSTaP2X0dvyoCwfSKVZuY8yjW3Rpm+iPCsGM3st/XFttPOnKRP1msfX6wtrH63r5PBPMLEWaK8wtmPV7lB1c7kEUOMXtYILIhBhHMrg2d/WNvhgPKvY4uFqfT+07afFI2wuWbupFt7DrrA7OP2TOGJ9QHWPtX96EhP1sf9lcDMKplxvbucNoZ6hjfIz8Zu7PePj6mxvwq6aqe6vzwncGrE4NVuTtyxvuN4pwN7+h1Rs9sDEefYPKkwmwVT+Z8he+sbYxeJr+ZPUwNMLmA5Kz65G1A+qzvu3Sv5PMdz4pgXhyV7ILYbcavJjzjN7MHxaMzFFTDENLDNF5WPus3u4+1/Yp9J21GstH6iv8nZa/Y1TnL+sDsY/Zkw2PH5l170fCNhhi7jvbO2NztYx0bOoMxG9eZgfZEPrCDPYNXJwbZ/IDybPYeQTk1Y/sscdyRI4gUsDjuxJPNpcj2lbMotmid1c3UAIvnR9b4H/NwAPlQzU477Z6x4w1nRDAvjmJ2Qew2Y3cz3m3fKXmM38weZN+qjO750/vRxYvw+PZ6F5+OvUg2Wu/omh2+VnScPsviw+xj9pwgFCsYWZvR0OL3fvRmHzllsahsZ4fEDNMZf/yAOIZG9MkPFIPqbkV2ItnVIFr1TqS3s97Jo2hg35Ev6J7IbOzkGYv1TMw69jN9ZBemkRwGM2YP8nkFR8bu2Rz3+COs0XrHz6gnVX7s1N2x8+57RTAvjlB1CdqC8gk+/m0HDnuJ2Evb7h37s+KI9ES/hlUNAZVtUXPLfMsGDDSA2HV/wflhhh2UmLRAdg1dyAaPH9O0kX3dhpdhWPngY5vloB2QKyx24cnUUZRrWR5XORXVGouZjyF7qdkeUJ1h8JzFyvpYYRl9ZJHBOcqtWVmRvm59oHpD61mcfD1EvcDLtv05ug+QLVHeod5b6UH9P+otmZ+7SGaEAbKzi5uvc49RFUsfQ6sb/Yosksv2ldXc8b0v6+0zuZP11aFjV/2u6Nllg/WpygO2brO4rMY7q48Kw6rXR/lS3Z2RX2i2mKlpeydmtRTdwafwnfXhDudEMC+Mgm9I0b+zJp394p4ffqOn3X646RR9dLb69b+s6WZDni/U6mMPkWzv/5BXYZ3hPjvcRMNj1KRmYjV7oXYuvwxD5AO68DJ/rdzO0MfGdCbXOrLRR3NQnUcth8mNLBei+KG6ioYaf1mzP9aCsKtsqXLE51+nF6Hc0zDwryzs9IoLr0upOoyA4r4GsPC7Dr9qrpyd2yrrFdu12P5zvvjbiejsse11UpjBEyU2GrKYITQiDqvnhsxqcEP+o/Vo4MyGfUsyPGlHRHU28TLiauX5oZ21BeUFInuZT0h/hSPSmREfJh4oBqgOUC5VeGayZy45LwuRS1+HKD5RLTNnrB1drCr5SHenLnfImokZyr03rnf7yxsx+CWfFO+1aAu/NfyqGZS9I7syWIsVWxYpvE/vYGKMtu1ghvVqIBrkLSMynXcW2cELDZ+eWKLBfdVGT1oqgll97Au9CzUbdGSfJRCeaHlyUZEAZB/bJJkhvvMMashj8qbytyLEUR0gfWi9ymNbt9nHQauPtaFYrBC2JxJMti5XcnMmZqim3r6O8vTt/ss/IcAgoDphUKr3jP7cnS281M55ZPWMTUjmr6+LYF6UAbOEjh0g/T40UM/aMyuX8QPJRj7a9Q7RjWxDacHgx9rQ9RvZ1vFnZYiP7DhJMCucEIYr6+ihQVe2x00E8x+IIByZ+h/YdmPG1JT2CAEhIASEgBAQAhwCIpgcTsu7GEKSEQM/LH32Zd+1zD6CyQxvzJCHhnxrGxqkGZs6g6J918Lb0ZHDBDt62oX8yWxA5zqEMRqwkT9Rfg38GNuiOFf4d4iClc3Wwe48ZnMnItdRnkTxYHMjwm7I63yHMsOVwQ7FbzafmIcd1lfUi9jvkKL60Pr1CGQPqq63RBqFgBAQAkJgBgERzBnUGmcQ6clE+Y+S+sHKEgA/YI4BMNtjbWL0VLq8rGygzvYhP7wv2XBu5VS/LBb5Xr2GPs6XYTns7Oqz/s3+QhqyqYOhxX9gjNI/IgqZnI6tVQ5F9dHJf1Z25IfPebYmPI5Ijt1v92ZEiyG3p+oS2ed7VpUHO2T5Phz1TJTXWhcCQkAICAEhIAQ4BEQwOZxuvSsb6G9t9AOMY3Fl9z3A5S0mCo8tME4LEf7T0F168HScniq/eig7ArTDNyQDraNk+fb5Gfsqmzv+dPbuimmWN9GDu85vMEQPp9CD510+oRiy6zPxGA9Td37PkbU3evh6wo5ZXGb9+LVzIpgviLiKZH8QO5h29u639F4ShcX346EYfD8GyALm3WUko1p/qvwod/1rO3xDMtD6SmyYs9/Q/w2dloh9/nuWRKCeN9ZXfEQ6IlK04hOTJ8yeWZ9nzzE2dfacsuOU3I5vb98rgvnwCKtIvhtA4f8P/IXDd/PQD2p3GGzugch9regOrF1PKvk7dO+QYX3q2LtDN5KB1rvx6O7/hv5v6LS96wTBjB5QzOiZwWbmTJYnK7Jmz86e6+Y62n/KjlNykT+/si6C+SuRlp9CQAgIASFwGwRODzcdwjYDyk77GVl2D7Mf+YRkoHUkf3X9G/q/oXOVYI6Hm0MOIo+zPs6cmzkjgvlXBHbiyD7UWq1fnf/jDxFMZYEQEAJCQAgIgUMI2AGY+TvAY3/2q8DeTEa+H8KtjOqH3jJdnzNj6MveIfJ+VPAyAyQimBkOH73RmpfnCUpmUyXL+hydt5h99FVkiN3L2hPFsvouopc7gwcqqQqvKp4ruVTFZUXuyLOsxqs6zXIvq1uUN1Uuz9jB9hym1ixOVY/YmRuZnqgHVH2XrUmU97+yLoL5K5GWn0JACAgBIXApAhn58sNoRhIsCWEG44yEVXYMQNCejJB5G/1wywC+SjBZnP1w2/1TNpGeiKxHA21FBCOMvAw2/pE9GUFABBM95IjyrSIN1g403FcPY1BOVfmUxXD1nc8s5p0c84SyiwFT/2we2YdIWdyiPub9jfK4IsBZb8xwRL0jwwQ9EGB7NMoblKtvXhfBNNFFiXoiEarkjy6FTjJ/w58TGLEyd/m7Sw5rd7bvG3ZcqfMKXVfoWI3zyfN+YBlkoBpkTtqzIvvpsUSEoSJJ0TCESMOQxwyUrKxo0ER2MzFnYtsZFL2d3obqHdixN8OtklUN4sxAyw7y1kbWHmae6OZMFjcUT5STWd9icgnVCtK9ch9ntVDhxMYPYVr5XcW1qn2kE/W0rJaqntGJj9ffyXGmHpnehjBic/aN+0Qw/4wqStTTwd+tf7e80/6vyt/l7y45d/GnY8eVvl+h6wodHXy/uXd2EPymzRFJ6Dxgu6PtHZLEDDdjSPr8v3/HwQ7p7J9lsDVT2WqHM9bOKh7MkNbBDhE9i9vArjucIh3MoFz5zeC6UteZfcOvmZzJCEUXWyYfZvOJiUskm7EpilmGZ0RwKvwY/b4fWHmVHVkfqfIr6jmVfubrARkmGa7Zu6wsjqjG0HoVw7vcP9+0QwTToM8W8KmA7da/W94pv3fJ3eXvLjldv5hm1pXZ3X+l71foukJHF2N2CJuVyw5Hd8aG9WEnRidkVTWN6h2tR8NNRsJ2yvL5y8hmsF0hW52zUf2xpKND6BiZHbsZeZ3eguR145rlHlvLnfMonzq4siSBiX2n3iu9KDbIfy8bYZvZzdixiktlK1OrK7FGOY7W2dxh4vXGPSKYIpivyetdA/MuOV1gmWbWldndf6XvV+i6QkcX484QOCvbn7tDbq36cudYZr75we6zj/0uERMzVj4zQFayoiHQ+tz9rhiDV1UnCJtqoB5r3aG7IvTMIF6dZ0gYoyPybRZrhHGXxFQ96aNr/C96V6pT+2gvgyMTDyae3Ryr4sfENtPXsWPEgvkOpt3byQeUW1EvGr0T9SmUZ513Um1ODv+qHr56x73tvAimiagtYJtENui+Edqi8sXGJEvVEKLk7nxErCpSe3lnRWQLOrMlajDdvR2fouYRNR7bDLJYoou3ime0Fl2SXkf2own2bOZPFbMsD6NG7i/y6mJfwZG1F9UXU0eZncwwgeo+W8/yI9OZ4V7FG9nWwab6sQkUgyq3Z37UoeqbK7janBsDkq3/qH+zGM7sY3sCwjezm5Xv68P36Kh+qh5nsa36ic8rptdHvRDlJ+pTCN8Mn+ju6MryPd/WexSHKhaz9vjczeYYb4+PhdfPyslqx+YYuquQjAxLlDuoJ0QYWJmd+DJ4oVqvaoiRz+RXVYNZ/vuewOLC+Gtzo9KPcsSTy6oPVg86UG+cuSveeEYE00TVJ03U8LIEjRo/SphKX9ZsmQt66PVFib5TUe2vCjzSF13YFbnq+JX5Z2OAYlfFppMHSA+L6cALvROQ6asull1xj2xkcjzzqYPdrB5URxlu2eVo8zoibNnFk+3NaiIaAhAGTE6jPlXFBK1ll3UUfyZfu/kx9lcDC6qvFYx19vsI+Jz5vkWyQAgIgbcggPoLWn8LDqwfIpiOYKK3zz2w2ccI6AD8x3/85SNTWZJ2k9cOXIjAdUgVQzSsvO6gyGAXYVHhhgZrq7OSjfSiIRzlV2cARjHL4tSx0ePSwdGTJE9AMvJndaK8jXKlyr0Ik25+ru4fNiM5TJ0xteLlsH0E5Rdjf5U/6Dxa78j2OHnfWBy1794IsLl9by9knRAQAndEoOov6j1/jZgIZpNgRgPvSmLZs2PoyYb4rh4kzxIA9HEA9C6YHZqH/RnB7QyOWZNBRA/5VjWvFYJph3nkZ3e9wjgjIxXprmKeDe8zOZiRROR/94KJiCWbJyvEn/EjIjTsuRmSHREq9uFFRdCzmq7IcCYP+Y/Wqxqv8t73p26eaf89EdBDg3vGRVYJgTcgwMzTb/Bzpw8imDcjmNFH6Syx6AybnrwikpgNdMyQHg2Y3ySYzHA6Q14ZLGb9Zmyu9jC2+VxCOtE6akYVIV2V7Ulw9lHM2bzP6g7ZzfqM5FSkDeGOCCb7QOJUT6j6xQ7cmVqo4tTFV/uFgBAQAkJACAiBfyEggrlAMKun+WySZSSQGZCQjg7BjJ7+dt+t8Po+9jHvks0OepG+SGf3yTYa/BGuY3getkQD87DJ7vF4oxzwfqH9EemobPQkoIsjIhEdnLu5nuUesun0epQ73TpDWETrWY1VMTjZE3bj3K2FmVyewV1nhIAQEAJCQAj8IgIimH9G3Q/8EQGwxMEOsCNxOu8uelk2+aIfGInWq4TNCIy1NfMZfZRuBpsMr0wWW4x2UESE05OpLn52PxpQq4E+Iz/elyivqjz1+xG2EblAMpDfGblBcsc6sjmLGcIl+9EeVPer61HP8L6OhzAdjNheY+2v5KP6PNUTkN6qz6KY+3pn+h3bd7RPCAgBISAEhIAQyBEQwVR2CIEDCGQE84CqaZFPsHHauZsdFNY3C4jMEQJCQAgIASEgBI4hIIJ5DFoJ/lUEnkAmnmDjm/JHeL8pmrwvs3GPzrGyok8msO94D88y/WO9K+9zjrGf2cOj3995Uv9J2Sy+fUT+ceK07bN2veHck7F9su0zufNr/s5gZM+IYK4iqPNC4E8EZj4+ejV4T7DxakxO6xPmpxG+p/zZuM+eG0Tg8/8zBLBCcZW0Mj4xe05G+qT+k7JPxv207JPxlOyzCJzO6bPW96X/mr99hP56QgRzB4qSIQSEgBAQAkLAITD7xHv23CAEpwnmTKAZn5g9M7rZM7P6mXPMHtbOaN+KfHQWra/Yfeez3/B7t87d8my8Tsq+Y178mr+rMRDBXEVQ54WAEBACQkAIBAjMDiSz50Qw19JwFnfmHLNnxfoV+egsWl+x+85nv+H3bp275Ylg/u3OKXsr20QwbxUOGSMEhIAQEAJvQWAMd9XHq8bax+fO30HOZPuBcv01oS8AACAASURBVGbAtGesfdbGQWZHrKJ3Ta3fkV3+bGZrhVGEbbSfyanM7+xXqD0GA5/IDxQXJlcqH5DtWbyi+CJb7YMMj3+W61lMqjz2+Tb8z/LB5pPf062Dmbzv5ql/IFTpRPmLMPG5ycatqnMm52bs3plfrP3RPiaHZnsNwuUN6yKYb4iifBACQkAICIHbIRANcdWffLHDtt/nCWhG7KKhr/OR2YyweRmIhFR2ZGdZYmYD3bWrQ9KYWGUkobIrG+59jLtxm3lAwdgfxcvnX5XrVbw7crytke1RzDLSixoGm4/+73170pzFla21rp2+9pgHJFnuVHWe6UH2jvVdecHaWBFXZBPKvWidxeGt+0QwTWTRhdlJoOppWfdJWpZ8nScnu3R+uxCYhu9tnDnzLT+vjpPNoXEJXm0Dg/Vum6Lh1w4BUQ6h9WwY7GC8a+Cwl2WFbzXAMv2QHdaZGL9xD+o9PjeqGmTjwe7rxA7VX0UuosGt67e31Q/0dj2TzeSXJQaoNjLSkM0JKC4oV5D9rO3Dvo79jG3IP9+TZggN6ssdooHwrOLYzUf0sAH9nWFka5XzKC7MeuSvxQf1B2T/rpxk5Phe0XlAVfkZ3d2M32/eI4KZRHclWVbOssmGmkJ04XaehrJ2XLlvF6675Oz2/Wq7sqHBDh6Mj56s3T3PKnvRIBXV3cAo+4hgRTy7Z5h4RHuQX0huNze7+5H+p64j3LOBBZ3Lht/o9Znhj71fbJxRH0Dr1UDfqZMZfz35yXog6+9M/JgzVR1YkoEedmXvuFkcEOlBOZL1yl26R4wyO5B9TE/pxiTqe0jGKTvZWCL9VT0xOYdwnq2p2fxCBNP2IYSNJ7QrvQfh9MR1EcwiaivJsnKWSaSufLQfDTroPGPzjj2MHbv27LC3K4OxvSuTJRzoQmIumieRS2agRcNBhhl6HWG9I8bMRcraWRGazNarcnk3VjvlofxBfbeKIXt2Jg7sYJWRkJN+o5yd8TeSiTCw62hvVD8zZ6rcrOxB+pEtKJ4r8ru62f1oH1PnjN/ofkUyTtnJ3jFIP7r3q49lI4wr3R27OnKYe3HI69gwc0cifJ6+LoJZRHDXRXUiSbq2of1o/YQPMzIZO3ftmbFv9Qxj+xN0rNp46jyDb3dQyy6Wjxz7v867MLv9R36j9ZnLk5G528+7yZsdUNBQWsUD6WQwYmT4OvnIrQjn0Bt9vDUb6CrikuUXY3uGQVX7lb/e/pn4jX4xO7B3+lamix2sEaH06wx2M4TI+2FlVPnI1ID1gcmLbA+Ka5avnf5Z5TzKTVQvjOyZ+yHKERuzjl2z+VVhHOUWwsLnHJtnb90ngmkiixKaGSSjy2Ek6ki+qqEwCWrlRU3UXuRR047syQbhqsiy5m5leV2+aVf+Vme9juhL7BneWWPLbKnwqr48j3xlhpAho4opE4cMr6qxRRdjhJHPRyYn7aXX2e/zueM7e2FXw0TVA9C7t5l+ZNdqv4hsji5kn2PMZYrqF9WHze+InGTxRbmZ5VcnX3Zd+lEfq3pk1vdsfDKZTK9CfrH3Q7bPx7G69xifoh7YxRT5nPXZqLdZf6r/trXBxKXqicj+mZyxtRD9t/et4w/yN7sz0LkqF6qP9KJ8yfBF/afChLmrqrih+8TbjHrCeLBT1RySgfzt4ox6TZaDKE+y+wHZ7/ty1MuYOujGDtX3U9dFMP+MXNRIogHLD1R2D/vfKMm93ii5oj2RvRnhRV9sHo3cn+80kAw/2+C8Ht+UoyadDTDR2eqC6DwpZrG1/mSXh230KA6Z3k4coosoezfN7q3eaUBxqta9jtWmnuUQ6zfSj2LE6mdz3duzq194PJiBrPMRyArvrKdFPbOqGyZWzNDG9NinXuqy+5kIKCf3xe1OWN7Jln0Iv1+S4rYeYxFMg2FFItiBGhGiaMhk9HaH5egJTkQYOn4NO2cKz9rT9bc6O4tn1xfW5gz3aDBmHhIgsjHzpAzFLxr62TxBDxUGWWIIB0MmMrui1tjxu5LbjVvlB0NOUe4hv1ZrhOlpFd6dWGd1yWC+krfrV6kkCIE1BJg6XtPwG6fvhuPd7PmNLFjzUjFbw++fM8PfZibUPbpvJwUNctkw6EnF2DccRO+AMHpZgpmRsfH6GPCRvGqg6xRfZA/rL3N2ZXjO4pMlZkVKK9yz+DNDs80l/4CgEwdEcrJ1FKvuOiKELBlBersEk9Vb9QCmlbIxr+K123fWJ9RDop5S1VinxzC4iWDe7kqVQSQC3doixf7UtmgO+zYAiuu3I9DTf8cc6nlwr916B9PEgxncqqE+G3CQXLTODsuVnGr4Ykia3cMSm8wexl/2LGM7Gk67/iD7WayRXcg31m42fyLyh3y1BPjz3+hhyh0JJlvTle1sLJiYR0QNfZwVkVtEoBm7UF5XdjPyqx7DnBfBvNdwIWuEgBAQAkLgdxEQwVwkmAypREM6WmcJgrfFDvxoOBzrM/5k5ZPZw/jLnq1IWOQTQ6KqdvCR6YkUwn0mDpmdmayZFoZIh8d2+N6xofOggIllRvIYgseQlMqGaA0RZhsXBm+m1pn6QSQ1ii16hxz1kEon43uHIKLcRBgx+TJTUzojBISAEBACQkAI/PGHCOafWeCH52yYHklT/ToiOmtlMHqjwc2+ltliZSO7I+I0hjhPKLysrJAq34bMCCurN9qH7LG+oFhUcWSG/cpWO7B7fGftqmIaxQs1OSTPy4wGd68jehezyvkqv1d++Y6JX+S/za8hI6uPKP7+TFUviOig/pDVT2ZDFiuUn2y+RnpRjc3ojuIysFzFDNWM1oWAEBACQkAICIEaARHMDRmChsQNKiTiJgh0Y93dv8PNq3Rmenbo3yGDIZg78F6RccrPFZt0VggIASEgBISAEBACKwiIYK6g9+dZDYkbQHyAiJk4z5xZgeJKfU8kmB9sr8SoiuVd7FjJN51dQ+BJOfAtW0/oPSHzDg+0dvm1Q05HRmdvp+JOyO3I7Ozt+HWnvTt83CFj5m7v6u3uv1OcvmGLCOYi6uPjWOhHNhbV6PgXEZiN8Tj3Mf2t+WF9HCFa9XUW706KfPui+Lb+DlbaewaBK/J8l+XfsvWE3hMyM5yvrPNdfnXlWB9n/O3qY3P6lFxW/y/s24HxDhm/gPUTfRTBfGLUZLMQEAJCQAg8HoGZgfxb75TtsrUbtBN6T8j0fg0dV+gaunfp6spZJQldfWwOnZLL6n/Tviyfd2A8I2PmzJvi8QRfRDCfECXZKASEgBAQAq9DYNeQtEtOBfAVOq4iz1f48ksEc7UwT8XjlNxVf990fgfGMzJmzrwJ9yf4IoJ5wyh942K6IQwySQgIASHwCgSyd3jskOT3VGcGKP5Xli1Y/td7o7+lanUg/dFAZ++qj+5MJ5Jt34Gzvn3+Oxskh0yv12LifR57Pe4Im5kkRPd4hp3VFfnIYlWdzYh8hM+IgY9LZIfPy+jrElXcKl3deGe5k+HCxGM2Hy1WWX5WOZb5nvWB6hfsfX6xX2lheliVmzvz1uIR1T+Lt+8tKAe6+2f6xpvOiGC+KZryRQgIASEgBG6FAENm/EDE/HtWLiItEdmKButq6LVEM/rvTB5zDtliB84IR4ZURzI6SZUNouyQ3cHH7q1yAhGY6uFAJycqApXZh+yO8LT+zOSYx82StQwrlmQxhDCKcaS3yiVEeBD5YvN8ttd4Hyt7sxhWscgeIA29PqbeD4/Pzv2dfvHWvSKYN4ts9mTGF4xvDP5c5Rb7xGoXNL6pzMpFctA6o7cro7sf2bBbHtL3rfWOn5293/LnrXqF/VpkI/x2DWvWMobQZCSBlYN8iQbmFV+HXSgHPWGM/g5v9RrCbiYDGJloD/Lb4jPmgXGGPZuRnGgQtzgwhI7JFx/jzO5ovrHv0mW5EmHs47lKbDIMUT1U57Kcs7mO5KP8YvWjODJ6fK76XDqRt2xuV30R+YbWZ3rHm86IYN4omqiQ0YW7ev4EFL4hzupActD6rF6d249AJ1advfst/W2Jwn49/qgnowElOz8IRWewvjvBHAMh8q1LrFZjMJMFGSGysmZi788PrOyAPvawD5K7+LA+ILIYvfvkY9+deVYwZUk5wovFhyV4vi4yH2d8Z3xG/iK9FR4R8dyVtyKYM51r7xkRzL14TkurCp0tYNQImEKfduDPg9GTKKaJMXqRHLTO6NCeaxDoxKpTG9dYz2vp+MlLvW7n0+2/DqlYE+rJqLezud+VUw3/7MchowGusgPZmN1PCENrB7PX292xi8mnGWwZLBniYnWztYswQ3I+6+N/zEMMSypmPxIdyWAwZOupijPCi4lTZn+kF+VnNHMxWER7GP0r9cPUBsq3CjuEVdd2JA+tM/3izXtEMG8QXaagmIuj0/jY5rIDHsY/Rg+Sg9YZHdpzDQKdWO0YCq7x6q9aOn5+y8buMHVHO+9sU9W7ESHzg3smyw+Zfl8lJxuIPXFg7hfkj/+e30c3IhlI77Az+shkRmYsHruHRGaIZghAF0vvf6f3VPnC2uFrkIkbin1GJmZJ1awvWY3stg8RPJvr3iZbS0x+dWbA2R7GEjpmvs3yC9mW9RgGI9Qb0Pqd76UrbBPB/BPl6DKNLmX/2o4gMRcBSmT2UkONctWfqAFWtmV4+nhEjaozNGV7vb0ZzlVjZz/SwWCbXcodnCxWkX+RLHth+4uKsZvZgwZBBmObF15n9D2r7NLN8nRnfXtbmY+ERf7tyq+opuyAVOWF3ZfhHF3kWf5FPnXt69bqqIudMWby3urt5ED2HbMsTlGuj9f8EFZhENVp1o+tnM4dyvqW5USlK+tfjF8oB6taZOs96lusn1m9Zrorf7wdVX9m7KtyoeozTG5FtYvyjbG5euAR1TbKj049sLHJ/ETfHUTxYPX72HV6WFSLKG5sn87uFuYe2pFPjB/s/fDWfSKYJrLZwDKSsfPxj07CeL1ZY0MNJRvaskuR0Tvrhx9ooqGU/SjWkNWVmcXN+hQ1y85T9myY6eCGGvgMTtkQGsnKLvhdxMbHwV8M0XrX52hY8k/H0XBwor6jGmP7zM76ZHVWsWDjVg2M0TsWqL9Gdd8ZLmx9nYjxTK2vnNmZFyt2nDj7Zt9O4PVNmVmsUAzR+jd9WtX9Ld++pbfC6w423cGG1Zx68nkRzAbB9IHeNYAzRVANiNGAlg1V1gdGL5vc1SDNDNnergjriGgif+ywa0kXeznO4s7iVhGjKq5jLcvJDHN2/1W5kfmYkQr0oALJY/yKiNSueKK4MXU7Ywvjt7VthghWtYjqKKr/zIYMoxUdM5h+6wwby2/Zt6L3zb6t4HLHs+wdiu64O/o2a9M38vcbOhl87mDXHWxgsHrrHhFMF9mMxJxMVEZ2l8Axgyqjl038rn2V7urisiSRubi6lyAaUtE6i1e2ryO/i2Fn/1W5gQihJ2QnCaYllrv8r+qCzYHVnMowzkhdRO6rfhIRcpTHGS4fPdXHJzuf4ujq2IHzaRkR1qd1XiX/zb5dheHVekbMrF7mY8S7Hs5f7W+l7+r8vVpfB+s72GZz84351onHt/aKYN6AYKIBEJGkDnFgiOdMMl5FMKt3NTrDPMI0wwkNzjPY+UGf/RhfN+6d/bsIFksgK+I4Q3gyebNxn41rJydP1Wa3v3TxjuxGddJdv1LHbKx1TggIASEgBISAEPgHAiKYkwRz5wBeDZYMKWD2VCRmVzFkgykzZDNDbbWHITJ2zyzRQIPxKpZIPoNTF4to/+789nYPnKIHBhUG2Rp7hon7Z8/nfzueeg59s3HbFYcOPtb32XzsnPP55/Fn+0pH584Yr9a8zgsBISAEhIAQeBsCIphBRKsh1A/GuxNiDD6sHsZWb+OOwTnzOxoOM1+sr9E7TvZctNdjxerJ9PrXu/9ezQXWLv+wICJrLBZjuEdYr/pm9UQfgfTrQx8b9yinV3JxFwHJ5LB+7SK6UZwzjKO6GjFjcm2mbrIzrF6ks8rzk/1wR91IhhAQAkJACAiBpyEggvm0iL3M3l3v0LwMlr+4I5zeHuFr/DuRRydkXoOGtAgBISAEhIAQEAInEBDBPIGqZNIIaDjloBJOHE7aVSNwIo9OyHxjHAdO2TvE3mf0kd83YnQnn+6Af/UpHwYrVJur6x8bKhlIPuPDlXvubO8u23bJeVJcuj539nf2XonZHXSJYN4hCj9qw66PIb4dPuH09ghf49+JPDoh8xo0rtUSDSGdwUQ4XxuviOx/Xrvy49SrBBflzOr6IJcZLkj+dyP6V+13tneXbbvkXBm7J9jc6eVXYvdtXSKY346A9AsBISAEhMBrEciGj+5Q0t2PAN0tD+m7+zrCA63v9m+HPiRjdX2QzIx4I/m7MVuVdxd7hx3Wnl227ZLDYl09XGNtYfexNp3Y9wQbT/hdyRTBvBpx6RMCQkAICIGfQUAE8xmhRgMiWt/t5Q59SMbqugjm7qjn8lCsWEt2yblS39U2s77ZfU+wccavlTMimCvo6awQEAJCQAhsQyB6cr9N+BcEVUMHGkj8un83Y7jj/25u9rr/RV4Lx1Uf/fz4sGK3/bNGHznVr0f7dZtb0ZrHYwb/XSlmcapsjf5m8jjrf607wr7yMSOPHVyqhys+D6r4nMA1+oXqK2xgfLExHPuzdwKjehqxq3pBtYexkdnj8ziKOVOnq3mU5WyEc5T3bF6gns5g9qY9IphviqZ8EQJCQAgIgdsgMEsw0YCZDZsV4cgGuavA8gQ5+hu4drjLCJH1gyVIXXI1g/9uHHfHGMlDPltCEuVZNZhbbKKY2fXTDzsYgpzl5u4YR/K6dRIRUOTjlf6xNcqS4oxwZw9lfF6jXtDdX+X2FflyZx0imCA6b3oicdqX0/J9qHyjOKX/lNw7N4asid/J5m/EBV2WDD7fsJux69t7sgHBDx4RUWJtPz28Rj1q9vtpWa5l+ePxq4hYRAZYDGf37bC7U3/RoJgRI4YcDd1X1S/Sg/zzZD17t7eDSYUTIrAZmRp5ivydzTtUkxmh+8YdWGE4k/vWd08q74A3U3dZr8r6HZOHCMvu+jdyZVc9nJQjglmg6xv4yUCcln3al9PymUvCD547ML3arx0275JxZ9/vYNuMDTNndsXzznKYoaAiRavnT2FTDXFowIuGnGEnQxasTyw+p3CwA5jv0x2M0OA3ciQiLegss17hvxu7DBfbQxhy1MkZhEFGCDIdHR9QPezEd+ia8XenHWiusXgztjJExxKzKx64IbvRetb3q9zyfiEdq+sM7ifz5q6yRTBBZK5seqeTpHORz9hyFVZsY8kuka5vV/nVteuK/Xf2/QrbkA60HsVo5swVsf6Wjk5fYmu/S0ZP+d7xzQ8p1dATye3q+mYeImKUDWwrg+DKWZ9PV2DHxBjh2FnPyGNnWEcYVzquwLRTY98gDVXMGWwZm1FO7O6FyG60LoK5OyLXyRPBFMH8OwI7mvsOGUzqX6WHadaMvU/eczXWHayusA3pQOsimHVEGfyYgYgZxq0ljN5OLmZ7V0jfKsFEuI31b2BR2cauIUL0kfP5H/quZ0Y6uvjvyBeUox6byj+GFKPhnqmrTrwim4YPV+WhtWHG/91x9vIyPDu2srl7Bea+z0Q53MnjbC6r+lkHO9RXqnn5CjxP599O+SKYAZr2YkLFMJJtiIl+mSzaE11qtsjQur88/cVk7YkKcpyPkon5VUIr018QWTFXNneTmpGV7Yl8rz4qwuSAjTH6Zb8Iu+x8lV/MLyoyecHkZ9bUvS9RLvjLI8rzTI7Pi25tsnllc8Lj6mu7+oGLqO4iHyId0TsFHit7iUZrCOvsPFNPVS5Geqs4o3zyedv9ntiwdfb7j2zeMPuiflidy37d0ucWylmUYz7mbA4wPkd7Inuruvf70b9Rfvo6zvBcwX8Wm6zPoZhXdxnKD6tz1mdWRzVTeB+u+Nhm1R9Qnl5hX1abWc+Pei2KDeoPu3M5yoGRd5UtKB5sXQ+MUB/prnfusl2YPkWOCKaLVEQmfBFEzSkjVdXerAEwxdZ9KuvtqOzNCgb56C+s6MLfXRgViWQw8j5lg1EmK8LKD/G2+SPcEcaMT8iHTi5k9WB1RHuq4S273DvY2LijcyjnOphHFzzKjWh4RGc8ptWDK5Z8VQMHsieLdyeXmLxk9rDxrmqbqXuUN+z6lbpYm7J9T7J11VedFwJvQEA1e48oKg5/jYMIpsEkSpDstWrQzAZoS7hYooCGKTREReSG9dMPlRVRsj4jm0+0g2ggr4biKkYZIciwrvBEWHTXh23oXEVqKvw9YWf0MPnEyJnNt+ock2uWeI393frsXC5j7x3yqRuXqG587XnMqyf+DG7Ixg6OWf0webKyh/FzRf6Os0+wcYefkiEE3oSA6vb70VQM4hiIYDYIph2+O6TCE8uKDHWHKUSAs+Ev+jheNAhmPnf8v6r4qsEd4cqQLkuwWfKK9KJ1nzunCCYb52qYt/ggvxg5VZ14ooNqE8WX/Shl5Jcnpei6G7Z+I59m45I9sEDyGCzQR846vQbV5bcIZkTMETZaFwJCQAiguyu7R4TcNQhcNd9e481eLSKYJMFkBqmM4FRnkdyd6x1iGw1E7MCPbF5N4YqcRB9nRr4ge1i/o+EWYYHWs4G5cw4Ntyv5OUs8KtIQkYAOyeg2/Go/whnlRpRb6MyKrx17V+qC7XWotrq56XOjE7tvkksGB+0RAkJACAgBIfAWBEQwXST98GeX/Xcj0Tt+2aBsnzjtHggj+6OP+2V6s+H387q12w+GY334XH0vbLV4kC2Rbez31GYIQaWvE1+LIYpZlqcz78SxOZORgShnOn4zdcLmW5QbKN8Ygs0QKpbYIoJ5VT5dQTBnMGGIYBYPG2vmIQbKDa0LASEgBISAEBACfQREMAPM7JBqBxlLnrJBNhtqorOevHqC0f33GBgZXX5vRgyRzx4r5BMaAJkUzmLiz2ZENNJRETOPTUQELZ7ZjzQx5yKyE8XG62MGeaT/I9P/mEyWS9EvwkXnox+n6doR6bLvVGd1YnUzH8OsaoD1I/NtyM4eIiDdqLYRRsx5ZHtUX9VDtpEPTE1H/YiJGdLvdSOZrK3aJwSEgBAQAkJACOQIiGBuzg5m0N+sUuKEAI3Aqfw8JZd2rNh4Z9t2+CcZQkAICAEhIASEgBC4EwIimBujoUF2I5gSdQSBUzl6Su4qCHe1a9UvnX8GAqv5F32i4dS7sKu2PiMiv2mlYvubcf94bT+Z4lFY7SWrebXj/PAp++TY7siv2rzbnjvLE8HcEJ3oo5gbxEqEENiKwKk8PSV3q/MSJgQuRmC1Lvz5VXmV+ydlXwy71DkEFNvfTQn0gGqFLK3m1Y7z2VdDRsRX/IuyZtXmX8tEEcxfi7j8FQJCQAgIgUsQWB1w0IC404lVW3faIlkYgU68Onux5r/uGPI7ejp7Z2z69TMRvuxrLHarMVw5v9uXq3xm9bxhnwjmG6IoH4SAEBACQuB2CKwMUB9nRDBvF9LbGNTJrc7eqxy8o01X+X6FHpaArcRh5WzU3zq4sP51ZDJ7V31mdLxljwjmWyIpP4SAEBACQuBWCNhhZHy86mNg9AvH0cevGILp5Q4A7LtKQ6cFh5XN2mr1jv/23/GKbO0ObJm/Y2D1vlY4eMyjGFi5VjZ7tpOQVQ7YNYtBZFOGQeZLZGOWr1kuzeAe5UmVI7swr2oms6n6VfIsx7J8QnFYrZOsplhSxtgd/c3xWVxZPKLvWfp+mvUen+Oz+d3tV536f9teEcy3RVT+CAEhIASEwC0Q8AQzIlydv9GLSKEfdD358AMa0u2HtWjARzKqv+lbDbIZ6YnkjQHVrzGDOovpsKeK6crwGclFZHoFe6ZAEDY7cfeyPOmIiHSWC5VvWfwyX1EOZetZ7WV+nqoTi8VsPLPcr/pLp04jTFC9sWSZzYXMBp8v1memhn55jwgmGf2Vi6MqcK9+Vc/qeRKOcBtqXh3bqr0dOSv+7DyLsOk0wZ123VUWijFan/GLlbkSSzQ0z9g9c4b1dUY2e6Yanjs9k9X3jX2W8GV/s5MlCdUQNtaygS86y+Qx2oP6dGVPNECiGGX6qmGz6wPaX+XmbF117GdwG7UVEe7OL4ciLDp2I1k2hy3G2TtlVd2s3qcZflnskW93qhOPLeq1VQ+zfjG5383LTn6h/sjcvSiOMzpQT3vzuggmEV1fFMSRcAuSg9Zn9X7j3IovK2e/4SvSueLPyllk113Xkc9o/Uq/7mQL6/cdbGYu8og0sT7eZd/A2hKtDkFhcLLxrAY+JKsa5jJSk50Z/kY6PRbMYOoxY2Rkg3EXB0QOZonOymCfDbpVLgx9HYJp9TD5Ue1HuFfDOzq7I4d8v6lqyds6Y18Wq6zvdXzM9iIZVYyZ+Gd3y2xertrD3ANZn6hqrFtDjB1v3COCGUQ1SjhUmGxyIDlondVzh30rvqycvYPv3oYVf1bO3hELxibkM1rfoYORUQ1F7Plv7NuB34rdHf1oLxqm0PkVP9DZzpAa5VJ3cK30dWXtticjVLPxYbHt+o32V8Rwhy9DfjX4dmODsKryeHYARzhW5AHdn0g2qkuPMcIT2Yrs6a4z9jExQzgy6934eywr31FeVrijmHRzgJU3W+OsPW/aJ4JJRnNXUiE5aJ009xbbVnxZOXsL550RK/6snL0jFoxNyGe0vkMHIyMaTNhz39y3A78V+zv60V60vmLn6tnOAPXZO/7HfH8pGuQ+r82czfK4Oxh7fzN7EC4Z7tW5bK3jQzcGkb/W507+sPZ78hERgOFH9b2+rm2ZX6zdWRyYmHZiiPxi7I3w21lbV9aJxYPplUw8Rr+w/WoWV/Q9WkaurwmUAxEmGTY7a7xj1xv2imAGUfTNpRoiowspKr6oAJjLjJFl7Y2KxF5A1SXhh5tugs9eAggHv15dVLOXu284ERYrODLYeLyZxuvtZGxk4moxz7BgdWc1wuR2tifL8yyHCuE/SgAAIABJREFUoxyyOETf87F1X9UYm49RX5npLUz8onxG3/WztVP1wMwP1i6fW9EvA2a2MnG0vTbqB7tqBPmb9bWoboad1TDDyMvqtsJt5H5ml7XN7unYw+qYwbTKdeR3lCuzvcX3kJk68WeY3pnVT9XDK7lRDCJMVnGv+mGVZ2xMs1zKfM/k2rhmfbFjb3Sn+fsF1SKqE3+voPvcy6tyN7sLu7j6+xfNA9H9lOEe9f0Ks05+2/vD31NdvUwcn7xHBNNFz1/w1ZDvk7JKPPZJYibTXoToso6S3hcnGja7nzHPGq+//LxcBu9o6KqGUtQsOo3GxjRq+iyOlQ/RZYC+1xPlSdSwZ5oTm4N+OPP4eL86fmZ54euA+TebY/5yiC5MNs+jyzDrAdGlhPxn48r4zmKI8p+1CeVFlSdRbaPXotrTINCJlvbOIrByF83qPHHuLX7MYvNE/59o82x87nJOmP97JEQwDR7VoIKGGAurHUyzoSxLREQc/OBaETZmcBzDnC/QLsHsDo2Zbf51BndEiGabjycTHT2zZxl/q5jtaHDIzyy/WdttjLO8G7JO1QmTr9Ee5hyDX/cBwkwOr/Yz5EeGD2NrladZ7XRygX2QxdiqPUJgBoEdvXhG7+4zb/FjBZenYvBUu1di9a2zwvqvyItgHiKYGUGzw3m0hxnqKnLGDPkdHZ1iRXKrAdESZ0+gEIlGejs+WN3RR54YYjB8sXYxNrIDdDXY72hyyNYddiJysrNOfEyz+mFq5yqCmdncyeWnEUxLLH3tDL9ne2ZVix1MtVcI/AoC/kHPr/jt/UR30d1x2TET3N1H2XdPBEQwv0AwZz52G6XPqYF4NlVniUk08HfIGdLb8aeShfSsnO2Sxg7J6/hvY5EN9R3d1eXGrjF5zl6inbzKYrKSBwxBjQacHZ8osLpnMGXOsLnWwRCRQyTLY87mCuuL9gkBISAEhIAQEAL/joAIpsuIbJhhhquxhyUaHZmIhEXr2WtoIJsdwGbkMnh35c7aHw2in9eyBwIozrNnmYE4073ie5VDtkw6uhFG1Y+5rDyI6eRVVrffJJiIVLEXGYND1lv8A4aPrCqnWZsQya70VD2T9XVHjXR81V4hIASEgBAQAr+GgAhmEPFowPHDlh3KorUhww9k2dDmzWB+qKeSxfyyHNLRKQbvL/p3hR/CzvrN6mF9qeRVesfQnO1hbbZ2Zj/mlGEX4cb6bfdZOWzeV7q7a2z8bW1F+LM1in40q6phlH/ddWTzSjyrH8byev3Hwwe+FquZd1V9nAa2bN1VdRZ9lJ7NkRlcdUYICAEhIASEgBCIERDB3JAZeiK+BqLwW8Nv5+ksFqsxWj2/6uO39c/Yfzeb72bPDKbfOMM8+PEPNb2d1bp/IDRL/DPyH70+7Ft9SIlsr9YzXHfn6W55UQ4iHX492o9kdHI/esjoH9Z05LF7d/rA6tS+eyFwOgd2yN8h416on7FGBHMDrkq2NRCF3xp+O0+LYO5Ec03W3eribvasoXvN6S4xQMShK6/jZaY7IxaVLUyudH0dRLd6d334y+hnsEHEn5GB9nR1dPcj/dU6k28r8u3ZK/3aZbPk/B4CylM+5iKYPFbhTiXbGoDCbw2/E6ejp9c73hVZkbHi5xNz7G4225z4VhxXcuBbZ1dIlCVUfhCvYjBLrpCtHkO7v3uW8a2SyeibxaHy81QedW3t7p+1m8F5VnZ07iq/dtp8lay3YvNEv55o81V5+m931d80LXwDd+kUAkJACAiBH0SgQ8y6A/7K4NPRxbyzhWxB+tA6IoJIP5t6u+RU+ro6uvtZXxGm2YOBWfmMvl2yny7nqphfjdMT/XqizVfH9e+9QgTzG7BLpxAQAkJACPwiAqcIZpeQoXeQqiFqB8H0ZAXZj4Y6dJ7JtY+Mz/+qv3fs90Rnhm9DJ/qBrWF7JYv5G8zRnkwmi8cOLBC5HphnOESY+x8cY+LCymewicixj7fN8cw+n29R7oyzVn5Wg1bPrL9WH/MeFMpfph58Dlh8K3u6awxuWW/MbOziNZNfTzwjgvnEqMlmISAEhIAQeBwCXWLGkqadAw5DSJBdjIwRPLQXrXui6gdTZkD2Mqx/yNdIf3S+in1GoOxgPkP0IvLSKRpPbDIyhMhvptPjZOUjItC1JaqRCvcuThW597aiXIj+RBfCypJPROhW/gSYxyXDFeVr5uMsVkwNMyQf1TvKmeh8J5fetFcE83A0UbJG6mfOHHZjWfw3i+4K3Ss6mKFzdmhCgdtpN9KF1ldsQbKfuv5tTK7Qf4WOO8Sf7etdchMNfCypqs5mcaniZYcvJq4dX2ftYbCoYsPEbaaHV2SqGpYjQhu9xuCP6uKE70Mnks2SsOpuRHFB6wifbH5DsfU2M/uRrQjPmRzxZCrDg7HNn81ILpIVYWdfq8gzgwGj3/etzLeZ/HnTGRHMg9FkixOZsEsO0nNq/en2n8KFuZxO6l6Jy8rZb/t9EtOdsndj3LXtCv1X6Oj6fWJ/hxx1SFdWSwyp8meZATUa0JANI8ZjH/vuCWMPIlFofdi0m2AOnCxx8K914twdetk4oVxn8paxDeVIFIenEUzby1Bsq1yocod9VzDLazZWmS9ZviC5VR3uPBv1tKgGOziiPsT2GFRrb1wXwTwcVSb5du057MqSeMbHJQUbDnds7OxlBjm7Z0V2F4YVXStn2YGj68/b9u/GuIvPFfqv0NH1e+f+znDliQEabnbWEauLidfsHjSYo/Vur80GcRsHBhcmxl3CVPm6ahOb35lfXdvYPGXlMnb5Wpr59yxOKE8RqYryEp2ZyYmZM0wska3VvLNyliHASD5aZ3o0mzdv3yeCeTjCsxft7EV52J1p8QwO08I3HezY2NnbjeWK7C4UK7pWzjKXVNeXN+7fjXEXoyv0X6Gj6/eu/d0BDu1HWKH1yi+kOxrQo972eY15BxXpq9bR2Yo4dodQpOuzPv5XfXfOkw6LExpq0TpDnmZyGvkeDdseCzbnPI4RXgOzLM+rMwxGs/XTiW2GGfO9S/s3YHfkBIrviAmqZ2RLtT7W/P9nNeyxzt6NzPZ1bUU5juTN1N1bzohgukhWlwUqNnTRRAVjz1TNEzXObkJGzTy6GCKfbMFFmKCmZXHIdPpfiOv6Z/dn9ljdURyGn9HwYOXbpu/trHDO4o1iPXsJRhjapu4Hnurf0WXt8Yrw9b+miH4cYqUemZxh6mCmBqphhu0jUV5ltjC+ZrnJxsTbnflR4VXV+4wPvs6zmvY+2txe1Vud930l8t/WTTbIMVhHPnV7RdYHbc+ObEQ5nWHE6PO9Nusz3v+u71EcqnqzPntdWd9iemLkRzevUc9COZ/lbVY3FRasrqrfeWKV1ZGPYXWXot7fyWl0z7MxtXNPdiba08m3IZft0wgHhKPtHVn/79pU9f1KH7J1Z72jvP+FdRFME+XqkrDFHl1c0VnUMKNLuxok0JeXuwmb2ZwNE2N/1swqUsjqqgq86182uPlLZ+bL5tHF5QcvRk8U7+xc5s8MLr4Jo6enQ/fKdxfYHKjyz/qKnqqyuFR2VXXtL8sqJ6qa8ZdlRvgQfqy/mb7dMUZ5vLufIftP4DeDuc5cg0B0T1+j+R9avq3/Sl/fqutbMfyW3rfGUX59BwERzAR3O/h3B5PqLBqCsovJkrsrBmsPiydCFclmCLgfcj//PjFwMnhnhKZjY8dnlE8o1jsvn04cWbsrgtghqBn+O/3v5keVp7vxqYbU6MHEzBWy22YmNkwvmfEFxdKS/CF/Vy+dtVfnziDA5OEZzf+SegcbTvv4ZvnfjN83db85pvLtWgREMB3eETlEQ5gdqMcAWpEEJC8b+k8MRQyZ8T7NkODKJ/9O7+7minRXBDN7WIBiGOVEh3hVsd6Jz90JJlOPO1omqlemBlBOdNczwhTZMotB1ya0f9hsiXjVH7NeMuuPlcfYuqJHZ++JwM7+OOvhrgdAs/p17rkIKHeeGztZ/u8IiGAaPLKBhBlU2LPZ0Mh8F+3EO3xosGa+QO2JU0VaGJK1e0Co5Nk1FOfOXt9oOmervbsH8p0E05KLjGB03sHs1NRqY8/qoMqJTr6cqPsddbLbBxsHNud3+BHpRb6t5ozOCwEhIASEgBAQAjECIpgJwYzeOcnIkR8eq7PVoMmSvRMDGSIE/qla9O+KAKNB3eo/4R9DlD3+fkCObJyJWaUnyqXqu52rjQ3FpfpxlO4AH+FZxT3Df3d+2Lr2dcDkAPPQhCGYWR8ZNlW2zObBjphkMcwIZtU7Zv2YIZin8miHD5IhBISAEBACQuDJCIhgOoI5/ul/qcsOeXaPH06jfX4A8+c9Ic3WkZzZRMwGrWGX9yn6RTdERJBPVleE74pvSLePYeZLFCfmV99s3AaJyPLJY273ewx2fX8s0hlhwpARZGP28AX5ndXjbF5E56I6yGrAnmd+1a+SEz1AsPnB5OMKDp2YRPnrH97M9EdfIyv+DBuj+qhyfVWnzgsBISAEhIAQEAL/QEAEU5kw9Wt3evqvxLEIVA8pdhHh04grp08jLPlCQAgIASEgBITALyAggvkLUS58nB2qZ8/9ONyvdf/pBFP5/NrUvJ1ju3KNlcPumwHqpOwZe75x5gkYXG1j9vH4v7+r8R//8c9fjD8ZL68H/TuzBdk7K7fyHek8hdu39J7y54RcYcSjKoLJY/WqnfZjcV3H9DGzLmK/sd/mxfD47u9ertTBb0RVXu5EoJtv1aDO2NXVx8gce07K7tjxzb3C4K/oV5h8C69Zvd1z3f3fzF2v+8m2X4WjMOohLYLZw0u7hYAQEAJCQAhMI9B9Ar461HT1dRw7Kbtjxzf3rmKwen7G99M6K/mndWd4zOrtnuvun4nfjjPDztWHWDtsuUrGjtjskHGVv9/WI4L57QhIvxAQAkJACPwMAlcPKCf1nZT9lIRYxWD1/AxOp3WKYP5tJixfP3M6L77t4A7/dsj4Ng5X6RfBvApp6RECQkAICIGfRMC+C+kHlLH2ASb7RWELGvpzUGNvtC/TFb1u3+GIbPu8Fg1bs7KixOjKYrHMMGR8Hn4PTPw7QB7/KuGtvR7jnbHKbMziysbC7styPMr3Ks+jPylmZbMNBOnNiILHHcUX6Rn2dnI5kzmDQ4ZXJIvFxPpkf0Xd/+L5jl/yzmoSYRHFMeqjPj6VzcxfULj714LY+tmxTwRzB4qSIQSEgBAQAkIgQCAaUBHBichbJcfv93sRKc3+1IwlIBmZzP7GsCViHdLlh9doQI+IUTXoR3j4AbUiAJ5IRYM0SzR8inRwrfzIYtUhEhUZQXHOMImIMyOLjUdFhjM9GTnJ8K3qFfmX1XJGdmbzstN8V/tD9ufZItuZWCMS7HN7ti9VBJrtyZXuTH4nNm/aK4JJRnNn4uyURZr/k9vegvOd/biLbXex46mFdhq/E/JPyNwdP0Qe7BDtSRgiLGjdE7VquPJ+2yf1GeFjBucxjK3Gyg6ujCw06FYktjsQZzGOSHBGhth3rpkBOfKNzRVm0Ed56vMC6V6pgapeGb0R7tlrLPZVPnhSOSuTqYEqlh0fK11djKtYs/YinSP/mJ4W9TD7GtO/q36x+z55mjwRTCJi/rIijqRbdspasePtZ9+C8539uIttd7HjqTV1Gr8T8k/IPBG/7oBibUCDFEts7FCXffyLeR35kg1r1esI84hYooE3I7VRznQxRhhE9jI+MkTHEkdPXhm7VgZhhHllfxfjTg3sJpiWnPh3ZD3mNh4IW5ZIsjKfTDC7HyGdyZ8O3lXtnK4r1Buevi6CSUZwpaC9ip2ySPN/cttbcL6zH3ex7S52PLXQTuN3Qv4Jmbvj1x1QortivNYlIdFHvpA93eEeDX/ZwMzgnMlmh0dmH7IfrVvyzOyN/O7EJIsPkjFrGxO/Vd0d8tqpeeQzkjXW7T7ka/YwhcnFTu0h2zvEu8rhzJ9ZIjxj90wcO3hXMUXxRrYxfe7Ne0QwyejOFEYmeqcs0vyf3PYWnO/sx11su4sdTy200/idkH9C5on4+QHVEsZqQEH+sWdnB2RmeEJ7oiGdxTjCLfrobjTsfs5+/odINmt/RezsWvQ9ROQvQ2TQnsrfiCR049LBadgy8O+c9baisx0ixciKamW2fhjCmNU4shX1BjbnEN5V7qC1mfXI7hkssjNZ3lcxZvu3z3sUg19YF8H8M8pRg84uqFE4ft3+2156dqCIis7K8zJsQUT6VvdnutkGFl0mkb/+Na8XYZTh4IvUxjFqMpEdWaGv+ma/CM98LCRrUFEs0F6fz2wzq5pktJbZVn2nyA99qPb8RZ3lEqPT1l8HIwaX6GNSmQ7G5wxv1HdWa6V7UbK+sPFhe9KVdcHWD+ol2XcbZ/oj02erHKruk9XeZ23r5lN2d1o5zF3r7wKEF+Ozt83GMzuPej/qESv3flVLEYZVnqM4RncviymTp0h/dU/M2oHssjrtfd/Jz2iGq+qHuReYfpX1bcb2KK9mMe7kHKtjJu+reSDK7aoXMPj/wh4RTBNlP7DYf2fDDPuDAJWsTG/WUHftt8P27ODtZWQybTEyT5XRpYriETVP9D2JqOA7OTH2di7CCJcOhlHcPHZowFmxIcInujAzUhnFOcqPlTxDGKFGz9ZuFX+Ur52Yo5y0w0mEW6RrxKGSjQYBthd2YukxndGRDWRsXaD8OLEe5UsWS6s/O3fCRsm8DwKK+75YPBXL03aflr8vgpJ0FwREME0k0OCGvgPDDmdVoSJi5BPn1P5OM+n47ckHMwCjgZSVYYlUZEdUlCgn/JmMHHUKvhNTtHcljpnNVmeXOFXDMJtHI942hjtrKqqxiIxUvjO+oNzKCBCS3V2v6mdHnSBihHLY1i37kAjJ7NRFp3Z37RXB3IXkb8i5ez4/KQpPxPIKm6/Q8aQ8ka0YARHMgwQzGoSZYc4WcjVojOFvZX/Hxiqdhg3Z0B3ZWg2e3SGZJTqZHTO+IVLTfYckI24dTBFujJ8dYsngzuYYY/sJjHCb/McflPdk660EM8O4kzsrsZzNF3+u6otPGJZGHCzuVU+JcpTJbe15NgI2T7p3zrM932+9aijGVLjsz7VfkCiCeZhgDvGdYQcRxmp4Ywb+irTOvgOXEUw0aDK2REQUyfVnmP0Vscq+O8W+y4SaSSemK3s7JMHuzXQy+ZbJQTHprK/sRbFh7bc5h+xBOV0RICS7u961O8KrqxPtX+2bO+u/kx/aKwSEgBAQAkJACPzxhwhmQjD9U0E0SEdPETOiiAjCx6SK6Hm5u/YjYosKJnrK1bF1loRnw+h43ZPDyM5V39BAy8i3Ma9iOotpx4bKH4sfqgskZ+Y7dUPmLow6uKDaZb8/GuGS5SvC0J7ze6N/V7o9pvbfFU5RTu6Iz2xP8DXOElqUC1oXAkJACAgBISAEMAIimA6jaHiOyOM4Vg3bGemMBkI/XPrQ+UF8x/7sV88qf9kh0+Mzhk0rO5IV2RSRfY8hikcmg/1IUfaOEhtjVIqVj7P5MhPH7Ayyz5PjiKhUrzExRjaw8rPcyWKEcIzITFaf0fe4bW1UdW7ty/oOg2NVKyt1wtr00V/pYWqqu4eNB6pTrQsBISAEhIAQEAIYARFMjJF2kAhkJIw8futtb/bNA3/C1xMyb50wMm4JAeXLEnw6LASEgBAQAkLgqwiIYH4V/vcof/NA+Gbfogw84e8Jme+pHnlyxUOOt6KM3mGf8ftO9Yps8eto/wwe7JnTuk/Lz/xcxfik3ZHsrj52f7ZvtQZZ/WweVvuu0GXx8Lawnxob566wdxbXO9s269POcyKYO9H8QVn2Y3Fvc//NvlWDxGetewmgC223zLflmvz5FwK/WHez8V8d/LMHTHep124udPfP4v6Nc3fx7S52fGJwB1tWa/BKH67UNeKD/rzfU2eHq7H8Rs9Z1SmCuYqgzgsBISAEhIAQCBA4/YT7lPxTclGSXPluFLLljuvfiovHAtmB1ndie6Wu7IHM6gPZK324g66ODZ29O/OKkXVn2xj7T+8RwTyNsOQLASEgBITATyJwegA5Jf+UXJQEIpg1Qt+KiwhmHpcdMdkhA9XWWL+LLtYOdh/r/859d7Ztp5+zskQwZ5HTOSEgBISAEBACCQLjI1Rj+f+zdx3gURRt+M1deg+BEHovCdKld6QjEhQQkN5BRIoFRdRfQIqA1IQSklDtSJcO0kOvCb1Jh4SQ3u7uf/bwcF13d2b37paUuefxkdzOfOX9vpn73p3ZHdIbgi3FitjWK74ssTc2czrEzurlvpeTyzedr1dYOEnp57/1W+kqjlCmFF58W+TskCugxfrRYCOFnViM+PLEcLXEiHbASOWB2NFOwrZS9vExEstLKdvE8kEq9mJxpO2vxm6amxKkMUBLFOTGhTC+UjknjIHUMWpq80Wsn9KxTTM2aPJYDleaOYbWDhLWYrbK9SHNF2JzjRobaDDMzW0YwczN0WO2MwQYAgwBhkCORYC2+OU7QHpmSUi4pM7PtRRnQiJBskmMrEiRY34xS1ukixExPgGQ81+qKFVzni6JrEpdl/KZRAjV4kOKt9AeUkykyJ4cuZQiTzTn/kqRX1vZTcoJ2jiTbpBIkV/SeJLLd/4YFbtBRJszcjEV5o9cfgiJuFKSK8whWoJJsp/GZjHSJ5fTUnOGlC22HN859gfLxoYxgmljQEniSBMG6TpJPs11LXTQDmwae19VG3vgZA+Z9sQnt9lrTyyYbIaAUgRI44dftJDaCotRUuEqVXDREAwpW+TspbGfb5MQS5oVWDESQPKHTzAsOmmIEQ2+NLpJxIWmKOcX/mrItNzvMQ2JUOqnrduLYWSx21qCJxZnJfULKe+FxETOXrlclZt7pPqRsFEyNpTOfSRcaeYYmjHIt0uMBJLspokPaS4l5QDJhrx6nRHMHBRZNYNDqflqdPAHjzUDSY1upf7Zqr09bLWHTFv5KyYnt9lrTyyYbIaAGgRoiigp8iBVOMnNx6SCkrZgEyMIwoKeRCJIBTENWbTYa5FF00eJXaS21l7n209LNEkExBYEkz+30/ymW4uDtf35BT4pD2lynGSPLQimFMZK4ks758jNM0p2BAjnHNqcVYKXHFkTxpYmlsIxRpPPcn3k+kvNixa7aeOVX9oxgsmLNG1i2jI51E501tigxk9bkQ2aAsga32zZVw1OJP22kmkrOVrZS9IjvK6Vf0rtYu0ZAkoQoJnvSART7jeC5veD1IZko1R/klxbEkypFUeaAlRpwWgNgVOiS0lRLpUjpBiQYiuGn5hdSvXYur1cnNX4SLJPTWzkyBlfHyOY/zwXLkc2bbXLQGk+KxnDpLgq+a3Ii20ZwWQEU9O8pvkx0NQgGWX2IDm2kmkrOSSstdLDCCYpEux6bkRAjBgIixLOL6ntocLCmutraU9DrtS0segQs4uvX22RTkMWpAo3mt8Pkl1yRaGSvjTYqi1Aaf1Xai8pn2iJFa1eexFjuTxUGhdaki3VjpSTwjErFQML9nI3ONTER2y+kZpz1OYrrV00GCqd46TmU7nfC7k+crmt5Fpu/L2ytc2MYP6NKP9HVfgDLjbwLQNFeI0/ofLlWNpJDXaaIkOpLn6y0EzIYvYK/eTbIOar2OQgxFPuhRFiPkrhKLRFLG7Cu2Bikz0tTsLCizQYST8sfGyVvKhDLFdpcRfmgRxmYj8GUvkt5StJvtg4EvpHygnSmCPFiV1nCNgLAblxwZ/z+frFtrSJzXVyNgvnEzFdUnpIb7WUm3+kfkPEbBWbT6XmMbF5RCjTYrdwvhCbY0jzjpgsob2kv6X00uYaCQuSfqnfK6l+Utsh1egR+52RykGSfAtecu2k8kNNHKXiI5evUr9RQp/Fah/SeFOaL2JjUK7+I/mllvBK2S21zZ00x0mNb6X5LDf2peZNmvnC2vFOG+fc1I4RTF60+OTPkixSg4vfVljgCic7EnkgDWAxu+QKEmECCm0VTkBivvAndTH7pH68lOBG0kFzncZ2qQmU9GyCVBzFfCRhrnaLl5R/wpyQw11trIQyaQtCtVvMaGIpzAk533LTRMxsZQgwBPImAmJzdd70lHnFEMg7CLBxa30sGcEkEEwhxHJEQYp4qCmc+Xr5RbTle7ktVcK+JCKl5LqcL0oJIU17EmGV89UWuMvdbZO74yuFqRJiKEdk7SVHyU0WmtgolacmJ9gPgfU/BEwCQ4AhYB8E2PxkH1yZVIaAPRFg49Z6dBnBJBBMKRJhKa65/ytZgVRTcEslOs0AIBERpddzAsGkxd7WBNNC9EnkXg5TEt5SpE1pngnl0OaQ0vy0tr2aWNL6Zv30yCQwBBgCDAH1CPB/M9RLYT0ZAgwBLRFg49Y2aDOCaQXBtHQlkS5bEx0xvVLpQCI0pOt8AkBDcqQIktotomLy+L7SYquUCJFIjBy5tzXBVJNnJPulckgpTta2VxNLWt9sM0UyKQwBhgBDgCHAEGAIMAQYAkoQYARThGBaima54lmK2AjvfNAW4FI65QgbzQqmWDFucVmM9JHslSIEckSBr4+GfAmxpbVXrh+NX7T9ae5uyeUHaUuyFF5iMkl5aLkpQLOCafGLfyOBhJuS6yT5cv7RxkbJ5MfaMgQYAgwBhgBDgCHAEGAI2B4BRjAFBJNfXFvImZDgkL7nv+1K7K1hwgKeTwLEdInpEyvW5dKDT4qkSJ7Qd6FeIfGRspXfj7+dVMpmMcImZ6+c72L9hO2V9pfDX8kWalvotWAuRXJp/BfmiRTWJNxI18VsFSOkcuOL9NY9EqZy8bH9dMokMgQYAgwBhgBDgCHAEGAIMIJp4xyQWimysRpNxNGsemliSD5XkpdySiyUed2/fJ6++dp9Um6TrtOCJzdXy90IJMm31j5r+4vdDGM3jUhRy7nXSTte1Fpu6zzj3xzVMt+kbv4reaGgGgxthR+tHNp2Sn2xl1w2DymNxIv2jGCqw02yl1YJbmOzRcXgQnEuAAAgAElEQVQxgqkFymQdeSmnGMEkx5u1yBsISO0y0Mo7a4t5a+23tr9YUcd9p2XBr1Ws8oMeW+cDnwTaIy/sZa+SWGthg1Id/HlFTW2iVJ8SvLRom9vt1wKjl2PTxGZrm+Ett13PZko0FsT3yaKapYx2Qcjrk1le90+7TGGaciICagowW/lhC93WyrC2vxjJzAu/P7bGxVY5I3cD0BY220KGljcp7WWvknhpYYNSHdb+bivVpwQvLdrmdvu1wIjTwVYwtUKa6WEIMAQYAgyBfIXAqyxEbKHbWhnW9mcEM28NF1vnw8uVEgcHu6xs28teJVHVwgYtdPB91lqfErxp2uZ2+2l8tEUbRjBtgSKTwRBgCDAEGAIMAQEClkJE6o6/sFAhtZcCWEwOvy3pZXPC4o/7W3jer9gOHeF3Yn+LrTiKyaJJHjl8hBirXWWRso1GtwU3MTz5mApjQ5MHUvrl/FSLs1Q+8AmdMF40OSblp5Ao0sSO34YvlxQ/mjxTYo/UuJB62aOcfjHiIuebNURHCj/OPrm84V+z+EI6hk6unVy8pPrZez4Vi5HSfFOSZ3m1LSOYeTWyzC+GAEOAIcAQeKUIiJEefjHGJyRqyQBtsWUpHIVEQOpvUgEqVVQKC2K5Y5nEbCIV4ELMaP2hSQQS0ZMikHIYko4DkyLGpNyQyy2aWCvFQyqutKRRaBOt31I3KMTGEckWGp/5bdRgzO+vZDs3zTgWI5tKdAiJM59MqhnPJHtocoZEqoWEV2r8W5NPpLyQ8tPW+UayI7ddZwQzt0WM2csQYAgwBBgCuQIBUvFkqwKFpEcMLFLxzCcESlYtaAim0B7aIpnkp63wpCm81WJKQ/5IftLIkCNKNINHjQ1iZECKEND4QGMDbZ7S+CxsQ8onqXEhZjeNfjl/abEg6SHJUTvWaeIpJLhSONHiShMfuRtQJKzEfLJnvtHYk5vaMIKZm6LFbGUIMAQYAgyBXIMATTFnbQFEKoLEimZL0U9DBoVbZaWIlVg7kv9KA0mSRyo4afTxiTcJH37BLIYpn3ApWWkl+UlbzEv5QouD3OqzHDmgPVaDFC8aHIQFP+3NCjUYkOwVEigaHfw2Uv5a2pB2A9DoI2EqR45J/svZT7OFmoSfUv2k9tbipfZGAo3evNCGEcy8EEXmA0OAIcAQYAjkOASUFnNqCxaSHqnCjUSgLNdJdkm1o7WLNnAkedYWlHL9aQkVTTuSnSQ/aQgmSQcJc5INNH6K3dywNdHODwSTZvsqKZ5y5I00DwhJsBrCK6WDlGdyBJyU46TrNJjJ2UeaF2nk5+U2jGBqHF0uIdmHIcAQYAjkdwRsudKQU7EkFTik67R+0RZpwiKPk096BlOsmJTSJyePhuSS/CXhJeaf0CY5HXL40BAqy+87zXOX/BVfkl/WEkqhXSScxWIlR0JscY3GRym7+P7YYkcAba5KxU0t8SCNY5o8oYmt3DiR00Hyi7YvidDS4krCg3SdBithXgpreFvmG609uaUdI5gaR0qv18PJyelfb+nS2ASmjiHAEGAIvDIEDAYDsrKy7HKswCtzSkYxvyCR2yYm1Y7kk1g/qSJI2FaMePC/U0LYxIo5MXJqKdikrqnxl99Hyn6SXDG7hDiKkVU5TEmxt5BMPhakeFrbR+mNHTHSLIYlaQukFE4WTEnXhTqV5qlYrsvlBK09tO1I+UcTd2GOqh1DfDlSW9vFZMuNBzX2C1/UxB9fJFytvU6Kh7X5plR+XmzPCKbGUW3doQMWh4aiXOnSGmtm6hgCDAGGwKtFgCOW4eHhGDlyZL4hmK8Wce20CwmmdppztiaGS86JD4uF+lhIYUfClHRdvUWsZ05HgBFMjSPUrk0bhC1ejDJly2qsmaljCDAEGAKvFoHs7GysWLECgwcPZgTz1YbCptpZESkNJ8PGpqmmWhiLg2rozB0ZwbQOv/zYmxFMjaPOCKbGgDN1DAGGQI5BgCOYUVFRGDJkCCOYOSYq6g1Ruu1Qvabc2ZPhkzvjxqwWR4Bmyzi/J8v//J1JjGBqHH9GMDUGnKljCDAEcgwCbItsjgkFM4QhwBBgCDAEGAJ2Q4ARTLtBKy6YEUyNAWfqGAICBDIB7N26CQadDgajCU0aNoavry/DSQME2AqmBiAzFQwBhgBDgCHAEHjFCDCCqXEA2rVti7CwMPYMpsa4M3UMAT4C6zb8jlURq/BWxw7o+l5PeHp4wF4HCH315dd48OABli5bYjbh4IEDmDNnDhKTksz/r1ChAiZNmoTU1FR8+OGHqFSpklXBOn/2AiZP+R/GjB6Dhk0aScq6ceMmPv34UwweMght27U1t3ucmIj3+/dHu45vYtCggVbZIdaZW8HknsFkW2RtDi0TyBBgCDAEGAIMgRyDACOYGoeifdu2CGUEU2PUmTqGwAsEjNnZGDZiGDqHdEWbVi3xx5YduHf3Hnr16QFfP+lVzIyMDOzdvRs3bt2Am4sbOoWEoKC/PzZv3Yw3O7wpC++JkycRsXw5QkNDze0M2QYsWboMt+7cwpdffAFPT0/cvHUTV65cQevWbaDjnZWbmZGJWzdvwdvXB4GBhanD+OmETxHyVggaNGwg2YcjuGvWrEHxYsXQqVOnF7YZDFiwYBGcnR3Nb3q19YdtkbU1okweQ4AhwBBgCDAEch4CjGBqHBNGMDUGnKljCPyNgAHA/j37MHvePGze8Lv527inT/DZZ19g8LChqBkchOSMVBgdAG8PXzxPTYTOaISPpw+S0lOQkZEOZyc3pKanIcDPD8sjwnHx9CVMnz0V2SYj9CYHuLm6Qe/sjMTnSUgzZsDX0wcXz51B+PLIlwST03vu4jnMmTELs+d8Dx9fH1w8fw6BhYuiQOHCSEtNREp6Cvw9fHH++g1s+OknvP1OCIKDqiAxNRXZpkwU9PZHRlYm9CYTkjJS4aTTw8f3xXcZqSmY+u10vN05BPUbNkD8s6fmF+r4evnCQafDk4SnKODmhdT0dPz4848oWqwEWrdph4z0ZHh6emP+/IVwcXZE777vITk9FYX9C0Ov09skjziCyb3kZ+jQoXn+JT9KXoghfEMje+Ol9FsraRNRDEN742pL+baUZQ1mpL72tNOeskl+cddftX45G1+FbfbWyZdvb11CbK3VZ21/mnzMbW0YwdQ4Yoxgagw4U8cQ4CHw3fRZePr8CWZMm2H+Ni09FWPHj0Pj+o2we88eODjo0KFDRyQnJyLp2XPEJybi2bM41KldG79v2IwvJ32BJWGLMPSDUfhlzS+4efs6BvTrhwePHyElKQWt2r2BpGcpOHXmGJ4+iTevclYKCsbaNav/RTCzsrMwfNgw9Os3CPXqvY59+/aibdt2OH/xIjav3wh//4I4evgABg4bitVrfkS3Lm/j3v27SHz+HCkpySjoXxCP4+Jx//FDdGzdGvMWLsFPa6Kwcf0mOLs544dffsD4sR9B5+SCzVu3ws3RCcVLFoe3lzs8XN1x+fY1tGjUAgcPHUKJ4sXhCJ3Zvh83/IaloUuRnZ2B0iVKwdHJGR06toeLi4tN8ig/EUwLYEoLD/bmxReFPfexHMRui+Szh0y+XbaUb0tZtsBOSoY97bSnbBpMXrV+ErmkHR+2Im32xsPe8m2FJ03usDYvEGAEU+NMaN+u3YstsmXKaKyZqWMIMARmzPgOyc8TMPnbqWYwMjIyMf6j8WjZojmuxl5CpqMOE8Z/hHkLF6FUsRKoWK4EZi1YgslfTcLXk77AlOkzsGTxEvTv2wf79h9C7JXz6NShEzZv2YKuXXsiKLgCxk/4DMFlyuCvu/fgX6AA6tSvh/W///4vgsnp3rRhAw4ePoxxY8fgzsOHqFOjJm7fuYNHT57g9s1rmD59JtauXo2Nmzei6ztd8fDhY7h6e2Pb+nWATocSJUrheVwCBgwegLbtOmBpxGL88uPPmDRxEj757AuEdHwThYsUwuMHj7F151bz1t4MBxM8nJzRu1svGFz02LJxo3mLbK26dTF6+HD8/OuvmDtrFs6eu4DRY8bg9Tq1bZo0+XGLrFKCaf5hdnCwObmyJVmjSQprfbC2v5iNtpJpkSOUp1S+lBx75ABNzNS0UeqzkJTL5aU1stX4IuzzqvWTSBHtmLYVebM3HvaWbys8bZFb+UEGI5gaR5kRTI0BZ+oYAjwEdm7fhllz5mH79j/M38bHx+GzL77A8MFDsHPXHmSnZ+DzLyfi0KGD2LFrNzJS09GqRQuUq1wRkyZ9iVkzZyIsNAy9+vfGwf2HEXvxPL766iv8+NMPWLN6DWZOmYk5C2dj/rxFKBRQEOkpqTh74TxWrlz5H4L56MkjvPnm2/hm0gS83qA+CvkXQmzsZWzYtAFNmjTA8KEjsXbtWmzZugXvdn3XvLp5+3IsipUrg1OnzqBy5cp4/jweAwYMQocOnREaOh8RS5fiuzlzMPHLr8wvMNI7O2LHH3/Ay8sPCYnxGDRwEMIWh2LdLxuxelUEjh0/gWIlSqB27dr4YORI/Pzbb5g9Z655C/FbnTtj2PDh8PLyslkOcQQzMjISw4YNsymBspmBdhCkpmhS0yenFU/W+mBtf3sSTCmsbWmzLWXZIa1firTGTlJf0nV7+pXTSf6rwMbeOu0tP6fNkfbO31ctnxFMjSPACKbGgDN1DAEeAmkZaejT5z0MHvI+3mjaGLt37cadO3fQvWcPLFqwAA4OJnw2cRI2b9qMzKx0VKtWA86OztA5OmDGtGnmVb15Cxaif58+uHopBtGnTmFA/0F4/jwBf939C34FfXDr0g2cOHkGg4YOhKOLM1ISk7F27WosXx75n1iMHDkMJgdXhC2aZ762PGI53F0cUbN6bXTt0QOro1Zix7596NipIyZN+AxfTv4S16/ewsnjx1C2TGkkJSZjyLChaNmyBZYvX44FSxdj4kef4rvZ36FNm1Y4fOgoGjZqiqdPHuLmjVsIKl0Ozdq9gY2bNqOAnw/uPnyEcqVKoVq16hj74Yf4+fffMf/775GQmACjIRut3miNFi1aQqfT2SSPGMEUh1FuJcyy+sD15K9YiH3PXxGztOe3E8oQWiPW31JoS/WVsoMvW8xusdUX/kqLGlv4OsWKVanvLP2sXRGilS9cURJbYZLKCZq+Fn+kcocfU35c1RT4/D5Kc1WYI3LjgO+TMJ+4v22BC61+sXyRGnvCnJLKa5oJVmx8kGItHP808wifXMvplMojqf5iPkrJp8l/NXOEXI6KxcqaWNPENC+3YQRT4+gygqkx4EwdQ0CAQHJqMratX4978c9QpnRpNG7UCM56Z0ydNR3Ojo4YPeJ9HI0+il9//RXZcEBSfDyGjRyKjIxsZGZkISkhAa9Vr4bi5crh5xVRqFOvDq5duQ6d3hlvduoILw93zF24wLx62adPHxzcvx+HjkdjzAf/PYLk1JlTyErPRr36dc1W3r51G7/8vg61GjTC/nW/4p2B/XHr8mUUKlgIKclpiI69gAY1a+D08VNwcHI2r2AGV6yMLTt34N2Qt+Hq5oLLV68iOyMTVapVQWCREli/bh0qViiD5LQM+Pr74cKJ8yhRtgiaNGmGsEWLUL1mTRgcgKMHotGjRwi2/LETpYoUh6ubB27euYWRH4xA0cJFbJJHbIvsf2EkkQsaokQikTTEQY4oWgovUgEuJBtSxTW/ABUjDmJkQYxUSCWlGKYknWLXpQpiNXgI5SvFUljoKsVIKjbWEB6STyTMxcipXJylSCSfNKnFhTQO5XyhGTtSZIxmbIrhLPRZinST8JQj62JklEaeFB6k+cCiT0mcbRF7Up7yr9PG2iY/mLlcCCOYGgewQ/v2WBQayp7B1Bh3po4hwEfAxB3JAcBRBJb4hAQcOXwYQZUqoWy5ckhNScXx08fRrHEzTUHMAuDEHa3yt1bSGqKlPcnIr77+Ch07vIm6deuINuWwyQbAvTeWpJOkS3idI5gREREYPnw42yLLA0fubr3cSt+/cvrvVRyp9jSrc0pIj7BgFiNAJFLIJzek4pMkS5hraoi5sKBWKpOEH18eqa0trgvtlyLGlna0ZEfMD5q+asmfPXFTIlvYVkhu5HJYCmNa3EjjQyzWNDmkJEfE5NH2J9limU9ob94I29P+rcRe2rZiupX+NubF9oxgahxVWxBMbgByRSD3f0sByB0/kN8/FkwcuEKL4ZHf00G1/4nJyVj94y9IePgIVasFwb1QIbzRoKFqeTmpY1zCEyxdHIGRg4fCp6Cf5qYxgikOuVzhpoQwShWrNEUsbYFGS/SUFJQkMkgjSykZVFMU2tJOkk+2vi6GD58gqcHD0sciW+omBp9Y8v1S6qMtclRuLJDs4ftr2ZYrR9pJ+UKLOUkO7bin8U+KCNNgz88xki6lPpHa09hnbeyVYKP5j2sOVMgIpsZBIRFMbrXi/KlT2HfgANzd3cyHsKelpaN713fg6e1jtjYtJRVRUZFo364tFi9digyDEd/PmvUvT+7/dR/rd22EKcWAN1q0xPVb1xETE4u2rVshqEZN88rIq/qcPHkSf/65D56eXvDwcEfRokVQ9/W68LDyZSK3bt7A1998hT59B6Fl82Yvn8l4VX4yvQwBhsC/EWBbZP/Bg7bQpims5Aof2iJWTYFmbcFm6U/ykVSsio0zkkwluNAWlkrsJLW19XWpuUguD2nmL1J/OT+U+miLHLUmZ5X4IpVfJJ/V5DLJJ4tMmhVW2lwnjR+Sn6TxSepvi1zgY02jTwk2NGMnr7dhBFPjCJMIJmfO88RE83EI9WrVRteub+PM6TMI8A+Ap58XTh6PRtOWrcCdEsatWYZHRuHiubP4/vvv/+PJb7/+iuPHjmH6jBlYtWYFAgsEoHWHDhp7/F91hqwsvNurF8aOGYNq1atj1rz58HFzx5gxo1W9TIQrWqOPHUf14GB89dX/0K5TJ7Ru1YIRzFceaWYAQ+C/BJNtkf3vMSTWFq5yRI1fiMkVorYo2MTIhhQBIfnML4qFMqQKZrmCUY1/pGKfVJSSfOSvfgl9skY2yVfamNDMX0oIJteW+whX/aTyl0RCSH4qva4EcylfrM1BKczlxoCU3daMd2uxJ2EpjI0FT0t+KO2vNNZi+mmeLxXTI/UdzfjJy20YwdQ4uh06dEDookUoLXMOZmJiImZMn4natV5Hl64huH/nHoqWKIpff1qLE6cv4PPPJ4BjmJ4eHojkCObFi5gyZQqeP3+OAgUKwNXV1ezVpk0bcORINNq0boWs7Gw0bdYcLs7O5msZGRnm9h4eHnBzc0NSUhL0eh0y0jPMK4upaanIzMxEAf8CiI+Lh4e7h/lHwUHvgOTEJPgVKGB+Nk2n15llcG2cnJ3g6uqCxMRk+Pn6ID0jAzq9HkmJifD394fz37qz/yaY48aMQb369bD2px9xKeYSPp8wwWz70ydP4ebmCk8vLyQkJJjPKixcOABxcXHIzs6Go6OjWWdycgq8vb0RczkG3383FzNmTMWs2bPQ4c2OaNWytblvVmYmfP38YDQakZmRifTUVHgX8ENmejrc3N3h5PQq13I1Tr58pu7JkyfmPDeZYM4Zby8vuHu4v7IbD6lpacjISIefr7qtqc+ePUNKaipXnUGv08PLx8s8Lvk/zGpCnJ2ZiegTx4BsExo1baJGBHUf7mYQ97bbESNG5PlnMElxkSIXwkLLUryIERD+d2L9LNeFxbAUcZKTJyWf9L3YqgmfZAgLcrkCU+qa0B9aDKWwJSW0GJ4kHMR85sshEQh7xIZvkxxmpK2vcnLEiAM/jsJ/S/0tFisp2XIyrBlPcvpI45PGfiV5J0bA5GwQXhPODbS5IMxjmrFGOzfxbzSQ5jZ7xt5W2JDimdevM4KpcYTNBDM0FKVLl5bUzBHMb6dOR6WKlREcXAHXrt/Guz26YuP27Th6+DBqBQchPCwciyPDcfjgAZw6exZDhwzBX/fvommzZnBzthDM9VgwfxEG9R+ETiFvmYtr7hP39Cl+++VnODjqsH37LvTu2RODPx2Lod36wadYAbg7uqLjG60wbORIbNq0CQvmzcO1W9dx7tw5vNuzJ5ISUhF78TS6duuBi5di8V6v9/D7hnV4dPc+Ro0Zj4Xfz0RQrTpYNH8hur3VARXKlMPpyzGY/PVks35uBbN3nz7o9vbbKF2mHOYtXIaePd9Gq5bN8fHnn+P9IUPwxZQv0b1Ld9y8eQNwdMCIoSPxx/ZN0Gc64OTFC+jSqTNWr4lAp7c6o/prNTF42AiER4Rhyldfo33HLihWvCiWL1+C4CpVcfbiJaSnJuLh/XuoXKcOPFP02HZwF5YtDUeVoAoaZwBTpxUCT58+RMuW7fHdrKnQO+kxY/oMfDT+c7R6o6X5ZorWn00/rse8iKX4ce1KFCxYULF6Q3q6eXx/MvFjuHkUxI+rIjF82HDUbdBAsSxLkZCdlQ2dA7BgwULo9U744MNRqmTRdsqPW2RpsWHt8i4CpJWknOx5brY9J+Nqb9uk4sbiaW/kmfyXBN1E82o5hpfNEKAlmN/NnIk6r9dBoyaNcejoIXRo1wHbt21HdHQ0xo4di2lTpmDI8OE4cuQ4fv/9FwwePBgdO3b8l50bN6zDzBmzEVi0CEaPH4fG9RtA5+CAyxcuYuumrRj76XgsWhgG7wIuOHn6Ajq3fxPPk5Nx7949hHQKwYDBA7B582ZERUTAzcsLVy9fRfs2raF3dkLo8iWYOeVbbNi8GXVq1cXJE8dw6cRNTJgyDqELQtGndw/MmP0dunbph2IVvDF3RhgWL170kmB279UL3ApmcHAQJk+eDH+fQmjavDH2/nkCX345DvsP7cfy8GWYOHES1v+80Xym4M/rfsVbHTti1ao1aNeuHX5bvw5vtGiNmjWqYvCgIYiKWoZJk75E+/ZvoVLlCrj/+CkOH9qDv27eQ4sWzXD24jl8Mv4TpKSkYPrM6eg3oB+qVKpis9gyQTkLgeyMDLRu1w4LFizAa6+9hqOHj2LyzMlYuTQS/gEBmhvLrab+8NNa9O3ZGzqVK+ftW7fGF5OmoF7DOggLW2p+F+6QIYNe7lpQ4tS9e/exfccO9OjZHVHLomAymvD+h+8rEaG4bX5awVQMDuuQZxHIrUV9brU7zyaSAscYwVQAFmtqFwTYCqZdYJUWSkswp0+fgVp/P4NpkbZlyxYcO3YMo0ePxrSpUzF8xAjsPXgQa1asQIkSxbF4cRg8PLxeKt+0aT0OR5/Aa1WrYsXSpViwdDkqliuNw6dPY/PPP2PytGnY+ccfuHn1Ki7fvoGQkHeQHBdnJpidOoVg4OCB2LR5E1au/QEeLm6IjY15STC5bW6Tv/kGWzZvxut165rtunnzEsaO/QyhYaHo268Hpn87E+++2x2BgcUwb+4ihC1e+JJgduvVC+PHjEGjRo2wd/du/PLTTyhZujSyDFmYNOkrXL58GWFhYfjf//6Hb775Bu2at0OWuzuqVy6N1atXo23btvj5t9/Q5o3mqFmzzt8EMxyTJk5AyFtdULHSaxg2ehjGDBuJTX/sQf369XH5xoWXBHPGjBkY0L8/KgcFaZwBTJ1WCHAEs2nr1lgaGmommNwnJCQE48aNRmCx4ujdvS/KlCmJ3u+9i48mfIarV6+9uLkSEoKiRYsiOLgKtm/fjcjIpVgV+QO2bN+MGdOmwNHFEWsjV6BYmbI4ceI01v4QhT/3H8S5M+cwasQIDP3iIxQxOmLA4JGIi7+PHfv/xKTPvjRvX+c+d/66gwXzQ+FfqAAWh0Vg+7YN8PLyQvjScJQvWxabD+xEy/oNMXXyFKxZtRYNm7zYtmrIzETHDh0wacokVAuuiW+nfovKlSujb7++uHjuHN4MCUHPXj0woP9AjBwxAufOn8eDBw/wRvPmZkL75EkcvvjiMyxZshyFChUwb5HfvXMnJk6aCF/vAnB2dMaAAX0wcOhQ3Lp+EwvnzcOlq5dx+MQJ7Nu9Dx98MAx3b99Fr759zeNGzRowI5haZT/Tk1MQoNmenFNsZXbkLQTEtumzNaW8FeOc7A0jmBpHh5ZgvngGsw7e7toZt2/fxs3795ESH29ewfzwww8xfepUDOMI5r59OHPmjLkYdtLrMGTIEDjouRPsuGcw1yM6+oR5hXDZssVYERGFjX/ux9ObNxEWGopPJkzAjj/+QKXar5u324W0fwfPk+Nw6/ZtdH+3G4YPHYWff/kB88OWoqCvF27duPU3wXREaOhCTJv2HbZs2oyGDeubD3c/duQIPvr0E8z4bgb69h2ARYsW4d2e3RFYzB/ffjkNK1eteUkwuS2yoz74wEz81v78A/bvP4iRw0dg4iefYN327bhyLgZ//LEJn376KQ7u/xNTpn+LVWtWw5BhwM8//4ymTVti9crVaNWsIRo0b4bBg4YiKnwpJn35Ndq/9RbOnD6JcuUqwsVdjz2796BB/QaIvRz7zwrmjFno138gqgSV1zgDmDqtEBCuYHJ6hw4dal795khelaqVcfH0ZRQtUQwVK5bHvt3bMWzkaJw/dw4pyck4Eh2N/v37m5/jnDt3Lrp174Yzp88iuGIlhEdFYM2aNZi9YC7qVK+B588TzSSvaIkyMGZmoUv3Lrjz103cvn0fh47ux6fjJ7x89jIpMQkzvp2G9m92wLOnT7Fn/xFM+GQsVi6PRK169TB18VzM+vwbOOkcsWr1asyYNd0MWSaAt1q3RtUa1eHs4oxzsTH4/NNPUK5EeXw25XOEzlmE1avX4HHcU7Rs0Qwnjp3AyJEjsSIqCr3efRdLly1D2aAguLu6YklYGCZNmoS58+Zh4YIFCF8Sbl7BrF67Os7GXkBBTz8kJifBxcUZRy6ew4Kp03Hj+g2sWrEavfq8h6CgSqrCyAimKthYJ4YAQ4AhwBBgCOQqBBjB1DhcNARzUeh8LFoSDle9EY6Oerg7emLlL2vhkGXCjLmz4eXuhR3btqHzWx2x4Y+t8HbzQOtW7bDqp1Xml/XfDecAACAASURBVP2EvBmCCxfOou+AAXBzdccnH43H+fMXzSt+Or0Ja1eswaMHD7B4SRh69OyFooUDMez9YShcqBAqVgjG+Ws3sGjObOzduxtnTx1Hy1atEX32BE5Gn0CN6nUQe/ECniQmomWjJti5fzfeHzYMA/oNwPChQ1CrRn3oXA1wdHTGul9/RoUK5c0v6Tl77gJmfjUNrd5qhxmh87B2eYT5xTveXt5o0bQlRo16H4GBgTh94gRGjx2LLiEh+GD0aPNLeLJMJsydPx8ff/ghjAYDtm7ZhP37ouHj44xateujecvmmDltJlx0DthzZB+CK1XFiOEjMXbcKLR/uweunT+Ox48f41zsJUSEL8O1y9cxffYsDBrQH2PGjNM4A5g6rRDgCGaz1q2xhLeC+eab7TH5m6koXbIE5i5cgJiLsejcuTO69uiJ5o1bYuvuLThz/BhcnFxw8vhJvNf7PRTw98fatSuxecs2BFcJQp2atfDD779ixbJIhC6ch6pVayA+JQlnTp5B3z790aFNG1SoXB7c21KPnTiB6H2HMfbTcfD18zW7zr0ca87sOWjdtjWS45KwbttGfP3FF1gVEYVadetiwcIF+HrS1+bnRFf9GIFp385+CZl5i+zkyWhYrx5WrFiBY0ePoXiJ4kh89gzTZ32H3bt2YueObRg/7iN8MvFzLFkYivU7tiPkzU5YsHAhgipXhp+nJ+YvXPiCYM6da9YXsWQ5jCYT+o8YisXff48Dhw+hSaPm8Cvgg6uxsZg26ztcv3bdvD2953s9UKliRVVhZM9gqoKNdWIIMAQYAgwBhkCuQoARTI3DRfMWWY1NyvHqnj59igtnz6L5G2/keFuZgTkHAe7tqM1aNcWS0HDzFtkdu7dhZdQqLFoUii8+n4ie772HwwcPoXDhQujduw+mTp6GbJMBQ4cOxs2bN3HkaDT69e2LnXt248r5K2jVrgUOHTqC6lWr4oeffsKKFZFYtHA+XqtaE0kJz3Dy1Fk0adwAtRo1xOq1q5D0JBG1atbC/gMH8NFHY+D3N8HkzrGdPWc2WrVpjWePn2Dzrp34euI/BHP+wjmYNOl/0OsdsfrHnzDz2ylmULmXY3HPWU/65hs0ql8fP/7wAw4f3I/6zdvgh9WR2LRhI/bs2Y2jJ49g3NiPELZ8Ea5dvI7RYz5CxVKlsGjhQlSsXBnOngWwxKxjEubMm2cmm1GLl8FoNMGk0yGggB90egf8dfcBfP28ceXyJUyfORPXrl7DihWr0Lvve1YRzPzyFtmcMxKYJQwBhgBDgCHAENAWAUYwtcUbjGDSA56ammo+3/NybAxmff89Agpp/2IWemtZy5yGAHdmbK/efTBq9Afw9PTG0UMHMGTICNR+vRa+nvg10hxS8CwuGaWKl8aYDz9AhsmIT4aPxKIVy/HLjz9gx/admPDFZ3j29Am+m/U9mjVvhEsXr8G/cEHs2r4ba39bh4kfjUWNmjXh4eaJffv24Y0WLZGQ9AxBlSrAWeeK+0/uY+NvvyE8IhJFSpQwQ3TlyhV8NuFThHTvjtjzsdi7Zw8WzJ2Lb2dMRfUa1c0v1nr/g1HmYzxWRa7ATz/+hEKFCyP28gW83aU7+vTpg4pVgrFt/QZ06drV/Dzyhx+MQqnSFVE0wAe16zVAUFCQ+Uiedm07YveenXBwcsTqNWuREBeHrLQkhC2LMB8Xsnr1SgwYMghrV67C8+dJeLtzCLZu34ZChQKRkBoPQ1oW4uMSsXTZIpw5dR7/+24qJk2ciDeatFAVbm4FM7+dg6kKKNaJIcAQYAgwBBgCuRgBRjA1Dl6H9u2xKDQUZWTOwdTYpJyrzmRCUnKy+axNd7dXd35hzgWIWSaHwOMnT8znoHIfvV4PHx8f85mv3CcjMwNJCUlwcXXhjpSFh6cnHHQOSElJhpubO7ijgri3DXNnVnLH+3Cr6C4urjCajOC23mZkZsLL08v8nCK3jVuv05nPffXx9ja/tOrhk8foP2AAkpOSwd0o8S/oD1eXF8cHpaWn41lCApwc9TAajDAYDWZZSUmJL8+0dHJyBkxAVnYWvH284e7ugYRnz8yyzB8HB/NZsN6eXubxwbXjzqJ1d3ODl7e3uQm34hm2ZAlGjXpx9AiHBeeXi5sbsjOz4OXlieSUFPMZoZxc7tzbwIAAxCckwMXVFcZsAzKyMsAdZcKdY8udQZuY+Bze3j7w9PRUlXxsi6wq2Kg62eKNn7aQQWUsr5GcTrFrYuf/2fLFJUowyGm2i2GvxB+lsZNqr6VOpTGwxkeSX6Tr1uim6fuq9dPYmJva0Mw/uckfrW1lBFNjxBnB1Bhwpo4hoDECm7ZsxInjp/C/r7/WWPMLddnZBpw/fxp7d+1Dn759zKufOeXDVjBzSiT+a8ereNupUp1K2ytFW4l8JW05O5S2V2p7TiB7WvupJaZa6lIT+5xunxqfclofhrGyiDCCqQwvq1szgmk1hEwAQyBHI/D40WPzSqaL24sVS60/BoMBh45Ew8/XC1Vfq6q1ell9+ZFgWu6C54bVBS1stHYF0t42KpGvpK2FfNlytZU0uF9V7inFheSH5fqrXlGyl1+0/pPaWWOf0r5K25Nszy3X86vfauLDCKYa1Kzo0759e4SyLbJWIMi6MgQYArkVAbZFNmdHToviiRFMk2ZJwAimbaHWYnxYY7E19intq7S9NX7lpL751W81MWAEUw1qVvRp364dQsPC2DOYVmDIujIEGAK5EwGOYEZGRmLYsGHmlxjl5Y9wO5XY9irLd3wc+Ljwrwu/5/7my5QibqRtXSQZFtuUxkvMdqG/Fh8ssoV9aFas1BZ8UrhI6RTDgU/guOtiMeLHlkSu5eSpGSskgkmjTyoHOXtI+SnXhuSPWC6IjRM+pqT8ofFXzi5Sf7VjUKiThCtN7srJEOay2Lgk4SAVC6n5Qok9lrxRO8fR4EPKP74NcmPYmhynsSE3t2EEU+PoMYKpMeBMHUOAIZBjEMhPBFOsQJEjGErJB5/QCAsqKXInJIlixTmf7JEIk1RiqfVTzh6LLpo2pIQXypDzk+SLMA7ColiqOKWJGckPEgkg+SVGNEh9aPJDDl8an+SIGimHhTcrpG5eSBEIEqZi8eaTDDl91vquJF5CDEnzkVh7EhZqcoVm7EnNX2JzHmkelMoHUixoSSpp3ibpycvXGcHUOLqMYGoMOFPHEGAI5BgE8tsWWdriQ6oYFAZOqrgnFY8014VthKsa/EKOlFByfdWSB4tOWkylbCQV3nKFthgplCI8JD20MSFhTeunPe2RwkUpaeHHWCz35Xywp39SuSc2ZtTelBGLIynflIwlPgnm65KbU5QQTH5bkt1qfKUZL6S5QWk+0uaU1DytduzmlX6MYGocSTPB5J7BLFtWY81MHUOAIcAQeLUIcAQzKioKQ4cOzfNbZGkKIrE2csUsbaFLo5tUPCktxoQFptSWWrEi0NJXbnVKyneldqrxm18wy63A8HEn6aGJkTWjleYGgbUFuRwuUjGl8UkqpqQbMaT8IflLso0UU2vl83Oc+7fYFnLSqqEc7qSbJ0q2wcvFQmi3JdctPkmRUdqxRTsXWBsPUrzl5m9SLuWH64xgahzl9m3bvngGkxFMjZFn6hgC9AhwZz8ePHQQt27dMj9nJPYsCL8AkPq38O6wsCCTk0Fvre1aurm5onv3d20nUCCJEcwXuURDxpQWg6RiinRdWCwpJW40PpFIlVIb1RR4pKKRZANtEUzSQ8LCmkFIS9CU+Cq0R64vCSOSb7T2k3LWGv/EbCTFlKSP5DcpJ0jySbgrnVPk7FVii9TcQJtDtiKUSuc0UrzVzD80OZBX2jCCqXEkGcHUGHCmjiGgAoHkpGR8N/M7lCxdEoUKFVIhIfd1cTI6YdjYEbhz85bdjM/PW2QtNxc4cJU+x0YqpEmFqVQhJCxILYGXWoGgXeGgKRz5N25o8KAtMmmSV64QJ9muNn5qY0TjD4n80WKnhDSI5Y5YHJUW9XI4kXJGif1qyIG95YuNc9p8s3aOEMOWhmBKxUTKbqmxZ5kf7fkYgNJcVEMwlepQM75zSx9GMDWOVLu2bRHGVjA1Rp2pYwgoQyA1JRnLwsMREtIFpUqVUtY5F7cuV64Crl+/ajcPOIK5YsUKDBkyJF9skbUUfZZiS4rQ8QEXboHjkz6+PGEBJySHcn/z9fELO7ECWqifNjnECLUYHnL+kXyX0kFjo7CgVYot6eUxSm2X84W2aOXL4OeH0DchPvwdGnL95HJTqFsuP5XER0wOLfZqx4ScfaS85o91NWNHKF8KV7l2tPiIxVPJTSSaOUhJbinJIZL/pOukHBSLM23sSbLzy3VGMDWONCOYGgPO1DEEVCDArWCGh4ejy9v5i2AGl6uEmOuXVSBG1yU7O9v8DGZ+Iph0yLBWDAGGAEOAIcAQyDsIMIKpcSzbtWmDsMWL2TOYGuPO1DEElCCQmpqM8GXh6JzfVjArBuP6lRglUClqm9+2yCoChzVmCDAEGAIMAYZAHkGAEUyNA8kIpsaAM3X5CoHMzEwYDAa4urriadxTFCqo7vnJ/Eowg4PLIybmmt1yhq1g2g1aJpghwBBgCDAEGAI5BgFGMDUOBSOYGgPO1OUrBM5duID4J3Fo0KA+Jnz8EebMn4+szEw4OjlBp9NRY5GTtshyq37csx+Ojo7U9qttWLZsOdy4cV1td2I/jmByz2AOHjw43zyDSQSFNWAIMAQYAgwBhkAeQ4ARTI0D2q51a4QtWcK2yGqMO1OXPxC4ePEinjx6glqv18Ynn3+MIQOHYsnqSEwYNRZlFRwNZF7BDA9H587WPYN5/sRpLIhcjE8nTkSJgoFYEBaKriGdUapUGaqAmIxGLF2yBB5eXujdu7don2xDNhzgAL1eTyVTrlFwcFnExNywWo6UALZF1m7QMsEMAYYAQ4AhwBDIMQgwgqlxKDiCGbpkiaJiV2MTmTqGQK5F4GJsLOIeP8Xrr9fG5xM+xXdz5uD48eMIDAxUNOZsRTD37NmDiR+Px8DBQ9B34CBM/moy+g/uj/Lly1NhzBHMiOWRcPf0RM+e4udTzpw9E94e3hg+fDiVTLlGZcqUxc2b9iOYbAXT6hAxAQwBhgBDgCHAEMjxCDCCqXGI2BZZjQFn6vIVAtwKZvzTeNStV9e8RXbm3wSzSJEiKFNGetVw5ozZKFO2GLp162HGy1ZbZLdv34I/9x7FH9t+x9Hok5j8v2/Qu38v/LD2V3w/ZzZ0/p64ffIC3uvbF9t37MDYMWPg7++LadNmwNnJBatWrMTdv27D2csLe3fuxIBB/WByMqFd844oWaokPp3wMebM+h6xly5h7ty5GDVqlFXxDg4uh5gYtkXWKhBZZ4YAQ4AhwBBgCORzBBjB1DgBGMHUGHCmLl8hwK2QGU1GODk6ITklGc8ex2PVr6vxeq16aNuqlSQW80IX4uOx4+Dt6YWQ9p3Rd+gQnDgZjXesPKZk+85tOHf2NJIT0uHp74nkhOd4/fW62LZrN7xdXBFzIRadu3ZCz5698cPalShQoADatnsTzk7OOHvuLPbs2A0vH09s2LgRgwYPQ0hIJwwfNgw+Xl649+gRGjeoh6dJiSjsH2D+3tqPvZ/BZFtkrY3Qf/vTnpFoe81MIkPgHwSU5qHS9vkN6/yMD8l3sfN6ac/v5PJITj6NbJJ9+S1XpfxlBFPjTGAEU2PAmTqGgAQCBqMRmenp0BkMWP3rTxg5/H1wb6EFuBfq6FGnTh2sXbsWpUuXVo3hru37EB1zCoN790b3bt1QvW49NKlTBw/u3UOdunXh4+uLIkWL4sGDh9i0aQuGDR6Edb+tw9dTpyIlLRUjhwxAyRKlELkqAl9MnIh2bTti4MBBGDJwCPwK+iEgIADLo5bD18sXw2xAMNlbZFWH+pV0tBz8raS4eiWGMqUMAYYAQ4ACAaVzmj3bK5VN4V6+asIIpsbhZgRTY8CZOoYAAJPBgNt37uLUiWhwb5p1c3GDr38BFCxQAIUDA/HowX307tsP6RkZZrz0ekc0atQIK1euQKlSpVRjuGvXTpyJPo6ho97HitClWLtxA7755iscPRqNjp1CkJmVjCIBgdi6eROKly6LTh07Yviw4Rg+YijOnDmN69duo2TxokhLT8fhE6cwc/JsLFk2D7Vq10T1atXh4uKCHX9sxYOUh/jsg8+hd3JSbSvXsVy5Crh+/apVMuQ6s2NKyNAqvTuutD3ZAuUtLDYosUVJW+UWsR4MAYZAbkVA6dxgz/ZKZedWzO1hNyOY9kBVRma7tm0RFhbG3iKrMe5MXd5HINNgQEZSEhISE3H79m2cO3kSl67fRJFC/qgY9BpKli2JwIBAFCrkD52TMxyMBly5fAm7du6F0QR89dVXSEp+bgaqU4f2qPLaaxg+8n2rCOaRI4dx5VIsunZ7F6kZ6fh03Dh8PXkKrly7gunTpqNE8WKYMWMmxo//2Pwyok4hb6Nl86b439eT0aRRPQRVDoKnlxfcPT3g7uWOs8dPo1uP7vjk0wlIT0vFV19+iWLFS6J79+74aNxYdHjzTasCHRxcATEx9iOYbIssOTxKCxql7ckWaNMit9qtDTpMC0Mg/yKgdG6wZ3ulsvNv1P7rOSOYGmdD+7ZtEcoIpsaoM3V5CQETgNTUNFy7fBlHjx3Hvft/wce/GAIKe6FYgYLw8PNFAT9/+Bfwg5+PLxwE51+mp2dhzQ+R0Dk4o0aVqvALDMDWTZvh4+NtPgqkdJnS+PbbqXj86DFCQqw7piS34V6+fEVcu3bFbmZzBDMqKgpDhw7NV+dgSm214q/8iYHO3/pqkcG1E35v+VuqjZqACmXJyRbzT+iblC9i/ljs5fvF/Vuox55b2OTwFtrH/U3yV439NJhb8LN1ISzlDymX+blGgwlNe6n84ueOWG6owVzNWLH0UZIzpPEljCepvZwNNH1tOXcIMVSCC38sWf4tNR/wfRZ7TIA0Z8rNW3KyxWIjlmvW5FJe6MsIpsZRZARTY8CZulyLQEZ6Gh48eYT4J/G4d/8eHt75C88SkswvvfH28kGxUiUQVKkSCgUEQCcgkUKn01PTcOnyZRw/chiOLp7o8GZ7+Pn54OTpU7h+7TratGmNgEIBOHz4MHZs345Ro0Zj9epV6GLlS35yG/hBQRURG8sIpi3jxi9GhP+WIypihbdY0SMl3xY+SBVSUraJEWYhSVRauPF1CYm0lGxrfZeLmRi5FytkSVgIyZGwQJbDniaPrMFAyh8pm+UIoFgfJe3lcCIV+jQE1BqcSONASJbEyJNcPinJCbW6SP2sxUcuRnI3yuTmDX5cxewn+UR7M0JKjlheCW2yFre80J8RTI2jyAimxoAzdTkeAe6HJD7+Gc6ePIHjp04iM8OAgMBC8PcvCP+AQvDx9kZBP3/4FPSFj4eXIn8SE1Pw6++/QG8yoWr1qqhcMQjuHh5Iev4cP/70E6rXqIHq1arBxdXVLJezJSsrE1mZWQgPD0dIl/y2glkJ165dVoSxksb5bYus2KoSiRCK9REWslJFu61f9kMimHL+qe0rzCfLyoBUMSpVYCrJS2FbUgwsOsXiIEY61GBBE3MxXdb4LSdPjQ+0JNmiV6kOJfJJsq3FTSpn+GTdooPmpgtp7pAjP3xfaHWJjTtrMZEbmzS4yGEqNx/wxycNFnw7afKEpo0tsMvtMhjB1DiC7du1e7FFVuZMPo1NYuoYAnZHICPbiNSkBNy//xBPnjzEs/gEPEtIQFZWhnlrmbOLG4KDq6BycBC8PDzgYIVFSSkpiD1/FuevXYNDRhbadmiHYkWKmSWmZaRh38G9uHf7Md7p8hb8/AqIakpJSX5BMPPZFtmgoEqIjbUvwcxPW2RJRSLpuhTJsPcKFg1JkioeLbaRijClvmtJMMUIJJ8Ecf8WEl9bk22hDWJ4WuyQK+TVTqVK40cTT6U3V6yxQWlftThJjVF+vsjd+KEdL0J5NHgLfVKqy1aYSG1flcKFTz5p+irFwpqxKjbWpIiwLfDLzTIYwdQ4eoxgagw4U6c5AplGIx7euYNjJ07i6pVr0Dvr4O3tgcBCRVC4cIB5ZdLP3x++3t5wcnZ+ad/1a9fg6ekJZxc97tx5iOrVqyqy/emTx9iydTOMBqBGrdp4LagynFxcXsq4GBOD6MNH0LBpA1QuXxmQ2Vabkvw3wcxnK5gVKlTG1auXFOGupDG3ghkZGWk+UsXWq21K7NCqLanwIV2XKlKlCnV7FDpSRWleJ5hi2MuRFmuKVpo8IK3m2Dr2SgmaUh+Utqcp7OUILMkfW84JJCItJKU0q/T5jWDKbX+niaXceLBmrNLkoS1zKTfLYgRT4+gxgqkx4EydXRDIyMrA04dP8ejJIzx89ABJzxORmZmBtNRM8/8DiwQiuGpVlC1TBq48kidnzLY//kBgYCCcXRxx4sR58wpjbOwllC1fBgUK+It2TU5KwrmYi7h+6QqMOj1at2qBokWK/qtt4vNEHDx8DEZTOpo2aWJ+fpP0ya8EMygoCLGxsSR4VF/Pb1tkhcWIksJIjkRycsUKMFuTDH5Ry9cpViAr9VWMuErhQ8LN1n7TEHjLKgvNc6Fq7BfaQIq5PTGgKaqVEkal7Uk2WOJhwUkN5qonNt5LnmwxDqRu3pDGI8lni1zhWKbppxYbNWOaRNBp7JVro/aakORL/a0Wq7zWjxFMjSPKCKbGgDN1qhAwGY0wcG9tNBjMb2y9ffcurl67gvt37yI1OQXZRiOKlSqPKpXKokTx4vD08Yarqxt0Duo3t/7y2zpwq5gwGREQEAgfX29Urlge5ctXgIur20s/OLuePHiA3fv+xLP4Z2jWogmqVKwMncgZkNxxIHt270aLFm+gfIXy0DvoqPBITkrG0qVLEfJWJwRy52BmZwE6PVXfnNTIoAMcDQY46PQwchuPueVdOMCgdzB/r9PpYYIJRm6bMnQIfq06rlyxL8HMTyuYcgWhsCBW0pbf19JPSHSkCKGa/CSRFymyxS/2pewUe5EJv60YcZC7rsY/YR9SbIR+8VeglGKhVpc9MVCKuZgPcjL4eEvlLckGsfHCv2mhJIfsmTN8Uic1JsUIj3C88G2UG49S+UQiQ6R+1mBEm+NSWInNd3JzizA3xHBXmrO0eWoNTnmtLyOYGke0Q/v2WBQayp7B1Bh3pk4aAY5Mpqem48Hjh3j88AHi4uLwPDEJaWlpSMrMhiMyULlCZQRVqYaigYX/c+yHrbDdsW2beQXTxc0RR4+ewY07l+HtWgANGzZAg0b1kZqaijNnT+HypUtwd/NA85YtUTigsKj6p3Hx2LNzOxwdXPHWu13gqNBI7g22k6dMxp49exX2zN3NixQJxG+//W43J7gVzIiICAwfPjxfbJG1G5AaCyYRTI3NyZHqGEY5Mix50ihrcs2avtaA+ar0WmMz62sdAoxgWoef4t6MYCqGjHWwAQJGkwnZWZnIyMg0E7WnT5/i3r17uHr1CmJuXIc+24jmTZqgTv1G8PH3hbuLCxwJR3/YwKx/idixa4/5GU0XJx1On76ArOx0lK1QCU8fP0JWRjrOnDyLwaNGoGhgUbg4iq9EZmdl4eyZ0zhx8iR69ewFLx/ydlhb+8HkSSOQH7fI5vZ8YIUhXQQZTnQ4sVbWIWBNnlnT1zqr/zkn1lo5rH/uQYARTI1jZQ+CaTAYcPfuXTx58kRjb+ynjjvXMCAgAMWLF7efkjwq2WDMRtLzJMQ9i8Odv+7iWdxTPHn4FBnp6XBz0gM+BVGnWhAqViwPd3fPHIlCRnoGfv3lZ/z++3rzWZQdOnSAXwHxN75aHHj48CF27dqF0iVLo179esgyAfv370HjBo1w5fJllChRwnxmJvu8OgTYCuarw16pZuFWT6X981N7e24vzE84Ml+lEbBmPFrT1xYxedX6beEDk6EcAUYwlWNmVQ97EMy4Z8/w+ddf4vCuPfD08YPOQYfMzDQ4O7vBaDSYt6Lp9Y7IykqHk5MrTCYjDIZsODo6Izs7E3q9k/moCO7ICCcnFxgMWXBw0JsPr8/MTIezsyuMxmyz3zqdI0+2ESaTwdzf0pfTxfX/R7YjHBx0L3Vzejld3LNfcjZmZaWhceNmmDNnllV458XOJgDcTQXuvMb0lFSkGLKRFvcMt+7exsEDh3DixFlUqFAe3d7ujEaNGwH63PHsYFZ2Fp4nJCA6+gQio1ZjxtypKFesNDGEHGk5d+Esdm3bjQ/GfgB3V3dzn4TEZ1i2JBID+vfB/gMHEFzlNbi7uaB48RJ4mpiArMRkFCtZkiifNbAdAoxg2g5LJokhwBBgCDAEGAI5FQFGMDWODLcSE7poEUrb8BzMZ8/isXJlJOrVa4D69Rtq7JF91MXExiAiMgKzZjKCyRXlySnJSE5MMr/h88bNK3jy5Ck83bzg6u6FUpXKI6hyWZQpUkr26A37RMp6qelpaThz6jSijxxDqfJl0aZNK7i7vyCJsh+TCbdu3MKPv/+ATp1CUKVS8L+aP8vIwPAePVGsbCm4u7mhafPm+OvObfR+ry/OHDuJc1diMWTQIJIWdt2GCLAtsjYEk4liCDAEGAIMAYZADkWAEUyNA2MmmKGhKF2avDJDa9oLghmFevXq5xmCeSkmBivCIzAtP6xgmgCD0QBuBS/teSLiMzKQlBCHS+cvYe++PXjy6BEaNG2Brt27o0yJfx/BQZsjOa1dliEbyU/jsHPfMezb8wcmfTkRRYoVozaT2+67fusm6F3c0Kl1G7jwztO0CEnOSMaS+cvRt39vHNh/CDVqV8OJ48fQ+a3OyMzIxG+//Ir+gwZQ62QNrUeAI5jLly/HiBEj2Et+rIeTSWAIMATyGQL8N+Xmh7OE81l485S7jGBqHE67EMy4BKyMWIN6TWrmGYJpXsGMisCsGXlvBTPbkI2szCw8jnuE09FncDT6MFITE1GmQjmUCQpGuRKlg5EwHgAAIABJREFUUKpYSXgX8NY4O+2vLjMjA0cOH8HhA0dQq0EttGnVxrxlmvpjMuHqlcvYvGMLQjq9jTKly0h2TUlJQeTyVejRqysOHz6MysHBOHFgHzq+3Q1pGen4deNvGN5/KBwdlb5jltpa1lCAACOYLCUYAgwBhgBDgCGQ9xFgBFPjGNuFYObFLbIxMQgPj8jVz2AasrLwLCEOjx49xf27D3D67HEciz5pfrPpm+07olPnTnB2cdY4A1+NupsPHmDvpq24dfs6ho7+AMULF1FsSHZ6OlasWAFvDx90691DcX/W4dUjkJ+3yMrdSLF2JcLat0Na25/LLCVn3b36TPy3BcLYWBuPnOCfVExJLySixYIkRw0GcrpJdpGuS9lD04+EJT9fbDGWrLFVDe5y+rTyzZZ2M1k5AwFGMDWOgz0IZlxcPCIiItGkCf0zmM+fP8eqNWvQuFEj1KheXWMUyOpy4wrm+djz2Ll5M3YdPIpygaVQt35tVKtdG36BASjg5wc3nc784iRFK3ZkqHJsC6PBgJ07d4I7fqRnv+6oUbEq9C7OcICCFcu/vdu5fSsuXL6GoSNHwoOtOObYmJMMy68EU1h0kv4m4ci/bu0bGq3tbyGXYoWoLf1UgomStmKEwJ4kQYltatqSiB/fN5r4aIWPHOYkG0jXaQmUWDup8aEURzWxFI5z4Y0PLfPUFvOEtRiw/rkLAUYwNY6XPQim+RnMVStQr34j1K9bl8ojk8GARw8ewNPHB55eXuY+165dw59792LAwIHQybx59PS501i7ai0+++wz83mKFStWpNKppFFOfAYzOyMD9+8/wM07t3Ht+mVc++spkp7cQblyFdCoSWOUKVUWnh4ecHF1g06nnEQpwScnt71z5ya2btmJrGwT3urcESWKFzUTazWfR48fYNP6TahRrSZq1aklm5dq5LM+2iKQH7fI0ha/1hSL1vQVI4hKs0JuhScnrwYqJTVKcXmV7dXkHU0fa3PNGrJHIlxKrtPkvcVXNUTcljjllDy1pU+2HhtSsSLpyck+kWzP6dcZwdQ4QvZ7i2wU6tVtgPoNGlB5FBf3DGvWrEazZk1R/e8VzEuXLmH7rl0YNWoU5A62OHbsGEJDlyB04Tw8T0xEQNGisu2pDBI0etVvkU1OS8aBPw9gw/oNuPvXLTTisG3eHKXKlIG3iwtcPTzg7OQMZ2cnbm+YGhfzVB9jdjY2b9yIDRu34oPxH6JCubJwc3MzH5mj5mOCCXv/3IsL586jX/+B8Pb0zDcrv2rwyi19GMF8ESmaQl5JTK0tkuzV31q5SjBQ2pbGNpo2SvVq1Z42x+RW4sRy1R6YWFbHLNiQbkqQbCBdt/jFj4WYzpxAMGl9IWFmi7yjscUWerSUkRd90hI/OV2MYGocCXsQzLiEZ1i+ahWa1myA+o3rUHkUF/f0b4LZAilJyfhg9BjUrFENr1UNwjtduuLryd/gwvmzWLp4GXz9C2DixIl4eP8hvp05DSaDCcuXh2PIsGE4fOgwHj98iN/WrUNwlWAsmB+KmdMm4/a9+6hVtQbu3LuDK1evYt0v61CwcEEq27hGMXZ+BtNkNOJZfCJu3rqFW7ev4sHN20jLykK2oytKly6GiqXLIrBIIHx8fODh5aViUye1q7m2odFoxJXLl7Bv1174FfBDrYYNUK50aeisJNy3bt7E2p9W4a327+C1asGMwOfaDPmv4flti6ySlT0pQsChKFX8Wq6JrbCIFev8Ql7q2SqpNvyiXNhXrFBXShr4MoQ2iNkkZyfNkKEpLMXIl0WvHAb8mJEwF5NHYz+pjRqCKSSUYnnF+S1lMw2mJLvFSK0wN+TIlFobpHylJdm0eNP4r8Rfvn18QkyaN4TXxfrKYSI3XoU2SdlCgwXNXCA3N5HylTR3SW39FxvjWpB8GsxyShtGMDWORIf27bEoNBRlbHkOZvwzrIxYjXqNa1O/RTYuLs5MMGvXrYPvps/CvAVzEX30GK5evoUSJQujXNkyKFuuHPoNGIx1P/+A+IQERJ84DJPRAcWKFMeyZcsxcGB/bN+2HZ99NgG7du/CvgO7MX70x/jok08wauQoLFg0H9169UTSkzjonVzRr38farRtsoJpMoEraI0AHj16gJ1bt2H9H3/Az6sgmrasj9q1asPPxxce7h5wc3eHi4sznJzyx0t3qAMh1tBoxPrf1mPHnr0YOmQQylUsDw8PD6uJZXpGOqIil6NC5YpoWL8p3FxdrDKTdc55CHDjMSIiAsOHD88Xx5TQEkxScUoqfoXFjqXQESNIlqyQukZjs5LCU23RRfLZ2peP0BARYdEtViirsVOKMKvFSmyk08ZRyiea72kwVDsLSY0Jizy5my5qCQ0/3nL5RRqvYmPMljgIZfHzSWou4JM+oX1S+ShFQoXkkvaGk9r8Js03YnMZ7RijlU2DkT3Hg9r8eZX9GMHUGH27EEwVb5HlXgy0Zs0aVKtSFZs2rsPsefNx+fJlbN+6FYmJiTgbcwGFvAuhSIlA9O7XF7O+m4E9u/bhnW7d0LZNa6xcuQJ9+/bDzu3bMW7seHzyyaeY9O03MGQaETb/e0z6YhKmz5qFvn37ID4uDkePRWPM6A+p0Va6gpmdnYX79+7jyqVLuHb7HrKzEuHg6AYfN08ULByAggG+CCwYiEKFA+DizIgLdSD+bpidlY2Yixdw/MRxuPn6oU716qhQvrxNVheNRgNiYy7g3JnTqFuvEcqUK6f6mU2lfrH22iLACOYLvKUKQrnCVKr4FRaONEWORb+QiNKQEhJBlSs+lWQbibgJZSktXmlxEiPrpAKbtOIsV+wrwUiurZx//PiTcCYReRoc1fhEkmvtdTGbhONCajzmRIJpWakjEWOpcUPjE4n0W2TT2KIkJ5TkKH9skcij1DikxYhGvhI/81pbRjA1jqhdCGZ8AlZGrUa9hrUUrGC+2CJbo2YtzJnzPX5ftw4HDx7En/v/hKe7O16v+zoaNWyCzJQUHDpyHEePHULlikG49+ghalSvZiaYffr0Na9gBgUFw83NGSFd3ja/OOj7BfPxxRdfYtbMmejTpzdS4pNxIPoARn+ogGDGxmB5RARmf/fPOZiGzExkckd/pKbirxtXEH3sNK5eiUGRwkXMz0aWKFESRQILo2DBQnD19ISroyMcVL5cRuO0yLHqUpNSsevPPYg5fx7NmrVA1aqvwdPTwybEknOaO8olfGUUShcvhSbNmsDN1S1HbEdOT0vHotBFiI6OzrGxsYdhvr5eWLp0uT1Em2WyLbIvoFVTHNMSTIt87v9ib520fC+8688vDoUJQCo+lRBTJckl5TMJPxodNDKEGMk9pydHRqQwJ5E3Gj+k2ij1TyovSRjQ6FHjB0ku7XULaZTLb37s5GyVu9lAGiNqMKCZK/htSISHdNNBbL4g5Sjt2CfFi4SPkrlATVup8cu3yxp8Sf7lxeuMYGoc1fbt2yPUxltk457FI3L1KjSu1QD1G9G9RTYhIQGrV69BkyaNsWPvXvy0ag0qB1dEo0YNUad2PUyfMR13nz9Ej9YhaNy2JT4Z/zkM2Rlo16Y1GjdpgqjVqzCwTz9s37YNjx7fx9Ho4yhZsiS+nzMf4RHL8NnEzzF71iz07vUekpKe49CBQxg9Zgw12rExMZgzezbeeqczbt64DTdHZzi7ucHbwxOevl7wK1gIxYsUQUChQmy1ixpVuoZZ2Vk4dfo0Lpw+D/dCnqgdVB0VKla0KVnPMhpweO8e3PrrPt5o1RLFi5egM06jVslJyZgz+3sEV6mCYsWLwGDMhoNJDwe9CUYDoNfpYEAWYHCEzhEwGozQ6fQwIhvI1kPvBBiMRuigh8nBAJPBAXpH3Us50Jlg4uRw35my4WC0yDb9I8eg/0e2AycnGyaDHnpHhxdy4AiIyFZlo8lgfkNv7z79cP3aFbuhzBHMyMhIDBs2jG2RNZkkcZYrVpUUsnLkQOoarXwS8aAtjuWSTUmhqCZplRTcpLZiBEauICUVq2r8kSuGxeTR2ECKs7XEQS1BJuklXafBQ4p0qBkj1sSTlHtSxJcmvnLEiqY/I5j/zONqcs6avMjpfRnB1DhC7du1Q2hYmO2fwYxahXoNX6dewTS7zRU4lheyGI0w6XTmoo97SUu2wQSuXHawHFdiKYb47R0cYOS+N+HF/x0AJ97xJtyLdMx3Dx0cwB2L8lIWBeYHDhzAiBEj0a5tG7xW9TX4evvAycUF3t5e0Ot18PDwND8v6e7sDke9IxwcdNA566FzNkGvf3HWorOTE5z1emTr9HDUOcLJ0cHq5wQpTM+1TeIfJSL6zAFcir2FWtVeQ70G9eDq5mpTf7j8enD3Hnbv3o3yFcujToOGcLTypUBCA6OiovD666+jSIkiWLP8J4weN1KxDynJyQgPD0dIly4oVaqU4v65tUPFikG4ciXWbuYzgvkCWppCRAk55JMbGuJonpd5K5wkEiG0mabwpPVTLtloCSYNnkqIDC2BIPkoxFUKc5IcNQOSREr4tqglGdbgThN3JTHjt1VjFwkvudU9WpKlJo5qYyOWU0pueND0l2tDO0cowUQ4b4lhQztvCvvSzDUkn9TknRL/c1tbRjA1jphdCKaKZzA1dluxugsXLmD8uHHm5/z+evjQ/GxeyxYNUbhQINIzMpGdmYns7AykZWSZV3aMHIE1AWlp2XB00CM1IxEmkw7Z2ZkwZXF3mHQwZKYjU+8IRwcD0tMzzaSUe3ZTZ9IBxmxk6QxwMDogK8sEnV4HNxcXePq5w1nvCk9P7j9vuLi4wcvDy/wCGlcvT3i4cwRX7lAXxa5r2iEzKxPHo8/gwsUzKBDgi1rVaqNsmTI2Xa20OJSRmYFDRw7ieVwCGjZtgoCCAXbZDvsvghm5AsE1auDuzZto3LQpyperQIVvfiWYQUGVERt7iQojNY3y2xZZMWImxI30RkwxImCRa7kmRmSE/SzFGb+PlC3CtvxiTE4u/xpfhpQPNDkkV7xb+it9/lKol2SrFB78OPBl8leU+DYK9YjFQu6tlzR4CW0SewELTc7JYUtT6NPaKoah1NZuKZtI8ROzRUkfUg6q2TqtBB/h+BPDQW58S72ERypPxXKIdgzw81cqv9X4LpxLpcYwzdgjjQkxX0n4yuGj1t/c3o8RTI0jaDeCuSoK9eo1RP169TX2yD7quJf8cM9gcs9xbtq6Fds3rsed+48QWCQAzRo1Q4WgiihWvASKFility2yiWnJSH6WiPTUdCQmJyEpORlJSYlIT0lBfEIyUpPjkZySjKxsAzxcXZHpoIO70RWOLoDO1REujk4wmABPVzcYYIKzkx4mvRNc9XronV2h1znA1ckRejdnuDg4wcHREc4uznB0doYOJvMKrZOTk3mFljtP0olr68qt1jrA1dHFvDoLFxdVK4AP7z3AuQvncO3KJVSpXgUNGzS16xt0r925gei9f6JouQpo1rgx1J2OSZdrERGRuHgxBk56RxQs6IdxH32Eo9HHzC93ql27JpUQbosst4LZ5e38tYJZoUJlXL1qX4KZn7bIkooiqmRkjXIsAvZcufo/e1cBHdW1tb9kJO7E3QWHCCQUJyQ4lLZQhRYo1Nv/9VVfXYAKNaS4thSKBneXEEiACCGeQEggnkkm4/+6l6YdpjNXxgjk3rXees3cc/bZ+9v7Xs539zn7cNmQDut2Ropx/mMEE6tGHKas4LrvjTmCaWYXkAST2IMZEmK0keuIPZhr1iMpNhH9BsQaTe79FKRZRbaopAC7du2Cg50rmkXNcHJxhJuTC6prasBTKuEbGIjY2N5wdXG7n2rTji1TqsjCNnKlGC3iNqiUKkgaJZAoJJArlRC3SshsrEzWBrlCCoVCBbGkDXxLS7S0tkGgVEIqk6NFLoNKrkSbuAUWKjkkCisIhCryv4m2xOY9hYJYoswjNghCwbeEhYUKVrAi91c2tYowbMhgRIaHwd7JEUK+FexsbGDtYA1bK2sIhcZZGtvc2ooDe3aBZynA8OGjYe9o+mNg1qxdjb59+8Lbzwe/r/4DE8aPwpXMLAwcMQz29g46fdTaKoKVrT2IfHRLy19LZCd0LoIZHR2JvLx82jjWtwGRwSQyzLNmzeoUezDbceImRvpGTMfuZyqCycVLx/Y7nXac/+gQYn+fw5Q9Zve7B0cwzeyB1JEj7+7BNCLBrCfOwVyzBgn949ntwTSz7WyGa89gEoWC2i+5XI5tm/6Eh48P6pvqUVddiz69eyKyewxult7EgUMHYWkBBAcGwNvXF57evnD3dDdptoyNTcZoKwdIAkSc7clkYa5SqcSd6mrk5eUhPy8PgSEB6Nc/CY11jWhsakaTqBFNDY1oa23Fnbp6iFvEaBI1QSKTkEuIbe2sYWEpILOxVlZEURk+hDaW5LJhK4EQPEseBFY8clmyBd8CAr41VDwLWFvyUNdUjxPHTyFpwCBEhASBJxSCz7cEjycATyAEn0fIEZAZaIGQD0sBH9Z8ASzJrC0T67QjmpWVBR8fHzg5OSH9Yjoqb1ajpa0NycMGw8/HT6cbZsyYAX9/H8yZ/RLs7e2xjNiDaQaCSfioqqqK1JnuqiirgH/g3YJIMqkMjU0NpJ1Etpt4PurqauHh4UknRuf9sLAIFJq4yA+RGX7ppZc6FcEkAOcmSHqHZYfuqGvZa4dWmlPOZAhwz7lxodW1HNu4o3DSTIEARzBNgSqFTJMQzIdwDyZBMFcuX4lvv/+HYBKwEpPozEsXUVpWiiGDhqCouBgnjh9FvwGJ6N8viVxOSlStrSi9gSvXrqO6uBjuAb7o0aMHIsLDIBSaPoNm5pDSOdylSxdx/sJ52Dt1wbCBA+Dt5WWSvZUE2ZUQpLdNCqlCBnFjPbZt3wkXZ1fExcaRGVuZUkZWVZXI5BCLWiCVtkIikUEiFqNV1oY2sQoqiRhNkia0iuRQyaUQCi3Bs+SDJyCWDgvICTqRCRUIrSGw4INnZQFra2sIBFYQCgWwsbEhjzkh98fa2UIo5MPG1hFWAj5sbYm/hf86f7AdvPr6ekydOgUHDh5Cz5498ckHH6KwpASTH5vMqsiPQiLBzDkvY+XK5WQRrd82bIC9iwOyLmTio08+0eqrhsZGzJ49Bxt//402dFJHj8Aff/wJR3snFBUWYt2G3zDtuecQFBSIGxUV+OXnhfjiqy/A5/NpZWlrEB0dgbw801aR7YwZTL2cwXXiEOAQ4BDgEOAQeEAR4AimmR2XMnIkFhs7g/mQEszlK1bi++/uJZjt7qooK8PxEyfQN6E/IsNCcCEzC+dPn0bCgER0j46BrY3N354lzjS8cCEdZy5cgqeHEwJ8AhHk70dmQu3tjHemo5lD6V/DKRQKVN2+jdyrObh0MRNxCQkYOnSg2dQijjfJzs3GyaPHSWLmQ5EtNKZSBIGVStpQXXsbokYxmtpEaKhthLi1Bc11NRBJxWS2u0ksgZUFHxbWFrBSWcDKzhECCxX4AgG5XPnTLz5HW5uYVM3GxhaJif2xYsUKVgST6DsuNRnL1q6FnbU91hHLdeNiERgYDE9PT4jEYtypugU3Vzc4ODigvKIccrkCn77/P6z+fT1qa2vQ3NwMP78Aco9uTW0t5AoZqY+LswtGJSfjt507oGxtRXVVFbZu3Yqnn34GPD4fCgsL/Lp4If733gdoFYvh7OLCmmiGhoajqKjAmO65RxaxRHbNmjWYOXNmp8tgmgxUTjCHAIcAhwCHAIdAB0OAI5hmdogpCGZdfT3WrluLfvFxD9US2eXLV+J7jQymuruUcjn+2PQnXBztMDQlFZawQFbWZRw6sB9DU5LRs0d3WPH/nbEUidtwLf869u3ZRS7tHDQgCaGREXBxcyP3L2pb8mTmMGE+nEoFqUyG4uISHDi4D/YO9hg9fhzcnbuY70gWlQo1d2qwbs3vGDqsPyK694GNQP8lrsyNN05L4oidmqrb6BHXE9U3q0mhxLLdpKQkrFu3jjXBXPjrctgKeBg0aAjOnD6DqK6RWPD9AqxcuQJzXpyNjMxMTJwwDmHhEfjpxx8hk0nh6uqBeXPnYt78b5CXl42nnnwCk6dOwZTHnoRUIkZcbD98/uVnmDltJlauX47li9ciMiYUubk5GJUyCh98+g5WLV1Lnt3ZtVs0BEIhHn/8cTLDy+aKiQlHbq5pCWZnXSLLxg9cWw4BDgEOAQ4BDoEHGQGOYJrZeynJyVi8ZIlx92D+ncFMRL9+/c1skWmGI4v8UGQw1UfNLS7B6f2HMHbSWHgR+88sLHD58iXs37MfiYMGoG+fWHLppK6rqaUJ+9P2oKS0FF6+nogIC0dISDic3dwg1HOpoWlQ+Ucqka28WV2FKxcvIufyVTwyaAgSH0k09bD/ki9pa8O58xmouFmBUSnJcHXt2EWWiPLkreIWNDWKcLvmNkrKSlBZWQ1RXR1++GYJbtWVkTYS+0QTEuKxYcN6BAUFscK1tKQE//voPcyc+TJKSkqRlNQfX3z8KT795FN89t3X+HXJMhALWF+YNQtvv/Y+3D3s8NKrr+OPjRvQ2NSIsuJqfLfgK3z62Zf4/JOPsfTXRfh+wc9IHZOKt998A0s2LMOGZWsQHtEVOdlXMSp1ND54/12sXLsW0595DiOSh2H68zPg4enBSm+icWhoGIqKCln3Y9qBWOJOLJHtzBnM+71H636PzzRWHhQ9qex5GGxg6i+u3cONgGYs36/YNua4bGSxaftwRwJz6ziCyRwro7Q0GcFctRYJ8UnoNyDOKHrebyFkkZ/lK/EdRQZTXcfahkbs2r0fUSGBiEuIIzNQEpUK5dfzsX7D70hOHom4+L4QCq2oTVOpIGoT48TJk1i59FckDx2GsePGw8nFFVZWQvCI4jN/HVJ+PzAizpIsLy/H7xt+Q3h4BEZPmggra2vQWGV8VVUq1NbVYuPWjejXKw59Y+PvKy6aBqqUSnLpqVxBnHnaSmZYTx09iQ17tyCgizeeeeIpJD2SBFjyyL2axP7QRydNwI4daaQoT09vkmD+9NOPrDOYBIl67bU30btnDBxcnDFwwCD858338eWXH2PRsiX4Zt48cozpL0zH3K/mwtrKCnNeeQkvvfIy3n3vPZQXlSAiIpJcnjt37lxySf23C+YjJXkU3n7nTSxesQHrlqxGZHQIrl8vQMqIZLz77n+wZv16TJv2LAYPeAQvvDgbXl5erP0eExOG3FyOYLIGjmEHfQpWqE9sDJ3k6DM+Q9OM2uxB0ZOOXBL3DT2j06jAcsI4BPRAQPN5vF/P5/0aVw/IuC5EYTsV9/YzayCYgmCSx5SsWo4e3XsilpjoPwRXfv51bNq0mXKJrKaZbQoF9u/fD0upAsmpybCy+od2ZV3Kwr49u9F/8CAk9UsAny9gjFJFZQUOHziMmzdvkudwxsfFIiwsilx+aI7ltESV0brGRhzYtw83i4sxIiUFvfr2Zay/sRsSSzr37NyLW7dvY+aMaeAJmGNpbF1IeSoVZHI5ue/w5o1KXMrMQHlREVRyPuxcbNC7T0/06RMLBwenfw1PkMH8oiIc2LkTR0+cxZ69O+Hq6or3//chVColJo1nf0wJ4a/vv/8BJ08cwicffwZvXz+89d//w5Iff8GkKU9j7tefk7G5dMkyDBiWCCuFCr8sWYmX5ryIiooKBIYE4rdfN+DLn77Cz9/9gJ8WLsS3879HSupIvP3Wu1i04Uf8vnw9wsNicCU3G2NTRuP9T97GmhUb8O033yMkPASevr6YOHYsBCyr8YaEhKK4uMgkbiKEEnswO/sSWX1IojEnVh0lE0EXZPrgRCfTGPfZ6MWmrTF1Yzsu2/bG0JWT8WAh0FHeG1ysPjhxwxFMM/sqZcQILP71V6MukW1oaMDHH32E39asA89KCMiJap1tAJ/d/iszQ3HPcMTxFUqlijzGgkgQCgUCTHv2WXz25Zes1bpTdQf/9993sGzJL7Cytb2nv0gkwZSXnsE7M+YgYcAgCIkzI1leRKXQBatW4dD27XhhxvMYNHgwnJ1cIODzjUo4ifMwiYIrP/y8EGNGpmDkqFQyM3u/LuJb1I3ycqxcvRpv/d//wcHe3iiqqH/jsiAk6sgQq4h7SiUUSgUkbRLU1tVh965dWLpsFYL8vDD7tVcxaNgQWFvSE15iifGly1lYt3oZnn7yacQnJJHjTpr0KNzdPbFgwXySCI3Xg2ASamZkXMamTX9g/vyvUF9Tjy/nfoxv5v+II4eO4P1PPiMzlmNGDsaUR59EYv9ECPgKvPafd8hKswILC8jkEnz0wUdYvGgRPvz0U/z66zIMHjwIH336CZb89BPWb/4DYcGhuJ6XgwnjJuDNt98mM52r1qzBE5MmYfXatZgxcyb8/e8eacL0iokJQW5uMdPmrNsRhJ4o8kMcCdNZv23e7wlSR5ko0gXP/cZJl35s9GLTlg4PU95/UPQ0JQacbGoEOsp7g4vVBydSOYJpZl8RBHPRr78ixIjnYJrZhAdiOGLyumHFGrh4uGP0uNH36EzcKy0txaZt29A3pjsGDR0MgZCelGgzXCyToaCgCBfPnUXBtTxEhoZi9KMT0KWL/mcRtkgk+G3VKjS2tCJ11BjERIUblbjq40CRqBkHDuyDnY0jBg8ZDCtr4y3KTU9PJ5f9BgYGksfQxMbGQvBXVlRFkOyCIhw6cgi5JdfgbOGMwChf9OzZAxFhUbB3cGJFuhuaG7Bw8few4Hnimclj4BcQcA+2xdevIyAoCG0SKUkwJ05in8HUB9+O0ic4OAQlJRzBNLY/1DOQ2iZIVBlKbaskiHdYuxxN2YTu7eRdm1z18XWtwKDqf/cbEPkpiLzadaEaV5uu2jCmwklzTGP6SBf+mnprjqmJkzoG7TjRtWFihy68tY2n+Zu6HrriQV0HOn11+ZIqhpnYqN5Gl6+pftcWh1S2M33mND+EadNBF/miiyu2uNBhxOQ50/U+aZdNh7Fclve2AAAgAElEQVR6O20fCanw0cSDLmbosDb0naDtXazt/ab5LNM9U4b49WHqyxFMM3vTFEtkzWzCAzMcUR30QuYlZJ29gKlPT4Wj071LJImljDcrK7Hgm+/xxJNPI7Z3N/AMOCeT2PdHVHS9fesWVqxdh5qaO3hs0iSE9+gBH1dXStxapVJcy87B0l9XYtzjYzHskcFkFlfXBNCcTijKzcembZsx66U5cHVxhQX+mVwaQ4/z58+hsKgE7t5eqLpTjnlffYfWRjnie0Vi5ksvIT4uDlY2NiTpJPBgiwmxv7KsqAyrli5Dr0FJGD1iGKytqLP7omZRpySYMWRlWm6JrDHiWttEjAnhuyejb2FxT6ZXG+HRNgFmIkPXRFHXZFmXPeqERNu4dJNEJjjR6WSIv9Rla/53u1x98dQlWx996TBgYwcbWdom0+okVhtpMGR1ApUdbONLV+xp6s/Uv9p000WadI1BR6qYxIY2/+n6SMDUNioSRXeP6l2iSy8qH9AROl3vHCbYqeuqrgMTG6g+vugiq2x0etjacgTTzB7lCKZ5ASdeCFWVldiZloYRw4cjJCzsXwooFUrcqrqFTdt3wMHaGk8+NQW21vcurdVHa2K/WUtTEwqKipB15QoqigoRl9APQ4cOg52jAymSuL9u/TpYKBR4ZGQKQoKCYG0AydVHT119iOq6P//wE8aOGo2YHj3AZ7mfT5dcYulvwbUCHD52BJnp56GycoSDoxU8vX3QNTQcg4cOwueffI3PvvgQ1rZ2Bpm0ZdNWZF+9jDGTxiMyKhp2NtaMCHJr612Cqe8SWYOUvo+dTb0Hs7NVkdU26aAjHVT36foymQjqSy50TcCoJmZ05JNKJl12wRASw3RcOv9pPqq6yJYxJp9UfqPTUx+fa9pmiC/ZvNKYYMWE1Kp/jGFDstR1ZTKOMZ45Nvi0j6fNP/r4WRMbff1uTL2YyGISJ3S40j03mrGgbxzR6fGw3ucIppk9yxFMMwP+13BSiQTbtm2Bs4MbRo4eqVUJIgNZUV6GXbvS0MXPD2NSUmFLcbwJW0uIfX+1tXW4eOEclq/agLraWgwb+giee/YZ+AcGsxVnsvZEpdrjxw6j6XYzRo4bBYe/yDDbAaVtUlRXV+NG5Q3kXrmCSzlX4ezoggEDEhEeHokubq5kVvlC+nmUl1cgMDgYKrkSYQFBWL5+Fd757ztsh4RcoUJlVSV2b9sBhVyJx6Y+Bk9P9suVSYK5bDnGT+hcS2S5KrKsQ46yA90Ehu39jkAw1Sd/TCdcbCe+uibtxO/qy4MN9RZb/LXppYmHpo/adTQmIabDU1NPuvZ098090daV5VP/ne5ZMIRg6hpHn9hnQkDZxjHVxxemzyRbvZjEiLH00vWcaRJPQ58puuff3HHPNg46enuOYJrZQxzBNDPgasMRL6PikjL8uWkT5syeDUdnR63KEBVJKyqqcODADthY2eK5adONonRVbS3+3PgbrOzsMWzgQLJaaV1TC6orSnEh4yIaGxvx6PiJiO7eFRb3qZhP5a1bSEtLw4ABSYiMiASf4TmgcgDXc67h6OEDOHfxIrpGRyG6ezS8/QLg6eoOZwdH2NrZ/r23Uh3Qujt30NLWChtHOyhUKhzccxAD+g1HUAjzcxwJ317JvIKdadsREOALgbUNJk18FD/+/DPeeftt1v5rbfkrg9nJCGZoaDhZWMpUV2erIks3gaG7TzWhMtZkjm7iSJUpoJrkM71HRdqYZs30jVc6/Onu003S6UgQW72ZkqYHnWC248I0hqj8xDa+6dqz1Y0uRtjGAB35oiKYdASN6bPO5Jk1lJwxeb9R6csEVybPtzZ/m8KnTPR90NpwBNPMHksZOZKs9hjMFfkxM/L/DNfY0Ih9B/bAPygI8bFx4FsSx95rv0pLy3Bg/2506eKOwcOT4aqxj5POiBZxC86cPYdLmXmIiQxE//6J6OLmprVbS0sLSkqLkZ1TglsVhfDx9UB4VCTCwmLgYG9n5J2P96rQJpPhwO7daBa3YOzocXDUkbUUy1pws7QSZRVlqCi+ieq6Kgh5AgSFBSHALwB+vv7o4ukOnoV5qt021tTh6LFDKKm4gaSEAegV2wtl5RXIvXoVKakpmDf/ezw//RnsP3IESfH9kH7yNCruVOCDDz6mdF3n3YMZjtxc0xJMoorszJkzO00VWbqMFtNJtGbAMp2AtfejI2vayEt7JoeQoa2/Lt01+zGZtFPhpO2eodkLfYiC+sSSCi86rOj+3aC6344t1d5bOrx13WdCYNnKZmsrVUxp7oGj+psu3pkQB02smejGhHwYmxgx8RsVMWWKBRPyqmufLJvMKhWGxvxow4RgGgtbts/Bw9CeI5hm9mLqyJFYxBFMM6P+7+GIYy5OnzkDkViEYYOHws5O914/hUKJGzcqcPDwQdja2WH82HGwo9kbWHmzEhv/3AIvty5I6B8Pf38/CIXMK68q5HLUNzSitraWJJ1nz52HjZUVnn/uOXh4exsNPwWA3KxsnDxzBGPHTIJ/gN89sktulGDvn3txJf8y/AMi0KtrJHx9feDs5gonRyfY2duysstYipeXlWHLls3wDQxCYkI/ePj4/H3kDLG/c9+BvYiOisGW3Vvx3dzvcO7ECbh0cUdMt2745H8f4ev5cylVaRHdzWBOmNi5lsiGhUWgsPC6sdz0LzlEBnP16tWYNWtWpyGY7ZOldpKma1KjTuLUJ3yaILYvEdUkjurt1CfGTAiu5ti6+qvbQqWv+jJWbWRTl+5M9dZsp00XNkGsjbRpI9eavtSGh3o/TTt1yWSrqy5yzcQOXR8NdMWA+u90vjSWfdriQ9fY2mJNVzEWOv2p/KnruaOTSXefje+1PePq7xV13Kj8rC5H24cKuril8jOdvXT32dhI9z6iwtZcNujr34ehH0cwzexFjmCaGXCK4YgXa25uDjLTL2BIaip8vbyolVOpUFhQgBNnzkAo4GP0iBS4eHT5uw9BVk+fPIPykiJ4BwcioU883Lv8c99Qy+/U3MGV7GzcqKyEolUMly5uiCQynJHREOo4O5JqzDt3anD82DHY29nA2z8Y1bfKcfPGHcjFrbCw5sHByR7eHr4ICQmCh4+vXmeGGmqzen+RXI6LJ0/i+rVr8A0KREJ8Aty0ZIMLigqQezUbKSmpmD93Pt55712cTj8HZ1dn8HjWKMnPxfjxEyhVa5NI8NOPC3DmxEmAPICzc1zevt5YvHS5yYztbEtkDQFSV5bD0OyHITp11L6dCZPOZCvTeOMwoUeKe5/QY6RJbo21SoLdyA9Pa45gmtmXHME0M+AMhmtsFmHr1u3w8HBBanIKLBlUSyUKyRw9cAQSqRh9evXBoTMn4OPii4T+sfALDoQVAxkMVNPZRCKToaGuHmXFRSgqLkVeSRG6R4ZjyNDhcHRxgcDS8p4ltUoAxHEdlkolikqLsXfXHhw9dhQRYeHoG9sXAYFB8PLygLOzK2yd7GFlqd+5oIbYpK0voXdTYyP+3LwVkEvQb9AgBAcHw85a9zEjjQ0NqK9rhH+gHzIzL8PKWoC5n3+Ffon9cfrMKTg4OuHLL7+EhwfzPZ7GtquzyuusGUx9/M1NCJmh1pnIRWeylZn377bicKFHi3uf0GPEEUx2GNG15ggmHUJGvp+akoJFixZxezCNjKsxxJ09cx7llSUYNGgovNypyYeoVYSTp04gL+caqqtuIzo6AqPHjoW7m7sxVGEtg6hQW1pSgvy8a2gUNUEhV8DO3h5KqNDS0gSlDIClEg11LcjMvIBHH30MI0cmw8qa+bJd1koZ2CEr5wqupl+CwNYG/RL6ISDAH5b3qfiRgaZw3f9CgCOY7EKBarklO0lc6wcZAW1LXx9ke4ypuzGW5RpTn44si3ufMPMO97wxw4muFUcw6RAy8n2SYBJ7MIM7zrEURjbxwRWnUuHmjRs4fuIkevXqgajoaFha8v62RyaTorykDPuPHIRSpsKolLEIDvGFisdDZeVN7ErbA2sbAcaNHg9XV2fis6rJsVBIpRBL23C7qgY5eTkoKS2FXCyGzMISAT6+aBaLUFdbDzcXZ8ikcvB4KkydPh2ORjjn0xTGtbW1Ij09A6dPn0XfXj2R+Mhg2NvrzlaaQgdOpukQ4JbImg5bTjKHAIcAhwCHAIdAR0GAI5hm9gRHMM0MuB7DNTc34eSp47DgCZE8ZCgaRc04c+Ysamvq4enthYFJ/cliP9ou4tzHg4cOwkZojYR+8fD18yeX7xjjUioUKCosQnFxKW7X3YFUJoUFVOAJbOHr4YbQ0BD4+vtDKBD+PZxSpURpWSnOnDoNBzt7yBWAuK0Z1ja28PT0Rrfu3eDs5GTSCrV0thM6Vt68iXPnzqGlWYRuPXugb5++dN24+w8gAgTBXLVqFV588cVOVeTnAXQVpzKHAIcAhwCHAIeA3ghwBFNv6PTraCqCWVJSgoMHD+qnVAft5e/vj4EDB1JWeDWV6pJWGdJ278aJ08ch5FvijTfegp+fL+PhqipvI21XGrp0cUFi4gB4ejHf79fWJkZLSysaGhpQdasK5eXlKCoqxJ07DegT2xODBw9GYEAArS5tkjaknz1HZmXHT5oEW1vbv/vIFQpk5+Xg8N69sLG2RWhMN0SGBsLVxQ0ODg5mOYdTIpWgorwCp06egLhNgsceewxdjFgUiRYgroHZEeAIptkh5wbkEOAQ4BDgEOAQMDsCHME0M+Spqal392AaeYnsvn37sGvXLhDyH4arvr4epaUleOGFF+Dt7WM2kxrq63H+7FmU3biJoOAgxMX2wf69BxAYGoK42L7g83SfmalNyVs3K3Dw0BFYKBQYmjwSvhokVSGTofzmTZQUFqK6qhqNzQ2QWwrhZmcDV09PRIVHwMfPBwI+86I7KqUSOVev4tjp4xg6dDhiomJo8Wu4U4vM7CuoqLgBuVwGD7cuCIuMQFhICPjCfzKitIIYNGhsbMSFc+dQVFKK4KBAJA16BHY2uo+JYSCSa/KAIMAtkX1AHMWpySHAIcAhwCHAIWAAAhzBNAA8fbqOSk3FQhMQzKNHj6KgoIA8X+5huG5VViJt5w6MHT/e5ARTIm7DzZs3cPFyOoryyzHlyccRFBTyN4wyuQynz51Fw50aDB82HPaOjqwhbm5pxvcLvoebnTMiu3dDY109CgvyUVJRir6945EyMhUBQfeeQcl6EJUKNXX1OHboCJxcnTBixAjWIto7ENnPvXv348ypU+jdqzdCo4Ph4e4HTzc32NjasF72S1SDvVVZgYz0SygsLMCocWMRFRF5X5fm6g0O11FvBAiCuXLlSsyePZtbImvE6pdUVTQflAqb90tPrkgM9eNsLL901Bils4/uvt4vQ4qO5hjzQRlDU09z6G0Kn3ZGmRzBNLPXOYLJDPDKqirs3JWGCWNGw8vLBBlMlQp1tbU4feoMCssK0KNbLwweOBA8gY5MoUqFvGvXkH7hPJJHjIS3t7dOQ4gKrsRezNKb5bhZWo6SkmIQmx+JszE9PD1wq6wcfBs7kgB6GmlJKFFFNiszC7nZuRicPAx+Pj5GI29KlQoVlZW4np2D64XXIRQKER4ZieiISPKoDwuKyq5ymRyXr17BiYOHERAQiMHDh8DN/f5U2mUWeVwrUyLAEcx/0DVWpUIqOcYaw5QxQci+X3pyk1d6ckm0MPQ8wPvlX7q4pdOL7j6dfH3um2PMjjiG+rNIdaSKMeJRH79wfdgjwBFM9pgZ1IMjmMzgIzOYO7Zj3MQJRiWYEqkUN4oKcOz8OTQ3NePxyY/Bx4f53soWcQuWLFyIEYOGI6xrFNrEYtTV1aDmdg3u1NQiOycHRaUliE3oSVaZ9fXxA8/C8l9GE8ecLPxuAcIiojBg0EC4e7jrfQQHseR0/8E9sLNxxujR5lki3ShqxMaNf6K8uJg8RzM8IgLeXl5wdHSAQCBEc0MDsq9ewYFjxzEyeQR5zIixih0xiyCuVUdEoLMukW2fMJmK0HTU7BCbGNQ3M6Fvv3Ziayh5YmNjR2nLBjM2bansM5YcJhiyGYuuLd19JvqwbWOq94S6Huawi+0YTIgvW5lssefaGw8BjmAaD0tGkkaNGoVFCxciyMh7MB+2JbJEBnPHrjRMNEIGk5hANNbX49SJozh28jwmT3kM8b16wVJXtlLDk0R/oiiOqLkZdTU1yLyYjd83/w6lhQopwwejT59+CAwNQBdXN1hqIZNUgdHU0oLDe/bgdk0Nxo2bAC9vT8YFduRyOU4cO4arl3Mw7cVpcLJ3YhSDxm7UJm1D5a1KZJy9iEN7D6KVbwknByFem/0yIiMjzHJci7Ft4uSZBgGCYK5YsQJz5swxOCtiGg3NK9VYkyWOYKr0cpyx8Ndr8PvYiY3dbNpyBNM4Tu2sBJMJesaKRyZjcW0MQ4AjmIbhx7o3STAXLUJQUBDrvlQdOgrBJMiYVCoFj8cDn3+3II5I1Ax7O3tWRIPIYO7csR3jDchgEnpUFBXgwJFDAIR4YsoTcHVzpcSdIG0tEgka6mpQUVyO0tv5yM+rQXN1Gbr1jMOYUSnw9PUms3G3b9/B5i1/YvjwIYgIizQoQycSibB9+3ao5AqkjBwJdy9PnXgRGFdU3MTeXbswaPggREVEGzWW2AojcC4sLsSetDS4urnj+enTUVFait83/Q6VBdCza2+E9wqFj6s/rKytWJNwtvpw7TsuAp2VYOr6Mq9tsqSe6dfMrum6p7m8rD0CiP50y82Itu3jqGda1X9nE1F0OjLBgkqGpm3qurHJRqqPoc1WbXrqwofqd03ZmnK1/d3uN10+oIoROl9R2a1NLlVs0Y2lfp8qtnQRKiYZLU0ddNlnjLjUtEffZ6RdDp1ORDtt9uiLlzqe2mSoP1tsfKsLFzZjaNrZjq0uW/XVjype1N+Dut4z6u9UKjyNpd+DLIcjmGb2XkcimASZWrFiFb75Zj4Gxsfjq2+/Q9nNcuRcuYrMzEy8/p83EBYUxhihD959F5OfmIJjx07A1dUJ1dU1mDLlcYxMTsXVyxfBt7JiLOsfgjkRXl669ztqCiQefmISu//QfmzbsBFvfvg+oqO7QrP2K9FOqVRCLlegrbUFRw4dwu/bD0DRfAvjxk5E/+FJcHf1gYsTdUEfSUsrNm3cDK8gXwwZNPhvUs3YUI2GCqkUadt24tCZk5j/xRewsbe/5x8YmVSGI4ePour2LRJbKysbfYcyuJ9UIsXhI8dw+MhRvDD9OURERYCnZT8mYVNx/R3s+20zzmVcwpNPP4EBSQPIjw5Ee5WFhdH2i94z2bz7L9Rdov7XRNtgozkBBiHQGZfIak7Q1UkQ3eSJaV+m7dQntpp63PPsEM+NHhfdxFd9Qk5lu+a99om2Nuy0tWWquq6+2vCkIgOaE3NdpJEKf3VSyRQnbbgwsV1ffA3FWptd2rDSxJOJTept2D5XbPDWxFxfTNjEv2Y8auqrLf60fZzSJFCaH5Z0xSdT/On01PXuo3tvUL0zmeqmrZ0+PtD2HtCMYUN0epj6cgTTzN7sKASTWNa4YO63gLUKr7/6FlmMRmmpQmRkzD1fs3W9eHX9A9osasKS5YvQu1sshg8fTpKjbr26Iev8RfCEQsZZPnKJ7O40TBozBp6e9ASTOJrjen4+du7YAXc3T0x99klYqRFa4gVVW3sb2deu4sqlfFSVl0BlaYmoqCiMHT0Grp7Mz6nUFjLpF9Nx7sw5zJk5CwJra4OjipiI7z54AAV55ZgycQz8g/1wo6gMK/7YgOeffRbEGaH366quqMSmP7dCJG7GizNfhKs7dVZYU0+lXI4zZ8/i8MFd4Nm5ok/33ujXrw9cXNwYxwcT2w8fPgyhpSU8fXxw6eJFTHnySSbduDYmRKCzZTDpJvJ0E2HNSbOma7RlHqkmluoTSG2y9J0s65q8sZm4t49NRfqMrTOdfzQn3EwIqSYBYfu3PjHBJnOrTZ/236jwNTQ2qLBmYzOT1xOVrnTkXxMfJroZAxt9nhXN+GT6t64YUI8DY8WUtqxgu55MCC4T/JnEBF0burjQJM9M3rN0Yz7s9zmCaWYPdxSCee1aLo4ePorRY8YiIDDgbxS2b92Kl156CTV1dVi8bCUS+8Ti6SeehYuPI2a98AK+mjsX2Tm5eOP11/HWW2/hnbffwcbNG/Htt98iJycHzz//LM6evQBHBweUlZVh+vPPY/LEifhz02Z8P38Bvvx2Lhyd6Y/5YJPB3LVlF35P+xNffP45Anx8yOW5EgCHdm/F4sWrUV8vwrTnn8LECePh5OhEFtMhKp8SLwwLI/qfqOT67sf/wcxnZyHCSMtWCZlbt27FD/N/wbxFXyCxb5LexYAMMlWlwtWsLCxcuARPvDAFA+IGsDqbU9fYZBZZoUBBQQkW/fw95HIJ/vPuewgPjTBIXaLz3wTT1w8XL2QgO+cqrhdcw5o162Bry527aTDAegjgCObdJW9MJlaa8DKZNKtPUnVNNukml2wnltr0bNeDja3aMgPqspmSOzZh+aASTPXJsD7khqndmsTTkNi43wRTF2Z0WDAhOPr4QJPMsX1W9F0JQUVCtT23TJ8ntjhSPdtssGCqn652VM9Sux6mjAFD9e/I/TmCaWbvdBSCefnyZWRduoSBQwZh+rTnkZ+fj+8WLEBbSwvCwsIQEdYT/317Nj788FPM/+FrLFm0HCsWLkZOYRk8Xe2w98BZvPPua7h46SLef+8dWPJ5ePnlV/DctGdw6lwG3OztUFpaiudnzMCQIUOQmDgQn33xMcJCQhkhTkUwVQoFLmRk4MSRI3Du0gUurq4oKSiARCKBwFqAgJBI9OsfCzcnV1hbW0PAsJgPI8VoGhGE6czp06gsK8eYCRNha2+rt1giK5txIZ08emTYiBG4ei0LVy5cwZNPPQV/I+/h1aWkQiLBlu3bcbO8lDz+pFtMT5PiSRCQmuZGXD6bgSt5WbCztEOfuD7o3bcPrG3ZLQc+dPgINm3cCDc3T/gF+mD2rFn4Y9MmjEsdBXtn6oJIomYRPv74YyhVSlgJBLCytYVcqYSFQkESfDmxq5fHg1QsBt/aGsQ5nyqpFHyhEBKlElYWFpDLZLAQCGBpYQFZWxusbGwgVSrBUxKtAYWlJZlhlbS2QmBrSy7ZhlwOSz4fMpUKVpaWkEok4P2ViSd8IbS2hkShAHGYjlKhgIrPB/8vGe06WioU5AcUxjoKhSDqHBM6/v7HH+Rza6qLI5imI5hsSKspyJo24spmoqhvhkDfyb0uos2GCFFN1vUlAHSTWbr7TJ5dOjKga/JvKqyNYRNTwqLpdzosmOimDy5UcunGNPQ+HQbGsIduDM04bSd67SSX6bPFJN6pyCWT55QOb13vEkN0exj6cgTTzF7sKFVkr17NwYHD+/DopEnkURprVq8EVJaw4vHQKy4O0ZGRmDN7Nt546/+wbt0qzJ33LZYuXY5AP1+ERUaQJKO0rBQnT53EB+99QKI4+8XZeG7a0zh/PgPWdo4oKy3FrBnTkZw8Cn6BXvh9/e/w8vJihLh6FVkPN3fI29pQ19KIjRu2Yvmq5QgM9MPEyZMxbMhQODs6wdrGGgKhADwe36hZSUbKajQiXljFRUU4d+EsBg8aQuLL9mpobcXmtesQHhaKAYP/2dspkkhwKT0dZ8+dweTHpiA4MIAkMMa8CAJ/u6oKP/60AOG9YzEpNRX2Dg5a91cac1xNWQSOxLEyLS0tyLqciaVLliKhb1888+TTcHRzAd/GBjwKBQ4dPgQrSx68/f1BfFAZPmI4/lj/B8ZOHgtvD+pl1wTBXL58OSZOmojAwEBTmtmhZEdFdcO1a9km04nbg/lP9lLbpETfSScbIkc1rj4TSyoyoj5ZpJuksSWYmtkFfXRnQrTp9GLrR20T73YM1QuIMJlgq2df2Dy02jIzuvzDxH4mY+sb20xka7ahig1NzNjEpTaf6BN3umKA7iORNr8xiT82MadvTLEZQ1tbXdlxOv/oEx+6/Kj+vlJvo/k73UcJQ3R6mPpyBNPM3uwoBLNV3Ip58+bD0doVL73yAn784Wd4+3uhtrEWnl284e/lh41btuLNV17GomWLsOD7BVi+fBkUUOLZqU/h8IWT8LB1x5Zt2/D888/BSiDEV19+hWnPP4sz5zPgYvdPBvPR0WPx9fc/4Ojpo/j8k88g4FHRgrsOITKY8+fPQ3OzCDm511Aja0S4TzDGpIxCaEgwvLy9YWPjDD8PF8DBGrY8oZk9ST9cU0MDdu1KQ1B4OBIT+tF3+KtF2o5dqGmoxOgxj8HDzUVrvyaRCBnnM5CRkY7HJz+KoFBmmWEqJYgM2ukTx5CRdQU9evVAn1694ezkbNR9kYxB0NKQKDvS3NiIquoq5OTmorS0BEI+DynDUuAfHQnNCCgrLiM/Nti7OKCwqAD5V3ORd+0aXn/3v/B0caNUpeUvgjmhkxHMyMiuyM/PMcRNlH0Jgrly5UrMnj27Ux1Tom3SRvXFvh1Ebft8NO9pk6P+G1NZuvRhEwyaMnTpQdVO254tJr+xXb6pqZsurKnGbp8oq2PMxDb1fuqkkklfXW3Y2K+LROgzviHxwQQ/NvJ1kQI6zAx5Ftngrm4L02dFW6zoE2+6Yo7KB/rYph5b2sihtveRIe8JTbvYxAtdXLTL1sxyMnkHs9HjYW3LEUwze3ZUaioWLlqE4A5wDuad2nosX/orNm36A0NGDMKH//0fautr8OWXX0HSJsE3386HQi7Dtp3b8MZr/yEn9199PQ8HDh7Bm2+9igkTxmPl6lXYvnkr3vvwPZw6ehqPP/kYLl/KhJW9HaorqzF+wji8PGc2lq9dh91btqBrr16I7duXFvWqqirM/eorlBSXoVtMJJ59fjo8PL0gkYghlcogk8sgkcggl8khl0shkcvR1iaBtEmE26ImiJuaIG9pREOzFA0tDWhpbkObRAyBjR3cXexgb+cMWzt7uPeTBd8AACAASURBVDo7wM7VCbYCe7h3cYG9lR14xLJGax4sBCoIeTYQ8i3AF9qAWKCp5PPJ4kHaXojajJKrVMg6n4ET509i1sxZsLe112l7aXkJ/ty8CePHTUJ4WBijY13aJBKkn03HgSMH8OSU5xAeFQyBJT2Bb1dCAaCppg57du9AdmEppj81FSGhoeCbcVkxbTDoaKBUqdDS3IKKmzdw8dI5ZF3KQ1JSHGL7xqKLjw9sBMJ7stkKYomrSgVLBh84SIK5YjkmTOxcGUyi4nJeHkcw9Y1JY/XTNytirPE5ORwCHAIcAuZAQNe7ju07kG17praZSi7T8R/kdhzBNLP3OhLBNLPprIYjMphpO3eg/8CBOHH8BHbs2IGuMb3w37dehLdfMCtZ6o2JCqZSlQpyqQQKqQJyhRxSmQwKhRQymQIyhQxKhRJKqRwWCiXqxC1QQQWZUgK52ALSVglgoSD3vxFVVAmiS2T+ROIWSOQCoK0Wba0KSCUyKCwAW6E17N3toWiSoaCiDIMGDEB0VBTs7O1g5+gAdxcXECTx+LEjUFnwMGjgINg76CahugxvbW0hi/BczrqKuMQE9OjRAzwKoqlQKpCdk41Tx08jyM8fPfvGws+fvlqv3sCboSNx7E51zR3cLKvArRvlyL9eCC8vT6SOHg1XDw/K5bSa6nXWJbJEFen8/FyTeaszLpHVB0xuUqMPalwfDgEOgQcNAWMQTFO9L00l90Hzkb76cgRTX+T07McRTGbA3bp1C2k7tmPs+PHw9vZBW2sbsq5exOEDx1BT14D+iXHoHxsP34AAWPKIEiXGv4hSLIZKlkolaG0Vk9nThvpGnD17Bg3NIsRER0OpkKPgeiEuXLiAwYMHw4ZvBalCgTaFCCq5BWRSOSQSKZQEGYYlrIQ8kpgSRWWsecR/28Pa1po8C1NoZQuBrRWUEgkyzqfjxs1qTJk6Dm6uARDaW8JWYAcrSwu0WiiQff4qMrLOoHuvWPSLiyX3Vz6s1+2aO7hwIR0VJaVkVjYsPAxB4SEI8g4ANM7s3LZjO+rv3MG0adMhbmsj92B2vgxmDPLyTEswO+MSWTbPl67li2xkcG05BDgEOAQeFASYLOk3py3cO9g4aHME0zg4MpaSmpqKRR1kiSxjpe9Dw1vEOZi70jB+9GiSYP59qVSoqa3DvkP7cfDAfsT2jkVrSyvCQ4IxfORIODpRVwe9D6bcMySRZSOOcyGKI4mbGhAfOwDxAxJgY0NfIZU4zkMql5PLluVSGaQSKaRKBZQyYrmwBAqFHAqlCgqZnFxGXFJZjozjx+Hm7QNvH3/s37sXfWJ7w1JgCQ9Hd0j5MihbFGhrE5FHhcilCojbWtEkFoNnaQEHWwe4OjrAtUsX2Nk5wMHBCQ4uxP/bw9HZBV0cHWH5ACylbXeAqEWEqqpq1Ny6jcLyIty6cQvRMVF4ZOBA3Ll9ByuWrsTCXxfjnfffw5zZL2DdqnWMCCZR7ffc+bM4dfIMJk+ajOAwdhn21cuXI37IYKSfPInx48aTVZH1uWpq7mDD7+sxZNAw1NfVw9XVGUt+XUweLcP0Io7XuX49j2lz1u2IDOaqVavw4osvdqo9mKyB4jpwCHAIcAhwCHAIPMAIcATTzM5LTUnBosWLO8QeTDObzmo4zQymts7Nzc1IS0tDS5scXl7uEInq0dLSCicHN/j6eaJreDScdBTJYaWMERsTpPBK9mVcuXIZzQ0iDBw6FD169mC1fJOxOkolLmZexIb1v6G+9jYee2Yahg8ZAiGfTyuCIE2t0jaIG1vRIm5Bi1iEVlELWlpbIBGJ0dQiQmOziMyqSqVyKMmz/SxgoZRDRR7awQPkSigt5LAQ8MCzFJLHehBVisEXwtpKAIHQGkK+JSyFfAj4PAgERDbWiiTbfAs+rITW4FnzYWMrhC3fGhZEpWAjVswllkZfv34d+dk5+HHhQly6dJGsWOvm1gWvv/YGqdPUp6ZSVpElNv8fPXYUGzduQHhEFNLPncXmzVsp8ZUpFPj551/wSFIi4uLicOTIEXh5emHfvj145tln4O7uSesfbQ2Ifcs///ITnnr6GRCVgKUKGT764EOkpe1mLC86Ohp5eaYlmERmmDhrV58CEowN4RpyCHAIcAhwCHAIcAjcNwQ4gmlm6DmCyQzwylu3sGPHTkwYP/beDKaW7s119Th38QIKCwswbNhweLh7oKr2FooLSlFSVABLCyGGDB2K8PAw8PjMC+Aw05R5q5o7t7H34AGEBAWjb9++EFhZ4/SxYyguLsQTU56CDctzHnWNTBRC2rZ1J6pv30a/hDh07doVPB4PedlXcPzESQxMGoq+/ekLLTG3jL5lm0QKlUoJmfxu1lUlkUEqluGtt9/A559/iczLV8nMbFRkOIgsr1ihhFzSCpVUhjYJkbmVQSaTQiYVQSIjzpiUQCmVkhldqUwBhVQFqawNcmUb+Hxrch+ro4Mr3Jzt72ZfnZ3h5OIAR3tH2NoTxZ2c71F6xgsvYPWaNVAoiLJHgK2dHRL79yeXyVIdU9LU2IT1a9YhMDQYo0ePIkm3va0NPnjvfRw5dhwvzpmBAUkDsHb1Wpw8fRrBAX6Y+uQz+Pzzz8lquJv+3IjFvyzGq6++ShJNosjOiVPHcfjQUURGR6CLsytZxOh///sQPj4+mDFjFipuVOLTj/9HFpo6cGAfLl7IwBNTnsZjT0zGL7/8jMFDh6Lw+nV069Yd876Zh+/m/Yht237HG2/8H6xsrCmdFR4ehYKCa/QO1bMFl8HUEziuG4cAhwCHAIcAh8ADhABHMM3sLI5gMgO8itiDmbYTY8bSE8x2ibW1dTh27ChEojb0T4pFRFgkeauhsR7n09Nxo7IcNpa2cOnijKCQMAQGBMCWwdJUZhrrbkUUBDpy8hRu37yJIUMGw9vnnyW/5JmZZSU4eeYcBvRPRGhQIOMKteojKhRKVJTfwOXMC6ipFWHA4HhEhkdrVerQsWMoLy1Dj5godO/Zi8wa3q9r+gvTsWzJMmRdysTtmhpIZRIIYInRE8bprZJcqYRE3ApRUzMaRSI0S1ohbWxGU1MzWlpbIRaJUN/cDJ6VDSxVClha8rF06a+4mHHhblbNwgLdu3VDn9698elnn1ESzOrqaqxYsRzE3upevfuQOqdnpGP+l19j8qOP4lpRMWJj+2D+vPlYuXYldm7djfDIUBTlFyJxQBLi4+MwbMRIzJ/3FY4fPYrA4BD8uWUr5n/5FV556w2MHDECgAV5zmtxaQlc7B3g6+OLE6eOom/feFzJz8ers+fgxRdmYtXqlVi6bCn69++PrKwsJCU9gk8//gwx3aIw4+WX0TMmhnZPcXR0FPLyOIKpd/BxHTkEOAQ4BDgEOAQ4BIiq/cSMirvMhQBJMIk9mCEhRh3y6NGjKCgowKxZs4wq934JI5fI7tyBMWPHkZkbNpe4SYR9hw7jen4BJk+egKCwEPAs7pbrkciVaGmqQ3Z2DvJy8shqsJHdohEfGwtrGzvwGRxhwVQXYplpWXkptu3YheFJj6B7bG+dXesb6rF/336EBQejZ1wcBBoFaHR1VMnluJKbhxOHD8EvyB9JAwfC3aULLGj6E5mkzMzLuJhxHv37JSCmZ29yCau5rylTHkfPnr0hkbbB398fwcEhyM+/jjmzZ5tWFaUSzU1NyM3PR/61a1jwwwJcvnyFJJgenh74z//9ByqFCk9MfYKSYN6+cwfLVq7A8MGDkfDXWafbtm7Fz7/8gm7duiEoJAjxvWPxx+bN+OHHH7A7bQeUKgsUlZTikQEDSIKZPGIkvpz7BU4dO4Gg4GBcy8/H66+/jp9++pE8Cig7OxfSNgn2H9gPnpBPHnUTHh4OG2sb2FjZ4PEpj2P69Ofx6ddfYNWypUjo1x9Xsi4jKWkAnn32KaSOHo8lC3+mjQkC8LCwSBQW5psMe66KLDW0VFUL2VY0ZNteH6cbMoa2M/IMnY4Yoo8+9jPtYwq9mMo0Ns5Mx9WGjSF9mWJNtDNkHEP6stGxva3mWYz6yOgIfUyFm6nkGopZR9XLULuM2Z8jmMZEk4Gs1JEj7+7B5AgmJVpEkZ+daTsxdvQY1gSzXbBEKkHa3jRIGlsRF5+AkLBQ8LXsP8y/nI8Ll8+ThXFc3Jzh4+2NsPAIuLq66ZVNJMZvamjEmbPpEIubkZKayqiID9HvwP59qK+pQ8r4cXCy13FciUpFZvsyLmeitKQEYYHBSE5OZhB9/24ilytw9Ngx3CovQ2BYGEk2hULzZTTbM5iZlzJRUFIMQp9WUQNmzn7JaPtSCZnVVdUoryxHXU0taurrIBOJoRTw0C06Ct2798A77/4XK5atQhcPD8z7bh4mpIzGilUrMWEC9TmYra2tWLtmLSQyGZ57dhqOHT8KZydH7EjbiS8//xxSqRSVtyqxeNFi/PDDj9i7Zw8ZZ+U3ytG/X3/ExcYieWQq5s2fi+NHjyAoOIQkmG+8/jp+/PEuwczJzYOkrQ2Z59MxInU0ho0YipqaGhw6dAgWSguSYD47fTo+/+wjrFm9Fv369cPlrMtITBqAH374Ft269UJcfF+MHTsOln99aNEVLNHREcjLu65XLDHpRBDM1atXkx/CDCUTTMZ7kNpQVS5kW9WQbXt9cDJkDEP66tLVFDL1wUWzT0fSqyPpYgxsqWJBn/eLufExNvk3JaZUsk2Fm6Fy1fE1JiE0VK/75Sdzj8sRTDMjzhFMZoD/k8EcCx8fX2addLQilkXu2LYTouYGpI4ZBT8fv39lc2QA+CqgVSrDzRvl2LtrFyRSKaK7dkX36Gh0cfcgSSKP5kgU4h+1vMICpJ8+hV6xsejRtRvtpF5T7ebmBixduAxjnhiL8KBIWP5V2IYo3FJ5uxrHT5xAU009xo4dAx9/P71JsPq4bTIlbpYWYcPmzUgdPgLde3SHtTX1fj2DnPJX54ULf8Ds2a+iuKgEly5fhEIpx+2KW3j19dfBY1uhVkXsw5RCJBLj9p3buFFejvz8fJQWlyAiOhJDhw6Gr6cXrO3syWWw6ldLqwiPTpyIT776FP36JqK1RYRlxDElNASTkEHs/f34449w9nwGJo4bg3nzv8G0adNw5sxZsqrso49PwtY/t+Krr7/C4cOHICH2n0rE+P677/D9kiX47suv8N77H+Dc6TMICg7AtfzrmD17NhYu/IUkhdev50MmkaFX71548pmpqK5qxLTpTyM6MgKw4GHixAmYPWcOPv3oI6xduw4JcQlkIamEfkn4+ecf8M0332DZkqV47fXX4ebuRum2sLAIFBZyBNMYsU3IYDupoWpvTFn3yz71cdnaw0RnU8hkMi5dG2PoZQwZ+sQknW10xEMfomeMMfXFy5z99B3LEHxM1ddUthgq11Rk0FC9TOWHjiSXI5hm9kbKyJFYzGUwaVEnCOaOnTsxjiBRBhLM9sFEYhF2bU9DQ30TkgYlIiYqhix+Q3UppFIcPXECZaUl4FlawsfHG+FR0QgICCT/Vr9EzU3YvXcXrPnWGDEqBbbWtrR26mogaRVjz57DsLPnIza2L4qKSpCZcR62zq4YO2oMnFxMcxyLXCbHlawryMi8iO5do9EnNs7sezQJsi9ggBxRkIdYWlx5oxIVZWW4XXsHYpEEVnZ8hISEITE+AVa2zH1A+JonFJIjt4hEnfIczJiYcOTmFjBAX78mnW2JLNtJCEcw9Yur9l5s8TZsNOa9jaGXMWRwBJPeZ/rirE8/ffrQW3B/WpjKFlPJNRSljqqXoXYZsz9HMI2JJgNZpiKY+/ftw8EDBzDx0UfJcxGJ8wmJCTOxF494EIi9hkRGSCGTkX9b8HhQyuWw5PPJIw2Ir4zt98nflEryf8SEm5TzFxEj2v79GyHb0pKUw1g2j0eOdY9sDR3FMhnEjY3IuZaHZ5991mgEs909crkMBw/uR17uNUyaNBl+Af6M914Stu7YsQOrVq/B45MnISEhAS5d3HG7qhorVq7H/Lmf/k1SGISDziYERk3NTdi+fTt+27gJH3/0Ifom9IOVEY/poNMv80o21q1biZdmzIZPYABszZDR1KqTSkVm/YgzOlsaG3CnrgFnLqTj5OHjiIgMxYznZ8A/KICsAEtUlbWxsiLPCBUIBXpnd0XNdwnmxEnUS2TpMHzQ7oeGhqOoyHQEk6gQTCyRnTlz5kO/RLb9y3l7DKhnctTvaf5O/K3tqzsd+STG0SZLPQb1GZcqhtt1osoS0I2pixwykd1OmNpt18RI19h0Nqn7TJsMOps08dDmOyrdNO9piyVttmqLHV3tNONCV18mcaXuB3VfqI/RLp9pvOv77lSPG23ZU7q4UseLys+6YkQTL112UL0fNOOazle6bNL1HlHXkepdQ/VcUz17+jx3VDjpeidqiztd7zvN9zCb50ebT5k8V/rG8MPSjyOYZvZkSnIyFi9ZYvQ9mGVlZTh16gSIkk08ngVkMiUEAksoFMRk5e5SLaLSqEDAg0ymIJd6kkSPbG9J/qbZXi5XQii8296SJIH4W4ZUqgCfry6jfUwe2YZ+TGod5XIVeTZgYmIibO2YZ6HYuFPcIsaRI4eRX16ISSljERgainsXTlJLkysUOJ+RjhUrVpJ74QYO7ofEuER4+/rBXtf+SRoFFcq7+wWJvXqQyzFk+HDYODlg8587MXRIIrpFdWVjolHaFubnY9/ePYjp2R1x8YlwMJE/1JUlCB5xzEpx4TVcziuAQtwGDx9HhIT1QM+uUXB2/vdST+JMy2PHjmHaC9OxYs06PPP443r7obVVhOXLlmM8gyWyRgG5gwiJiQlDbm6hybTpTASzffKjOcmlmphQERNdBFNzQtw+Ht0ESHNSynRirG0Cx3ZMTWy02U03IWQig45w001q2+/rwlhdBzrCSKULEx9qIz7quGvipYukaIsLbVhrkhC6Sb62GNBHZ0NePkxini6uqHyt7ZmmI7RU9ujzTOvylaa/tPlPWzzreo6o+lM9e3Q+YOtfNu9EJs+ptudC27NLNS7du4etjQ9re45gmtmzpiKYZjbjoRtuy6YtuJxxGS+8PB2+fkRGk09pI1E45vLlqzh58jCee+55uLi4kO3v1N3B4h9/RFNzG8aPH4fw8FA4ObuSx0xofrFU/4dCLBbjRlk51qxfh9ikJEwcNepf46/fvB48KR/jJk+E3X04WuTq1Wzs2rUbSUMGIb5XL1hZW7Mi5NoAVSjkELdJyONDau/cQkbGBezatQ+u7h545ZUX0C367tEfTC6CYB48eBBPPDUV2/7YTBbImTVzFlatWYMFC36EVKXEf958A26urrTiOivBJJYWE+eymurilsjeiyzdJEZ9IqNtMkr1m67Jq64Jlj575dhMJulspZNFd59qoqz+rmUS20w+AqjL0UWw29tQkTpN3ZiQDk1btf1NNTabjx7acKXrz3Rsqhhl4ifNNmxjhApHKj9ojqstO8tEf7bPtC4/09lt6vtUehH39Hm36IohpmOZ2mY6+Uz8/7C34QimmT3MEUwzA85iOGLye+rYUWReysLYiRMRGh6qtUDPzfp6rPzlZ6SMTkZcn346RxCJmpCTk4v0C+dRXHYDY0aNQFzvONg7OsLS8u7ez5aWFhw7dAR5uflIHj0c0dExEAju7gPUdpWWl2D/tp1IHT8e/kFBBhM8FvD83fRawTWsX7YBqaOHID7xEQhYFOORSWVoFDUhP+86DqTtQ4OoFpGR3dG7b0+EhEbCzd0ZfEs2eeR/LCAI5tq1a9G3Xx/kZefhtVdex5qVy/DSq2+g9k4NMtIvok9cH/IYErqLJJjLl2P8+M61RDYmJhS5uUV08Oh9n8hgrlmzBjNmzDBo0qG3AmbuSDdJ1ZyYsiWM+rRvn/DRZWqYQMVkkqVOLJlmGLRNIpmORUf2mNilPj6Tcakmw0xs0dRJk4wzkaEvMWUrm0lM68KDDZZM/aTerh039d/oyDAV+adaYqvNZ2yJ1MNKMHU98/r6lMqH5nq/0MWusT+W6INVR+vDEUwze4QjmGYGXM/hfvttMyoqSvDYtKcQ7OFDZh/bpFLs2bkTEpESU6c9zlpym0SKw4ePYM+OnejaIxrV9TVoqZZg7refgs8iIykSiXBg3wG4ebiRS4gFfCYlcVirS9uhtrkZS+Z+g/jBA9E/KQn2tjZ/9yH+QWiTytHYWofqolu4dCUTx09fgJWlDC/MfBF9+vQGn2/cczfbl8jOmjEDa1etwqNPPIHVG9bg5RdfhkIux5a0PxHbJx4hgfRn0HbWPZjEOaQlJcW0vte3AUcw/11Zlo7otd9nOxllMyHSd3LEZgxNImNIX22kiE4+25jVhTsVVoaQPG36GULImZI8YxFMbeOx9TFbH2mSSyaEkI1OTJ85XfFIZw9T+UzfEUx9zgYDJvGh3oZONh0mTIg702dT/YODPh8amC5r19f/bLF40NpzBNPMHksZMQKLfv0VIUY+B9PMZnSK4YiXy8mzJ7Fly1aMGT0epTnXMHh0CkJDgnFv/VhmcBCFjS5lZCAtbTdSR4+Eu38Armdexd59e+Dp64vpzz8Hb09vRsII3U4cPYHSylI88+Qz5B7Z+3ERety8dRNrVq8hq7b6+/lh3W/rkZudj0HDhyC2X1/EhEbA3sHpbnEpExYpkojbIGpshpuXO2pqqnHz+i2MmzoeI5KHgC90QBc3D7zx+ivo4nZ3OTPV1VkJZkxMCHJzTUcwO+sSWV0TRPWv73QTOSbkhSkhoRuX7vnQZyJLNybdxJRuMq45maSTx8RGTZ2N4SM2MrT5k+nkmqmP6PTRvM/ED5pZZLY6M/ENEyLC1ja2tmojVlQfIPTRmUkc07Whuq+NhNHJ04aTum2ae4PZZnbVZdHprmssOj/Q2WjofX1i+GHrwxFMM3uUy2CaGXAjDLf59004l34cXbx8MGXyFASFhLAiSi0tEqSlbUNRUREenTgZ4VFh4P21RJZQj3hBEhPvopIibN26DYqWVsQmxqNHTE/4BQVSWlDd1ISfv/6aPLg+IDjYCNYyE9HS2IqcomzkXclG/rXrEPAtENurH45fOIqBiUMwOjXVKNV0mWlj/FbEElliGefuXXv+dWaq8UfrOBJtHR1RWV5uMoU6Ywaz/RlXn/C3/7e2wim6JnzqfbRNVNXHYSJD28ceNhNBbYROU0eqNtowaLeBiWxNPLXtg9OGA5vgpiL1dLbq8rehv6vHjC686GKNKlaY+IwupnX5hsrn6n6hIweabdX/1sw66fI3UxyZPEvEGNo+RlDFmubzpy3DxgRnumdF1zOgrq/mhww2flKPQSpMtb3rmD6LdDZoPgeaetA9q2wxpGvP1K6HvR1HMM3sYY5gmhlwA4a7mpWFzbu34rWX3oSbszOkUinSL6Zj/dq1+HrePLg6UReLKSwvx5Kff8bwlBTEJyTA2daWUaZRJpdDIhajuvIm9h06iOysK3jmmWfQb8AArf2JSfups0dwq6IWU5+caoDF2rsSL+uy8nKsWLUO+Tk5SBqQgGHDhsDZxROuLo4QCIXg8/nkflClUom6+jps2boFdra2eOyxx2EltDK6TuYQ2NbWBqIIUee5iAyzJWzVljob2/bOVkXW2Phx8syLABuiY0zN7te4htjwIOpsiL1cX/0QMEecUH0YYvMRTT8LuV7tCHAE08yxwBFMMwOux3C3q29h367dCO8Wjfi4RPA0is5IJBJcOHcOp86ew+hRoxHVNQYC3t0lqgTBOnjwMFm0p2+vrugbHw9bOzs9tPinC5HdrK2pRdb1DFw+mQNHN0f07tELPXv1hM1fR4YQ4+bl5uJqbg6GDB4MTw9PvcYUNTUiK/sq8nOv4XZ1FZQCB/TpGoLoqBi4urvDzt4ePAbLcQl9ystKcfDQCbi5uGDCxLGw/AsjvRTjOj0UCHS2JbIPhdM6qRHmmAjrgvZ+jq2vux9EnfW1leunHwLmihGOYOrnH2P34gimsRGlkccRTDMDzmI4ghSdSz+P6znXMPHRiXB0urtvUNclbhXj0qVMHDtyDCljR2Jf2l442Tti8tTJcO3SBUKKarAs1LqnKfH1jag829TchJxrOfht1QZERMfg5ddmw8HWAY2Njfjtt40YljwUkWERtMNUVN3Apo2bsHf3biQnJ2NEcjI83T1hZ2cHG1sbCIkCQgbsmyQygPX19dj85x+AEpjz0iu0OnENHl4EuAzmw+vbh8UytksdjW33/R5fH3seRJ31sZPr8+AgYOgWgAfH0o6rKUcwzeyblJEjsXjxYgRzRX7MjDz1cDV36vDnH7+hV2IiYnv0IJd80l0KuQI5OTk4cvQIWkTNkMtkGPvEY+gT052uq1Hv19bUoLC8AmX519HQUAcroS1kSimIozyfe3oaIBBA1CRCfl420i9fgbKpGdZOjvD08kKAvx+8vbzh7uHBaPmuIYqXVZTj1JlzsOKpMGTYcLi5uBkijuv7ACJAZDCJY0pmzpzZKY4peQBdxKnMIcAhwCHAIcAhYDACHME0GEJ2AlJHjsQijmCyA82ErRUSCf7YshV8Kz7GpIxitJy1VSxB+qnTOHzmKMaPHY/oqGjY2diiTSzDhSsXcfrYEYxJHYeu3WJgwTPuURyUUKhUkMhlqK2uRnbWVSxduRo1VdWI6BaD5KGDEdWtG3x9fWBjbw+hQKBXJVxDXaFUKnCj8hb27NkDD9cuGJOSDKG9vaFiuf4PCALcEtkHxFGcmhwCHAIcAhwCHAIGIMARTAPA06crRzD1Qc34fZQqFa5euYrLVzPRP6E/wsLCKZfDKpQqlBSX4Myp4+BbCdG7Vx+ER0aBr7E/k9C0uaUVFzMu4FpeHvrFx6N7z57gmYhoKuVyZOXkIOvcOUikUtg6O8LV3hkuHp4I8PeG0NYK2//YjorbtxAaEgh5qxiR4ZGI/X/2vgO8qiJ9/02vJKETICSEFnoVCR3pqCD2XtaCqGtZdXdt+991Xf3p8wGsTQAAIABJREFUrn0Fleq6IigoRRAQASlSQ4AAgQCBUJJA6CUh5d78n3PxrsfDmTNzam757vP4SO6Z+cr7fTP3e8/MmdMnE3Ex5p4NNRuVggMHsHbjZlRXXMKIESNQt359syKpv48jIBHM6dOne049psMWfDxYZB4hQAgQAoQAIWAQASKYBoEz2o0IplHkrOt3/sIFLF+2DGGRURg0cIDntFPWx11ZiZzdu7B21RokN05G/wEDUad2baHXlJRduoSVK1Yhd+dODBs6FO3aZyBUYOutmi0VVW6UlZ7FqZNnkJe313OIUFVlOZLqJKJNmwy07dwOSQl1IW3sdUtHpv/ynyRLKuo3rl+PkuPHPfYfOVaMbZs34ey582jUoCE6demC5qnNEBEdbR3IOiQdP1aCJUuXID4mGgMGDkKdunVMPfepQzU1dRgBIpgOA07qCAFCgBAgBAiBGkCACKbDoI8cMQITJkygZzAdxt2rbt1Pqz0ELXPgALRumc4kMmdOn8b3i5dAeodll44ZyOjYEfEaRFTLnUvll7Bu/Xrs37Mf7dpm4KrMnoiQDs/R+LhcLuTty0N21hacPnUa8bHxiE9IQGLdumjerCkaN26MmJgYXSjm7y/Aj8uXYsg116B5ixZwVbtQcrwE+fkHcfToEZSePYvQyEj0ycz05GeIwGmxugzQ8re6GgcPFyA7KwsXz53D2DE3ISEpwSrxJMdHEKAtspffl2fF6q2oHNF2RlLETtlG7OH1qWl7rdDPk8G7HgwY8XwMlOtmYy3hoEeGnrZ6MLZLrh4b9Lb1R5v1+mi2PRFMswjq7O8hmNIzmM2b6+xJzY0iIK3oHSssxLIff0CDBo0xfPhQVVEVLjeKCgo877o8deoURo28DinNUoyqvaKf9F7FNatXebba9ri6Fzq0zUB4ZCTOnjmN4yUnUVx8BIWHClF85iQunbmElm1S0btPPw+ZtPIzbco0NEtLQ5/emYiO+e2qpUSslyxdjmPHitGwQR2ktmiOlEYpSG7cCKE2bfNV+iadOvv5Z5+hcUoz9OnVC42SGxkiu9L24WMnS9CgbgPPybtR0VGIivLPd3JaGf+alCURzGnTpmHcuHGWkKya9MWIbr2nbcqLGCMFjV59enyyU7YeO/ylrRV48WTwrvs6VmbtNztefB0fuX16sTKLjV59oljaJVdUP7WzDwEimPZhqyqZCKazgJdfuoR169bi2IkS9O8/AI0aNLpie2u1y4Xlq3/C3t25aJqSjqt79EL9hrVtMbTKVYW83N2YPHk6CosPoEHjdGT26IbkRg3RqEljpKakICbW3mcjpdWTnTu2Y0duHvpmZqJpSlNVX6WV1/z9+3DoQAGOHDuBcHclWrbJQNeuXTzvw7T7c/zEcaxevQZlFy+h36D+aNakqWfrr+jnTHkZJn/wCe67/y6sWrUSXbt2RXp6S9Hu1M4GBIKdYEqQ6iWKZgswvfr0hN1O2XrsMNrWLvu9cpXyrdDHk8G7bhQrp/qZtd/seHHKTyv06MXKLDZ69Yn6aJdcUf1WtAsEH6zA4Tc3Qaqt2KtjtVUBLM8OgllRUYH8/HxI/w+Uj/SakCZNmiAxMdGQSy5p1fLQISxbvRqpKc3Qt29fhMkO5JHeeXn8+DHk5GxHzo489O3TAz17ZhrSpdZJGlYXzp3H8ZISlBQXofDkMZw8fgYnTp5AcrMUDOrbD82aNsWPS37A7oP70L9XX7Rp2xpRDj4HefjwUaz5eQ06ts9A27YduAcRVZRXIDt7CzZu3IRaCXFIadwY9Rs1RVqzFNRKTBB6LlWJ1ffff4+E+HjExsejqLAQo6699go4S0pK8MOypYiPrIVOmV2R1lhsVbmstBSv/r+/Y8R1I7B3714MGjQI06ZOw4033Yhu3bpZFmsSJI4AbZHVTzDF0VVvaWfhY6dss36L9Hfafiv08WTwrovgUpNt/N1+J7FzGiu79NklN5Bj4aRvRnXRCqZR5Az2Gzly5OVnMC3cInvwwAHce++9SGnWzKBVvtVNImcSqXjssccwduxY3cZVVFXgm1nfwFVdiTGjxyI+4berbYcOFWDJ4h8QHx+L3v36oGmTpggLNfc6EWkbbklxMbbvyEH+nn04d+k8atWKQ8sWLZGW0hz1mzZFIuMZzrLyMmzYvB45W3ehd+8+6Nq5k+3vpPSCWlZahWUrlqCivAo33ThGF9Yl587gwK485OTmoKysDCkpKejR/So00bGl10MwE2ojNjYaBw4cwLmzZ3H0SCGe+9OziIr87XbWMyWnsGTZMlwsvYhhw4ehadMmmvaeO38Wr//jnxg5agj27tuD6PBYnD5/DgP690enjs6+q1QXsAHcWCKYU6dOxaOPPhpUW2TlKwdqq1rekCvv93r7yVPC20atKJO3V2undl2SrdVPa9VDrw1qslg2mRkGWn7KcVHD1Yxeb18WZqJ4KeVIf4vGk1Wsi8aYZaOk3+wKmAi2Xv1aGFoxXlh6ePmu1K01nll2iuDAamP1XGIkX7TmDDWfRWKqNffJr2nJCsS5xEyu1HRfIpgOR2DUyJH4yGqCefAgJk6ciDfffNNhb+xRJ60uTpk8FfXq19VFMKsqpe2neVi15ieMvHYUUlNT/2fg+QvnkZuTi03bNyExLhE33n4jYsPZp8dqeXah7AJOlZzCseLjKCo6imPHS3CsqBgNGtdD74GD0KFlG0PAuF0uLPzuOxwvLkanq65C5w4dEBkZaUiW3k55u3djwfcLcdNNtyDN4I2KE8eP4/tFi1BScgIpLZohpYm0upmGevXqIzxC/VCjRYsX4esZMxAWE4/01BR06NAJe/fn4Zaxt6BZmvoNk7Nnz0LqFxoagt69+nhWukNVDiQ6V34Gkz6YjvsfuAerVqzC3kN5OF58Eh07tcV99zygFyJqbwECwUgw5QWcsnhVK05ZBFJLjrfgY5EQHilVFnB6CK1a8adGkOQkSX5dq7+RlGNhyiK3Vm/iUsaJhw/rupYfeuKpzA0lOVCSV2WceDctjMRIq4/WGLFqvLB8UmLBiw0vp1jkzShmVs8lIjdCWPmsFQt5zonkjxlZgTyXGM0TX+lHBNPhSBDB5AMuEcyPP52E5IYNhAnmhXPnsGzFD4iOjsagAYM9W02lH4ezZ85gxcqfcKjgAAYPG4Z2bdshNETsST7JDrjdOHvhPAoLC5Gbuwtbt26D2+VGzx490KVrVyQnJyM8Ohrm1j+vxGT9pvVYuuRHjBk9Gm0z2jhCNEurqjB31iw0bdoUV/fujSgGKeRHEKiqcqHoSCHWrv4J23Nz0aFbD3Tv0BZNpGdMo6MRGhaKEIRg0eKlqFsrDtHSFtmiIvTo2Q3fzpqH68dcj0aNG2mqunD2PL6e/RUiIiIwaOQIJNep+9uDiFwunLt4DrG1aqGs/BJiwmORt3sXYmvHIK1JCxE3qI3FCATbFlmt1SC1Ql+0wGWRBjWyJL/jz7quDLN3tYpH/kRXb0RWSbw2WEn49BB6K1JdJN48TFnk3JsbIvEUXQnn2Wtn8c7CW49NVo4XUZKjtFsrt63OZbW4slbkRbERxVtJGkVzTGSuEp1H1GTxxosV41o+V4vcALRKp7/LIYLpcASJYPIB96xgfjoJ9QQIpru6GttyspG1YSuuGTII6c2bo7KqCkcPHcKq1atRVlGOMWNGew734X0qKitw+uRpHDlyFIXFhTh05AgKpdW4+NroNagP2rfviIgIq6kk26rKikrPauyePbvRN7MPMtq3R2SEvSua0irwhnXrUXjsGIYMGYzatZN4sAlfz96ejbXLVyE8NhrNm6ehdcvWOHf2FOrVb+R5/vNYyTEUFxcjN28Pnn78SWG5rooKTJ05A/Fh4ejdry+aNk5BWLi5OBUUHMSCBd/i2LEiYTsCoeHgwcMxcOBg21wJthVMXvGmtcJhpOBlrahokTfRApnnC6/40yK/ViecHAfWCoyWvUbt4WHEi6lcrwgpF8VUNMYsTPTYbRQ7FplV2mQ0tjwfeNfVSIYoXmYxEdFjdC7h5Rlrd4MW2VX6y8OWd110XFhJ6JXEVXnTTY/NVsTfH2UQwXQ4aqNGjcKEjz5CmpXPYAbgFtmJn05CYw2CKQ32CxcvYsKEicjM7IN+fTNRXl6OHbt34PP/fo7777gH7bv3gBodc7ur4aqqQnlFBS5evIDc3L2YP28e9ubuw53334rBgwaifu26CJFW8ARXO+1MoyoAWzZk4T/TJuHZF19Ek+Rkz3s07TTt8OECfDt3Lm6+8WYkN25s6AAfLUzc5eXYtns3Jvz7faQ0a4GxN92IZk0aIzY2FhHh4YZwL7tUjvkLF+H8mdMYff21nq25altnRWK1du1a7M3bi+uGD0O8Ayfmithkd5vvf1iKXbv34KWXXrJNlUQwp0yZgvHjxwfFM5h6CYdaYcYih6IFpRbB0kMKeb7okaVFJswmn1bhZ3dRyMNIj34RUsjTx8PZaH+t3LM6fvK84uHnJZ9SHx4BEpHFIixGx5QZbHix4sWEhY1IP97We62xr3bNKuxFiKeVmGvFnYejGTv8tS8RTIcj5yGYEyYgLS3NMs0HbSKYFy9cRGxcLKT3N8bExFhmL0/Q5RXMT1GvYUPVLbLll8qx4ee1OHToEG689VZIK48//vgDDh0uxNDhw9G+devfvDfR5XJ5DqEpLi7Erl15OJC7A6WXLiGpXl306pmJDp06ISLK3pVBns+i19dtzMLGn1agd/8B6NKti2d7qJ2fyZ9PR3LjFAwfMADSyb52fU6eOInly37EgYKDqF2nNjK790Rqq3TExcZ5ttPq+Vwsu4jF33yPoguncNPY65BcP1k3YZUI5uGDB3Ht6NGoVauWHvV+23bxokXIys62nWBOnjzZc4CXHXebfRF8ZVEiJ4x6yJDSN9G+eothb3teEaincBQhS7wiVTS2anjztrVZWRzqKUJFY8giWTzSwSKYrBizYiCSC6Lx4bUTxcRLmLSeR9UiIDyf9Nih5zlbnv9a1+2YS3g5xMpnPfjpacubV4JpLjGTK77Qlwimw1HwBYJZVVWF02dOoxLVSIyJR2xsjOoK1TN/eB59+vXHrq2b8Ze//Y2JlKuyEqNvvBGzvvzyitWeyZ9OxsWys3jqqWeFkZYI5sRPP0XjKwhmNY4XFmLJ90vQIiMD7Tp1xEsvPI/O7TvjkV9WRKrdbrjcblSUluLg4SJ88dkUrF67Fjfdcivuv/8+JNW25/2Wws5Z1PCn1auxZPFi3HPvvWjdsiX3FSNm1B4pOoz/Tv8cTzz1NOKkXNH1NkpjmqUf7ImfT8X8efPxyB33YNDQoYiPjUV4eBhCQsQJ58KFC7HixxV48S8vIikhSXhFUyKYhw4W4LrR1wcPwVy4EFlbt9pOMINpBVNe4Ev/Zj3bKCedyj7yEaT2vJUd3ylXO9RWP7RWRJQkWs0/NT+tuOmgZbvSDiVJMTZbXdlLTa4oXkpSxMNSLlctV1g4i8ZUTy5YET8vweCNCe9Yko8rZSRYY4PnkxXYaMXCTJ7Jc0uNuPFw4+UTC38RTIy00TMuWG0DeS4xkys13ZcIpsMR8AWCuT17C179x6vo2S0Tc775Bv/+8N+4KvOqK5A4efYkvp//LUYOH4u6DeoykTpfeR43j7kZc76acwXBfPfDDxHiKsfTTz8njLTaCqb0QzF39kwUnbqIlJapyFm3DgMHD8dVPbqjsqwUi1cswYafNyM8LMyzOiwdwNO1UyeER/32VRfCRvhJw/Wb1+LbL7/B7XfehvbdrkKkTftmT50+hSVLl6B92/bo1KmTo+i4q6qwI3c7Nq7IQl7BbnTp2gXXjhmNhHixd29eKi3DT8tXYN++Alx/641IadyQS5GDcgVz4Y/I2rqeCKaj2a2uTPQuvbI3q58PuEQmaCAQCHGrSR+MjpdgSEqj2NRkPIMhLsHgIxFMh6PsCwRz1/YczJ33HV545QVkbf4ZX38zF6///Q18OmUS3v6/d/DyX17EXXffhZnT/otHn34CDRo0wC233IaEuDh8/sXnmD79M7z1z7cw68tZWLjwe9RKTMLbb7+Jr7/+Cn/+8589/23cuBG1a9dG7rZtqEAV+mYOxJz5s/GPv72GUM5WS/kK5pjrr0dxYSHefP11dOh+NTZuXIfbb7sDG9f9jJ/WrcTg/oNx5wP3oEHtBp6DXaTVLZs4lsOZIq5OIt8H9+3HxIlTcPd9d6Fdh7Yeom31R4rLN/PnIykuDgMHDbJ1yyzLdslXacvznt278dFHE9GgXl2Mvu0GtGnVHnGcmwlSv8ULFmJj9jY8/vhDaNAgmQlRUBLMZQs9h2XRM5hWjxz98qgo1I+ZP/fw92K+pu03Ol78OWdEbTeKTU3HVNQ/aue7CBDBdDg2PkEwc7Zjztxv8cIr/w/nSk7h8ceewB9eeR7TP52Cp59+Ep9/MQO9ruqJ775bjJde+jP+8eYbGDtmNGbMmInx48ahfloy/nD/o5gxZzbmzp2PhKQEfPj++5g9ezaeffZZvPrqq1i+bBnq1K2L/Xv2oPjsMezZeRCffjoRiYmJXMS9K5ghoaEoKDiKmV/NQteOHTF47I3o3q41mjRrhjoJCZ5Xd7C2B3GVBGCDiqoq5OzYgUULF2Hs9WPQoVN7y72UCN6RgsOYPn0annjhz6hdwyvElZUVKD1zFlnZO7Bl+1acP3cWt952C9q1bfub53DlQFRUVGDr5s1YtWY1rrthDDJaZ3guVwP46L0PMf6xcVi/aVMQbpFdhKyt9Aym5YPGoEC1uU1rC6Jd2z0Nmk/dBBGguAkCxWmmd7xYo9U/pOjFhnLSP+Lq61YSwXQ4Qr5wiuyunB2YM3c+Xnz5BZw4fhx/fPFPuGHMtaiuCvcQyelTpiA1LR1vvvsuHnv0Psz44hs8/dSTWLNmNe68+y5Eh0biwfGPYebMz7FgwQIk1KuHj959D19++SWeeGI83njjLaxevdqzgpm3Yyf++uY/MHnSNIy+7lohtCWC+eY//4nF381Hw0ZNMXDgIPTv3xdtW7dCWA0TGiEHariRtFKXk5MD6TCVex94ED06dUCoxYcBSSTty+lTkNoiA/0H9OOuSjsFiXSSsJTTP65ajuzNObi6dxf06t4HjZulIFKxci75sGb1auzdvQfXDL0GibXi0TKjPZ597jlc078/jh45ouuQn4OHC/DU759E4dHDmDx5GvLz8xEVFQVpzHs/xceKMX/RIjRrmIwlK5fjlRdeRJ3atbF//37PzZkdO3agW7cumDp1+hXbzSsB3HvnHZgy7XPERll/4JJTh/wE4zOYTuU/6SEECAFCgBAgBHwBASKYDkfBFwjmzpzt+Gbut3jx5b9g1n9n4XjhIbTr0hk7t+/EY08/jkkTP0b9RnWQvWkH+l7TG1d3vRoHDx/GsmXLcc89d6N+/doY0LsflqxejbmzZ6NBg0b44P33PFtk//j883hs3Dhkb9uGeg0aIH/fXlwoPY+f1mzAJ5M+RkqjxlzEve/BjIiKRuv09jh6pADl1eUor67AyqVLceTwMWR2uxqN0hoBVVUovXAB7gg3yioq4XJXo/xiOarLy+F2h+PE+bOA24XSSxc8p81GhIYioU4jRIWGIyY6ArHxsYiICUODuNqeFa+YWrUQExeDyMgo1KqV4Dk8JyEuAVERUYiMi0RsQjzCQkPRqE49hEX69smzlZVu7Nu7C0sWL0G7jp0wePBgj+1WfVxuFzZmZeHA3n0YNWoEkpLqWCXaEjlVriqcP38exceOY+eOHGzcvBkd27XHjbffjrhfCLe0allWWop/vzcB7098H4VHjqB5egvceutt6NShPa7XccjP3/72Gvr2uRqtW7SEKyzE8+5V6UCkqOhfnwOWclsitgfz8zFp8mS8/MornhsxErGcM3sO7r//fiQkJiIpKfHK1XmXC3fcfTdmzJhhy8r94kU/ICt7I22RtST7SAghQAgQAoQAIRC8CBDBdDj2o0aOxEcTJqB5Db4HMztri2clMqZ2LbRumoZ/vfsOEmJq4c4Hb0fRwWKMun40br/1dvzuwbsRFhaNqzN7Y/iQa7AjZwfuuPMONGnaFA898DCyt2chPT0VT4x/Am/9623M+uorzJs/D6++/SYSQiLx8ssv4WjRCVSUXUCXq7pi1dIf8PJfX0Uo5/lAqQj/+NNJSGa8B1N65cjhw4ewc2cO9u/PR/36DZHRqRNap7dB7cRYbkSrKivhghvVVW64Kt1wVbtQXlXhOeHRVeWC2+XyPOcnnbbrfeZPIiuSXZUV0joSUF5R7tlTKRHaSpcb4e4qnK8og8tdherSy+0k8lIaUoYKVyhwsQLu6gtwu4HyMunKJZwrq0AFwhDlOo/S0mqEVLkRFhWBsNAQuKqB2Fq1INFBiRRWhIUhIiQE8b+Q2ojIKIRFRMBVVYmY6GipESLCQz1tw8JCEBoaAkRGolZULVyqKMf2HVtxKP8ABg0cjtS0FI8PEWERiA6P9vw7MiEMIZUhCImNQERYFMJCgPioKISHhsEVGYkYDTJ98GABVq5cgT59e6Nli1a2kB9uUAUaSIT4+LFj2LtzD7bu2YKIkGhktMtA546d8a+3/4l//vMdT8yl7UG1k5Lw3B+e8ZycK/qaEklGbGQ0xo0bhwq3GzNmzsCRgwWocFfjmaeewurla5C1dRPqNqyPlJQWWLt6Jf7yykv/I5iffPoJBgwciE4dOqJ2vdro0LM7hl7VF/0GDsSKH5fjQMkRnCk+g/Ub1mPOjP9i+uczULdRbbz9xpt4+cUXUXD+NELOXUJSYiLOnDmF2++4C79/8knheCz+YSGyNtr/DGawvaZEIDWpCSFACBAChAAhEFAIEMF0OJy+QDA9ryk5dcpDnpISkxD5ywpLaVkpLl4sRUJCLaxY/hM2bNqAe++6C1MmTUenLh1x7XXXIjo6yrOqd6n8Ei6cv4io6GhERkWg9GKpp7Ctdld7XoESFh6O2JhYDwGSTt2Rnpe8cPEiEmrV4ha8nhXMSZM8K6Bjx47VjJBE8M6fP+vxp+DIIWzauBml587jlrvvRrtWrRyOrnl10mtW3ICHWFZWVXkEVrkv/1+Kl7uqGtWQCKgLIZVuSMehSv+WPtLrWaT+0sftlg7DkYhsJaqrQzwk2O1y49SJY5g0ZSp6duqGPsMGwVXtRrWr2rO6G10divKqKoRXu+D+5TCdi9UhqEYVwtxAdWUVzpeWQvrmfHk5XJfK4A6pRHlpOS5cLEX2lm2Q7h20aJaOsvIKSMZdLC1DeUUVUFWOc5fOeTwrKy1HRXm55x2r0XFSPoWjdkI9hIdHIikhFrUS4j2ryfHx8R4SHBMbjZiEaESExqJunaTLhDg6EvGJ8YgOj0TdOvWFXz/ijZCEZWnpRZScPI3iI4V44sknsWXLJg/GnlXrhAQ89sST+ONzf/D8W+Rz8eIFvPPuu5jx5Ux8/tl/kL11K6KjI5CdvR2Pjn8EkyZMwvVjrsfmTZuRnt4cq9es/s0K5scTJ6B/7z7I6NIZjRrUx9AhI7Hu59WYNeNLIDwct918M+66+058Omkyfve7hzzxLio+htdfexUTP5mI//v7O9hfsAubNm/G/fc/gA/f/wBvv/O2MDaLF36PrK1bbF/BnDp1Kh599NGgeQ+mSO5QG0KAECAECAFCIJAQIILpcDR9gWCKuHzhwnm8+eY/sWdHDoYOH4a77r0PsbH81UER2bw2EsH8ZNJkT5HNI5hqsi5euIA9u/Nw9NAhFJ88hVqJMUhtkoaOHdojPlGMLPBs9OfrEonatGkTtmVnoW3bdriq59WeGwXyj0RNpU+ITkc3ZW9GzrYcjLruejSqV0+zt0SGy10uD9GouFQOuFweoltReXmVuLJSIsdVqKiogksi1q5KlFWVS2u6qK5yoaKsHJVuF8oqy1HtrkKoRLzdEgGXyLZLYuRwuaqkxWJUw40quCBdraiWVosvr0hLK9Xnz53G2++8h8OHj3j0hoaGIzk5GU8+MR7jH3/cs1Vaz+fHH37EZ59/hiGDB3uewSy7UIr01i3x6aSP8do/Xve8Gig9JRVr1q79H8HcuXMHFn63EE88/nvPtu2TJ0tww8gxWP7zKnz+xX9ROzEJY2+4wbOD4M233vaQyptvvtljVseOHfHIIw9j0seTsTVnG7Zu3YaHHvgd/vXev/Da318TJ5jff4+sLUQw9cTabFsrT2q0UpZZv8z2t9oXq+WZ9c8zt4aEOH6TxYxOM32twIsnw9ft49lP1+1DgHLDPmy1JBPBdBj3kSNHYkINb5F12GXd6i6vYE5GPYMEU67Q7Xbh7LnzOFFSgvwjh7EzaxNOn76Im28Zi7YdOiAyPEK3fYHSQXoWcFduLr5fuAjDhgxB955XvgvViK+nT5zFsuWLkZLaDL2uzjQiwnCfI0cO48L5C2jZshW+/uJL3HH/PVxZa9euxu8eGoe83bmIi43Dk79/Gl26dfIQ29Fjrvesuot8Vqz4CRntWmPJoiXYsGk9uvfojtjIeHTu0gEvvPwXdOrQybOSOXPmV2iVno5Vq3/6DcGcv2ABxo1/DEkJCThx7DhG3zgW63/+GbO/+goFBw6gXdeuePaZp7Hmp1X4+2uvYfjwYaibVBeNU5visfHjMXXyZGzZmuMhmA8+eB/++c+38I9/vCFOMBcvRVbWJttXMGmL7OVssvKkRitlieS6nW2s9sVqeVb47os2aRaKv7z7S+sUYytwMSrD3/A06if1048A5YZ+zKzqQQTTKiQF5YwcMQITJk6s0WcwBU2tsWZmVzB5hp+/eB67du3G0YJDuHjxIhAWgdS0ZHTq1ANJCfG87gF3XVpJXLfuZ2zL2YGWLVugb+++iImNMeWndHDO2nUbUF52CQMH9kNcvDO4SoflnDxxCr16XY3nn3sW77z/Pvbt34+UJk0QFhKGAwf3o3WbDM82WO+nvKwS8xd9g3noIcZ6AAAgAElEQVTzvsPTzzyNHl27w8h7MBctWog5c2ahdt1GePaZP2Dvvv2ICAU6du+O11/9K+6+9140bpiMjRs3oF6desjJ24ObbrgB8XFxOHr0KP797w88p8m2adUOzzz/DN57513PK39OnziBaV98jhMlJ1GvYV089chjyNmdi8lTPkW9pPoYP348vvz6v3j4vnE4cPggDh0qwDUDrsHs777BXbfexd2S7sVh8ZKFyNps/zOY06ZN8zyn6qvFqqnE19nZyjvrVsrS6Yblza32xWp5VjjsizbxSKaTY1YvPnrbi8bQK1evfL3tRe2hdvoRoFjox8yKHkQwrUBRhwwimHywLq9gTkG9BvUMbZHla/i1hfTE4qWyizh86DA2b9yEkyWnkFg7Cd2v6oYWac0RER8P618IocdC59pKxUP2zq2eFbLOnbqjZ4/uiIkxQTSrq5G7azfWrV+Hm2+5EQkJl5+ftPOzY0cOFsyfB1doFDZsWIuP//0R5i9eiOGDh3hWATdszsbTv38C0YotwdLBTvLDpySCeeDgYYwefa3wCqadfjkhe/HCJcjautn2FUwimL9G08rCx0pZTuSbk2TGF7HxRZucjAkvx/Tio7c9T7/Z675mj1l//Lk/xaJmokcE02HciWDyAZcI5qeTpqChAwRTzZqz585ix86dOFxwGC5XBSLCI9E0ORntu3RGYkIi3wE/byG9S3Lbtq3YvnMHUlPSMHjgAFPvuTx37hy++WY2UlNTMGjQUFvRkeJ2quQUru7VE39+/jm89c472LBuHSKio+GqdCF39y7cfffdnmcjtT5GVjBtdcwB4YuXLEHWZvsJZjBukWVt01IrfLxtpZDLV4zkKynKa9LfZmUp+/P08ciI97qoD3KM5LYYtUtLnl7beMNPHjOWbOX3on6xcscrTytfeDpF/ZJiqGavmq96ZMp98OpQ66/MIa34eccCzzYlbjwcRfNYqV8+VvWObV7s1bBS06FXLysuXgy07GLpYsVFdBzIfdXSwcJEabuZuKj5QiT2SuSJYPJmQ4uvewim9Axmerplkg8ePIiJEyfizTfftExmTQpycgVTxE/pIJidu/bgxyVLIR2n2rJla7Ru3QoNGjREQmKCpe+WFLHHyTbZ27Lx7TdzcN2I69GhcyfP1lm9B/9IZ+BKq8Cb169Hzs5cjL1pLJKS7FnNzN2zB6dPn0aPbt3wj1dfxQsvvoTFi5ciMjoCO3ftwsoVKzDpk0lo3FT7fawSwdx/sAA3jBZ/BtPJuNiha/GSxcjanGX7Cub06dPxyCOPBM0WWRGypCzotApveaGkVvQalcUruEQLKF7BKNejZquSGBqxS4m5V4Ye28z6KxIHkaKXFW9vkcsiPsp+eskKC0Mtvbx5SW0s8MiPkliwcl5rnLHsYuUDKy+VJNhIbETHtjLvRbYns/DVIscsPVpE1cgcpBV73jjQM8+JEEwReTyirGUzbxwEy3UimA5HeuTw4ZefwSSCyUTes4I5eSoa1q9r+xZZI+G/WHYRWZuyUFRU6HklSmxiPNKbt0Dbdm0RHyd2IIwRvTXVR3odRlZONrZs3II2LVt4Du4x8oym9OqT/MOHsXnNanTr1gMtW7cSPoDGqO8njp3Az1nr0Ty1GTq274QjhUfQuFFjrt6gXMFcvBBZWfY/gxlMBFONpIgWwkpCoKcYVo4XniwR0iBKuJSEgFco68XICA4sHVq2iforYo8yHqwVQZHCVw1f+XdqsllkV5R4KfNDXnx7ZfAIkFaceTnAIg1q8RONGy/n9dgrYr8WZiI5xMNXzR+z84AZu0TmHF4MeD6J3jTx+sHLDaM28+w0Wr/4ez8imA5H0C6C+dILL2DYyJGe9ydKbyB0V5ShKjQckW43QsIj4HZVoTIkBBHuKoSHRaIK1Z736IVUuxEZGo6qsDC4K8vhDgmFtHnQHR6B6spyVIZWIzYkGpUh1YA7FCFh5Qh3RaIyxA13aChCXNWoDgUiqi+/m7FakuNyIyw0BFIX6VUR1WGhqHK5ERkSCldINUKlV0mEhaLC5UJMSJhHVrg7xHMgSmloNWq5Q7B+40YMGjrUJwnmFSlTXY3NW7fiq1kzkdKwMTp27YjGDRqhXsNGqJWUiAjZgTIOp5vl6tavX48N69ejZ++e6NShC+IMvLqm7GIZvvpmNlqlN0evXpm/efbRcoMNCpQIZv7BIxjjeQbTmQOKDJpqWbfFC5ciayudImsZoBrbVnkrH97CWYuM8oo/b9EjIstsoadVyPIINa845/nJu84iR0oiJiKHRXT0EkMjePNw4pEJPUUwTxevUBfBSW4PT59cnpwEKHPL206EjHnbssiHHQSTZRcv9/TgrUa6tDBT2mTXnKOcj5T4i/6tNa+x5m45uVeLgR585HZ651Y9Y8vK3xdfl0UE0+EIjRg+3LOd1coVzEtlZcjOykKZRCqr3AgLC4V0qnhlpRsREaFwuaTnJ6T3+4X87zu3+/KbDuXfVUsc0i29aD7EIyc8XKKr+N+/JTlSe7lsdTnVcLvxGzmSbJfrskwRG+PjY5GR0Q5169Z1OELm1UnvEM3Zl4eDu3Jx7PgJ1G9YH53ad0SLFi0QExene4upeYusl5C9eTOWL1+Nrt07IrN3b8TE6H9H6roNm7B2xQo89OhDSEqqY72RJiQG5QrmDz8ga+NG27fIfvbZZ3j44YeDYossr3DWU1jqacsjMDy7eP21hpaWnSJ6lbrN+q1FZPQU0zyfWeSGRQ6s9Itnm9YNDbW+vDjpITws4qAVF1bBLppbeuwLNIKpxFsUM7U4mc1Rkdy3S4c8r/WMc622WmNFT86ZKE38qisRTIfDZQfBdNgFUmcAgeyduzH7qy9QLy4J7bu2R2qzVDSo3wgJSYl++wynVLRs3ZGDxd8vw6C+vdGxc0fExcXpRue9997DkMHXIKNde4T7yGqvRDC37tiNawb2Q3x8DOCWnjyVbsp4n0CV/i3dgJHOIZZ/J2+nbK8mQ9neU1rJdBmRocNGzzaDUISGACtW/4iC/YdtJZhVVVWQtsgGC8E0Q5aUKxFmCjGeLBFCKVpAKQs0STaP4Kj18fbT67ca5vJJSfnslOjzZKyJjYcLy369fvFIH4uw6S2YWURDTqB5totgxbNLjfiJ5hYvJkr7lOODR7ZE/Ffar4foicjn3Rhg4accj1rjk2cHzyeWbKOEjzW2eSvWovpE5knWnK4353QXSn7YgQimw0EbMWwYJn78saUrmA67QOpMIiCtcBYcKMD67O3Yu20zuva8Gldd1QPJyY0RHaP/EB2T5pjuXu1yeV5HsnDBPGRm9kWvvr0RHiH+cpfKqiqsXb8W504cx5Ch1yI2Tv9qqGknFAK2bt2K119/HXl5eVaL9ml5TzzxBB566CHbbKysrASdInsZXm8xo1bweb+Tt1EW+Fp/q8lnyeK1ZR1sokUiWLbJv1f2lxd38uJYr9/e9nrl8fAU8ZflnzLWZv+W2yKSR6x84w10NQyV+MrzlydPbgfvkBQ10qeFmxJ7NVy0Yqi1fVV0jCq3SiuxEYkVLze0MNYjX75FXC/WWocdqY0jve3V5j9WvrBuDmjlqdpcyJtztcacnlwTGSOB0oYIpsORJILpMOB+oE5a1cnJ2YbFixYjNiIMzTt1R0Z6Cpo0burZehoadnmrsj989h49iukffoCho4ajZ7eeiImPF94SnLMtBzt3bkXvawYhpVFT4X7+gAvZeBmBYFzBpNgHLgKsVQtazfCvmAdrvILVbyuyk7Djo0gEk4+RpS2IYFoKZ0AKc5WXo/B4EeZ/9x22bduCkYNHod/AAUhMSkJ4WDhCpP2MvvyprsahgwfxxdezcHWPHujXtz8iIiOFLHZVVuKDDz/E0GHD0L59O4SE+A+5FnIwyBtJBFN6BlNaJeVtawpyqMh9P0CACKYfBIljYjAThWD23WzmEnZ8BIlg8jGytAURTEvhDAphlQB2btuC2TPnIyEhCmkt09G9Wzc0S0lFRETkr48A+iAa23K2YcG3czHwmsHo3LM7akXGCFmZnb0JGzZsxj33PIC4uGihPtTI9xEI1i2yvh8ZstAoAlpbj43KpH72I8DbWmm/BTWrgbZ1Gsc/2HNHFDkimKJIWdRuxNChmPDxx0hv0cIiiSQmmBDwrvqcOHEGkz77FEu+n48XXngBQ/sNRViU9IIZ3/xUlpXhiafGY8yomzHqhuuEjCwpKcG3c+diUP/+aNWmjVAfauTbCNAKpm/Hh6wjBAgBQoAQIASsQIAIphUo6pBBK5g6wKKmXATcbjfKy8uRm5+PdatW4eyxU0htnoze/fuhefNW3P5ONpDeu7onfy+WLlqC9hkZGDBgACI5pLi0rBSLFn6HOom10W/gQERERDhpMumyGAEimBYDSuIIAUKAECAECAEfRIAIpsNBIYLpMOBBps7lcnkIZ1lZGf779ddYtnA+HnzwQQwcNBix0TGeZyFZJ6g5BZVkY3FJMd78++u48f670a9zd4RpPKMpkegdO3Zg7tw5eOm5PyEstuZPmXUKq0DTQ1tkAy2i5A8hQAgQAoQAIXAlAkQwHc4KIpgOAx7k6qqqXDh15jQOFBxCXu5OFBYcQmK9Ohg8dAhapdfsCqfL7cLew0fx03cLkFivLq67YQzio9jPaJ4+dRqzZs1Ex84d0Kd3vyCPrH+6T6fI+mfcyGpCgBAgBAgBQkAPAkQw9aBlQVsimBaASCIMI1DucqHswkUcPXwI637+GXl792FAvwHI6JKBtEYpmiuJhpXKOp47dw7Z2dlIT0/Hpk1ZGH3tSIRERODggXws/G4BmrdqicH9ByE2Pl5Vndvlwqq1K3F4fwFuuvlWxNa6st3cud+iffv2aJDcEPNnz8c9999jhekkwwIEgo1g8k4a5F23AHJDInzVLpYzZu1V9tcrT297NT/MyPD2NSNDT6LI9an1M3NCtFkfrOjv9UntvZbSNTP+6cHZyrbKnUv+6IMWHmpx5x1kJIqJUo7ZHLMyrr4siwimw9EZMXw4Jk6ciObp6Q5rJnWEwJUIVFZU4MSJEzh2rBB5BUUoyt+LiOhIjBp5LVJTUxESau1rQk6dOoW1a9Z4CODSpT/iwfvvwbbt2z1bdytdbnw54wvUTW6IlEaNcdfttyNU5ZlLactsfn4+fl63Hv379EZa8+bSW+v/59z06dPRo0cPJKck4/NJM9C+UxusX78et952O9q0aU1pUIMIBNMWWX89adBf7Taa1qL+yotKqwtMURtYxNRJ0sMq5JVkzAiBMYODhIEV/dX8MHsDwmhuWtVPJGZW6XJajhaJ1BqzopiwxrrVc4DTuDmhjwimEyjLdIwcPhwTiGA6jDqpE0VA+nE9cfIEduzYid17D+DSqZPI6NYBrdNaIrlJI8TGqq8sisqXCObUqdNxIP8AjhQdxRef/wdrfl6NowWFSG2aiqMnTyClcSM0a9YUS5cuQkpKGgYNGIj4hIQrVJw5cwYLPKuerZDZrTvCfiGjEsHM2ZaD8PBwxMfFoGuPHqhfrz66dOmCqGjfPWlXFEN/bicRTCk+jzzyiF+uAujF3heKECOrW75gt16sle31+CDa1iyB0fJJ1AYWyTRC6PRirKfYNuqP0X5eX8z01+OfXuxqqr0WHmawqil/WHpFbgLwbhKJyJDrDyT87IgnEUw7UNWQSQTTYcBJnSkEyivLcaywCCUnTuLg0SMo2J+POkkJGDFkBBqlNNEtW76CuWzJMtzzu3tx+NAh/LBsGdpmZCAmOholx45h9NgbIW2n3JefjzU//4yG9epg6JBhiI7+7TsxK6sqkb1pCzZv2oL7H7kPsdGxmDZtmmcFM7VFKj6b9F/cefdtWPnTSjRunIzMXr1120wdrEOACKZ1WNopKRAKJz0+6GlrF+5mbDDTV48/egiYUZuM9iOCeWUkRbAUaaMnR2qqrQg5JILpbHSIYDqLN4hgOgw4qbMcgaLCImzMysLZ0ydQVVGJJk1T0LRZM6SnpSGGc8Lr+fPnsX37dqSlpWHTpo0YPmwYli75Abl5uWie3gp7cnfi+ptvRtd27f9nd7XbjW05Odiwbj0apzTGgMx+SKiT9Bu/iooK8d2SpejTsycKDhxCRtsMNGxYD3MXzEfztFQcPXIELVq2QdcuXSzHgwSKIxBMW2QlVOSrh9LfylUmVlFk5UqZmiy9dsmLd++/vb6wZFnpAw9LNRzlWSm3VWm/XLYWSfH6w5LL2lqpFnclnlJfLR/UVifl+MpjYMQOkRGsdyWM5Y+oL1o5540ZL5bymKmNPXlslPFVyxmtWPIwVNrCsk3LZp4O5XUR8qjMHeW41cp7kThYPQ+wMNBLMJXj3uhcLIKx3rgFSnsimA5HcuSIEZgwYQI9g+kw7qTOHgQuVVaipKgIR4sKcfTwERQc2I/YurVx3fARaJLclPsMZxWAQ/n5iIyKRExsjOf1Kg0bNERE+JXvu3QBOJi3F6vXb0BEeChuGD0acbLDgC6cP4cVq35CfFw8+vTug8jISE9Bf+rEKZRXlaNBgwYIDwu3BwiSKoRAMK5gKotYZeHKIz9CwDIaqd2xVytgjRZnWiROSUDN+qEkE3pJspaPSpyURILXl0VUtDDQ0smLh1pfNXzUCJjROOghmDy8WM9rqpEbNQxF5bNsVhsXSsIhx8kqEqEnrlr2iMZQxG4WsVbTL2q/yBwj6oNoOzVfeeNaTpBFbkCwbo44sT1dFAdfakcE0+FoeAim9AymdDAJfQiBAESgpOgY1qxbh3PnziAyKgpJCUlo1SoNTVLTEKPxGhJRKKRDfnbn7cH6dRvQuGF99BnQH7Xianm6V7mqsHHTehQWHMHgEcNRO7G2qFhq5wACEsGUtjCPGzcuaJ/BZBW3VhSUvKJYuVrhbc8rHOWFmFwHa+XNigNflOkoSiq0fFLKZBFAHh5WX1fGXln0S9dFyCrPLjNDnEcwlXnBioPcVxFSwCveWaRUhFwqbdTTxwiWvPhoxd0KfWoyWHOC2nwkkgOiY8qIP1p9tGLnHT965hBebmrlt9W++as8IpgOR44IpsOAk7oaRaCsogJnTp1CXm4e8vbsRpmrEqlNk9GzV2/Ur1vPcxCP0Y+0dTZ/fz4WL/sBtWvXwk1jb0LULwT2+InjmDnjawzu3w/tu3QyqoL6WYxAsG6RlcPozwRT5A4+r4g2mlJ6ikMjxbEWKeb5ZPa6GsFkESutwpdnh1Hs1fBk5bRShx57WXHzEgSlTjXioLZ6xrNVi2TxfNeLqR5Cp1e2CPasNiKEitWGFQc7bjSxMNEiv6LzgdbczMoDnl6zMfTn/kQwHY4eEUyHASd1PoWA9INTePQoNq5fjzPnLiI2LhJ169RBs2apSE1NQ5TiEB9R4/P3HcCPP/yAlGZpuKrXVahb9/LK5dwF3yEy3I1+fQeiVq0rT6IVlU/trEGAVjB/fS5TtOgxiryewl6EmIiu7ojIMuJTTRJMb6y8dos+S+ttL4IJr7hlyZLnkYgeI9jzSBZvZYuFlwipUfNbNBdE5QcqwdQTN94KoJdEyvNHNA48O4zmpJYtSpkiY4M3BkXzyQp/AkEGEUyHozhy5MjLz2DSFlmHkSd1vorA6dPnsWH9RmRlb0Byo0Zo1bIV2rRujYSkBERERiMs9Nd3XGr54K52Y1/+PixfugJpaS3Qp29PxMfXwp59e7D+5w0YOPAaNEtpilCOPOk50K3Z2Thw8KCvQmabXTEx0Rg79kbb5EsEc+rUqXj00UeDcossr8ix+m44q2AyYgerjxFZRhJMTzGrRrr09Of5pLd45RWm0nU5eeXpV8ZVbo9dq0Z6SSSr+OfFgYWDVi7LyQ+PJCjJjt72RnJXDQteTlhJyozq4s1Hannoy1tkeYSUl5siOzjM5kcg9SeC6XA0R40ciY+IYDqMOqnzJwSOFxdj6ar1cJeeQlh4BBomN0WL9OZIadoE4b+865Lnz+7du7Dyx+Vomt4SfTMz4a6qxKpVP6Fp0ybo2vXXd2aqySkqLMTkTz6RlprQtGlTnqqAuv7Kq3/HkUMFtvkUbFtkvUWivGj2/luNVKi1MxsMrx7WYUJ67OC15V036ouWXC1yJScerFiI2Cxvo4wRr7/yurLI9dqoVtxq5YM8rkr7vM/GWp1PWjbydCnzUAQHFnYi+cA7PEtrXMjzRg1bo3ksH/taW6B5WBrRr+WHCM565zB5ezX5Wvmg1z+j8kViy8tbu27o6MXAF9sTwXQ4KkQwHQac1Pk9ApculWLhwsWYO/87DO7XB5n9+qFO7dqIj4/3vBczhLEiWQmg7MwZ/GvCBxjQszd69OyJFctXIiykCtcMHYHYmBjPqwGUn6KiIsyfNw+ZvXujU6fgen6zbdv2yM3daVvOBNsKpm1AkmDHEGCt4vBWdxwz0EFFweizg/D6lCon8t7f88nf7bc74Yhg2o2wQj4RTIcBJ3UBhUA1qlFYXIisTRtw+NARhIVHoUP7DKQ3b4H6DRohIuLKQ4Nc7moc2J+P5cuWo1lqM7Rv1w7z5s7BsOuuResWLT0rlfKPh2DOnYvMPn2CjmC2adMee/YQwQyoQUPOmELAiULblIEOd6ai2mHAa0id3Xnv73nk7/Y7kVZEMJ1AWaZj1KhRmPDRR0ijZzAdRp7UBTIC33wzH98tmI/efXuid2ZvNGqYjNi4OM8Kp/xTUlKCl178G+6+8yYcOV6ExMQkDBo0CLFRMdi3Zx8uVZahTp26WCARzL59g45gts3ogNzdO2xLlWDcImsbmCTYMQS0tsg6ZoQPKaLi2oeCYaMplPfq4FL+iyUdEUwxnCxr5SGYEyYgLS3NMpkkiBAgBH5FQFqB3L49G1u25aCytAwDRw5D54z2ni21YWFhnoaFxUcx9+u5OHK0CC1bpmHkmDH43X33ouhoIf4zZTrWbVoflCuYGRkdsXt3jm3pJBHMKVOmYPz48UFxyI9tQJJgQoAQIAQIAULAhxEggulwcIhgOgw4qQt6BC6WlmHp90uxctkP6NCtI67q0xNtU1sjPDoa0ormpKmT8NXMb7Br53aEhobimoGDcf21I9D/mmssXcGUyFWE4CFFyqCdKy/HhfNn4K6qQoPEOgiPioL0HtAwE+8RVUuMtm07IjeXCGbQDxoCgBAgBAgBQoAQMIEAEUwT4BnpSgTTCGrUhxCwDoEzJ89i29Y8/LD8a5yvqMDDdz+A5//4Ryz54QfPqlpEaDgG9O+Pt99/9wqCee7MObz88stY8/MaREXFYd261cKG3Xff7zB10scIi4y8ok9paSn++/nnWLH8J7zy8oto16H9b54NPXToKMaNG49t27KwZ99erFy8FLn5efjjc38U1i/SsG3bTsjN3S7S1FAb2iJrCDbqRAgQAoQAIUAI+BUCRDAdDhcRTIcBJ3WEgAYCbrcbM7/+Gs8+8wyKi4r+17JDhw745JNP0Lt379/0Ppifj69mzsQtd9yBho0aeU6iFf3cd9ddmDJ1qmf1UfnJ2pKFmTNn4o47bkFkZDTaZrT/33Zeb1uJnFVXuxEWFo4F8xYgzxaCaf8K5uTJk/HYY48F/BZZteeXvLFkvaJAK5f84bmfmrLRbr2s1ziIjn1faWc3Tnb66c+2W4WLFRiIyhBtZ5VvLDm+YofXPrk9vmab3bHQK58Ipl7ETLYngmkSQOpOCFiMgMvlwseTPsIfnnoOFRXSy02AZs2a4Z333sGY68cgXLYN1UMwv56Fe+69H8nJydi7Zw9uuPlmFBQU4MMPPsChg/no06c/MtpmYOaMWWiU2hTvvP02Dh84jM5dOuP9f7+Lp594BuvWrcGLr7yCPzz9NKKjorB580bM/HIGXn31dcTGxWLpokW46c47Ua92bbz++utIbtIEj48fjwMHDqBly+b40/N/xpHiIrgulePt999HbHQE1q7agGUrl+Gtt97C8eMnMfL6azBvzkL069cPUz/91KPvq9mzcestd2DatEmqKNIWWYuTC9JCdMgVZFpvYaL1LjbrLTYmsaZstFuvMlZ6Y2cMTet72Y2T9Rb/KtGs7YFACvRgYNZfPbp8Oe7BapudfuuRTQRTD1oWtKVTZC0AkUQQAioI5OfnY926dbjjtts8q5JjRo9GXFycEFbT/jMNi+Yuwj0P3o6WaRlYuWIF+vbvf8UW2YP5BRj/2Hhsy9mKjp27YOGCBagoL8fPP/+MHTt2omfPzpg5az4eH/cQvp0/D9GRUejQsSOu7nU17rjzLsyZNQsuABJRlQjos398DolJiTh//jwmTpyI5T+uwutvvIGMjBYICwtFdvY2rF29BtExUejTpzeOFxdj1+49aJHWHLv25eH3jz+OqMgovPPBB2jdPB3Hjh9D+aVLaJ3RHstWfo/XX30D4574Pf74zDNITU1FSLUb4x9/AtOmTVPFJSOjA3bbfIpssB3ywyIkeomK3vZCiW9xo5qy0YxeXl/edYshtFWcWV+8/c3KMeKkWZ2+QpqM+O7towcDs/7q0WXGJ17fmrSDp5t3nedboF8ngulwhIlgOgw4qQsaBPLy8rBy5Uo89MADmPqfz3H7bbfixT/9CS++8hf83/+9ibLKMvzlpVfQpHHjKzCpqqzyELqQ0FAUFRVj/tz5yOzT60qCeSAfM7+YgZtvuw3JjRvjeGEh7rzrbuTs2oU7b78Nf33tDYwf9zB+//SzyM/bg5BQF7p17Y7uPXrgvnt/h1de/jOeef55/LRyBXp074E5c+agdu3aHnukldRlS5di5fKf0K9/Xzz46DhcKi3DQ488iFbprTBp0iQUFhdh3tyvcPjQcezek4eYqHC8/c67OHHiBCZ8+gnCQ0IQHh6GluktkLMnDw/cczdefOkFDB4wxEN4v/zyC0RGRqG4+NftwHIw2rbtgNxcek2JlYNGqwjRU6DoaWul/Xpk1ZSNZvTy+vKu68Gnptv6sy/+bLtVcXcSA4hELckAACAASURBVCd1aeFTk3bwdPOuWxV3f5VDBNPhyI0aORIfTZiA5vQeTIeRJ3WBjoBEMKVVwPQWzVBSchKPjX8Ck6f9B/ffcwdmzZqJzt07o2/v/oiO/O27MZW4FBUVYv68ucjsfeV7MAsOHMBnc2bhwbvvQ5NGydiwbgOWrFyKNi0zkLtzB5566mm88fc3cPzEUTz77J/ww/KlaNa0GZq2bIUnH34Un074N75bshiZPftg9jdf4/X/ex1JSUkoPlaI8guXkF9Q4FmxPHPuDDJ7XQ1ERmPH1m1oULc2WrZoiYyOHTwEecGC77Ale4tni+yNt9+Kz/8zBZ079UBoeBhCw0PRtkVr5Obuwt333ocXn/sT2rRvh+KSEvQf1A9//+tf8P2iparp0KZNe+zZs9O2VJGeI506dSoeffTRgH8GU2TVQa1AYa08aLWVdMmf6/TK8H6v9rfyOVBlG6mvUqdVcnkFpfe60ifpbzV85Haq+eH1RSlX3laJobKP1nU1LJW2em1U2s/yR65Py2dWvsjzT54HXltZOInERjQuSht4GGs9m8zCT68OtRwQ8UcLZ5Gxo5ZPango8Zfr5Y1HNSx4/mqNDV6uaI011lg1ml8sXJTjxIxetTGnhZ/IvGPbj6kfCCaC6XCQiGA6DDipCxoE/reC+bvfYdp//oPbbr0Vk6dPxlOPP4WysjIs/G4hevbsidS0VE1MioqLMH/+PGT26n3FCmZhYTHmzp6Dm269GQ0bNURxUSGee+45lJw8g4H9+2P8Y48iZ89W/OXPr2LJksUoPFKE5559Dg0b10Ot2Fp44umn8M83X0f+gQIkJzfDW2+9jqTEJGzfvh1PPvYk4mLj8I+3X0NUVDTuvecBtExPw5AhQ1BcdAyTpkxDWGUVrrluMG686Vbs3b0PDRvWxb8mvI/ubTph6NAhCA2PgMvlRutWLbAzd7dnFfdvr72Ka68bhUVLf8TGVWsREx6G2fPmqmLQtm07DzG160ME87fIqhWM8qJOrfCVF5FGrosQNK0izUqb1YpGrWJfrZj0Fsgs3JTXRdrL7WKtUiiLS61inEVAWP6I2CxKHJR2eWOrlTtq41/NXxFiZSZflHEQiT8vvmqkQCR2IuNShARr5anWeFC7McEaK6zYio59HoZa+SmSE6L5paaHpVsu0yjGPL+1YsCaJ+z6LfUHuUQwHY4SEUyHASd1QYPA8ZLj2LdvHzJ7ZWJr1hbEJ8bjpedfweibrsOl8gqEhQGjR9+AunXraWJSVFiE+XPnIbPvlQRTBMzZs+bgSPERPP3UUyLNhdq88vILqLpUgfCoGOzcvQNzvv7Gs53X6k/r1u2Ql2cvwQyWU2S9sdEqPFgkRa0vT468+BYhKCIEQ02nHsKgRRB4uStaUMt91SKDSn2iRagIBrzClBcPJ65rFevK3FFipYWBVj6wdMrzmxUXPTZo5Zle+8y21zvuWeOAl3dyIueVIXLzgOef0n4rxhSPfOnJL7W88OavqG9q+SL/TvRmlfyGgtbqO2+uC9TrRDAdjuzIkSMxgbbIOow6qQtGBKTDdCorKhAqPZcYEgI3Qjyv/ggJ0UbD8wzmvHnI7J15xQqmCI5ZmzejeXo66tSpI9JcqM2JEyexavUquKqqMGzkSCTGxwv109uobdu2yM3N1dtNuL20gikdMDRu3DjaIqvYgipSUKptxWQVV/LiXqTw4q1uKIsykWLWa4OWjaIFI4/YyotsEXIiQgTkGKr5z/qOF0s1ubwYmb2u1CmPt5UEgGcnD0fWZMLDlOUPzx6z15U5zssrHtZa/eV9tYifnp0NWvZbNaZ4PhshmGrx5sVSLbe0bBPNOe/8JvxDGCQNiWA6HOiRI0ZgwsSJ9Aymw7iTOkJAFAGtZzBFZfhru9at2yIvjwimlfEzWgiqEQIjhaMoEVQrbHm28wo63nUeEdQqqFnXeEUhT6fIdZ4O3vWaJphm4yK3nydLbwFvhGCK2MAiSyJ9RVb7eeOVRzz15h0PV1F/WYSfR2Z5+kUxUxsLWvmlNXZ4sbSDYIruhLDyN8VfZBHBdDhSRDAdBpzUEQI6EfA8gzlvPjIzja1g6lTnU83bts1Abu5u22ySVjBpi6z6uzF5BapW8SS/m69WqErfiZJTXmEpL5T1ylW21yqqlT7x/Bfd1sbCmUemebbyCmpe8cvzT0kYePLU/JT7oPZsptbAFyX0PLtEbxrwCJeWPfI80yJCWmRFnudWjR0eNrwck+cAS5YZf0VjzMNNr59acx/vZo18njCrV2Ru0IORbT+kfiKYCKbDgSKC6TDgpI4Q0IlAUaH0mhLpGczgI5itWmVg7157CWawbJH1Fj5q6af1vI4aWZTLYh1IwiKZakWXGlkR+U7uixG5WkTYW9wpi2glft4VWS1cRfCSEwg5IVH6qEbKtPqK6Fa2Uesjx0O5Ci3anyWD1Z/3HJkyfqJ2sPxTi7nWdM3DyRtHJelQyyFevinzTO1vlv28HNDKKaWtPAKlNW5FxjTPVpEDkOTjRzQn1OLMyy/luFPGmzV3iOa1ch7Qskcthlp5rpXXgXqNCKbDkfUQTOkZzPR0hzWTOkKAEBBB4PIK5jxkZho75EdEh6+2adu2DXJz99hmnrSCOX36dDzyyCNB8wymbWAKCuataAiKuaKZXXKN2kP9CAE1cqZGLgI1d1l+8fzlXafMIgSMIEAE0whqJvqMHD788jOYRDBNoEhdCQH7ECgq/uU9mJlXvgfTPq2+Iblly9bYty/PNmOCcYusbWAKCLarcLRLroBL1IQQEEbAKOESVuBjDY36S+PZxwIZIOYQwXQ4kEQwHQac1BECOhE4UXIS7777Hr5bOF9nT/9v3rBhPSxd+qNtjtAKpm3Q/kYwbyuqUSvskmvUHupHCPAQkG9b9LblbZnkyfTl63r9pTHty9H0b9uIYDocvxHDh2MirWA6jDqpIwQIAV9AQCKYn332GR5++GHaIusLASEbCAFCgBAgBAgBGxAggmkDqFoiiWA6DDipIwQIAZ9BgLbI+kwoyBBCgBAgBAgBQsA2BIhg2gatuuARw4Zh4scf0zOYDuNO6ggBQqDmEaiqqvIc8kMrmDUfC7KAECAE7EPA+1wjPd9oH8Yk2bcRIILpcHyIYDoMOKkjBAgBn0GACKbPhIIMIQQIAUKAECAEbEOACKZt0KoLHjZkCD748ENawXQYd1JHCBACNY+AtEVWeg/mk08+GRTPYNLqxW9zzmo8rJbntdYuuWZHoFV2WSFHVIZoO7PY8Po7aYfyoB35oUJ6rmn5xHr9itTH6UOM7MDWKplacqzSwcu9YL1OBNPhyKud8OWwCaSOECAECIEaR8DpIshph+l0xivJpZXFr134mpUrL1qtLGDN2iUnz6JxMOuLVTabHbtO2qEWc9HvJD9F27Jyy8qcM4u70f5WxUtLjlU6jPoYDP2IYAZDlMlHQoAQIAQIAccRCIRiz0rQrMbDanlyEmbmBohdxatV/uqRY9YXPbqszDWlLCfs0LNapocgirZ1wkfRGIna4m2nbC/an2ePnpjwZNF1fQgQwdSHF7UmBAgBQoAQIASEELCqSBJS5geNrMbDanlWEUy7QmGVv1bJEfHTSV1a9thth4h8eRtR0ij55I8kSQQPJ+Llj9iJjCt/aEME0x+iRDYSAoQAIUAI+B0CyoLS64BydYy1SiS/uy/1VXuWy/udUgarr5kVKW9fNVskO9Rky7/TKrC1fJUHniXPW4grMRaVq9TB8oelR05OlYkqj5Eyhmp6ePlghAjrxU3pJwtXpa/KHBEZA0byikdOWDnKs1dO6PSMFRFCpWzD+1skzjwCJY+bGs4s7NXw5cWJNQa0dgOI5rqecac2xtT6a5F8PfOIHgz97kfMhMFEME2AR10JAUKAECAECAEWAlqESq145BXjvIJUSabkRTaLgIpGj6Vbq7hS80eLUCntVSPiPELNK3JFiQDLFq0Y8K6pxUNPjFh48mKo1U8rrrxCnRcfb6xZBFtO5pTjgUWGeFuXWWNOLe5qvsux1LJbjajqsU3Ldz2yefnMy0lWjHk2KOcarVwwMj+KznU8HLXmYDM5oTZ/q9nCG5uBfJ0IZiBHl3xTRUD+w+X9cReZpL3CRO/GidzVUrPFTNh4fpiR7at9RXBWKzp5xYCav6L48n4cfRVLsstaBORFGOvUR5EiXbSY0VNMieYyaxywCBjLVmXxxRsjvOtaxZx3TlASHNECUKTw9MrSwoHng9XXRecsNcIp7yuCmx6M1OSpzcnK31gePkp/tWzi5bsdOcOzT9Q/LdtF/OLdKFDGnjcLyrFijSm9dumdH+Q2KusotTGpJ1+V/hvNXx6OgX6dCGagR5j8+w0CyolRrUhgQabWV+0HRDm5yf82I1sklLxJXUSGv7bhxYd3nee3aH/Rdjx9dN3/EeDd/OAVPbwCVOu63r4iaLOKcJ4fcjLB2y6q1la0iFWzj4eDmt88f0Rx4Om2+rpRX0RufvBslcdN7TeQ9Tuohzzxft+04sbqa2fOqNUHrBtKenBQkivezVKvbNEYitQpclm88WJFXprBx6tfZJVVK09ExonIPBosbYhgBkukyU8PAqzin/fDpdVXC1pRsiHajqdL606bVSkggpVVuvTI4WHIuy6iS9R30XYiOqmN/yJgpAjT6sMrEM305aGspVu0wDRjH08Hyz4eZnqLX5487zyjRqhE+mptWeT11+sLi7gryaKILywyZWQMyPWLbuFk+cIiV2rtzRIxIyRIyz4WDrzvRWLBiz1Lhppu3ti0Ii+NYKv0UWT8EMHk/RKIXyeCKY4VtQwABFg//iKEwAhBEe0j2o4IJhsBkUJCJM4iGPOGglk9PPl03T8Q4BXXegsgHsnzomJ0i6No7ivnK5GiTDn38oo9XtGqJU9uH0+PSPHLiqMoDqKEiWcr7zorfkr7RfKEN4eJxMfMM5haBFBPnoo+/2k2Z7RInwg5Emkj95sXHzWCKH2n5wYGS59I3mv9HouQVF6ua82tWuOVd8OCpVdkjtNL2v3jV8y4lUQwjWNHPf0UAWVhwpqI5T/C3olDPkGrFTi8PloFgHLy1ztZ8SZ0+XW1Hxql7fIfAZbdvO1uaj/aaj9Oar7LMWddV/sB1Cp8tH4keDawinY13Hg/jn46dMhsHQiozTOsuUc5JtRyX6Svcox7c9qKuUpLBmvuUM6bZuxTzkdq5EVuh9xeFg5a4eThrZTptUcpUz5HsuxT9jXyNy81eQSK9dsll8vyRe23Qs0H1pwuMlZ4v9vK3wL5fK43llpx4uGs9FHPb5dStjKH1WIhYo/XJtYWT63xKxJb1m+gqO/KdqLxUos5L+5qmKptndWTA3pyUzRegdCOCGYgRJF80I0AbwJT/pDKfyx5d0TVJjiRZyREJmOWozxCozUBavWVX2MRWBZhFJ3oeSRV/gOnhaOarcq+WuRT7UdYKVPpE+tuqFY/3clKHQgBhxBg3YBxSL1fq9G6ecWb/33NcTO+UA75WjQv2xMocQkUP3wzS6y1igimtXiSND9CQOuuKY9gav0A+yLBFP2BUSOLRh6M5xE5HplTppHSLrU0YxFMEeIpl8ci0kqbte6E8gi/Hw0TMjVIEKDCzVygzZAyc5qt723GF8oj6+NhVmIgxSSQfDEbV1/vTwTT1yNE9lmKgFrh71XA2uLkJYxKQqG13USNoGo5IkKgRPrL24gQQ297uX4WRryVW6PPNshtYG1VUdueqkZC1Wy0k2CyViaIYFo6bEkYIeAXCGjddPILB2RGGvHF7O+Yv2Hk6/YGWjwCzR9fzx+z9hHBNIsg9fcrBFgra0oSySOPrIlObQXQK1uEIBrZSiV6t9mqdkZWJyXfeaRL73UtgunVp8Sep0NuJ89PrTupInr8auCQsYQAIUAIEAKEACFACAgiQARTEChqFhgIqBFD5eodi5SIkEeRNmpImrkzZxVxVCNlaqt/3u+Mrgx6/eeRMKV8HlHnEUI1kqv8Tssm+R191oE/os+TBsZoIi8IAUKAECAECAFCgBC4EgEimJQVQYWAnBzJHVdu71ReU24X0tpOywKUd4Kbmj28VTJRH1jt5KTSS+DUCLec3LFItLK/Wh9WGyV549kl90cZG6VeVqzUYi6ycs3KFeW2aC08gmrQkbOEACFACBAChAAhEFQIEMEMqnCTs0piYmRLarChqEVygw0L8pcQIAQIAUKAECAECAFCQBsBIpiUIUGLABEnsdATTmI4UStCIFAR4G1n1+u3mTnFTF+9dkrtRR9BMCLb1/vYibVZ2Wb7q2HPk8m7zsoXq8ePL+RNIPqkB1eRXNAjLxDbEsEMxKiST1wEzDzzyBUeQA0IpwAKJrlCCFiAQLDNCaxnuyUoA3kHjJ1xNivbbH8WuTQbUxG7RNpYMEwdFRGIPmkBGGz+Gk0mIphGkaN+hAAhQAgQAoRAECLg5N17J3UpQ+nVzSKZ/kIwtfzgFdJ2+Wg2rmb7G1nBFBnqInbx2vCui9jhdBt/tNlMDgSKv3bmCRFMO9El2YQAIUAIEAKEQIAh4GRx5aSuQCWYRtPPTuzNyjbb3wy5MEvKebbzrhuNp539/NFmMzkQKP7amhPVdt2estNqkk0IEAKEACFACPgwAt5tVJKJypOMRU4ilvfR8zMtolfZxgujfKXLa7f0f2UxxfpbuXWMtZWMVZxp2S7HUYmfUax46aN3BVMUF7letViw4sCzl3WdFwfedZ698hwxkwN68lI0h/RgxsNdJL5qdmmNH5Gc9+Lr9UXPfKDWl5VzavKNzglaNmvJNOojj/TL5zNWvspxUc5/SrvkMWXlrZ7cC8S2tIIZiFElnwgBQoAQIARqHAFRYiYneHKj9RaScjlqJEyLLGoV96zijFVEqpEM5Wt8lL4pCza1d8qyyIvSPisCbzR2rNcVaWHPiz+LTIn4qYWrVtEsai/r5olWDpiVrdZfRCYPLz15yyPDypiKjkcRP4zkA4/kat20URv/WnOC0XmGhREvblrX1fJfixCKjnvWuDJja6D1JYIZaBElfwgBQoAQIAR8AgGRYkVpqLdgN0oueQWq8i69vFDUWhXSKv5E/OQVj1bptirwen3i4c4iRWpEhKdb1Ec1TLUKY55ePbkjIou1ks8jvloEU208OYWXXuKrJ+fN+MXLTT1xlecrb05g2czKS7M+Kvtr5b8o9nKZ8hsQ3v5GyL5oPvp7OyKY/h5Bsp8QIAQIAULAZxHQKkSMFDmijrL0ahVEovYYIQ88guktguWEl1cY80ibKFZq7bSKbr1EglWUK302EjMtH+0gmKwbH3blhCjWVuSCWbxEbZXnlhqePCyN5rWR/LJqTlASNa0dDEb9s4tgsoilV5+Zm4FW+eqLcohg+mJUyCZCgBAgBAiBgECACCb/GU6twpBXbNuxgiBSVPPIiBFybIQAEMH8FQGzucCLKS8X9RBMtS3grBsRZv1SyhXxQ+umiJHc9leCycJK/r1V8QmIHzyZE0QwAy2i5A8hQAgQAoSATyEgvwOuVWhpkVG9DomSFZFCiVeQmr2uLFjVbBL1Ry9Oau1rgmCqrZLwinwRX7XiazZuNSXbCJHTi5VREsUjqVq5ziKCvDiJ+CbXy5Nn95ygFyNR/3hjWY9favMNa4wSwVSPEBFMM5lLfQkBQoAQIAQIAQ4CWgWIt2iRRGidNmsEZC2i5JWndSiNtyiVt+XZq/e6vKhW2iTXr4aNUpdZQiaX542Hmn3yWLDw4+HAw9bKfFC7wcGzTwtbXu7YKVsNN3k8WHaLjh9Rv9XaiXynpw3vtGlRn5T4sLbl8uLKGquimBmNnVr+6vFd2V8rR3htWXOE2bzT44+/tCWC6S+RIjsJAUKAECAE/BIBusMtFjbCSQwnakUIBBsCNDf4X8SJYPpfzMhiQoAQIAQIAT9BgAoj8UARVuJYUUtCIFgQoHnBPyNNBNM/40ZWEwKEACFACPgwAma3dfmwa7aYRnjZAisJJQQIAUKgRhAgglkjsJNSQoAQIAQIAUKAECAECAFCgBAgBAIPASKYgRdT8ogQIAQIAUKAECAECAFCgBAgBAiBGkGACGaNwE5KCQFCgBAgBAgBQoAQIAQIAUKAEAg8BIhgBl5MySNCgBAgBAgBQoAQCHAEguHwk5r2sSb014ROraFi1B5lP1E5ou2cHN6+aJOT/hvRRQTTCGrUhxAgBAgBQoAQIAQIgRpCIBgORappH2tCP0+nnOg4QXp49rDS3+l+NTQMSa0GAkQwKT0IAUKAECAECIEaRMBbKOopGPW0rUHXSLUKAkbirQZkMORATftYE/p5Oo2SN6ODkWePFsmsrq7WrdaoPt2KqIOtCBDBtBVeEk4IEAKEACFACFiPABVh1mPqbxKDIQdq2sea0F8TOrVy36g9Tvfzt/Eb6PYSwQz0CJN/hAAhQAgQAo4j4F1lkBRLd/GVf8sNUluRkK9yeWV4+8hlaV3zrh6wZBlZCWH5ofW93H/5ioYRu0RwlGOiLHK1cJX66W2vtXrjvaZcxWHhroyrMrZKXXJbRXARwd6LgRJDNVtYOS7PO54PypxWw4olT++44U0CWvKU41Utp0XiylrRk/eV5ygrd+T2KMe5HFPW2FPLda1c5slRy3XWWOLZp0ZM9c4vWnObmiyn5gVeDgbSdSKYgRRN8oUQIAQIAULAZxDgFVjKIk9Z5IgQJbXCV1m0K4s/ZfGlVtCpgagkNKKFrZofrCJPj888e9T8VMOCR2C0bNKDEyveyoJbtPhn+c/KCTP5pZXLWnaI5Jae/jw7tOKrNTHwckltTGnlDW9saMVIfk3tpgArX5R5qifXediwxgAvHnrGlppfamOBl8d65xA1vNVu3ih90Tsv+MwPk0OGEMF0CGhSQwgQAoQAIRBcCPAIJutOvXe1QLS4VCt+5cWlETt4xIkVSRHyylqh4dmpLMpFCjyeTLPX9eCkFW8W4eAV/mq5wirU5cW6Wb9ZxJEnV+kPDxOePN51NYKixwaefVoESE2PPGdZthkdHzwseNe1xjRrZdk73nkkTS9OyrlPaZsogVfzWU0WDxu914Prl07dWyKYlAWEACFACBAChIBNCLCKRauLS61C2sriSEkg5WTGWzxrrUiZITnevmp6lNdYJEsvFrz2WkW5HjLBslcrLeXFvdrWSytvYLBk8XxkEVEtf7XyhxcPEUKoRvy0CJTWtl0R4iQfMzz7zYwPnmzedaMEU2vbr96bZCJ4yu3k+cS7btc8YdPPiV+JJYLpV+EiYwkBQoAQIAT8CYFAI5hqBZlWEWcnyWGRFysJimiBKlKci5AfHiFjFdcisq0kL6J28Pzh2c3Dn3ddjbA4STB59ukZH/KbKEpiL0LMeLaI5LBy/GvFl6dPZPzy4qdXh1GdevX402+UXbYSwbQLWZJLCBAChAAhQAj8cnCMWkGoLJ6MECORPlYVRyxdyu/lvkrXlH+b2d6m97k3vb7rba+W4CIxMUIItIiRSOEsapdaXnp1q8VOKy+U/czgJWoXK9+0JiOR3FaSK5G/tcaGWn/veFHDTS9ZtyKXeXmqpcOofj399LTV8sUqOfSD9ysCRDApGwgBQoAQIAQIARsRECkM1UiZ9zt50ck7oVPZVu/fvCKcVfjKv5eTSq/vakRTrY+Iz8o28hMu9eCoFxu1OLAIkxaxUmLhLXzVZPFOHdXyV05g9OCi1k+tAGf5qBZ/3vDiYaL2TJ7Ws8pq8vTaoDXuWHkqmlOs02GVucyKmxJ7Ub1a48vI2FfmLusgHJ59ypyT+223Dp5teq/z8ixYrhPBDJZIk5+EACFACBACNYIAj2DWiFEOKQ1m3x2CmNTIEAjUfGP5Faj+UlL7PwJEMP0/huQBIUAIEAKEgI8iEOwFYLD776NpGbBmBWq+EcEM2JQNWMeIYNZAaAN1AqwBKIVVimCu1kakH88IK2TwdPjC9ZryU23rFu/UPxZeWj7YlR9GYiffsqPWn7WtTmorgpdVNmlt9zKiw5/6GNmi50/+idiqtsVQpB+1IQSMIBDo+aY272vN9UYwpD6EgFUIEMG0CkkdcmqqENdhYkA1FSn0RNoYAcUuuUZssbOPr/hpxg69ffW2twN/s6TXDh/oTrsdkSaZhAAhQAgQAoSA/yBABNPhWHmLL7tJpt3yHYbNtDoRPETaGDHELrlGbLGzj6/4acYOvX31trcaf55+3nXJHpE2euw2S3r16KK2hAAhQAgQAoQAIeB7CBDBdDgmRDAdBvwXdSJFtEgbI9bbJdeILXb28RU/zdiht6/e9lbjz9PPu+4EwRSxwWpcSB4hQAgQAoQAIUAI1BwCRDAdxp5HMOXXJdNYRz7LzfZuc/O2l/8t/055zLf8+Sjlu62UW+e0ttIp9euFlOcz75h2kevKIlfNZpGVF5atSp/leIno1oOZVrx5+SJqv5Y9rHiz8PPKEsk/PTh426rhK/IMJi8H1HA2KldO5LTGkl7/tXxXmwfUCKVchtmxrJQvQi5ZeGjlqsj8ZHRe0RsDak8IEAKEACFACBACv0WACKaDGcErhEULd2VBKPLiYxGyyiq4lX3ViAKr2OfBa0SnSBGrVjTzXu7NIoJapI1HStUKYS38eHiJkCpWnllNHnhx0GOHCBFRw0aNnPDiqGW31tiSjwOROKiRSjUZojHX8l9+jTc+lTawfDZql5484+FtdO4xOq8Y9Zn6BScCRuctOVq+IkMkglq2ivoh2k4+xyptUzs8zOq5VQQPPW1YN9L0yLC6rd5Y8H6DeAcOWaHPagyskhfIvhnFiAimUeQM9OMRTGXhK1JQs5Kap8vqfl7bjUzyem0VIXVaK03y4tOLsdoLm9XioddWpQyWbr3ppGWHlg4rJ0HlDyav+NBDFvTgwYuJSBzlxYxoLrDkqhVDImNbj89Ke0X/1sLCqtwQJax6xzEvzmavG8Gf+gQvAr5CGJyywyk9kvY+lwAAIABJREFUrIwSrVl8OSOtmmOt8NGKePLmXLmdVuizwm+S4RwCRDCdw9pzmAar+GQViPLvvQW62qBWEjvewBedrHlyvAUryzYReHk6eNeVRbPewlULe55u3nUR20QwUmvj1S1iAy+/9Ngg/6HgkQnRtmZ+eEX8Z+WE2rjxYiG6Hfb/t3f2OtMtR9l+JMAGOQAkCL4AJDJSjoAYTgBijoADAXEQxCScxM4gJEBCBskJIBkhgZAlxKfBu3G5dv32z8xaM5cT72emu7rqqupeda81M2/1ifRKjN2mq1vTXsyduvDWrJ412V7J8rz6/kyszHkeAe+8yzw4se92nqeZ/5X3T8Yo13/WOtH1Tr/3Sp8quXl2rXR4dMZ2crLzeiWvC6v+7szFLl86NXS3sQjMJ2Ws2mRl4kg3Yd7h3222qs3hrN0Ic9dmxmjmfY/rM3ybLcFXCMyIR4dVNrbDpGIruhh4InnGbnWdTnydvaP3cbYXMlE342dlzcp+y/jvfn8mVuZcn8DJRvCk7Q7ZZ/nxrHU6YuaVPnVy9KyxHR6dsZ2c7BaYu9mtxh314bt9vbM9BOaTsrdLYD7sPP5X+d6l/Khf1oztEJjatyrazLesYa28P3yxPv7oCTXrEMl8tRr2ytpVVnqcxbwjArvrajHm1aLHIfsebNefSo6yMScFpmd7Js7qBd5aM/Jjt4/Vs86qkez7o977Yx9U6/GZDYLlm1x/5dzUZ4v8e6yRveax0/WW7d2TcchYvE8WeGehjGP2R9C82KJa19y9nHvndcZTvm/ZsPJu/bBf5yyS10q516IzNupZZta2roH6XKiyj/ZhxD86b7K8VfyfzZP0S5+FERPvrIjy460V2bL6h+FnxV5n73u+dxlZ8Vg2vLOgU+PvNhaBeTijlU1juRAdmPrC4h0c1sbVX46vrOPZiTZe9mXv4bM+qLO/JavsIO9cgLMmy+LmNY66Gapc/GfLsNPgRP5W14/yYzU08jW9F6K62uFP9uNMmb+6vivjvYurxz6r4epFUo/TsXssKnU/k4uI1ci7PgM6Z5E1t9q8RGdgNdbqOGvve+vPNCie/VGHkSCffU/mL2q0q4wyX/X7UZ67tuT4aC9k4lpflyy2VfvW3ok+rq/PkOh6o3NXvU57e3WsZfmg49DXxU59eGdxxkr75509Vk1Xcx4JloxvhVv3XIjOhGwvZf7qnFm+Vc+kytzMX6vGKnW1g5F1DnX5VXy98xgE5p2z963v3QPoDUImBHK/XANX2TdX8WMZKAa+Q8C7qVIRQhWcWaOUCQP5fqeh7jxpXo0ja0QzBpngikRX17YnhDy2lTrIfLCacM183NSI8jaTJ7l2xU8r3sq60Tzv/MyEt1X7lXxIf+Ua1fh1vNm87vVhpt67a3jsrNis/RXlLKtRLexmRN0Mo27eqnX9zuMQmG+Q3dnD4Q1C/+gQyPta+q/A7wo+rFFkdkQgym/WWFbJDjueEBsNnrde5sfq+6txnBCYXlO6I9ZOziuCJvPJEphWfBU7Wa6iXFTtz555HVFi1XxnfkXk6DWq8XeFSpdXx4/H2PG/HUJNCk8vB9F6Fd9PCcwo/sFp9421bL/d/X0E5s0zaBX+zUPC/YQAOV8vERiuM8RCTqAjNrqNpGzmKk+oqgJzCBavEcyawNNxZIJqxb/u3Ez8ZmICgZnvIV3nEdMof7sEZnUfVfdBt+YyYpk9OX9VrFXq31ujO9eqgyrjbB9W7US8qjay/L3T+wjMd8omsUAAAhCAwGUIdBrelQYlu8Pu3VDJ5lkgswZ2dxy7BOXwayUnWeyZYJxpqrM5I4ePtaMbDRXfs42zwi4Tit21M8Gha/uEwJRrzPLN5nX3k67zas6661i1bu3VUZfZPpbvV0XpjM/WOjOMMs5ZPX/C+wjMT8gyMUIAAhCAwEsIaAEwGpzhzI4fHfJEiLVG9eN/Elb1R6KsWDvQo4bRE8MZx8q8Sk4sISfXlnFWcj6zprWGJyojLit5qsTm2Z9ZV87xYrJqTO8rK1dZTruxDjFVjXNm/Ww/zda7VY/RWjovlTNC58CL3/pRq8F22KgytmKoMoqYSBsrvmT5vPP7CMw7Zw/fIQABCEDg4wms3smXTVvl+3ungM/Gccof7EIAAhCAwBwBBOYcN2ZBAAIQgAAEXk5gVpR5Tz1fJTBn43h5AnAAAhCAAAS+QwCB+S2S6scwZn5pi7p7DYEdDcsOG6+Jfs+qnx5/hWKVUfbxvyucLdVYKlxWxlzFj5UYTs+1PuZVWTOb510LK7ZnxmT+zNhkDgQgAAEIvJYAAlPx9xobGp7XFuorVv/0xufT46/UXJVRdVxlzVNjruLjVfw4xRm7EIAABCAAgXcngMAsCEzE5btvAz++T8/9p8dfqfwqo+q4ypqnxlzFx6v4cYozdiEAAQhAAALvTACBmQhMGp13Lv88tk/P/6fHn1fI11eVUXVcZc1TY67i41X8OMUZuxCAAAQgAIF3JoDADARm9HHZxzT9s8zWz7/rj3vJ77d0xls/27z7O1ueb49YrfcGH+sjbR1bemzEaKTL+xlrnZcKY73BZTy6BqK4Zg+KHfHPrj3mZXUp7XdrYdU3q/48H6z6kGP1+1Z+5c/be3tspkbkWlbOd+9nb99GObfOPO81j6V35nk/HuPlrLLHR4w6Z7N53VGr2IAABCAAAQh8OgEEpiEwPRGjm2zv3xOrNutaoEWi1WpOdzakXkMmGzirMZU+y/cjNp7oi/59tqp/nuiNRJGXV6tRzv4NudkDJYrPy8Gu/FfZdmrBEiWzbFbqSvsc7aPTNaLXjm5QrbLKaiYSYLrG9R634ogEv4yzuser+6G6bnZjYQfvzIZ1o6NyrcnsWrmuzImuZ935wwcrHu96OLOGnrPznKn4qa8Jlj/eNVGOXT27dS1Ze9arrWp/siM/p2zszPspH1ftfkKMq4wq809yPGm7EtvVxyAwVYa8JjC7sGUNUXYhyuZn768WWrRRrMZoPDHo/qR91ZYVr47Ra1zHuIxZ9r5u3DzfV9lbDWIn/h3rS2ayQarUhVULJw7eSr5ko1t56p/ZzN63cpextNg8g5dXJ7Jprvjm+ZqxqtZSxNTK74zPJ3hH+3CFTba/Zf6ysdb7q/Oj8yuLe8Zfb3+t2spuHma9gfd+pT47vkf2KmtFcTx7X3TiPpH3mfWfMWfHnnyGn1df4yTHk7avzrXqHwJTkapeELNxURM2GvjOQZ+tV0141GRGHwfsCMmskczWqVwkdRzWZs+YZe/rxun0xXfYn4l/R/4rdakbfM/nU6wyRlYMmQisPlXz7Fh15LEceaqI3x05jZ6UyD2TcfU+rrqD3UrddXKSCYhV3p2zdfceX91vp+av2s1ysst+lo/V963r1exTzMiXHX7uYprlbuX9O/i4El90zVq1+2nzT9bKSdvvkCcEZiIwdzYwkaDJxE72/moxzohCb86MLck5u0hGscq5GbPs/U8RmDvqssJytUajGsnWr9bqjJ1qzVXH7eCUNShenN2914mpw3ZlrBV7Zm8Xc8tOlelKs7IyN6uVCpvq/qrY6oxZjXv2WlK5NpxiEtVTVmvZ+ztqoZO/2bEn8z7r0+55nxDjbmbV83fXuuQoJonALAjMrGF5FNn4X/SxTd2MPebMfD/pxEVgRmRUL6DVJnSM614EPftZU5mto/Oa2Vs9tGbj37XuqKtqXQ4+z/qI7IhTritf877TOFPblt1orcGsusdP11LlzLJ4ZXsiaqyzmLI8zNSddxZ2fVndQ9786hkZxSG5yHWy/aevSXJ/a5tW3VrrentP+qXryvLD4mWdt1EM0dc0duQzum5F+6B6dkTjMv+719QTPula8P6WZ6POp8y5fK9i2/tUlVczo168urbet+o926vefo3OiMgnuW+j7+3L/qHrQ2U/emePrq3ojIj8j86nbD9YjLKa79SJPpss296Yiu/vOgaB+W1mvYNOF73cuN4FPipG6xCVxSUPOe9gPlXIkd3qxV9uPGsDZ4eI15BF8yy/M38rsXrCyYtrxyExE//quhErHWs21qrfVf/0fItR5pe2sbrPqnu/c67saAosVt6FNDqLLJHQeS3bf9Z+rrLSuevU6DPqU+bA28/6da+mKzcgrWbcmhetKd+r+Fzxf+S481HQzK7288Sesfzu5sezsfPaofOu685jU2EYXYei+u7mb/Yj9lk+JH+vP6icZ94+0mwr+8e6Dkbzuiytc7Cz97y8Vs6NjHFlT2XxRn3EDo5WDJnfs3nf3RNd1R4C86qZeZFf1QtLxb2dtirrMeYzCFBXvTyf4HXCZi+qe4yOxJqMwPqOq/da1lxXcuOJ0oq4HH5XmquKL1XBksW9qyKq62TxR7F3uejYqg11Vn/eU+Cqf5koqIgTq546jb0n3KQIXPEz88V6v1KLWZ2t+jzrVzQv8nnV32rNRXuhczaNOKM6sdayxs/6XqmTO49BYN45ewd837lRdto6EComb0iAmuon7QSzEzb7kV1/RkewRUJLNn1ZY2o1TrLxGg2SFiljjPfRw0gEz8bpiYPqx+5312EnjlcJzE6Tn4mMTrxRrqzGXr+2U4B0hfPOtT2mjzWk+MhOp2wfr/qc5b7in46nU3s7/M98jHLhffpDn4/ZPs7GR+dmxf93HoPAfOfsNmPrHpCR+Z22mmEw/A0JUE9zST3B7YTNueiuP2u2ge80clEjGTVP3ntZ42uJidk4ryQwI7GaMcne13GuCONdtVGtm+w6H33MVa7h+e016JFAqfCu1r7FoSuOJKNqbrMYuj5k9mZPy0yAjfdX/a1yq+yl2dxXGHbOzVnm7zIPgfkumSQOCEAAAhC4FIEV4VVtkobgfwSun/xFzdAYrxvsis9ZM2mJ0GpivIbV8tMTJ9W1Ij9XBE5XrHb83SEwR81439GrNvu6viKxKOstErdWTqIaj8ZXvsO8Q2BmIszLb3WPV2pf57SaQ8u3ql/VcVX/s5sVpzhmTzu9HyeazXtnv995LALzztnDdwhAAAIQuDQBrwmviKNICMj3Ko2+1aRrcNEPn4wm0RIK0o5lQ8/JEpYJtGHPE6OZgNLrSzZWLFLERLFY62rble/bVvh4fkbrVbh0hYlXh9I/TxR79Wfxlrm29k61vqNxsz/+pm1m+dNsoj2lRZeufclK+m/VWXUfZvFYYlbmxJuf1Uq2bsQ123ve2WbtfYu55N49Nzv18E5jEZjvlE1igQAEIACBSxHoNuyXcv7GzsB9LnknuGmb3hon1p6j0J/1at8r61fG9CPfO+MOPu6N+H2tITBFblcKe2WuVV677c2U8BV8mPE7u8s1+9PdHV92sttpqxPD6bF3iutOvnbylsWVvd9Za9fYHT7tsNGJ59nrdXx7x7HwnsvqCW6WTQTmXH5WepsTud0fxdfXXfw8Efu72URgfptR6/F6Ndkrcz1x+Xj9GULIi3F3TFWWJ8c9K6ad6+y0dZJt1/ad4rqTr5083DGuO/o8ckLj1KlOxj6bwO76zPbqeF/G+cqeZ4V3FuuK7cpcyfKuDB9xvppjhTVj6gQQmILVygG7MtcTma8+KHbHVC/LcyOfFdPKOnruiq1zJNct74prl52Vu8PrNF5j4RnsdgusZ/r8mqywKgQgAAEIQODeBBCYCEy3gt+xkXtWTCvrIDB7h+oK6+pKz1ij6svOcc+Ma9dau+zs5IgtCEAAAhCAAAR+RgCBaQhM/Zg++/thwmp6vI+A7LBn/ZyztOuJlOwjCJmNgStb/6qbbHDxOMicVWO05kj+kU3NU9eM9Q+OyydCVj6uyN7ibTHyfg7ci9nj9Rif/bS4rvXKHMl2plaulpvKfqjuA4tN5RdFvf2jWUU/JT/OYGs/Wb+siEi9WiXiDwQgAAEIvBMBBKYSmLrJfMW/o2QJ1kwwZs2x13jppjBrymWjb/2ktye2r7JpLHGf5dgTElGetHjKfpo+Gu/dvJj9N6OenQsvNq+mdY1Zf8/yncnljv346o+7eznP9oN1rnhn5O48ZfvSO7u02JT+yveumpNn70/WgwAEIAABCOwmgMBUAtMTAivNcKdB9Zpr3Ux1mryZ9SOhGDWldxCYFWGWxSjzpDelfOroPSnRT96ifHoC01p39wGxai8Sx6t7Ktorke0oJ15tRE+8slq58tOyHTmoiv2ZOq7cXLEE5dhP1Vyv1vns/F21kdXnqpje5ecsJ2/ebr9221uJ90q+rMRx1bnVs6Xj/7DZtb0j1ztsdGJdHXs3f1fj/cT5CMwbCUzZyFabOq8JzxpLT5RajVvF1lU2V+Zrh3FFhEvhKBl0GsLuxeoqrD0+3kU4y40UEtlNgmcIzGqtXPlCmjHP3tc5jmq1W8cdcdgZG+3bZ+4dWT8r60Z2dq2x4t+pubtj221vJe4r+bISx53mrjKf3Yer696JsexHvd7ojvHgs00AgXlIYMpm2NpIWePWeb/SuHXsWaK007DftaHuxOgJ9wq7rMHNcpXNv9Jh1xEclbhn+UrbVTESzenUyl33g1Vn2VnTyXdWx9U8RXY6Nk7um+FHp8Y7/kQ1duX668Rojd0d2257nfhO1UbHh08fu5r/2X24uu6z8uadY9760fhdMXd9ehYr1vn6QmAGAtNrMB+vj/91vickC07b7tgb60c/epFdrCqNovTJ8nc29lduvKowqDCOGvBM0FT86BzOuw7rE7mJ9lH0kdRoT1g2q/u1Ijr0Hs/yJW8iZXvvBONZm5mv1vtRrHpPdPIk52a8q99pruR6lt2Oebv27WxjuyOGV9rYxW/EsNteh022Fzu2GDtHYDX/s/twdd25aF876xNjfi3x56+OwFTMdWOpReForizBpRsvnU6rKZqxp39cx2rEtTiM/p6JUXKq2n5+ef/8ipZoqHLSjC1mMpdZTkYzbdmV4rZSj7LuXs3YW98S7JXYtQDN5mS1HPGUOdHfo83y+Qn7YfCxfpVV513nW7Ot7h85zvtRsTEm29/euGfsGYuH5BnxqLwXXY8ikW3VdeVXd4dNL64Zpp29KXNp/VLx7HdOq3Fl55lXi9GP6Fm1bp1/no0O88pe8fKRMdohHKK1vWuAV7eaS+fGfHSd1udJ9tsLz96jnXqwzsbutdbqS6Na9W6oeHsr6p+960t2pmSMKvukUiPZOu/6PgLzQGajC/rshe+Am5iEwO0I7Ghebhf0hRyGfz8ZurGMvj/sNV2WGPXsRjYsYaYbpMffFWEjx63WReZzJdZVH6wm1bJZ8SXL18z7lTmd6pypNatht4TTSp/T5ZsJYavmtYiJ9kV1v0o/9B7Sucvq3cu1zG+0Rzt1MBN7JJZn7Y150U2Y6idXMt4dPlmusvc7a73bWATmgYwiMA9AxSQEnH9vFjDPI7CjiX+et69fqSNQrKZSRqAbWEvgZevJ5k/TkU9g9HtZE7VaF9H8KKbx3ur6XlNcaVQ9H7rMsvHPFJhW3VWf/K3mIuqfrJr19k3Gs7JXKntOs/L2UVSrni8re7R7+nVuOHT2xYzgrNZ61+cuk4ofUY3MrPdOcxCYh7JJ0R0Ci9mPJeDddf5YIE8OXJ5pK08onuz2S5fLmtisCbaaVyugKDeZD5U1Mj9PiYpMPOyuyYxV9f1sXLVx7TyxmSn0TPQ8bGrBlMW2WguDzVjbEyhZ3c7UbDanumYmGLO8enU/83q1LrpiTY7PamKm3iu5yMbs6hmyfcL10K4yBGZ19zEOAhCAAAQg0CCQNV5Zg5Q1tFbzXbHpiYDq65U1Gpi+IlESMcya3I4PmZjtvJ/lfabhrsyZjTfLZ8Y5e7/rV6WuK3sjugExk6NszaoQyXjPCMmdwr4i7rOcZzGuvt/ZD6tsqnmdrfN3nYfAfNfMEhcEIAABCLycQNSIdZqs6hOGzGbUmF1FYM7EutpEVhvWSmOtG3Rt2xI+uonNBFAknjpFP+x43zXU71t/R99T7PhicfI+mlvJQ/RkKeNbqQftg4w1ekr5jD26wt2a2znHOvVu3UyosM/WyOqjw6cjMHecQx3frjwWgXnl7OAbBCAAAQjcnoDXxI/ArB/s8ESKnuOJFQ3N+xXGsY4nWPTr2d+zycoEkyd0JKfMRsW3ig0rn16jLNeU8yyRkeViNNVy3OrH8zyhJevM8rtT0xXukp+1L2TslZzLPHb3THU/WvmQseofrPH8rsZb3aMd3hb3zJ8qH6/eszMke7+ypyr7uMMpEo671+r4deWxCMwrZwffIAABCEDg4wh86l3wd4j7bjF0/e2Of8Xm9Xy8g+/w2keAfO9jOWMJgTlD7aZzTm82af/0Wt0UXM2frv93H5/xz95/Vfyrfq3O9+K27s7rsZUnG9ld2YqNk7nJ7thX/DuVg9NxV2I76cMrbN8xV/ppyp3yNsN7Zs6zawmB2SP+rrzuUKu9TN1rNALzXvma9lZ+VGHaSDDxtP1VnzloVgnOz796bWQi7ooNo67n7G8rxigvV8hZFlNlT18hju7OuaPP3Ri79bjD/kkbd8vZrL/eDZ+TbGdtWzfhrniWz8a3e9678Zqt8d1cP9keArOZ/dHUVJqbh+nquKYbU8MzX7L3s0VX52f2Z9/v5mx1ndn57zzv2bWxa71ddnbndof4ys6nV8durT+zl18dx+7cYw8CEIAABCBwdQIIzMMZulJzk/mSvZ+hWp2f2Z99f6YpnVnrqvHPxLJ7zrPZ7Fpvl53dPLW9WT+jebM2T8Y649PMnJMxYBsCEIAABCDw7gQQmCrD2ccEosfucu74x4ml+egXxeTTBL2GFEiPcdqO9bEP7Yt+WlH1dcwbcXi/RJj9Y8xeDM/YYJnAjHyzOA6frVrRnLwnTTLHu/Ib1ZD02fpJ+aiud+Qoy78lArI5sja9X7Wz9ot8Tdd3lr9oP1j+PkvcZOt4dZzVvveRstP14tVcFqfem9a55J1lO+ocGxCAAAQgAAEIfH0hMEUVeGLAas6jsfK9qs2oAbSaXt04R/8OlSWwooZeboxOnMMnSyC/qqmr8I/Ec/Rvg+l/n8taKxM43o2A2fxGAqmSl2oD3z08rbWjGyUel0o+pNDOhLUeW6mXSKBb+X7G936ivGV72Ks1z2Z0vnXrojO+WpvaP3kuRedkxxfGQgACEIAABCDgE0BgFgVmJsgqzdhoZnU6tFDR7880vdYaltCMxGTkb5dHtTncvVkzdpYYsXyIBJInYipCpzImEw+eQJixfSpPWR6yetKMs/Ge2Je5tZ7GZ69J4TtsRfv3FM/sjPD2UaeOM8ZR3Z/ex1F8Xg6j3O32N7LXqYnO2GfGkF03XuXL7Lp34DwbG/MgcFcCz96Xz17vrnmp+o3AFKSyO/3V5rPyNNETMd7HXTs2I7Grm+KsUagKZy1mMkFRLdDVcZWmsirgPNHSERiVpr3CTgoFOT6b231/lb8nQjI/LHEsX8s4VuxntW/5kNVKdkbs4tkVmNV66TB+lsDsXPSjuujYOZmnh+3KU219M+CUTyt27+BjFt87xJDFyPsQuBuBZ+/L6npRv3U3xqf9RWAqwlKQZB+nqoivTqNbsVdpeit2sgY9ax6z+Z24TxV5hYMnZCqcNaOMSSaaZsUYAvOn5DocqgKtU8eV/D+71rM67gqyZ8fYFYXdeE7lI7Lbiakz9hWxROfnq/yZ8elVnMe63fW741+ZC9aGwCyBZ9d5db2qGJ2N+13mITBFJrPiqjaw1jjvQlK5G5I1udX3s7UsHyPb2t5AqX9YY+aCv2OD7RSY+kCp5jjLTSYAsvcjv7K5lfd35KGyjicMHnO9J8SV/Tiz7yp2rZsBzxZfMjfR2WXt0xmm1ZhP1Uz1HPHOJVlLVVu7YqnmSq+XXZNO+Ne1eUUfuz51x3cZ7R5/N393x4+9zyDw7Dp/9nrvnkUEphKYOuHRr6bqpkEKLNmMWY2NHjuEQjZWj5udNxos6YcWKzoG7Zu0IUVlx8fKR8W6m1CuH/Gs5nrYkHws7pbYs/hKnzJW0TraLxnPyEe0frZ2l7s3PlsnqmEZh/fx8awuozrWtZLly9o3ndd2MbViss6fyj6v1Jj22zsrdsYX5SZbR+9V/YNSVs1kNlfe9/zReax8xLqSL2vPRftHn0n60zvZOeJdJ3dztupuNIWVesnOGm8vd3OfnXnVvHvx6rM+8lvziX5crRundy7ovGfcK3mt+O2tE53Ru3qQytrWp+KsvsKL1culjC/itDI/mrtaN5b/47XsO/VZXUR50euOGL21dR3pc3FXLe3geQUbCMxvsyALSybGe/0KycOH1xKgNs7yh+9Zvlh/DgHdtFjNd+WJstX0RA1R1hBac70bB3ovVtaVImpH4xX5GzH1/PBi2HXuRMx0Lq0akTF1bEnbVnOtc3wi3kp9eL5ZN0c9AVX9bYpOrc+cCpV4s7xkdRrxyuZqYdQ9byprz3Cz/M5YSlGX1UVn38h90T0HvfErTN5hLgITgfkOdfySGHZdmF/i/A0Whe8NkoSLIQGrhqMGKhIeeqFMKHTWkbYzn1d8nC2XyKeKv1V2O8+cjijPmFYaZR1jV0TM5sYTN5a9rGa1CKsKyGp+rXG7b35U95JXa526qdRFh+HK2rP1s7q3MwayPh//7e2LbA/q9yvjZ5m8yzwEpsikvEszXt5x+LxLsRDHzwhwx+psNVh3TM+uiHUI7CeQiZ/Z90ej5DVXs02X1URpAVGxrZ8GrF5HV5tQq8nUAvzENX+sUWU2KwojYZytvVtUyya+wj36CGRHHI3ajfaG9u107N267YqYbm5XxmdzZ0/PLqPMD+t9qyZmz16vJnfW0izLq81DYF4tI/gDAQhAAAJvQWC1iZlppsZHDKPmXMPVYsv7vmbFdubzTGJXm9BO476zUfw0galvRnS4d29kZHXm5bFS6zM1Wold8qj4p/l1Y945PrM1y2x1b0d+dd7LWOubJSdvVsyyvNo8BObVMoI/EIAABCDwNgR0QzsCs55WZU1btMYmAAAgAElEQVScZcv7gZ1MYHqNdiSwHu9ljVXFx5nkdvy1hF3k10nRYTHLmtlqHVQEbNXWTE7knEp+NAvr7x1Pcat2d91MiOqnwiXiKM+LTi4HA7lfV+Znc1fqp8Mo8yOyFZ1dmpdVG9nZuPpJjRWGV5yLwLxiVvAJAhCAAATehoBseL3GxWp+LDGqG86K4NN2hsDJ7OsEWM1dZsMTWDPJ9QSKx06LbIud9EP/IqW2O+uz13h6gt3zM/uF0GouRlyWCJmJ0asn63VrL2R5tZr/aqzZjwbtyrG1x8ZrWXzWPpM5smLwcuedNRWGMl/y0wrVubO1o9etnk+ZX9771rkQxavzqM+MnftoheHV5iIwr5YR/IEABCAAAQhMEtj1VMZa/qTtyXAvPw1mfopgc/nyxcFvCXi1Sg0H+/t/eKZ7+Q2UfSSgG8DKhliZ2/WT8RCAAAQgUCdw8nw+abse4b1GwizOF3zuVc+f7C0Cs599nmD2mb10xs6PG700EBaHAAQgAIEtBE5eF07a3hL8BY3ALE8KHyvMGTHiWgRkzQ7PeEbHE8xtVTruYlTvvFXHdRw8YdNb/5lrdRgwFgIQgAAEIAABCEAAAhC4HgGeYB7OyQmBdsImAvNwIWAeAhCAAAQgAAEIQAACH0AAgamSnD0Cjz76Ev2i1WOZ7Bfq5NNRPb7yDw5r3zxfo8+SDxz6V8uGP973QflI0AecFoQIAQhAAAIQgAAEIACBhAACUwDKfkxHvh+NrY57LK1FpRSW433rtUisWkIz+nlz6Uf23xWhzK6DAAQgAIGfne9XZvHMT8Ts5HBXv3cywBYEIACBqxJAYBYFpnUxi4TkMGsJUV0M3j8sHNmoPNGszteiUvrXEd1XLXL8ggAEIPBsAnyq4xxx2J5ji2UIQAACOwggMDcJzCHSHv/fEX+RmKsKxK4IzD4i2/Gfu8g7tiE2IACBdyRwxfPxij7N5P6ZcTxzrRkWzIEABCBwNQIITJUR/T1KT+QNQWn9RHHnI7JXEphWrF3xerUCxx8IQAACryJwRWFyRZ9m8vPMOJ651gwL5kAAAhC4GgEEpshIdhGpCkdrnPyupfeEMHqyuPJUMROJWizP+n+14sYfCEAAAq8koM/S4Ys+z73X5Y+teTczrbnjTNfvyRuoj/eGfev6En0M1bsRq2+YyvWtOdkNXelD5zqmffdisa652ieLmXWDWV7jB9tX1h5rQwACEHglAQSmEpg6GfqiHl2oouYhayiiC210kY4uhvqXYK2/h+1s/a4t/vHZV25r1oYABK5AILopWREpUqhkAmv2BqhewxKlnRucWmRWb6hqgWb5lfnhCWrrdw6sa7nH0GKfcbtC/eEDBCAAgVcRQGB+S7769PBViXrGuh6DZ6zNGhCAAATejYD3yRUrTuupWySotJCTgid6ryNUPRGs/fduKGZrDTtZ7JEYrwraio1OH1CN7d1qmnggAAEIVAggMBGY/1cnCMzKlmEMBCAAgRqBzkdJ9cdVKwIm+wjpEJ3Vp5srIswjEolsz3/vo6uZ4M6YZe+P+LVYn/WnViWMggAEIPB+BBCYIqeyGRgvf8pHPb2P/r5fyRMRBCAAgecQmP2I7IzQq4rITGR1389IegIzWmdW0HV9j26qruQuY8L7EIAABN6dAALz3TNMfBCAAAQg8BICHZGSfUw0E2TyqZte13pvRvhVhK8GXVkni7267qrA9PJlxZCt9ZKCY1EIQAACFyGAwLxIInADAhCAAATeh4D8RIz8kZkRYfbDadG4IbisMZFd/au02sfs77GeFVuUOe+JpBejfD2KVQvnKlvvB++8uCwBnOXHEsXvU91EAgEIQCAmgMCkQiAAAQhAAAIQgMDX11f0sVkAQQACEIBAjQACs8aJURCAAAQgAAEIvDkBBOabJ5jwIACBpxBAYD4FM4tAAAIQgAAEIHBlAvzY3ZWzg28QgMCdCCAw75QtfIUABCAAAQhAAAIQgAAEIHBhAgjMCycH1yAAAQhAAAIQgAAEIAABCNyJAALzTtnCVwhAAAIQgAAEIAABCEAAAhcmgMC8cHJwDQIQgAAEIAABCEAAAhCAwJ0IIDDvlC18hQAEIAABCEAAAhCAAAQgcGECCEyRHPmPLFs5G/9YdpTPyj9AXRmT1cwOG3INfpo9I56/b9WP/ge9pZVKPeWr7h2xow522NgbFdYgAAEIQAACEIAABJ5FAIGpBOZo+vXPlXea5spPnVfGeEXgCZmVounEt7LOJ8z1WF6d8UpNfkJeiRECEIAABCAAAQhAICeAwLyZwLSE7yOEladhQ/icFkCn7efl/pwRrxCYu9jusvMc0qwCAQhAAAIQgAAEIHA1AghMJyMrT3MqcytjKsWyww4Cs0K6PgaBWWfFSAhAAAIQgAAEIACB9yKAwJwUmPpjqvIJYuUjrJYwjGx6ZRfZqT7VzASmfF8+LZX+6rX0e15sWoxZa2XrW3F6vnm2Bt+KP9kRUBGY1pjMN+mjlwf5+uO/LQ5RfUa+j/Xlx8jld0z16xkn3ocABCAAAQhAAAIQeD8CCMwJgalFXfdv2fhH3/nUYsFy1RMqlbnDDy2OPbGcjbMEhvTPEm+ZYI0EkidoMpGo18xy4I3PRL/1viXIIiFoCfeMc0UsV9l5NSJjs+qlenPj/Y5UIoLAzxOIbsR5Z7q+mVNhat040vPYlxWS9TGV3FbG1FdkJAQgAIF7EEBgTghMPeVVAtN6etktO0+MSTveUy0pZCoiLHpq54kiT+BEYlf7HvmWxZ+97zWI3lPV6Clfxid76hk9RbYa1mw9nV8tKitParv1yHgIvBOB6NMCmbicEZnjvJRnXnS2vhNrHfuO62OFT2WdypjKWoyBAAQgcBcCCMxJgZl9zFCLGn3BnxGl2tVM+FWKsNIAZR+bHE/lsidZFUEzMyZ7ips9Ra0+mbXE7tUFpvfEoiMOO2OrjCq1yRgI3JmAdXPKEn6eAJwVJd68HdeLq+dDxj7LrxtjZZ3KmO66jIcABCBwZQIIzAmB2RWH1sWlayMTlzPNQ1U4zIg+q2matWM1arOicKctb2NXuFZYaLEWzana85rZ6PVKPJLFTC1e+ZDENwjsINAVGd3xcg9LIct+3JE930YlT5UxZ73EOgQgAIHnEkBg3lBgjouVdD17emiFWRUOmXixxHL0PUFpLxN8WmR1/45869qyxs9y9ZhmjaHHbrxeYRsxz3ItGVTr57lHGqtB4HoEugKjO17f4KmcI/r6YV1Xhh3rHI3me98115nRa8p5eu0xN/oeqWVvnFlyvoxHzon8zmzr7/LrHMi/tU9WrN4PqGk716t2PIIABCDw9YXAVFUQXWSti7guIvlxUX3hGmOzC1V0Ia34lzUn3vrWRU83EVYM+kKYxe1diK153sXfuyBHzUS1Icou9t4F3hP+Xs6shqPSmFn59XIe8ct4ePVuNYFeXXDIQuDTCUTnrcWmO17b8M4hb5z3aRDr7MhET1WsWWeL5YcnbL3vuMszNRLF+msdmd+RH9Z73vfh9bXP+rt6zeMHmz79ZCF+CFybAALz2vm5rXePiyQXwF76YNbjxWgI3ImAd+PNi6E7Xt/kiX5QzBqrz5/splUkjjwhlcXqCb+KvUyMRjdeu3PleP3fK+I3E/DyBirX1zvtfnyFwOcRQGB+Xs6fEjFiqY8ZZn1mzIDAnQhEIid6mtkRE5UnajsEpva3Io5mBaa1ln6tKxLl/OrcKObxXkdgzjDs1tCd9ge+QgAC70MAgfk+ubxMJFwA+6mYfVrRX4kZEIDAqwh0z8bu+Edc0ZPH6KObs08wO0JtVmBWBHZVJHYEYPfJ6cxT351C+VV1zboQgAAEvnOW/U/l5IYbBCAAAQhAAAJlApbYiERcd3xFrGnxVxFXY05VLA1Ru/IE0xPGFSaev5ng7AjjyI/KOtUxFYYzNx3KRctACEAAApsI8ARzE0jMQAACEIAABLTgkUSyJ4iaXvZjMZZIijJQFZjyExUPe54fYy0pjLzXsnvZmaCVdjNxrcdG8VjvWZ8oycYNTnqcl9MZe5pzxpTdCAEIQOBVBBCYryLPuhCAAAQgAAEIQAACEIAABN6MAALzzRJKOBCAAAQgAAEIQAACEIAABF5FAIH5KvKsCwEIQAACEIAABCAAAQhA4M0IIDDfLKGEAwEIQAACEIAABCAAAQhA4FUEEJhfX1/ffPPN11/+5V++KgffWfd73/ve13/+539+/eIv/uJlfMIRCEAAAhD4LoHvf//7X3/xF38BGghAAAIQgAAEviWAwPz6+vqP//iPSxXEf/3Xf/2vP7/8y798Kb9wBgIQgAAEvkvgBz/4AVggAAEIQAACEEBg3rMG9L+jds8o8BoCEIAABCAAAQhAAAIQeEcCPMF8x6wSEwQgAAEIQAACEIAABCAAgRcQQGAWoWf/8PIz/sFjy4fhvvePVGfhWfOu+pR0NkaLwU5bGeOZ90/7d9r+TMxXm7PKqLqPquN28FmNSfqw09aO2GZtvEscs/EzDwIQgAAEILCbAAKzQdRqBJ/ZHD5cjdab9WV2XgPdtqE7fd1pa1uAwtBp/07bP8Hk2TY7jDpjnx2HFoa7bohdJebhx6w/s/NemUfWhgAEIAABCFyVAAKzkRkEZgPWoaE7G8Gdtk6Ee9q/0/ZPMHm2zQ6jzthnx/HuAnOV511ytxon8yEAAQhAAALPIIDAbFC+osCUH+/S/lkf/fJeG080tD2N5zHOW/MZTZp8UvHwTT6JyeK1+Oh4HjYtO40ySYcO+9L/Tl7GAtrObPxezF4tZDXgxXWiPqL6t+KSzAZHqwYk40qNZLmI9oyu47SAigOsOhtMrBxW8ubtIc36xB7yGFtnlN4jI17vvJBxnfC9mDKGQQACEIAABN6CAAKzkUarOc1EQsN8aahuhCxhKJtI3VDK8dZ/V8ZHzeQJESHB6OZPCs4onpEni1/EdNdHCbVgqXDOmvlK7q1caU5e/J5A825GdPmXCr4wqHLDI6qTLH4tTqr1YuUvqsNCqOUhndqp5q3ie8Sy7HwwMGJq7TGv/j1Bedr/HQywAQEIQAACELg6AQRmI0OWeIoauYbp8tBKMyybqmFYi4LRLEqhEzVoWmhVm+xyYMWBWeOs49XxVZ5UeE9+ii6GwzwBbq1ZidV6IiNzm8Uf1UVWG9UaON20ZzddsprQ+6X6VNzaW3qu9/czmXRqoOtvVqPPvkFTrVnPb7kP9T7asf9P2fDOlVPrYdcm0M1Dd7zHfcbOzJzVvF+hh5qJ4ZmsTq5VtV0dF7HcYaObq5U1V+Za152u7+84HoHZyOrs4bhauNLFjsCcFYUV0VwVFw28paFRY5g9kfUa7WfGktVQNb8D1oww7T7BvKPoyA78as7HuIogzPZNdc3SRkgGVYVftd6qvlc4rcanczLDvXKOrPr5zPk7rzHP9Ju19hDo5n9cN3bfAOpGcxU/MqF0p5tN3RycGP+KvK6suTL3BL93sYnAbGQyEwdZU9tYyh260hCuNomV+d0LXZdJpTFcaa5PN8iW/QpXTxyP1+UFsBt/taYyH7oCv5t7b3yFXzSmy66ynnUWVOft4NKtgVl/q+vsiGnYeJbAPH2W7WKieeyya9m5C5OTDK5mezb/V8nlVfzIROarxfjV6i7z5xV5XVlzZW7G4lPfR2AWMz/ucOhmdEz3muui+dKwzAfLF+mvFCPWgvKHPzyH9Bj5tzX/xKFscbBii3yV8T07ButumYxJs8/isD7mOvKuWVnreHmrzLXWkXXo2dhVF5l9zXpH/LpepPCpcPf22S4m2p/KmeXtBx1PxXfNeHdcY69XPx5u1WMUh7U/Swf0iwbNCowZd2nCZqidnTOb/6vk8ip+RFm6g49nq6xv/RXMVtZcmdun8xkzEJgb8xwJnxNN1kbXj5hiw/pYd7DZYeNI4jEKgcMEqP2fAc4Ehnxf3mwYQl0KcJm27AbTEOnWR+ilSPfWj4S8dy3NRICOJYpB+m/5YvkQsfRufHg3pKzxM9smy7+VU527rHfZlStr3+rXOns7ytGIe0fOPJ863KpxeYyq+zSKuxqHl5OoDuR54p0NXgxe3Xv7V99Ut772o886ycXyo8Pdqqlqfmf2+F3nIDDvmrmL+81mi8Wld/hV05od9FU7jIPA3QhwtnxXXOqmMmumIjGk35O89X/Lc8xr9j3RV/lIfVWERSIla5ats9iaI/eJ5bs+kzPxs+MM74gzL3cdPtl60d704o1qKjqbrLpczUEmGLVYj26uWHsje9BgMdpV2x3+lX2tY8nOBotVN7+Vc0v7Hq3rnW3ROtE5l+X3btfaVX8RmKsEmQ8BCEAAAscJ7GjIjzv55AWyhr8j0KLGLBKwWeOY+TgjSjRm2fRZgtbz0Vvbs9eNpTu+Wz6ZfS9vXl1YAi3Lr1zDEuuRKMsEQ1WAVITfzhr26s+7aVLdh10enbqPch6JxYpP1j6yBKfklomxaG929nPVD2sv6TzvyG93j995PALzztnDdwhAAAIQ+FgCUYMZiQtLFHgNVvUJQLWBrYgiKXQiAVqJUfpVWTsSA9n81fe7hVzJfyUvHu8snmF7CMssV5kQ6QgxvfasgKzGaAmiKrdOXBV/KnVfYW2dAzOCMlsrqwuv7vUNj8y3FT9Wuc/G2N3zdxqPwLxTtvAVAhCAAAQg8PX1NXOHX4KrNlT6CUBHcGYN4cz7VvKz5m68PxNzh1lmP3u/U9jV/GcCM/Ip8zd7X8eTCYCOEPPykvnUfT/jZ4m9SpyRqOo8NfaeBM74UN0nGUPNLNufWd1Xz6As5siPSkyRsF+NMWNwx/cRmHfMWsFn685PdCA/3ss+slBY9jtDMj+qNit3sqq2GAcBCEDg7gSqAqMyTp+vXkOnG9BKU5aNyQRO5dpUXSMb5zWQuxrv6vqV2qzkNbvmj/ezH03JuAxBkeUqEwAdgZnVaMVna72Kj5aAkrFXbVh5zmpkl9iy+MzWucdjMMliyjhEuZY1nK2TnTXVm2cr+a3s7XcZg8B8l0x+G0d0+EShnrz7EtnurNsZ+2ZpJRwIQAAC/0tgiEEtDqz3JDLre1a6OZMNYWRf/jJqNEf6ujonuwGq19LlYjWXVoyy8bb4ePF2Y/X8Ha9HT6a8vEa1IetD/spn5HcUv643md/o46SDXzRfjvG2vcVvNQcVm5X60HWV1aZnM3vdYth5rZKDjKnMj6zd7n6z9qu3P1fWWclxl61Xu5/yOgLzzTKNwHyzhBIOBCAAgRcQ4IbeC6B/uyTsX8f+qit/Yk18YsxXrb8ZvxCYM9QuMkff6bTuNFl3Fa07pFqY6juI3h0j7y5V9PPd+uM4Yy3PL/m+9VGe6G7WRVKFGxCAAARuRYDm7jXpgvtruF991U+si0+M+ep12PEPgdmhdaGx3pNK63Vrk1rCUH5s5hFqJB4tUZf5FPmR+T0jii+ULlyBAAQgcBsC1nl7G+dxFAJvRuAT9+MnxvxmZfuFwLxpRuXTSvm0MXsSOcKNBKZEUvn3hoatyCf9RFT7Yc31fLRi4E7XTQsZtyEAAQhAAAIQgAAE3ooAAvOm6fQEVfYksCIwKz97XV1HPgmtPsHMfERg3rRocRsCEIAABCAAAQhA4O0JIDBvmuLs46hS2On/jv727Eb25BNM+R3J7L898WnZy2LgCeZNCxm3IQABCEAAAhCAAATeigAC88bp9L6XqEPSP/QjP44a/XS8/njssOvZi35Q6DE3+8GhmXisWC0xeuM04zoEIAABCEAAAhCAAARuQwCBeZtU4SgEIAABCEDAJ7DySY6VuXfJyUqMK3OfxWfFx5W5z4rPW+ek77O2Z+dFLE/YfHXuWP99CSAw3ze3RAYBCEAAAh9CYOVXF1fm3gXvSoyrc62vi+zmturjwx/v9xd2+7rT3krcmR+ztmfnZeLyrjnKOPP+exJAYH59fX3zzTdf//Zv/3aZDP/oRz/6+s3f/M2v733ve5fxCUcgAAEIQMAm8Ad/8AeXQFN9wpF9b/4SwRSc8L6v703VfDrzPbYVG57gqMwtYPi/IdX8WzZX5nZ8PDH2pO+ztmfnZSLz1TcBdtfsiXrA5jUIIDC/FZj/+I//eI2MfH19/cu//MvXr/7qryIwL5MRHIEABCDgE/jjP/7jS+BZaWpX5l4i+IITKzGuzC24tmXIio8rc7c4v2DkpO+ztmfnXV1gLqSJqR9GAIF5s4SfOLRuhgB3IQABCFyewHhq9XDU+jG1EYAetxKYfLow1rXsWU/UrGuL9G3YiX787YTvnq8yPu8J4WOMfM/jo+db4zQfa47F3GKoWUb+d5h24tO+yvgqsVVqzavtytwdcUsbli8VPywuVu1FPFf8sOr3xNkh94r0Vz8xjc6OaK965+CO869y1q7U4srcTh2/21gE5rtllHggAAEIQOASBCxRogVa9Hc3CE8o6Qa3809IyWb2lO9e868b+e76mWiy7GXNpMdyNOhVH7Pa6OZei2ntT7Ze5/1IrGX1UpnbjT2re+/mgCX0LUHlfYc2Yqbf8+ojE3Ny7c5+mGGYnUV6P0U3zqL9kNVa1/ds73nrVWpxZe5MHO80B4FZzGZ0AZSbvmhualh0p8e6c1RZJLobVZl/esxsXNqvXXZ2x3var9P2d/Oo2rMu3t7cFQbR3Mzu8LHjazX+HeMy/ztr7LTVWXfH2JO+Z42UPNN1szsTW9bURu9XfPWeXp7wfcafmQbZEkQZR2tO1uTq97P4duc/W2/3+9J/vceytbqxV/M1cjB6toof1XM8izHqSar+e9eSHWdYxqJzdsj9oeMeojTbq6s1UGVVZa9rp7LfuzG823gEZiOjnUJsmG0NjZrV2UZ2dl7L8YXBu/zbZWchFHPqab9O29/N44S9FQYre25l3RMcrCZn149GvDLWahPoMT3pe+Tb7nWza1SnSZxpOFdqtrted3xH4GUcEZg//ehxJhKk8JHjK3M7tVTJl+VLxY8xb4jSqlCsCJzu2WD564nlDr+KWOqcHd7+kD6tntlWfBlPi9Vs7VSYdXPwbuMRmI2MVgqxYW5q6Eqz+4rmaipINWlXE7bLzo6YrIN2t93KIX9qzavZXcn9iT13FT4rXE6K1Wfz2cnB4/KM60e2RrdJjJrr3cyyZn/1/VcIzLHmqInqx2dn67+T31WeK/Ozud34u3XvCZFZO9a1NrMl67EytlO/XX7Sf6tWLTGV+e/N0ax2niPVvMo1M/ZRre6u49m8XXUeArORmawQG6amh1oF/TDmfexgvKcPEO9CNxoK/dl6eejoMaf/jS95aGTxeL7pw1DakXOmE2NMtJozay192Fm+Zf5W4pbNjvVRN+v7FFGuPZ92XTAifl4dVHzychDto8r3YLRd6b+0PevjSm1aLL094cWhzxjv4mqdITuekuoYNF/dGEV7Qu+FaA+ucM+asN0NSsWe11xV5koW3fEZx8xe9H5W3zLf1j63aiv6Lp68nuqzQe9vr/atmtPnWsZMv58x6via+dfJl3WmZE8/O7HP+pLNk/tX/7f1XpZ775zxrplRDnafWZ4P3p73zpHqGTHmV9bt1oLVH0TX8ChvEedK/XR8f7exCMxGRrOGRjctDdPloVFz4G0SayNHh0M23mrOrIt2OahkoHdxqrCwxlQbrBX/V9aN+Gd585qnijiI6ieyK5ut3XXgHeBZDisXcst2Nc7sRx+yPEUCf/cNm+gimHH0cptxqjQfM/srypn01WomZs+LGT/1nKiJkteVE0Lc8t86U8c4S4To93Rd6Iauy0wzyP7unDky1sqet/IR5ahiX/Ko7P0uPzl+xldvjhdbJT/RGFlPu+q/Erc8t3ROqnmX4yIb1p7JmFj7v5uD2TPEiivzR/aC3hmQ5WXWX2+PWGetx132RfpM9M44j9OuOl7Z+1ebi8BsZMQrXN0QRs1EYzlzqNckjY3uNQezdy61Xa+J290U6wtm9sRVHm6VRrJ6QZ7Nl1cD3kXMiq964HVyEjUSEWMrv1azdqIOxjpRXrOnDXqud/FfjTPz1dpPnbhm6rGap87ZknGKbM3EENX4zvh087C7+VmJ/Zlzo/PrU5l0+cOwS4zxryLwTrXa7b+741+Vozuui8BsZC0TmFYT5Am0xrI/N3SmCewIkKwB7tqajbMiMCuNuTWmMm/V76xWqnkc+RgCujqvE3eW8yqv06Ki6kcUzwq/rPb1utENgq6YX6nHnQLMirEjNlfi0PwtMT/jn5xDs/FTyu/UcO6ouRkbMJyhxpxXEHiXWp05v2fmvCJHd1wTgdnIWiYadotJy7WVBrnaoFfGVcY00IZDvQa54kM25rQo8prXSh5XROLK3NUm/cQ+6Iqkbs1UY47GVYVKN5bVfTSz3uqcU/vKYrzqa2WPrubgjvPHDRLpO08ve5mEYY8Xo19H4M616t3MzWjKmDnbMlr99xGYRWZWIXqvnSrUzIcRivX9o/GedYjIedH7j3HjM+vWHP3eGF9EnIpMHd9oDL2Jlj86hmf4bH3nxvLZ81dz1DmKcqKbw9m5Vu69upH+7NoLWrDM1rqXb723vIuttz+yHHgfUa+uu7qHsrMj+mi952O0v6y9uasWpCC0zrWMtRerdTascmc+BCAAAQhA4BMJIDA3Zt27G6LvsG9c8tKmPjVumZRVBqvzL10gb+xc9FTtjcN+Wmjsi6ehZiEIQAACEIBAmwACs42MCRUCNIA//R7TeCpSYabHrM6fWZM5ewggMPdwtKxwtpxji2UIQAACEIDADgIIzB0UsQEBCEBAEeD7HXtLghsue3liDQIQgAAEIHCKAALzFFnsQgACEIAABCYIvOIp7SvW7KK5g4/dmMb4k7GdtF2NN/r+etVGNm4lzpW5mV8n3s9+L+Ox5sr33iMeV2SleazEfiJfn2gTgfmJWSdmCEAAAhC4JIFXPKl9xZpd+HfwsRuTFJergsBb+2rcTn19YCXOlfgv2GAAACAASURBVLmzOV+dl3FcEYF345GxWGXN/DkCCMw5bpeflR0QckNmY1eC3WXbsrNygK7ExFwIQAACJwm84mx7xZpdhrt83GWn6380/uQToyvFa/myy78VOytzd9ZB1VYmqrz3q3FWx1X9PTnuTr6e5HA12wjMq2Vk0R8tHKsfEzi5QXddOE/6uIid6RCAAAS2EXjFWfeKNbvAdvm4y07XfwTmT3/8Tvclu/KxYmdl7s46mLW12//d9mbjqsy7k6+VeN5lDALzXTL5bRwIzDdLKOFAAAK3JvA4k8f/rMbaei97OjHmeLaj171/p9Zr0ixbY+x4r3ojs5NIy7bF5WGz+m8/Z/8OrmfHitdjkDHJcvOIR47RzLx/51WPk35EfcEzcil9W6ntzFcdp7e3KntO50H/e9Z6H3lxZfXQ2RMzNyj0+tbf1pkQsfT24diL3pnhnYMrDPReGbF4NzGifGR7c2buSmx3n4vAvHEGvYNDbnLv4JAX5XGQVi7SevNmF3xpu+Kv5ZeORx782SF/4/TiOgQgcHMCUTNdfc9rajzRkDW6WpDJcz97smQ1cydSVI1NX7usa5kVn2YU2ak2y17jXhVXFRE4bGUizRIHUS+gr7sncip91/Zn6666hyrcqkyjeojEv1VzOzlH9jtngsXKq6eZ2rb22iqHzD8vZ9ZNAx1/d+7pPK+yeuZ8BOYzaW9cq3IBHmO6F1Ov4ZAXUP3fkfCs+GHFUzk0IlG8ETemIAABCLQJVJuNTJxUznDLuY7dzFfrzG8DKUyIYq1wiISaJzQ6QrUiVipNtJebSoy6sZcCMZufCalCipaGZP5p41HdRcIpe6qe7Y0Vxlk9LQF0Js8IzKhOK31bR2Bqt7P8dBhVaroyRu7taE91bHXieLexCMybZlTeVfE2gj5AK4eBZ1cfRJ4glGtUxJ88xPTcbBNXGombphe3IQCBNyAwK9qys89rhKzXo3OycoZaDX4W10rqdgrMcd2S10ivqY6YV0TRTM40/8Ete6Kn48ryWK2BlbxV53q1Y/EbefPEjjdH51v3PtpuVBOdsZUnYlVO3XEnBGanHiXD6l7oxuiNr6xXHVPJt3ceRHW3K9Y72UFg3ilbwtfKIe0dytZhGo2VTUv0caPMpxONQ/TxrpumFrchAIE3IbCr6csEXVVA7BJRmT8r6dt9nciuX9b7+hq5S2BW+WfNcNVOJfaTubTqIOsTOv3JCocsxzttewJ2ZZ/oubvOmpWaqd4I2Bl3VC9ynZ17qsN6d6x3sofAvFO2HIHpNRfVpkNu0Ooca9yKH5m97BB59kXypmWD2xCAwBMJVJvUx7jH/6KvJ0RPtaKzt2o3E1HSx9PnbeVa4jXC4/Xu1zb0mp6diiD1BIW1RuU7orpxj+xYwimK5XQuK0Io2yejhjsioVPPlf4i2kfZfK8edh5FVdEz9rHH1NtX0dNZLeQkqwqbVQ5ZXVR8qO7NzNaz99Mqu5PzEZgn6R62rZuSUfh6WeuHcPQFx/pbHyjeGN146IM4sh3NrcRjxfqMw/xwajEPAQi8CQHd0MkGzjuHo/PZm79iV6KunPvSv1NpskS3t64nfjP2lmgf1y8p6vS6VpM+kzNpJ1qjur6VOym0M79lLnc3ylasWT5lLnSNVmLJxlT5yx7K2iuddXZ+9zDqkfS+tPZItj+8Xi7a/17deGutnh+VusryozlG+bbiOBXbKptXz0dgvjoDrA8BCEAAAm9NYHezLsXk7ob13RJxiv27cSIeCOwgwH7bQfE9bCAw3yOPRAEBCEAAAhclcKrpOmX3ohin3ILRFDYmQaBNgL3WRvbWExCYX19f33zzzdc//dM/XSbR//zP//z1a7/2a1/f+973LuMTjkAAAhCAgE3gj/7oj1w01lcZdnA8ZXeHb1exAaOrZAI/3pkA++ydszsfGwLzW4H54x//eJ7i5pk/+tGPvn7zN38TgbmZK+YgAAEInCDwh3/4hyfMYhMCEIAABCBwSwIIzJuljY8g3CxhuAsBCEAAAhCAAAQgAIEPIoDA/KBkEyoEIAABCEAAAhCAAAQgAIGTBBCYRbpX+Gni6KeQZz8Db827wlPS2XisdO60VSyXcNhJf07a3hH7M23IOn4GF72G3kfjb+/1iM2pPbmby257z6iXO/r8DC6sAQEIQAACEJglgMBskLOavFONn+dWtN6sL7PzGuimhu70a6etqWDUpJP+nLS9I/aTNk7sj46/Gfvs/c5au8bu9mm3vUqcnnivzH2MeYXPr1y3ymVlXJXpiT1bXXslvpW5V/dvJTZr7sxNtY4PGc/sfWsvXqHf6zB45XlS4Vvxr2qny4XxryGAwGxwv8KB80kX452HzU5bjZJxh57056TtHbGftHFif3T8vSP73T7vttfhPzv2jj7PxvqMeQ+ej/9l/0ZndVzH5xM2O+tnY6/uX+b/6vu7499hr2KjMmaVzcr8V/lXXbc6boXBzFx59nMdmCHoz0FgNnheUWDKTWvdJdQXeWuT6w025oyxEtGjYfDW3L05hz3P5yg2i4X2fdxRqzRClTKRvEZj5R2qldikX9pOlvdofT13xGbNyWpjMM0ayVl+Vo6i+tPrSL+iWGTses6OOpNxSN5WLjTTnRdmr0a93OuzwPJN596q7R0xaN+t88nbM97ZLePL9mylhhnzMwLV60F1XIftCZve+jNrzczpxH/1sbvj32GvYiMbk71/Oi/Z+t778syeuZZn6464q+NOc9L2d1yfnu3zHdZDYDay1GloGmZbQ3WT7DVF1rhortWIe+N10+81/K3AjMF601uHoD6wPF+yuasHX4f34GeJmo6d2Vg90eYJq0rNneCXcfLEQSQWoxi1vU79V3OpY7JizOKa3VfWXrFuEFTzbfmZ5WymeZHxRvvdamKyPWKdZV79zHL/1HnVM6E6rsPxhE0EZicD8djd+dlhr2IjG5O9v4+gbSlbP3t/1r+q3eq4WT+Ydy0CCMxGPqzNUX2tsUw4NGt6teAcxqzXO42495QiaihXY/YaYtkUjibXay6zpxKjAdV2ur57B6dnv9LE68baymVF2Oh5OmfZ35Gvu5rxCj+ZoxmfsnrSscjcdeqskpPoyWo2v1ub1t6QOe9yyfZ8JTc7YhjrrPqvWUjfdgliKXT1vrZueox6s86P6MyKzhvrHPDOUo+pF4esMel7FJt3Zks/ZxtSWRvW2b6LYXRGRDWu90iWG+8GsHUu6XPSO7t0Lq3cVsZU9nK0R3XtzFyLK/nOGFZ99HoprxZWe4zOGRDVVXY98/bJuAkZ1ZrFLus7vLg6Z662kZ1/lm3NRZ+92UOc7Eys7I93HYPAbGTWuth1D6XGcuZQfYBUGlXvQn5XgTnDQF6ATjTwWW1EdeLNtRo1L3br9SonLRj03501Z+vbYmD51anlbG9mcXk+zfCRjfzMzZrIlypzj0e1NjNendxUfbbG6b286r/M5w7OUcNsNYBRPUS1tlKH0RmoG6ZqIxjFNpujGbFh7bXqWbha49W6jvyJ9lElFxlr3fhb+fb6iuhM9mLX9rPrzY41slrUDKy9ZNVelrfONadSK9l1vXoGWDVVOa8tThmrrP6ivnNmv3eYd8ZGdVrZh5X8vvsYBGYjw1bzUX2tsUw4dOVCuXrxrMzf3aB5dx0r4jjzN7tYdHKWXQhmDt0xJ4vDu8hUayW74HfX73CrXOSyGwIV/2ZirPKrrB/ti9X5Vd5eDa7U5gzXqr9Rwzruqsv/n60lGcPOM8FrlLM1siZIxikbssrZOxqj7JMHmQ/Z+5FI8HzYeS2t2qrykLU4M0fXsnW26zW8Gw8Z+2e/X9nPFZ+0ne6TrOqNu8q+zMZ4e82K80Rcns1uXWX7JHvfO3N3+bdaW5n/lbqsPsSpnL+VeN5pDAKzmM1xUdEX9DE9uuNXXCIdlvmgfdEXwnFoegvJj0JUx+iPT0gfJas0OGeAFbMVh/bdi+WkvxXeEWMrBt1MWpgqscra0Ew7f2frd5oCq+myasZq6Kx4qhyiWvHqQ+9vj6fHR9esbPAzpvL9Fb6WD9X9pX2QObH+2zsnd5wJI44oJ1GsEXud/9lzS+7bTuOr53kN0uDoNbTWmp05K42XF7uuEysPEatOLiqNZYeHrCd9U2OmsfT2XaVuVnOze34lL901KzblmEq+sx4t89E7wyM/Zmojuy5GNrt11eVmnb36tZ3+VetgrFnNoXeDLZsv38/GVn1/53EIzI3ZtQSGtyE3LntZUzsO18sG5zi2I+YdNu7G7d395WK0N8N32SMzDZy8ZmR143GYaYQ6czK/sqbTW6tit1JJEffqGlUeM7UY2c6a+Mz/Z78/k4/Mx4rNVwnM6On/7risGDMBt+rfSm1m/e6M7UotzArM7KZBlM+Tua7EfIcxCMw7ZOmGPs5cdG8Y5s+57N1g6MS1w0ZnPcY+hwAXo32c73S26P3cqQPrLNAN2oOq1VBGAq47x2oaIwFnNW0zfmfNalRR1cYwyk+XYacus0Y7EuhZDVmsvZxXcpvZq+zsjs8zed9hP7OR3TSR73cET7WOKzazurJsRHO8mo5qorP3dn1iQZ45nU+MZHt2Ns7KnviEMQjMT8gyMUIAAi8nMJpZ2ey93KkbOXDHmy+yodN5z+rBE3EjZdHH/Ssf6fY+kq/9yv6WJSRzlDVnuvSyjy53S9Xj68VT/YpC5WP0mWiQObQE+XjfEsBW/r3asj7OG83PmGl7lZxU6yfbD9lame+DkTWu4mNnXvbx/SwWnf/K2THrnyfOsnx4e92r58w/yWTmqyCRWPSuHdInvSetPajP86imqjl+53EIzHfOLrFBAAIQgMDLCGR3yDMhMtNovSzYN1l4JWdvgoAwIHA7At19643v2rkdqCc6jMB8ImyWggAEIACBzyEw26zMzvscsucihf05tliGwAkCM3sWgXkiEz9vE4F5nvFLVvA+EjCcsT6+dOJueeZHFY5lZ+ZQqa7HOAhAAAIrBLKPmFm2d52XK35/8lz4f3L2if1uBFb3a+UjsndjciV/EZhXysYGX7RwrIrGk2It+2z8FXzcgB4TEIAABCAAAQhAAAIQ+HgCCMw3KwEE5psllHAgAAEIQAACEIAABCBwIwIIzBslS7uqPx6gP5Klf/FK/0qf9w8Pex9Hfayf/SPT0UdZK/6ONUasco73sV5vzI1Ti+sQgAAEIAABCEAAAhC4JQEE5i3T9vXlPam0Xrc+oqpfk2LU+4d6tZDTgjPzKfIj8zv7DubqZ/FvWga4DQEIQAACEIAABCAAgUsRQGBeKh11Z/SXk71/bFs/EZRPBq0nmJ7dx7yKgJQRRE9MtR/Wup4ItmI4+R3SelYYCQEIQOAsAf1JlbOrvc767jN9t71TZFb83PV7B/p6fyrWjt0VLp11do99hd+vWLPDbda/6rzquI7PjO0TQGD2mV1ihreBsieBFYHp/ehORWBac62no5bA1HMRmJcoNZyAAAQuQiA7Ey/i5rIbuz+RstvecoCOgRU/V+Zqd3ba2sHqav5UY3qF369Ys8pjZVw1ruq4FV+YWyOAwKxxutyoTOzpO5BZY2KJwGhOJmQr/kkfM3s6niy+yyUMhyAAAQgsEvikO/O7Y91tbzGV7vQVP1fmWiKz+gvvp1hIu1ls2U33bP6pGF6x7ivWPMWvUwNj7LvG/wzGO9dAYO6k+WRb1p2a8Zp0Zfwwz+M1+d/Z3/ojtMOmZ0+/PkSgN0++b83V8y07Grn3/dEnp4blIAABCGwn8EmN0+5Yd9vbntxvDa74uTL3XQXmqTxV7e7MyZXXrPq2Mq7KsjpuxRfm5gQQmDkjRkAAAhCAAATaBOQnQx6Tva8QyJtn47/1XO9mmhxvrWH54Pll3bTU9vUaKzFGQDO78maq9fUKzVR/SiZ6P4p5pnm1fPX8z+J++DYzV/utbVh/d+q1uzmiGKL9YMWvb6xbN8e9r+BENa9j6tbc8NX7xX5pv8MjqxGrRjs1482PHgR0nnZbtZg9ZND/gkFlH2R8sz1QWaNTP909cvfxCMy7ZxD/IQABCEDgcgQ8URE1m5aorDan0Q+9SVEYiZ3oF8SzH4WrzO2IM924aYHocfHGZfM94SxFwkwzaa3rNdiyoa3w1ALGY+b5nfnR/V2E6ias5MiKLfqEUiSKPE4655UbHvLmQyVHOlZrzQ4P6WNl/UjkVs4CT2RlItdjadXoGBvVW3QeRLWSifzOHojO587ZVt0ndx+HwPz6+vrXf/3XS+Xx3//9379+6Zd+6etXfuVXLuUXzkAAAhCAwHcJ/MZv/IaJpdL06okrTXSl+c0aLut96WOn0ctsdRp6z1bmj2biNYJRo6njX3laoxt23VyfqpnMbtakZ353zoUoB9l+WMlfdJMh878qILJ6rOTB8kXazWo18jXzL9pnlZs6GcfK+VPxQYrjbA91x8ozOKtH68ytMPiEMQjMr6+vb7755uuv/uqvLpPvx2b4yU9+8vWLv/iLl/EJRyAAAQhAwCbw53/+5+YbWTOZNYLZE6RqI5bZyRpWKS70R9W6c6s1VGH3sBV9dM76qOSYo/3w1tPjq0JD2q809VGjWhVGEbNMmFXz2BHXUa41E6+WJRctJDTj7Gl/laPld5Z3TwBWuOr95dXOsJXZzGo545DtPZ2rjE221yrrddbM+Hj+dOZ1xlbPvHcbh8C8WUa7G/lm4eEuBCAAgbchkDVOdxGYUTPVabQ616+OWMrEU6U5reaiE0O1kY2EUsX3ijjNGFXyuBK7t6kzsWPFlu0rT6xW1+oKzF37I8v1rMDs+Fdhl/mZHeCztVbNX8W+tec68zpjMx7v+j4C810zS1wQgAAEIPBSAo8m5PG/me9KVZroSvNdsZM1S7qx2xlTRXhEDW3E2GtIu0yqjW0mTCoCoZOLrNGv+q0ZzoiMzkar5qU6TvpbndMVy1WR1t3zWW3rj2t6T+wr3+0ea0X7dyb3O1lawk/6PXyv5sOKx9v/kks2L9unnf3wrmMRmMXMjkNDb8wxfdfHRiJ3LB9kg6E3RyW06oWlYmvXGMunWds7bc36oA/MmTxV1r5arBWfvTHVC5Zs2E5xjXzctWY33hW2eu7Outlpa2eMlXP1xBleqc/qtUWOs+rOO8v1NUqvl/3tNXeaqfwVyF3XSe+a5/nc8UHzzDhZHCo1Wo3Buk5450ulF+jkwGqWvd4mqtfqHtrhf1QD2TU3Wr9yVui8RHtIcuzWQmbXqvfKeWLVvvW9Q++1bO90GGa5kOdapU67jIev3jW4y7O6Bypnx93HIDAbGbQKsNoYNpYJh0brzfoyO29XTJadnT7ttLUj5pP+nLS9I/aTNl4R+yvWPMFwZxw7bVVjHWvOrj07L/PvlN1sXd6HQIfAjjrdYaPj86vGnorzlN1XcbrbuvDfnzEEZoMpArMBa3Hozs2+09ZiWP87/aQ/J23viP2kjVfE/oo1TzDcGcdOWydiPX1DS9q/I4tnMWedaxDYUaM7bFyDRu7FqVhP2c0jYgTsz9QAArPB9YoC8+HT43/dX9KLfm5a2tN45Ecysl8TbKD9zlD5RGL4MwbJmK3XdJ48W5adWZ+HLemrZ78Sm86B9WuI2XcxKpxGvNn3PHSdeTU3w0+zk39n/mneKx9P0by8vVV5PatLWaMz685wfsyx6nS87tWAVYva/855MpujSp14+887u6063nUueKxnc8c8COwksKvOd/p0dVunmJ2ye3Wer/YP7mczgMBs8LUaXy1+GuamhnqNndWk6h+WiOZaDWLWRGaN51SA307y4un4NBt/12/Lp8xP60c/MtFREZlSvEY/LBIJs0hAZUJ0BzspeLQwiP62RETVn9l95QmUKFczc7xcVuPTItISlZFIrIjPqN52+O/FoM9gbx9Vchzt2w5rxkIAAhCAAAQ+mQACs5F97y6415g1TJeHdoSLNJp9gTuKIYv7RFOWCYkRW7cplkx2PWHwhI1nv9LoDj9nbES5zoRGJDyqNyjKxSyeqOmnWplol3x2iBd986gilrQQtvbbDM/qnA7nLO/ZfqvcEKkwW7kJ4HFZ9b2axy5vxkMAAhCAAAQ+lQACs5H5TGhZTVzDfGloR2BWmvas8fRiOiE2tPibeaoaNcKnfM7qotoAR6KyaqP6BLN6Q6HCbFU0jBp7/H81fycEpvXRzYi7FibeRz9nGFbmlA4MMahaQ1WBW/Vx9w0oXePVuCpn545a7uaF8RCAAAQgAIF3I4DAbGS0IiRkk2w1wY3lzKGVJslrEFcbwsr8XQ2a1zSuxO8JglWfLZ92+OkJrooAqK6f3WA4nfOK/ejGzS7xMutHV9DPrHMixqiGKvVVHZOtM3MePktgrp4L3diy60vX3qeNf3a+dvLdtcd3+jRj63QOTtufifn0nKvGXPWrOm6W42n7kV+vXHuW1zPnITCLtB+FNP7nfQTRGlM0XxqW+eD5Z30fzFrwMU6uURkj51jzvac6lYA9ntpHva4XxzN8jVhHfK0YRnMuWc3EKutCM+38ndXDTK6zmo4+/urV6owfknXlI8aaha6t8b7Ht1KjDxvRuMoe0mOqvK3a8+qw4qO1Z2f8l1y9vZadz9b71h6ZraOVuOTcwezVfuyK56SdO7Oq+H4HAVqJY6UGTttf8e3U3KvGXPWrOm6W32n7kV+vXHuW17PnITA3E+eOxs+AfhqLHfHusLG5pDEHgcsReId9UomhMuYqyXm1r69efyUPFd/v0NBGcVTeyzhk76/k4Kpzrxpz1a/quFn+FftjTGWsdVN23ETVN/tm7M3Gecd5CMzNWbMK7hOL8NNi3nHx32FjczljDgKXI/AuZ0sljsqYqyTo1b6+ev2VPNzZd/3UvfJd9FlW78KpE/9VY676VR3XYVKtuVmb1XmnY6v6cdVxCMyrZga/IAABCEDg/wjc9QbM8PsRiPfx3ModcstOpzw8P6of79ZN3fjb+2qEbr7kU4TBwnrt8V6Ua4+Dd3NX+jn+O/LFal5P1J60KX3P4vDi0a97bFdrRuZH1vR4PfoIuuW7l+9qjjx/ovhX91JUo1lNe8y8GvNETGc/74hXx2zt7+pei86STn3KmrP46de8v+V5pNfX9ay/mpF9paYbzzuNR2C+UzaJBQIQgAAELkPAE1leMx59BGvlbnnUDOqGV/tm+Wp9N1qLJGk3E9leExfxi/yKYoh8qXyvd8d3Yj1WXpPsNbVenHIDzPrrid5OTUd+Dx+tdbo3Eby8dWu7enBEbCKRpWOORKLFx3tN2tExZ3toNma9vzPhlZ0ZVi1XfLNEY3e/RL5Xba2cz5U47zgGgXnHrOEzBCAAAQhcnoBu/KpNmdWIzgoFDUk2ZJWmKGvgoqY3ExhZ8xv5V/VrNK4Re6+5zfybKUArJk+wREJZctd+eE/EO/567Cs1ncVYEU8dG534I/8rfDK/sj2V1W235jr72bqBsSNmaaMbn67j7jnXzUfGd2YvZjmvMH7HMQjMd8wqMUEAAhCAwMsJZAKpIsBGEN3GqyIsM/+GKLOaMinYqkIo+5GMrPnTYjFqBmfGdv2bKbCTDbFu9HfWTCQKLbGbscxEfcYp8ycSyCtcMr8yYa7Ff1bzHXudsZ3azWLu7LXoLJkRaplvGV9Zh9lYz3d9FnbYvvNYBOabZje7U6UvzKc2SOZHFb9lZ+Ywqq7HOAhAAAKrBDIBVxGY1kfLun55jVO1Ca+M6zZnM6I0WqOzftaUeuJlxzUnW9t737vRUMlNt16smxOVOtR9Rae+NfOM050E5q66zeqywmymhjO7s/Fle7ZStyu+ZTWX+RfVe8X3dx+DwHyzDM8W/MyhU0XXabIimyd9rMbCOAhAAAJVApXGa4zpNkpVH7SQkzfrKuJEjrdsaeHhxZPF1xWckV9RzNY61dd2XYP0dVqKx6ypjcSfjGPVV6+XqNR0lMvZ+d0cVWrbs5ntrRUh3anbSszZfrZqbeYJbrVmO/Ht8C3bL5HfMs/ab+8Mebxe+T5pVkOf8D4C882yjMB8s4QSDgQgcGsCo3GRjcloXsZr1pjqaxU42pb8W/slfdP+jY/3SUE0/ls3ulo06TmRT946WRy6+fN8yHyJGFhMKjnQYyxhkOXc4l7xdcW/Sn1YPujXPN/1XqjYsj5+m9WbZODtyQ4nT5BEe8Pa75Hf2dnh2fN+9Ejuq1mRKdeUQquy16p7vutbls9MhI+as9b15mZ7tRtDp/buMhaBeZdMGX5ad4r0JrcOlOqdGuuQqnx/QF+Qhuit+GvNjQ40HZ++m3Xj9OI6BCAAgUsS4Jz9aVpOc/Dsn173kkWHUxA4SIA9tR8uAnM/06dY9J5UWq9bG0e/JkWg910L6w61FJyZT5Efmd8zovgpiWARCEAAAh9GgGbsvLjMnqrwhOTDNh3hHiPAeXYGLQLzDNfjVuXjefnUTws1/URwOBYJTOm89yV9TxBacy1xqP2w4vF8tGLggDheciwAAQhA4H+f2nnXFfDsJ6CvjbDfzxiLn0mAs+xs3hGYZ/kes1756Iz1VLIiML07ozNPKOVd2OoTzMxHBOaxssIwBCAAAQhAAAIQgAAElgggMJfwvW5yJvaksNP/Hf3t2Y3sZR+vrdjMPiKbxcATzNfVIitDAAIQgAAEIAABCEDg/x4C/Q8f5L9tNXjfS9QBWT+EM8ZYv9aX2fXsRT8o9Fgv+8GhbF3PZxlv5d/qum3CcRwCEIAABCAAAQhAAAIXJ8ATzIsnCPcgAAEIQAACEIAABCAAAQjchQAC8y6Zwk8IQAACEIDABxLofgWiO14jXZ1/OkUn/Ttp+8El+srMCjfvhw89m3L8p36Qz/oBqcHrrkwqea38uE+2DyrrrNTzO8xFYH59fX3zzTdff/Znf3aZfP7Wb/3W1w9/+MOvX/iFX7iMTzgCAQhAAALfJfDbv/3bX3/xF38BmhcQOCFWKs3nC0L9vyVP+nfS9hCXj//fLV60vG5jcgAAIABJREFUGMjiyN5/ZX5fsXb0A4yv8Gd2TasOdK1lZ0ZFOGbic9b/d5uHwLxZRinsmyUMdyEAgY8nMM5tzm+7FCqNYfYkaqdo8fzp5m8l79Hcrh+dDZjZzt7P1lqdr+174igSsgjMn6fo5SR7fXcus9rJ3s+Ecva+tJ/FnvnC+19fCEyqAAIQgAAEIACBlxFYEZgnnL5a41wRVbs4ZLFn72d+rM6vsKiI891+ZHFf+f2Ixd05VZ5YWjenEJjrFYvALDIcd7zkXTHrtaK5qWHRerN35Kx5zzxQZv22AO601U3QybVP2u7GmY3fsSeeHa/VjJz24bT9LE/Z+zv922kr83vm/Wf4560ha09eW/Sd9PG3bIS8uTPxePvWWkOOtfyKcpBdR62549fHvSZQz4nGV3yT8zXLKI+SRTYvyns297GOvkbP1EKW87GOFZfOe3buy5ik79U4vLzp+WOcdaZH72XMZ/hG/OSv3Xv7XsesGWd7qfNE3+No1ZqMS8cxYolqq3OWzZznFrfoXxfIakifxda/huBx2uH/nW0gMBvZswox2pgN0+Wh3YOgYvjZMUQHQMXfrEnoHKyr61mHz06b+qJ4wvYum1Hj0F3j2TX5ir397BhfmYPTsUYNZSXuk/55+8JrEC0RaTXHulGzmuTKWZg1+boBnt3n3jpWc6bXsJrwzO9K7Nb5mnGsxpH5J2OKbFb5aHuz9rP87vC18k+arezbKAbvrOjmK+Ib5Szj1+lvKnGucKzUnifesjhlHqyzrLN/vRgzH6z4op4rOxsqrD9pDAKzke1XNKHavagRmm2SZuc10IVDd66/01Y3vpNrn7TdjbN6mK/YvUK8p304bX+Ff3ThnbH7SbFKPtk1I2uARkMjbc42dJW8dRqobk53x1IVelncO3JU+YhdRwxU6qJyI8Jrliu58PJr+aYZV58YZXHO5E6fXR73bO2VfHWES2cfZTXv5WGWY8RS11aFZ7VOOkw6/Ui21ztndyREM96f8j4Cs5HpTnE2zLaGeoe79bEg3SyMw+Lx/97FSc7xLkJ6THQxqQQ3Yur4O2LwDjWrUdJxV30b47KPtVTikH5becjikoeanO/lzfJZXzgjO9W7iLJWPE56jPe3rmWrLrLcVfzRLK08Rzmv7gPP/ygPeq8+m5VsLKzaqtRV9nHObl6j+pH1kPlm7aEsF1m9zTY5labM24Mrc7W/1VpeaaqipnEmlmhOtJYVu2as6yESc5XrqtxP+r+v8LdkYp2d+v2MR1QnXbbR3vPy7K3RWXt2bLZHslrPzhrZZ1TzULVpjYs4eHVt5WVl/2f+V/a0tc+81zpjO2dNN467j0dgNjIoD16roWmYmh4aHZwPo5bYsw6kyuGZjRnrec1JNUjdaGb+6gu65WflApP517EbNRBR82pdbCTXKJ/Wml4NVJjJC6PlwwyviIt8z2OUXdyqF8RKPXgX/pV9kM21xLRuGqJ9ndVKJ2edGvZ89M6CCv/MV+uir8+OaE9Uzs6Zeov8zhqtrNlcacqqjU/kg2ejaluyORGLvCbPNturOfJi7HDt1sHu8dUYvD1YvQlSvR5UzgLLF3kNi87RShyVs9tbr+tb9Uaud82M1quwrO7z6l7JxmmfsnquxBDlYkeePMYzZ2EnnjuPRWA2slfZNFbD01giHVo99OSFVzeoY5GVj1rtahizg77SQGhfZLzyYNFxZ7CjQ9eyVWlgM3+qXC0u2SHdsT3zVNpaP6q1mVquXIi9PZgxyxrCbs71kzRdl1bdRmP0XqnmM6rzLObsBseMT1HeO3ty2NkZg3duZn5VGXf2aOVsjERVtfGJzs/qNa+6L6NPzsibLTq3FT9kDqqxW42nPieyfVrZh5HNSp5Xr9mdusv2Z5abbD/KWDK/sn3n5blSLzv97KyX1VM15oxdZw9U/Pf2ivdJlehTAdF1w9oPGRPLN++1rL4jW5nfVT8/ZRwCs5HpyibsbOrG0v83NNoc2capXAizi112yMzE7x2UM7Hqi9/KgZDlO7tAWQdsp1Go5KvKqCoEdvGq+LU6Jts/o6nrPiXUNV7x0+NWmVsZ09l3nT1YreGqj6s1m+VUcrb2erXOK2dOxZfqGFmLMpe62dbnw4jHOjeiuWO9x5hM/Omx8u9oXRl7toYXs37d+3hzxqXCMcuVd17IHOizxMuPFZes14q/0fnVyb1XC9brldcqtaxZW7FEdVetJ2u/67X1TbJKfeubHR3ecv2MvVVPWZ3qmCvreTYtFtZei/JpvRc90e6eZXr/RXy8eLxerOOnxXn2UxOVHL/DGARmI4tW41Z5rdPwZe6sNHqV5s86sLOnGJFPWTzWYWk1jiuN8Kx/1rwV/tZBuRJXlKuIa2dep3a79VVhOZO7Tt6i+HbU4WqMq/WR7b8d9it5r4zJfJVNu/W0S79fPcvkuJl6q/rNuH0EvH3bOa/2efPdfzZkp21sxQRelXPy8lwC5Pm5vHeshsAsUrTuRFmvWY19cYl0WObDMGDdBZbNl7fQaNoiR/QY+bc1v3onMmIp/YnW98bt8EvfqYp8yvwdNZKNk0y83Fq5yhh5ec5yG9VFpTazu31evPr1rKY6taRzoffO432vfvQ64+/KnvDmyjxnY7yxulaygyXLncXE4pLFPeZ49Z/5Kd+3hHG0R7Rvlg86pqzOOv4ydi8BBOZenne3hvi4ewZj/8nvPfOLwDyQNzbDT6G+C4cdceywcaBUX2byKjyiJ3gvg8PCKYGr1E/qKAOOEYhuwB1b1DAsbyw9c13W+nkCnAlUBASuRQCBuTEf3oXmEw++d4l5R/Oww8bGMn25qSvVBgLz5eXQduBK9dN2ngkQgAAEIACBDyCAwPyAJBMiBK5A4KpC2/tI7RWY4cPPCFy1fsgRBCAAAQhAAALqUwX/wxdNqAkIQAACEIAABCAAAQhAAAIQ2ECAJ5gbIGICAhCAAAQgAAEIQAACEIAABL6+EJhUAQQgAAEIQOAwgeiXT8fS2QeKpI3d30W1fjTn4Vfm02FsLfM7mOyw0XL6AwY/g+mpNU7Z3ZH2V/j2ijV3sFq1YcX9qSyqLBGYVVI3G5d9X0k3KqcaicyPKlbLDpu7So9xEIDAqwhE3/Ht/MjUs87Ajk+vYmqtu+Nas8PGlZhcwZdnMD21xim7O/LyCt9eseYOVidswCKnisDMGd1qxOwd7pNiLbLdWbcz9lZJw1kIQODtCVTvgEfjqjZWYD5jjRX/ork7rhE7bJyKL7N7Vd+f4depNU7ZzXJZef8Vvr1izQqL3WMqcVbG7PbrTvYQmHfKVsFXBGYBEkMgAAEIPJlAtRlBYM4npsr4tEidj2Bt5o741zywZz/Dr1NrnLK7g/MrfHvFmjtYdW1U4qyM6a77TuMRmDfOpn5EP/5+hPT43swofm+c/G6NFqbDxsAjbUQiVq/1mJ/5If3trGvNY8PfuKBxHQJvTKB6NulxlZuGVdsVvNH64zyX57R15lfWia4Ncr6+rmnb3rVJ+mpdV8Y10nvPW0ePr8aqr6WaoeVPFLt1vZe+jOu7l0+LW6VXiOKw8iZ7kercLtNKLXksvf5E+ipZjtej12b917YzXtlercy34vH2huRc2aMWW+usinJQqd8Z3pH/slbGPo38js6aVd/uPB+BedPseU2H9Xq2MfThHF2Y5GbTGy/zKTtY9LraXtQIrDQ5Ny0B3IYABG5EoCICs4bRs1GxXUWlmyt97lpN5sz6VsPfjT+6RmSNqYzLu3ZZIsNrsit8LZ/kPO+mr14zu9ZqYdEVSJbQrPpm+eqxXmGpeUc+z9ZCxH3XPsjsRHsi65GqdaMFUidfXbZWHzdyafWA2hdvbGX/WWMi//W+0T94lp0bsz69yzwE5k0zad1hyQ52GWrlULAOAkt8DluRT1aTIv215naajZkG56apx20IQOCGBLIzKjvvomY8s93BZdnKfJtdv2JX++7dAPWuf3J+9lTPY1wR3R3GsqG3nvBpW5ngG+NncmfFnOVF9xKRIMnq1usNZnhGAkAyivytCA5PqMzGUt0/WR1U8p/5nuU+8jXzL9pf0SfqOjc3ZurGOmMyDrp/vdOvbXcZzY5HYM6Se/E8b5Nbd1Qqh44Uid5G8e7WZHOj9yvveRdPz58Xp4blIQABCHyHQNaYWc2xh7HSSM+moHNtiYRNZf2siZthFgnQ2WtJVQBUYx5CpHLt1GM9oTTTvFd4RHYt36r9hhdXhaEnkrInTBV/rZoc61m9kRRVs3WSzfPWyPZPVCsjr1ktVtao+jdTo9n6GbusnirnXbYHBsNsrU97H4F504xnYk9viOomjURbtmb2vrVJrQusd9GNYlg9ZG5aBrgNAQjchEC1kYnC2WEjw1VZI7ueZGusCBtvbnbNkz51ryW7ri/eulVR5gmc6lPdmQY/um5buchi2VU7usaidTv53jW2uge8nFT2SJdlpb/LbHbez2phR4yre7Ny3lX2zaofnXq5y1gE5l0yZfj5KGh952S8JofrL2zLMfK9YSuz69mzvhjurWV9tj1bd8SkfdaxZgf2jVOO6xCAwE0JzDZbkTCKxNYspoqfulGVZ3Nn3U6zmgkd61oz87G7bvyz8crrXbamvjZ6QmG8XhESUV118uJdt73vfVq1s+PjhVVhGLGs1FhUU7ofq9bGKd91PFHdyP6v85HUKJ9ZXV9RYOo9ZO0py28E5nerHYFZPQEYBwEIQAACEJggoMWPbFAsc5WvKVSas46r1s3JSDhmAilbO7vRaTHqfkTR4h6tK32OPrI8K4iytXVjL/lr3lZuLPFk2ZBCKMtDh6Hlv/6OqbeedYM6qyH9fmWfeTeoo5vtHi9dL5bYrsaw2/ds/1RqMauNIWC9GtM12qklza2anypvOS7yy1rXitt7bcafd5mDwHyXTBIHBCAAAQh8HAHunH9cyv834HfN+7vGVanSU7GfsluJiTGfSwCB+fX19c0333z93d/93WWq4Mc//vHXD37wg6/vfe97l/EJRyAAAQhAwCbwJ3/yJy9BQ+P4EuyXWPQdc/+OMXWK5VT8p+x2YmPs5xFAYH4rMH/yk59cJvs//OEPv/7f//t/X9///vcv4xOOQAACEICATeD3f//3n46GpvHpyC+z4MpHMS8TBI78HIFTOT1ll/RBICOAwMwI8T4EIAABCEAAAhCAAAQgAAEIlAggMEuYGAQBCEAAAhCAAAQgAAEIQAACGQEEZkbo2/crv35VNLU8zPplr9lftas6Iz+OZf1S3Y5fgKv68hi362Mfu+x0fO+OPenjSdvdOK86foVR9WOM1XGrjFZisdbebW81vpn57xDDTNzMgQAEIAABCJwigMBskLWawGc1hsNNvZ7VHI0xJ33zbJ9cU6dq11q77DRKqT30pI8nbbcDveiEDqPO2FeEu9u/3fZmmKyeeVeIYSZu5kAAAhCAAASuSACB2cjKqwXmFUSdJ3Sz1xuYy0N3NYW77JQdnxh40seTtidCveSUDqPO2FcEu9u/3fbegckrYsjWXM3T7PzZeVk80fun15T2K2ud6B0q63qMVuY+bD7mZ/9b+VRV5N+q71ndWO+vxGLZm41hdt6umCvr6zGVOdK/1fGyNrN/N3dmf1i1v7s+sr11l/cRmI1MnbhINJYv/7tX1gYbr3n/6HH1H3jWQlLaHReeZ31cduRD+yAvgCMuL/7IZ8tuJ1/Z2CxP1qEbxfoY77GvxG9x069lPuvGy/KpewHJOFo+ev/gt6xfbTeqW6/WrPq37EY+nqwzL1/evsjyFZ2BusaGrUr+KmN0LF6TW9nzr8pHJc4TY07WWKV5rTRg+uyozLHWPh3rDvs7bJyok6rNTESsnPFXYJPFV+W0sz5Pc9kRc8fHHfs98zl637uWjZx54rTz+kqdvMNcBGYji1lDI5vX2YtjdrHWdq2mSzfXVsM1Giz5niU+9ftWjNZBsXKBqabEau6zGGQDPRt71b9qLqV4meWtG2ad36yhjrjtsB2tv4OnZ9+7iGU1612YOvZmcrCLhbe2zrN3Dlg8rb2Tzd99Dlp5GX55Z1O05yv7YmdOPFvWGVA5PzrnbGfszpg763Ya1AqfnXFIW52Yspyf8tHaD7vWmm3sq9yq43bFo+144mPXeTYb3+y8CqddMXd8XNnvVX+js9Xztfu6db2tMH/3MQjMRoYrBd3ZXI2l/3dopeijg99rzoYfVvPpXaSiRls3fN04q+OzWGVcWSNs+TwOvxPxRLnUfnd99/yuiqNsfasWq7Y9AV3NebWplBcVOce6QRM9vZf1r+tAcpbveSyyPO5qXrI9m+0bK0dXjMlrHLq1KPPi5XRHfb7axslrU3VfPovB6Vh32N9ho8LzGevsXmO3vQonOabS63VtZvYr9k5y2RXzSR9nGHrXCauP8a6dY2ynl6jk893HIDAbGa5swMqYxpI/N/SEwMwa7qxZ9ZrmZxwyXqPcbTCtAyhqqGfzlx2OM028FkCe0KmIm+r61sE8y3wHS6tGo4uKl4dK/JW6qNiJ8rGLSWV/VOoi87WS+10xSV9OCcwTQl/H730SxTuPPeE7Xs8+2eI1U9Ku9ckXab9zpkfzojUjTjt8tWzIOpLnp/bFiynaZ8NepS/w/IhynOU9qpss3509G/Um+ppkXaN0jPpMGb54n8DQ78u/R+3r16L4vJx6NaHrJqupKL7IX6+OrNgyH6xYvE+/WddYfRZ7tZ7VhvQjesjhXbezOo16gci37DpQ2dOZb+/+PgKzkeFKQXkXg8Yy4dDMh+hgrLynD77Vj2xmm3SFS3Rh7zyFsWL2OKz46x2Q1gFYyZU84OVFaTZnUczZBbdSN1dnajU+1oU1y1eV4zN56GbAayS6ebRq8ORTaiuO2b3iNdg7/c/2TcYvahyzpi+yrd+zmkW9H3QT7Z2FVvOcnUkZp+isrzDy4tXNrTUuOmf19X78XWFncYrmRVyzOrI+pSFzYjHsXOu8Rr1bZ9F5a13junvAy6+OVebRY9OpyeoZFfHK3sv2cJbPLOZKrUd7Ra6fscv6xqjevHWsOZ6dGfvV2sry8E7vIzCL2YwuHJWLSXGZ0jB9EGR3MeXBLH31DuzsILEOIu34uBM11tM2S4EWBll50fFGvsn3PJ+9C0zBvXCIxcTKrcdb+mvVoPRbc/IuJtn61poV2xHnVY5WfUu2Fc66TivsdL2MORW2muPpGrPis5pOKxfRXs7ORX3e7Mj1yLfnv9c4R+eale+syanEEjWWVhz6tUpTlK0h6zLLeSSuK01X5m+0N6KnJ1Hzm61Z2ZfZ2tY1NhPNsj4qPmZ57L7v5d3bPyv1HtVG5Lc3b7xe4ZbFE9WOt4er6+raqtZEFJ+uG31t9/JknW+dnFZizmowy0V0FnVu7M2cRZX4oj1j1UqFR+U68a5jEJhPyGxlMzzBjZcvAYfvpmAHkx02Xl4cOACBBoG71HzWgGRNT/Z+JFK1uM986QqiSsNVEcyVprQjYCrCPYq1wkmO6Y6vNNmzTLTIqLJY3U+d/ETstGDTNezFI1+v5CM7ajLhq/0cN+E6AnPYsESgzGPGqzM2irsSc4Xt6phKLWZjKudmpZa6dZL5ldl7t/cRmO+W0YvGw8azxaV1Ae2k0GooOvMZC4G7EbjbWTL2aLVZrjSU0RM3TzxVGj9P/ETNWCTW9LxMiHhNdzYvesIYxbQi5KpiYlbkZfmqMqk026t7qupLtR66Av4VAjPKTyd3zxqbnfPPFJgjX9Z+r9Rip95mzrSKD5WzI2P+7u8jMN89w8QHAQhA4A0I3PFmSqVR6TbTerxu0jx7K41sVWBaAkL65/mQceo0811Bl3GZjakjvCvNauZnlvdunXWOjGrDr2+27BI1UkQ8/rv7kWcda1eU67NpNlderVVuZmQ+ZPnsxtzdZ9l+iIRgJT8Vf6I9UPVvRrBm7N/1fQTmu2aWuCAAAQhA4KUEZEOthaBuaKzG2Jsjm0mrmdXzdGOvG3K5tjXWm+/BXfEvi3nFV0vgyPWiOK2YMnuj6c3ykdnJ3vfWka9n30226i/7Dt9MfY96na3JbB9FHznVMVrCxatp6ym5VztRTWX7S66ffVc/qouIk3X2WHFH33PP4tC+V77/3TlnPEFcjSP7Lmt0Hlt1FN1keelF6IWLIzBfCJ+lIQABCEDgPQlUns6civxOzc4rOZ3i/yq7d8r7CUafHv8Jprtt7trvV8v11fzZnbcZewjMGWo3mCPvtlru6o8KZHf2ZkPO/Kjateywoav0GAcBCDybwK5GasbvO52Nr+Q0w/bKc+6U990cPzn23SxP2tu536+S86v4cTJvM7YRmDPULjxHC8fsIy4jlJMbJLLdWbcz9sIpwjUIQOBDCMiPfI2Qq2fyLKJdN/Vm15+Z9wpOM35eec4d876D56fGvYPdq2zs3O+v7gtfvf6rclhZF4FZoXSjMQjMGyULVyEAAQhAAAIQgAAEIPBmBBCYN06ovnMn7wrJf5fJG+f90pr3cdQHqsq/9zTGDbRD9Fb8teZ668rXrTE3Ti2uQwACEIAABCAAAQhA4JYEEJi3TNvXl/ek0nrdeoSvX5MiMPpJ7EjUZT5FfmR+e6JX/zLe6Y+f3bRccBsCEIAABCAAAQhAAAJPIYDAfArm/Yvoz7BbojD6bkIkMKW30VNOvWbk0xCmmoR+ujne109KH697Plvv7SeORQhAAAIQgAAEIAABCEAgI4DAzAhd9H3vi8XZk8ARTuUJpicGtaCznn7KudH7lfcynxGYFy1S3IIABCAAAQhAAAIQ+DgCCMybpjz7OKonAjOxFv1IULZm9r4lBKOP5kZPLLP4bppW3IYABCAAAQhAAAIQgMCtCSAwb5y+6Md4ZFjj46aP1+R/Z3/rj8cOm549/foQgd48+b41V8+37Oj0ed8fvXGacR0CEIAABCAAAQhAAAK3IYDAvE2qcBQCEIAABCAAAQhAAAIQgMC1CSAwr50fvIMABCAAAQhAAAIQgAAEIHAbAh8vMP/6r//66x/+4R8uk7C/+Zu/+fr1X//1r9/5nd+5jE84AgEIQAACPoE//dM/BQ8EIAABCEAAAt8S+HiB+bd/+7eXKoa///u///rv//7vr9/93d+9lF84AwEIQAACNoHf+73fAw0EIAABCEAAAghMagACEIAABCAAAQhAAAIQgAAEdhL4+CeYO2FiCwIQgAAEIAABCEAAAhCAwCcTQGB+cvaJHQIQgAAEIAABCEAAAhCAwEYCCMyNMDEFAQhAAAIQgAAEIAABCEDgkwkgMD85+8QOAQhAAAIQgAAEIAABCEBgIwEE5kaYmIIABCAAAQhAAAIQgAAEIPDJBBCYn5x9YocABCAAAQhAAAIQgAAEILCRAAJzI0xMQQACEIAABCAAAQhAAAIQ+GQCCMxPzj6xQwACEIAABCAAAQhAAAIQ2EgAgbkRJqYgAAEIQAACEIAABCAAAQh8MgEE5idnn9ghAAEIQAACEIAABCAAAQhsJIDA3AgTUxCAAAQgAAEIQAACEIAABD6ZAALzk7NP7BCAAAQgAAEIQAACEIAABDYSQGBuhIkpCEAAAhCAAAQgAAEIQAACn0wAgfnJ2Sd2CEAAAhCAAAQgAAEIQAACGwkgMDfCxBQEIAABCEAAAhCAAAQgAIFPJoDA/OTsEzsEIAABCEAAAhCAAAQgAIGNBBCYG2FiCgIQgAAEIAABCEAAAhCAwCcTQGB+cvaJHQIQgAAEIAABCEAAAhCAwEYCCMyNMDEFAQhAAAIQgAAEIAABCEDgkwkgMD85+8QOAQhAAAIQgAAEIAABCEBgIwEE5kaYmIIABCAAAQhAAAIQgAAEIPDJBBCYn5x9YocABCAAAQhAAAIQgAAEILCRAAJzI0xMQQACEIAABCAAAQhAAAIQ+GQCCMxPzj6xQwACEIAABCAAAQhAAAIQ2EgAgbkRJqYgAAEIQAACEIAABCAAAQh8MgEE5idnn9ghAAEIQAACEIAABCAAAQhsJIDA3AgTUxCAAAQgAAEIQAACEIAABD6ZAALzk7NP7BCAAAQgAAEIQAACEIAABDYSQGBuhIkpCEAAAhCAAAQgAAEIQAACn0wAgfnJ2Sd2CEAAAhCAAAQgAAEIQAACGwkgMDfCxBQEIAABCEAAAhCAAAQgAIFPJoDA/OTsEzsEIAABCEAAAhCAAAQgAIGNBBCYG2FiCgIQgAAEIAABCEAAAhCAwCcTQGB+cvaJHQIQgAAEIAABCEAAAhCAwEYCCMyNMDEFAQhAAAIQgAAEIAABCEDgkwkgMD85+8QOAQhAAAIQgAAEIAABCEBgIwEE5kaYmIIABCAAAQhAAAIQgAAEIPDJBBCYn5x9YocABCAAAQhAAAIQgAAEILCRAAJzI0xMQQACEIAABCAAAQhAAAIQ+GQCCMxPzj6xQwACEIAABCAAAQhAAAIQ2EgAgbkRJqYgAAEIQAACEIAABCAAAQh8MgEE5idnn9ghAAEIQAACEIAABCAAAQhsJIDA3AgTUxCAAAQgAAEIQAACEIAABD6ZAALzk7NP7BCAAAQgAAEIQAACEIAABDYSQGBuhIkpCEAAAhCAAAQgAAEIQAACn0wAgfnJ2Sd2CEAAAhCAAAQgAAEIQAACGwkgMDfCxBQEIAABCEAAAhCAAAQgAIFPJoDA/OTsEzsEIAABCEAAAhCAAAQgAIGNBBCYG2FiCgIQgAAEIAABCEAAAhCAwCcTQGB+cvaJHQIQgAAEIAABCEAAAhCAwEYCCMyNMDEFAQhAAAIQgAAEIAABCEDgkwkgMD85+8QOAQhAAAIQgAAEIAABCEBgIwEE5kaYmIIABCAAAQhAAAIQgAAEIPDJBBCYn5x9YocABCAAAQhAAAIQgAAEILCRAAJzI0xMQQACEIAABCAAAQhAAAIQ+GQCCMxPzj6xQwACEIAABCAAAQhAAAIQ2EgAgbkRJqYgAAEIQAACEIAABCAAAQh8MgFLo2EzAAAB8klEQVQE5idnn9ghAAEIQAACEIAABCAAAQhsJIDA3AgTUxCAAAQgAAEIQAACEIAABD6ZAALzk7NP7BCAAAQgAAEIQAACEIAABDYSQGBuhIkpCEAAAhCAAAQgAAEIQAACn0wAgfnJ2Sd2CEAAAhCAAAQgAAEIQAACGwkgMDfCxBQEIAABCEAAAhCAAAQgAIFPJoDA/OTsEzsEIAABCEAAAhCAAAQgAIGNBBCYG2FiCgIQgAAEIAABCEAAAhCAwCcTQGB+cvaJHQIQgAAEIAABCEAAAhCAwEYCCMyNMDEFAQhAAAIQgAAEIAABCEDgkwkgMD85+8QOAQhAAAIQgAAEIAABCEBgIwEE5kaYmIIABCAAAQhAAAIQgAAEIPDJBBCYn5x9YocABCAAAQhAAAIQgAAEILCRAAJzI0xMQQACEIAABCAAAQhAAAIQ+GQCCMxPzj6xQwACEIAABCAAAQhAAAIQ2EgAgbkRJqYgAAEIQAACEIAABCAAAQh8MgEE5idnn9ghAAEIQAACEIAABCAAAQhsJIDA3AgTUxCAAAQgAAEIQAACEIAABD6ZAALzk7NP7BCAAAQgAAEIQAACEIAABDYSQGBuhIkpCEAAAhCAAAQgAAEIQAACn0wAgfnJ2Sd2CEAAAhCAAAQgAAEIQAACGwn8fyvvyDrSByGD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8640"/>
            <a:ext cx="504056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52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008" y="174201"/>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77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008" y="-318489"/>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918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72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Hipotez test etme aşamaları</a:t>
            </a:r>
            <a:endParaRPr lang="en-US" dirty="0"/>
          </a:p>
        </p:txBody>
      </p:sp>
      <p:sp>
        <p:nvSpPr>
          <p:cNvPr id="4" name="Content Placeholder 3"/>
          <p:cNvSpPr>
            <a:spLocks noGrp="1"/>
          </p:cNvSpPr>
          <p:nvPr>
            <p:ph sz="half" idx="2"/>
          </p:nvPr>
        </p:nvSpPr>
        <p:spPr>
          <a:xfrm>
            <a:off x="899592" y="1556792"/>
            <a:ext cx="7344816" cy="4525963"/>
          </a:xfrm>
        </p:spPr>
        <p:txBody>
          <a:bodyPr>
            <a:normAutofit fontScale="92500"/>
          </a:bodyPr>
          <a:lstStyle/>
          <a:p>
            <a:r>
              <a:rPr lang="tr-TR" b="1" u="sng" dirty="0" smtClean="0"/>
              <a:t>Problemi belirleme</a:t>
            </a:r>
            <a:r>
              <a:rPr lang="tr-TR" dirty="0" smtClean="0"/>
              <a:t>;</a:t>
            </a:r>
          </a:p>
          <a:p>
            <a:pPr marL="0" indent="0">
              <a:buNone/>
            </a:pPr>
            <a:r>
              <a:rPr lang="tr-TR" dirty="0" smtClean="0"/>
              <a:t>Suyun içindeki tuz oranının kaynamaya etkisi nedir?</a:t>
            </a:r>
          </a:p>
          <a:p>
            <a:r>
              <a:rPr lang="tr-TR" b="1" u="sng" dirty="0" smtClean="0"/>
              <a:t>Hipotez kurma;</a:t>
            </a:r>
          </a:p>
          <a:p>
            <a:pPr marL="0" indent="0">
              <a:buNone/>
            </a:pPr>
            <a:r>
              <a:rPr lang="tr-TR" dirty="0" smtClean="0"/>
              <a:t>-Suya atılan tuz miktarı arttıkça suyun kaynama süresi artar.</a:t>
            </a:r>
          </a:p>
          <a:p>
            <a:pPr marL="0" indent="0" algn="ctr">
              <a:buNone/>
            </a:pPr>
            <a:r>
              <a:rPr lang="tr-TR" dirty="0"/>
              <a:t> </a:t>
            </a:r>
            <a:r>
              <a:rPr lang="tr-TR" dirty="0" smtClean="0"/>
              <a:t>Değişkenler:</a:t>
            </a:r>
          </a:p>
          <a:p>
            <a:pPr marL="0" indent="0">
              <a:buNone/>
            </a:pPr>
            <a:r>
              <a:rPr lang="tr-TR" dirty="0" smtClean="0"/>
              <a:t>- </a:t>
            </a:r>
            <a:r>
              <a:rPr lang="tr-TR" b="1" dirty="0" smtClean="0"/>
              <a:t>Bağımsız değişken</a:t>
            </a:r>
            <a:r>
              <a:rPr lang="tr-TR" dirty="0" smtClean="0"/>
              <a:t>: suya atılan tuz miktarı</a:t>
            </a:r>
          </a:p>
          <a:p>
            <a:pPr marL="0" indent="0">
              <a:buNone/>
            </a:pPr>
            <a:r>
              <a:rPr lang="tr-TR" dirty="0" smtClean="0"/>
              <a:t>-</a:t>
            </a:r>
            <a:r>
              <a:rPr lang="tr-TR" b="1" dirty="0" smtClean="0"/>
              <a:t>Bağımlı değişken</a:t>
            </a:r>
            <a:r>
              <a:rPr lang="tr-TR" dirty="0" smtClean="0"/>
              <a:t>: kaynama süresi</a:t>
            </a:r>
          </a:p>
          <a:p>
            <a:pPr marL="0" indent="0">
              <a:buNone/>
            </a:pPr>
            <a:r>
              <a:rPr lang="tr-TR" dirty="0" smtClean="0"/>
              <a:t>-</a:t>
            </a:r>
            <a:r>
              <a:rPr lang="tr-TR" b="1" dirty="0" smtClean="0"/>
              <a:t>Kontrol edilen değişken</a:t>
            </a:r>
            <a:r>
              <a:rPr lang="tr-TR" dirty="0" smtClean="0"/>
              <a:t>: su ve ısı miktarı</a:t>
            </a:r>
            <a:endParaRPr lang="en-US" dirty="0"/>
          </a:p>
        </p:txBody>
      </p:sp>
    </p:spTree>
    <p:extLst>
      <p:ext uri="{BB962C8B-B14F-4D97-AF65-F5344CB8AC3E}">
        <p14:creationId xmlns:p14="http://schemas.microsoft.com/office/powerpoint/2010/main" val="180200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Değişkenler &amp;  Değişken </a:t>
            </a:r>
            <a:r>
              <a:rPr lang="tr-TR" b="1" dirty="0"/>
              <a:t>türleri</a:t>
            </a:r>
            <a:br>
              <a:rPr lang="tr-TR" b="1" dirty="0"/>
            </a:br>
            <a:endParaRPr lang="en-US" b="1" dirty="0"/>
          </a:p>
        </p:txBody>
      </p:sp>
      <p:sp>
        <p:nvSpPr>
          <p:cNvPr id="3" name="Content Placeholder 2"/>
          <p:cNvSpPr>
            <a:spLocks noGrp="1"/>
          </p:cNvSpPr>
          <p:nvPr>
            <p:ph idx="1"/>
          </p:nvPr>
        </p:nvSpPr>
        <p:spPr/>
        <p:txBody>
          <a:bodyPr/>
          <a:lstStyle/>
          <a:p>
            <a:r>
              <a:rPr lang="tr-TR" dirty="0" smtClean="0"/>
              <a:t>Değişebilen, en az iki değer alabilen her şey değişkendir. Örnek cinsiyet; kadın-erkek, </a:t>
            </a:r>
            <a:r>
              <a:rPr lang="tr-TR" dirty="0" smtClean="0"/>
              <a:t>Yaş; </a:t>
            </a:r>
            <a:r>
              <a:rPr lang="tr-TR" dirty="0" smtClean="0"/>
              <a:t>1,2,3,4,5,....</a:t>
            </a:r>
          </a:p>
          <a:p>
            <a:r>
              <a:rPr lang="tr-TR" dirty="0"/>
              <a:t> </a:t>
            </a:r>
            <a:r>
              <a:rPr lang="tr-TR" b="1" dirty="0"/>
              <a:t>D</a:t>
            </a:r>
            <a:r>
              <a:rPr lang="tr-TR" b="1" dirty="0" smtClean="0"/>
              <a:t>eğişken türleri</a:t>
            </a:r>
          </a:p>
          <a:p>
            <a:pPr>
              <a:buFont typeface="Wingdings" panose="05000000000000000000" pitchFamily="2" charset="2"/>
              <a:buChar char="Ø"/>
            </a:pPr>
            <a:r>
              <a:rPr lang="tr-TR" sz="2400" dirty="0" smtClean="0"/>
              <a:t>Aldıkları değerlere göre</a:t>
            </a:r>
          </a:p>
          <a:p>
            <a:pPr>
              <a:buFont typeface="Wingdings" panose="05000000000000000000" pitchFamily="2" charset="2"/>
              <a:buChar char="Ø"/>
            </a:pPr>
            <a:r>
              <a:rPr lang="tr-TR" sz="2400" dirty="0" smtClean="0"/>
              <a:t>Özelliklerine göre</a:t>
            </a:r>
          </a:p>
          <a:p>
            <a:pPr>
              <a:buFont typeface="Wingdings" panose="05000000000000000000" pitchFamily="2" charset="2"/>
              <a:buChar char="Ø"/>
            </a:pPr>
            <a:r>
              <a:rPr lang="tr-TR" sz="2400" dirty="0" smtClean="0"/>
              <a:t>Nedenselliklerine göre</a:t>
            </a:r>
          </a:p>
          <a:p>
            <a:pPr>
              <a:buFont typeface="Wingdings" panose="05000000000000000000" pitchFamily="2" charset="2"/>
              <a:buChar char="Ø"/>
            </a:pPr>
            <a:r>
              <a:rPr lang="tr-TR" sz="2400" dirty="0" smtClean="0"/>
              <a:t>Gözlemlenebilirliklerine göre</a:t>
            </a:r>
          </a:p>
          <a:p>
            <a:endParaRPr lang="tr-TR" dirty="0" smtClean="0"/>
          </a:p>
          <a:p>
            <a:endParaRPr lang="en-US" dirty="0"/>
          </a:p>
        </p:txBody>
      </p:sp>
    </p:spTree>
    <p:extLst>
      <p:ext uri="{BB962C8B-B14F-4D97-AF65-F5344CB8AC3E}">
        <p14:creationId xmlns:p14="http://schemas.microsoft.com/office/powerpoint/2010/main" val="15664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dirty="0" smtClean="0"/>
              <a:t>Bilimsel araştırma süreci ve araştırma sorunsalı belirleme</a:t>
            </a:r>
          </a:p>
          <a:p>
            <a:r>
              <a:rPr lang="tr-TR" b="1" dirty="0" smtClean="0"/>
              <a:t>Araştırmanın kavramsal çerçevesi: kuram, model, hipotez,değişken ve işlemselleştirme</a:t>
            </a:r>
          </a:p>
          <a:p>
            <a:r>
              <a:rPr lang="tr-TR" b="1" dirty="0" smtClean="0"/>
              <a:t>Araştırma tasarımı, desen ve yontemlerin sınıflandırılması</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u="sng" dirty="0"/>
              <a:t>Aldıkları değerlere göre</a:t>
            </a:r>
            <a:br>
              <a:rPr lang="tr-TR" b="1" u="sng" dirty="0"/>
            </a:br>
            <a:endParaRPr lang="en-US" b="1" u="sng" dirty="0"/>
          </a:p>
        </p:txBody>
      </p:sp>
      <p:sp>
        <p:nvSpPr>
          <p:cNvPr id="3" name="Content Placeholder 2"/>
          <p:cNvSpPr>
            <a:spLocks noGrp="1"/>
          </p:cNvSpPr>
          <p:nvPr>
            <p:ph sz="half" idx="1"/>
          </p:nvPr>
        </p:nvSpPr>
        <p:spPr/>
        <p:txBody>
          <a:bodyPr>
            <a:normAutofit/>
          </a:bodyPr>
          <a:lstStyle/>
          <a:p>
            <a:r>
              <a:rPr lang="tr-TR" b="1" dirty="0" smtClean="0"/>
              <a:t>Sürekli:</a:t>
            </a:r>
          </a:p>
          <a:p>
            <a:r>
              <a:rPr lang="tr-TR" dirty="0" smtClean="0"/>
              <a:t>Çok sayıda farklı değerler  (sonsuz) alabilen değişkenlerdir.</a:t>
            </a:r>
          </a:p>
          <a:p>
            <a:pPr marL="0" indent="0">
              <a:buNone/>
            </a:pPr>
            <a:r>
              <a:rPr lang="tr-TR" dirty="0" smtClean="0"/>
              <a:t>Yaş, gelir, boy,kilo,sıcaklık vb. değişkenler farklı değer alabilir.</a:t>
            </a:r>
          </a:p>
          <a:p>
            <a:pPr marL="0" indent="0">
              <a:buNone/>
            </a:pPr>
            <a:endParaRPr lang="tr-TR" dirty="0" smtClean="0"/>
          </a:p>
          <a:p>
            <a:pPr marL="0" indent="0">
              <a:buNone/>
            </a:pPr>
            <a:endParaRPr lang="en-US" dirty="0"/>
          </a:p>
        </p:txBody>
      </p:sp>
      <p:sp>
        <p:nvSpPr>
          <p:cNvPr id="4" name="Content Placeholder 3"/>
          <p:cNvSpPr>
            <a:spLocks noGrp="1"/>
          </p:cNvSpPr>
          <p:nvPr>
            <p:ph sz="half" idx="2"/>
          </p:nvPr>
        </p:nvSpPr>
        <p:spPr/>
        <p:txBody>
          <a:bodyPr>
            <a:normAutofit/>
          </a:bodyPr>
          <a:lstStyle/>
          <a:p>
            <a:r>
              <a:rPr lang="tr-TR" b="1" dirty="0"/>
              <a:t>Süreksiz (kategorik</a:t>
            </a:r>
            <a:r>
              <a:rPr lang="tr-TR" b="1" dirty="0" smtClean="0"/>
              <a:t>):</a:t>
            </a:r>
            <a:endParaRPr lang="tr-TR" dirty="0"/>
          </a:p>
          <a:p>
            <a:r>
              <a:rPr lang="tr-TR" dirty="0" smtClean="0"/>
              <a:t>Sınırlı sayıda değer alabilen değişkenlerdir. </a:t>
            </a:r>
          </a:p>
          <a:p>
            <a:pPr marL="0" indent="0">
              <a:buNone/>
            </a:pPr>
            <a:r>
              <a:rPr lang="tr-TR" dirty="0" smtClean="0"/>
              <a:t> </a:t>
            </a:r>
            <a:r>
              <a:rPr lang="tr-TR" sz="2600" dirty="0" smtClean="0"/>
              <a:t>Cinsiyet: kadın-erkek</a:t>
            </a:r>
          </a:p>
          <a:p>
            <a:pPr marL="0" indent="0">
              <a:buNone/>
            </a:pPr>
            <a:r>
              <a:rPr lang="tr-TR" sz="2600" dirty="0"/>
              <a:t> </a:t>
            </a:r>
            <a:r>
              <a:rPr lang="tr-TR" sz="2600" dirty="0" smtClean="0"/>
              <a:t>okul türleri: lise, meslek lisesi,anadolu, fen vb.</a:t>
            </a:r>
          </a:p>
          <a:p>
            <a:pPr marL="0" indent="0">
              <a:buNone/>
            </a:pPr>
            <a:r>
              <a:rPr lang="tr-TR" sz="2600" dirty="0" smtClean="0"/>
              <a:t>Çocuk sayısı :1,2,3,4,...15</a:t>
            </a:r>
            <a:r>
              <a:rPr lang="tr-TR" dirty="0" smtClean="0"/>
              <a:t>.</a:t>
            </a:r>
          </a:p>
          <a:p>
            <a:pPr marL="0" indent="0">
              <a:buNone/>
            </a:pPr>
            <a:endParaRPr lang="tr-TR" dirty="0"/>
          </a:p>
          <a:p>
            <a:endParaRPr lang="en-US" dirty="0"/>
          </a:p>
        </p:txBody>
      </p:sp>
    </p:spTree>
    <p:extLst>
      <p:ext uri="{BB962C8B-B14F-4D97-AF65-F5344CB8AC3E}">
        <p14:creationId xmlns:p14="http://schemas.microsoft.com/office/powerpoint/2010/main" val="69614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u="sng" dirty="0" smtClean="0"/>
              <a:t>Özelliklerine </a:t>
            </a:r>
            <a:r>
              <a:rPr lang="tr-TR" b="1" u="sng" dirty="0"/>
              <a:t>göre</a:t>
            </a:r>
            <a:br>
              <a:rPr lang="tr-TR" b="1" u="sng" dirty="0"/>
            </a:br>
            <a:endParaRPr lang="en-US" b="1" u="sng" dirty="0"/>
          </a:p>
        </p:txBody>
      </p:sp>
      <p:sp>
        <p:nvSpPr>
          <p:cNvPr id="3" name="Content Placeholder 2"/>
          <p:cNvSpPr>
            <a:spLocks noGrp="1"/>
          </p:cNvSpPr>
          <p:nvPr>
            <p:ph sz="half" idx="1"/>
          </p:nvPr>
        </p:nvSpPr>
        <p:spPr/>
        <p:txBody>
          <a:bodyPr>
            <a:normAutofit fontScale="92500"/>
          </a:bodyPr>
          <a:lstStyle/>
          <a:p>
            <a:r>
              <a:rPr lang="tr-TR" b="1" dirty="0" smtClean="0"/>
              <a:t>Nitel değişkenler</a:t>
            </a:r>
          </a:p>
          <a:p>
            <a:pPr marL="0" indent="0">
              <a:buNone/>
            </a:pPr>
            <a:r>
              <a:rPr lang="tr-TR" dirty="0" smtClean="0"/>
              <a:t>Bir değişkene ait özellik sayısal olarak ifade edilemiyor ve belirli bir grup altında toplanıyor ise,</a:t>
            </a:r>
          </a:p>
          <a:p>
            <a:pPr marL="0" indent="0">
              <a:buNone/>
            </a:pPr>
            <a:r>
              <a:rPr lang="tr-TR" dirty="0" smtClean="0"/>
              <a:t>Cinsiyet (kadın-erkek); medeni durum (evli, bekar)</a:t>
            </a:r>
          </a:p>
          <a:p>
            <a:pPr marL="0" indent="0">
              <a:buNone/>
            </a:pPr>
            <a:r>
              <a:rPr lang="tr-TR" dirty="0" smtClean="0"/>
              <a:t>Eğitim, iş vb. davranış biçimi (dikkatli-dikkatsiz)</a:t>
            </a:r>
            <a:endParaRPr lang="en-US" dirty="0"/>
          </a:p>
        </p:txBody>
      </p:sp>
      <p:sp>
        <p:nvSpPr>
          <p:cNvPr id="4" name="Content Placeholder 3"/>
          <p:cNvSpPr>
            <a:spLocks noGrp="1"/>
          </p:cNvSpPr>
          <p:nvPr>
            <p:ph sz="half" idx="2"/>
          </p:nvPr>
        </p:nvSpPr>
        <p:spPr/>
        <p:txBody>
          <a:bodyPr>
            <a:normAutofit fontScale="92500"/>
          </a:bodyPr>
          <a:lstStyle/>
          <a:p>
            <a:r>
              <a:rPr lang="tr-TR" b="1" dirty="0" smtClean="0"/>
              <a:t>Nicel değişkenler</a:t>
            </a:r>
          </a:p>
          <a:p>
            <a:pPr marL="0" indent="0">
              <a:buNone/>
            </a:pPr>
            <a:r>
              <a:rPr lang="tr-TR" dirty="0" smtClean="0"/>
              <a:t>Bir değişkene ait özellik sayısal olarak ifade edilebiliyor ise,</a:t>
            </a:r>
          </a:p>
          <a:p>
            <a:pPr marL="0" indent="0">
              <a:buNone/>
            </a:pPr>
            <a:r>
              <a:rPr lang="tr-TR" dirty="0" smtClean="0"/>
              <a:t>IQ test skoru, boy kilo, yaş,gelir durumu, yaş vb.</a:t>
            </a:r>
            <a:endParaRPr lang="en-US" dirty="0"/>
          </a:p>
        </p:txBody>
      </p:sp>
    </p:spTree>
    <p:extLst>
      <p:ext uri="{BB962C8B-B14F-4D97-AF65-F5344CB8AC3E}">
        <p14:creationId xmlns:p14="http://schemas.microsoft.com/office/powerpoint/2010/main" val="114817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Nedenselliklerine göre</a:t>
            </a:r>
            <a:endParaRPr lang="en-US" dirty="0"/>
          </a:p>
        </p:txBody>
      </p:sp>
      <p:sp>
        <p:nvSpPr>
          <p:cNvPr id="4" name="Text Placeholder 3"/>
          <p:cNvSpPr>
            <a:spLocks noGrp="1"/>
          </p:cNvSpPr>
          <p:nvPr>
            <p:ph type="body" idx="1"/>
          </p:nvPr>
        </p:nvSpPr>
        <p:spPr/>
        <p:txBody>
          <a:bodyPr/>
          <a:lstStyle/>
          <a:p>
            <a:r>
              <a:rPr lang="tr-TR" dirty="0" smtClean="0"/>
              <a:t>Neden-sonuç ilişkisi</a:t>
            </a:r>
            <a:endParaRPr lang="en-US" dirty="0"/>
          </a:p>
        </p:txBody>
      </p:sp>
      <p:sp>
        <p:nvSpPr>
          <p:cNvPr id="3" name="Content Placeholder 2"/>
          <p:cNvSpPr>
            <a:spLocks noGrp="1"/>
          </p:cNvSpPr>
          <p:nvPr>
            <p:ph sz="half" idx="2"/>
          </p:nvPr>
        </p:nvSpPr>
        <p:spPr/>
        <p:txBody>
          <a:bodyPr>
            <a:normAutofit/>
          </a:bodyPr>
          <a:lstStyle/>
          <a:p>
            <a:r>
              <a:rPr lang="tr-TR" dirty="0" smtClean="0"/>
              <a:t>Bağımlı ( Y, yordanan-sonuç)</a:t>
            </a:r>
          </a:p>
          <a:p>
            <a:r>
              <a:rPr lang="tr-TR" dirty="0" smtClean="0"/>
              <a:t>Bağımsız ( X, yordayan-tahmini)</a:t>
            </a:r>
          </a:p>
          <a:p>
            <a:r>
              <a:rPr lang="tr-TR" dirty="0"/>
              <a:t> B</a:t>
            </a:r>
            <a:r>
              <a:rPr lang="tr-TR" dirty="0" smtClean="0"/>
              <a:t>ağımsız bağımlıyı açıklama etkisine sahiptir.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933056"/>
            <a:ext cx="4730587" cy="311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932040" y="2564904"/>
            <a:ext cx="15841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X2: Örgütsel adalet algısı</a:t>
            </a:r>
            <a:endParaRPr lang="en-US" dirty="0"/>
          </a:p>
        </p:txBody>
      </p:sp>
      <p:sp>
        <p:nvSpPr>
          <p:cNvPr id="8" name="Oval 7"/>
          <p:cNvSpPr/>
          <p:nvPr/>
        </p:nvSpPr>
        <p:spPr>
          <a:xfrm>
            <a:off x="7236296" y="2564904"/>
            <a:ext cx="15841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 Örgütsel bağlılık</a:t>
            </a:r>
            <a:endParaRPr lang="en-US" dirty="0"/>
          </a:p>
        </p:txBody>
      </p:sp>
      <p:cxnSp>
        <p:nvCxnSpPr>
          <p:cNvPr id="10" name="Straight Arrow Connector 9"/>
          <p:cNvCxnSpPr>
            <a:stCxn id="7" idx="6"/>
            <a:endCxn id="8" idx="2"/>
          </p:cNvCxnSpPr>
          <p:nvPr/>
        </p:nvCxnSpPr>
        <p:spPr>
          <a:xfrm flipV="1">
            <a:off x="6516216" y="3068960"/>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932040" y="1700808"/>
            <a:ext cx="158417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X1: İş tatmini</a:t>
            </a:r>
            <a:endParaRPr lang="en-US" dirty="0"/>
          </a:p>
        </p:txBody>
      </p:sp>
      <p:cxnSp>
        <p:nvCxnSpPr>
          <p:cNvPr id="13" name="Straight Arrow Connector 12"/>
          <p:cNvCxnSpPr>
            <a:stCxn id="11" idx="6"/>
            <a:endCxn id="8" idx="1"/>
          </p:cNvCxnSpPr>
          <p:nvPr/>
        </p:nvCxnSpPr>
        <p:spPr>
          <a:xfrm>
            <a:off x="6516216" y="2060848"/>
            <a:ext cx="952077"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695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Bağımsız değişken türleri</a:t>
            </a:r>
            <a:endParaRPr lang="en-US" dirty="0"/>
          </a:p>
        </p:txBody>
      </p:sp>
      <p:sp>
        <p:nvSpPr>
          <p:cNvPr id="3" name="Text Placeholder 2"/>
          <p:cNvSpPr>
            <a:spLocks noGrp="1"/>
          </p:cNvSpPr>
          <p:nvPr>
            <p:ph type="body" idx="1"/>
          </p:nvPr>
        </p:nvSpPr>
        <p:spPr/>
        <p:txBody>
          <a:bodyPr>
            <a:normAutofit fontScale="92500" lnSpcReduction="20000"/>
          </a:bodyPr>
          <a:lstStyle/>
          <a:p>
            <a:r>
              <a:rPr lang="tr-TR" dirty="0" smtClean="0"/>
              <a:t>Düzenleyici  (moderator) değişken</a:t>
            </a:r>
            <a:endParaRPr lang="en-US" dirty="0"/>
          </a:p>
        </p:txBody>
      </p:sp>
      <p:sp>
        <p:nvSpPr>
          <p:cNvPr id="4" name="Content Placeholder 3"/>
          <p:cNvSpPr>
            <a:spLocks noGrp="1"/>
          </p:cNvSpPr>
          <p:nvPr>
            <p:ph sz="half" idx="2"/>
          </p:nvPr>
        </p:nvSpPr>
        <p:spPr/>
        <p:txBody>
          <a:bodyPr>
            <a:normAutofit/>
          </a:bodyPr>
          <a:lstStyle/>
          <a:p>
            <a:r>
              <a:rPr lang="tr-TR" sz="1600" dirty="0"/>
              <a:t>B</a:t>
            </a:r>
            <a:r>
              <a:rPr lang="tr-TR" sz="1600" dirty="0" smtClean="0"/>
              <a:t>ağımlı değişken ile bağımsız değişken arasındaki ilişkinin yönünü ve şiddetini etkileyen nicel ya da nitel değişkendir. Düzenleyici değişken değiştikçe, bağımsız-bağımlı değişkenler arasındaki ilişkiler de etklienebilir.  Durumsal bir etkiye sahip değişkendir. </a:t>
            </a:r>
            <a:endParaRPr lang="en-US" sz="1600" dirty="0"/>
          </a:p>
        </p:txBody>
      </p:sp>
      <p:sp>
        <p:nvSpPr>
          <p:cNvPr id="5" name="Text Placeholder 4"/>
          <p:cNvSpPr>
            <a:spLocks noGrp="1"/>
          </p:cNvSpPr>
          <p:nvPr>
            <p:ph type="body" sz="quarter" idx="3"/>
          </p:nvPr>
        </p:nvSpPr>
        <p:spPr/>
        <p:txBody>
          <a:bodyPr/>
          <a:lstStyle/>
          <a:p>
            <a:r>
              <a:rPr lang="tr-TR" dirty="0" smtClean="0"/>
              <a:t>Aracı (müdahaleci)</a:t>
            </a:r>
            <a:r>
              <a:rPr lang="tr-TR" dirty="0"/>
              <a:t> değişken</a:t>
            </a:r>
            <a:endParaRPr lang="en-US" dirty="0"/>
          </a:p>
        </p:txBody>
      </p:sp>
      <p:sp>
        <p:nvSpPr>
          <p:cNvPr id="6" name="Content Placeholder 5"/>
          <p:cNvSpPr>
            <a:spLocks noGrp="1"/>
          </p:cNvSpPr>
          <p:nvPr>
            <p:ph sz="quarter" idx="4"/>
          </p:nvPr>
        </p:nvSpPr>
        <p:spPr/>
        <p:txBody>
          <a:bodyPr>
            <a:normAutofit/>
          </a:bodyPr>
          <a:lstStyle/>
          <a:p>
            <a:r>
              <a:rPr lang="tr-TR" sz="1800" dirty="0" smtClean="0"/>
              <a:t>Bağımsız değişkenin etkisini bağımlı değişkene ileten değişkendir. Bağımsız değişkenin bağımlı değişken üzerindeki etkisini açıklar.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79562"/>
            <a:ext cx="3168352" cy="163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00584"/>
            <a:ext cx="3648496" cy="121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61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Bağımsız değişken </a:t>
            </a:r>
            <a:r>
              <a:rPr lang="tr-TR" dirty="0" smtClean="0"/>
              <a:t>türleri-II</a:t>
            </a:r>
            <a:endParaRPr lang="en-US" dirty="0"/>
          </a:p>
        </p:txBody>
      </p:sp>
      <p:sp>
        <p:nvSpPr>
          <p:cNvPr id="3" name="Text Placeholder 2"/>
          <p:cNvSpPr>
            <a:spLocks noGrp="1"/>
          </p:cNvSpPr>
          <p:nvPr>
            <p:ph type="body" idx="1"/>
          </p:nvPr>
        </p:nvSpPr>
        <p:spPr/>
        <p:txBody>
          <a:bodyPr/>
          <a:lstStyle/>
          <a:p>
            <a:r>
              <a:rPr lang="tr-TR" dirty="0" smtClean="0"/>
              <a:t>Kontrol değişkeni</a:t>
            </a:r>
            <a:endParaRPr lang="en-US" dirty="0"/>
          </a:p>
        </p:txBody>
      </p:sp>
      <p:sp>
        <p:nvSpPr>
          <p:cNvPr id="4" name="Content Placeholder 3"/>
          <p:cNvSpPr>
            <a:spLocks noGrp="1"/>
          </p:cNvSpPr>
          <p:nvPr>
            <p:ph sz="half" idx="2"/>
          </p:nvPr>
        </p:nvSpPr>
        <p:spPr>
          <a:xfrm>
            <a:off x="251520" y="2174875"/>
            <a:ext cx="4245868" cy="1902197"/>
          </a:xfrm>
        </p:spPr>
        <p:txBody>
          <a:bodyPr>
            <a:normAutofit fontScale="85000" lnSpcReduction="10000"/>
          </a:bodyPr>
          <a:lstStyle/>
          <a:p>
            <a:r>
              <a:rPr lang="tr-TR" dirty="0" smtClean="0"/>
              <a:t>Bazı değişkenler, bağımsız değişken ile bağımlı değişken arasındaki ilişkiye neden olabilmektedir. Sosyal bilimlerde genelde </a:t>
            </a:r>
            <a:r>
              <a:rPr lang="tr-TR" b="1" i="1" dirty="0" smtClean="0"/>
              <a:t>demografik değişkenler kontrol değişkeni </a:t>
            </a:r>
            <a:r>
              <a:rPr lang="tr-TR" dirty="0" smtClean="0"/>
              <a:t>olarak kullanılabilmektedir. </a:t>
            </a:r>
            <a:endParaRPr lang="en-US" dirty="0"/>
          </a:p>
        </p:txBody>
      </p:sp>
      <p:sp>
        <p:nvSpPr>
          <p:cNvPr id="5" name="Text Placeholder 4"/>
          <p:cNvSpPr>
            <a:spLocks noGrp="1"/>
          </p:cNvSpPr>
          <p:nvPr>
            <p:ph type="body" sz="quarter" idx="3"/>
          </p:nvPr>
        </p:nvSpPr>
        <p:spPr/>
        <p:txBody>
          <a:bodyPr/>
          <a:lstStyle/>
          <a:p>
            <a:r>
              <a:rPr lang="tr-TR" dirty="0" smtClean="0"/>
              <a:t>Manuple edilmiş değişken</a:t>
            </a:r>
            <a:endParaRPr lang="en-US" dirty="0"/>
          </a:p>
        </p:txBody>
      </p:sp>
      <p:sp>
        <p:nvSpPr>
          <p:cNvPr id="6" name="Content Placeholder 5"/>
          <p:cNvSpPr>
            <a:spLocks noGrp="1"/>
          </p:cNvSpPr>
          <p:nvPr>
            <p:ph sz="quarter" idx="4"/>
          </p:nvPr>
        </p:nvSpPr>
        <p:spPr>
          <a:xfrm>
            <a:off x="4645025" y="2174875"/>
            <a:ext cx="4247455" cy="2694285"/>
          </a:xfrm>
        </p:spPr>
        <p:txBody>
          <a:bodyPr>
            <a:normAutofit fontScale="70000" lnSpcReduction="20000"/>
          </a:bodyPr>
          <a:lstStyle/>
          <a:p>
            <a:r>
              <a:rPr lang="tr-TR" dirty="0" smtClean="0"/>
              <a:t>Deneysel bir araştırmada bağımlı değişken üzerinde etkisi olan araştırmacının değiştirdiği ya da manuple ettiği değişkendir. </a:t>
            </a:r>
          </a:p>
          <a:p>
            <a:r>
              <a:rPr lang="tr-TR" dirty="0" smtClean="0"/>
              <a:t>Örn. İşgörenlerin tükenmişliklerinin otokratik bir yönetim tarzından mı yoksa bireyin kendi kişilik özelliklerinden mi etkilendiğini araştıran deneysel bir modelde, araştırıcı,yönetim tarzına mudahale edip, değiştirebilir.</a:t>
            </a:r>
            <a:endParaRPr lang="en-US" dirty="0"/>
          </a:p>
        </p:txBody>
      </p:sp>
      <p:sp>
        <p:nvSpPr>
          <p:cNvPr id="7" name="Text Placeholder 2"/>
          <p:cNvSpPr txBox="1">
            <a:spLocks/>
          </p:cNvSpPr>
          <p:nvPr/>
        </p:nvSpPr>
        <p:spPr>
          <a:xfrm>
            <a:off x="467544" y="3933056"/>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tr-TR" dirty="0" smtClean="0"/>
              <a:t>Seçilmiş  değişken</a:t>
            </a:r>
            <a:endParaRPr lang="en-US" dirty="0"/>
          </a:p>
        </p:txBody>
      </p:sp>
      <p:sp>
        <p:nvSpPr>
          <p:cNvPr id="8" name="Content Placeholder 3"/>
          <p:cNvSpPr txBox="1">
            <a:spLocks/>
          </p:cNvSpPr>
          <p:nvPr/>
        </p:nvSpPr>
        <p:spPr>
          <a:xfrm>
            <a:off x="467544" y="4481050"/>
            <a:ext cx="4040188" cy="24062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n-US" dirty="0"/>
          </a:p>
        </p:txBody>
      </p:sp>
      <p:sp>
        <p:nvSpPr>
          <p:cNvPr id="9" name="Content Placeholder 3"/>
          <p:cNvSpPr txBox="1">
            <a:spLocks/>
          </p:cNvSpPr>
          <p:nvPr/>
        </p:nvSpPr>
        <p:spPr>
          <a:xfrm>
            <a:off x="107504" y="4653136"/>
            <a:ext cx="4040188" cy="19021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2000" dirty="0" smtClean="0"/>
              <a:t>Deneysel bir araştırmada bağımlı değişken üzerinde etkisi bulunan araştırmacının seçtiği değişkendir. </a:t>
            </a:r>
            <a:endParaRPr lang="en-US" sz="2000" dirty="0"/>
          </a:p>
        </p:txBody>
      </p:sp>
    </p:spTree>
    <p:extLst>
      <p:ext uri="{BB962C8B-B14F-4D97-AF65-F5344CB8AC3E}">
        <p14:creationId xmlns:p14="http://schemas.microsoft.com/office/powerpoint/2010/main" val="312022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Gözlemlenebilirliklerine </a:t>
            </a:r>
            <a:r>
              <a:rPr lang="tr-TR" dirty="0" smtClean="0"/>
              <a:t>göre</a:t>
            </a:r>
            <a:endParaRPr lang="en-US" dirty="0"/>
          </a:p>
        </p:txBody>
      </p:sp>
      <p:sp>
        <p:nvSpPr>
          <p:cNvPr id="3" name="Content Placeholder 2"/>
          <p:cNvSpPr>
            <a:spLocks noGrp="1"/>
          </p:cNvSpPr>
          <p:nvPr>
            <p:ph sz="half" idx="1"/>
          </p:nvPr>
        </p:nvSpPr>
        <p:spPr>
          <a:xfrm>
            <a:off x="457200" y="1600200"/>
            <a:ext cx="4402832" cy="4525963"/>
          </a:xfrm>
        </p:spPr>
        <p:txBody>
          <a:bodyPr>
            <a:normAutofit/>
          </a:bodyPr>
          <a:lstStyle/>
          <a:p>
            <a:r>
              <a:rPr lang="tr-TR" sz="2400" b="1" dirty="0"/>
              <a:t>Gözlenen</a:t>
            </a:r>
            <a:r>
              <a:rPr lang="tr-TR" sz="2400" dirty="0"/>
              <a:t> (iştat1,iştat2,iştat3</a:t>
            </a:r>
            <a:r>
              <a:rPr lang="tr-TR" sz="2400" dirty="0" smtClean="0"/>
              <a:t>...; x1,x2,x3...):  </a:t>
            </a:r>
            <a:r>
              <a:rPr lang="tr-TR" sz="2400" dirty="0"/>
              <a:t>örtük değişkenin ölçülmesinde kulanılan somut ,gözlemlenebilen değişkendir.</a:t>
            </a:r>
          </a:p>
          <a:p>
            <a:pPr marL="0" indent="0">
              <a:buNone/>
            </a:pPr>
            <a:r>
              <a:rPr lang="tr-TR" sz="2400" dirty="0"/>
              <a:t> </a:t>
            </a:r>
            <a:endParaRPr lang="en-US" sz="2400" dirty="0"/>
          </a:p>
        </p:txBody>
      </p:sp>
      <p:sp>
        <p:nvSpPr>
          <p:cNvPr id="4" name="Content Placeholder 3"/>
          <p:cNvSpPr>
            <a:spLocks noGrp="1"/>
          </p:cNvSpPr>
          <p:nvPr>
            <p:ph sz="half" idx="2"/>
          </p:nvPr>
        </p:nvSpPr>
        <p:spPr/>
        <p:txBody>
          <a:bodyPr>
            <a:normAutofit/>
          </a:bodyPr>
          <a:lstStyle/>
          <a:p>
            <a:r>
              <a:rPr lang="tr-TR" sz="2000" b="1" dirty="0"/>
              <a:t>Örtük</a:t>
            </a:r>
            <a:r>
              <a:rPr lang="tr-TR" sz="2000" dirty="0"/>
              <a:t>:aynı anda kavramsal olarak varolan ama gözlemlenemeyen değişkendir (iş </a:t>
            </a:r>
            <a:r>
              <a:rPr lang="tr-TR" sz="2000" dirty="0" smtClean="0"/>
              <a:t>tatmini,yaşam doyumu vb.)</a:t>
            </a:r>
            <a:endParaRPr lang="en-US" sz="2000" dirty="0"/>
          </a:p>
          <a:p>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17" y="4005064"/>
            <a:ext cx="3152775" cy="251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28184" y="4221088"/>
            <a:ext cx="1512168" cy="646331"/>
          </a:xfrm>
          <a:prstGeom prst="rect">
            <a:avLst/>
          </a:prstGeom>
          <a:noFill/>
        </p:spPr>
        <p:txBody>
          <a:bodyPr wrap="square" rtlCol="0">
            <a:spAutoFit/>
          </a:bodyPr>
          <a:lstStyle/>
          <a:p>
            <a:r>
              <a:rPr lang="tr-TR" dirty="0"/>
              <a:t> </a:t>
            </a:r>
            <a:r>
              <a:rPr lang="tr-TR" dirty="0" smtClean="0"/>
              <a:t>örtük değişken</a:t>
            </a:r>
            <a:endParaRPr lang="en-US" dirty="0"/>
          </a:p>
        </p:txBody>
      </p:sp>
      <p:sp>
        <p:nvSpPr>
          <p:cNvPr id="6" name="Left Brace 5"/>
          <p:cNvSpPr/>
          <p:nvPr/>
        </p:nvSpPr>
        <p:spPr>
          <a:xfrm>
            <a:off x="2555776" y="4221088"/>
            <a:ext cx="288032"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1331640" y="4221088"/>
            <a:ext cx="1080120" cy="646331"/>
          </a:xfrm>
          <a:prstGeom prst="rect">
            <a:avLst/>
          </a:prstGeom>
          <a:noFill/>
        </p:spPr>
        <p:txBody>
          <a:bodyPr wrap="square" rtlCol="0">
            <a:spAutoFit/>
          </a:bodyPr>
          <a:lstStyle/>
          <a:p>
            <a:r>
              <a:rPr lang="tr-TR" dirty="0" smtClean="0"/>
              <a:t>Gözlenen değişken</a:t>
            </a:r>
            <a:endParaRPr lang="en-US" dirty="0"/>
          </a:p>
        </p:txBody>
      </p:sp>
    </p:spTree>
    <p:extLst>
      <p:ext uri="{BB962C8B-B14F-4D97-AF65-F5344CB8AC3E}">
        <p14:creationId xmlns:p14="http://schemas.microsoft.com/office/powerpoint/2010/main" val="73905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Değişkenler arası ilişkiler ve nedensellik</a:t>
            </a:r>
            <a:endParaRPr lang="en-US" dirty="0"/>
          </a:p>
        </p:txBody>
      </p:sp>
      <p:sp>
        <p:nvSpPr>
          <p:cNvPr id="3" name="Content Placeholder 2"/>
          <p:cNvSpPr>
            <a:spLocks noGrp="1"/>
          </p:cNvSpPr>
          <p:nvPr>
            <p:ph sz="half" idx="1"/>
          </p:nvPr>
        </p:nvSpPr>
        <p:spPr>
          <a:xfrm>
            <a:off x="457200" y="1600201"/>
            <a:ext cx="4038600" cy="3052936"/>
          </a:xfrm>
        </p:spPr>
        <p:txBody>
          <a:bodyPr>
            <a:normAutofit fontScale="85000" lnSpcReduction="20000"/>
          </a:bodyPr>
          <a:lstStyle/>
          <a:p>
            <a:r>
              <a:rPr lang="tr-TR" dirty="0" smtClean="0"/>
              <a:t>Hipotezler genellikle iki değişken arasında olumlu veya olumsuz ilişki olduğunu belirtir. </a:t>
            </a:r>
          </a:p>
          <a:p>
            <a:r>
              <a:rPr lang="tr-TR" dirty="0" smtClean="0"/>
              <a:t>Bu ilişkilerin </a:t>
            </a:r>
          </a:p>
          <a:p>
            <a:r>
              <a:rPr lang="tr-TR" dirty="0" smtClean="0"/>
              <a:t>güçlü-zayıf, </a:t>
            </a:r>
          </a:p>
          <a:p>
            <a:r>
              <a:rPr lang="tr-TR" dirty="0" smtClean="0"/>
              <a:t>doğrudan-dolaylı,</a:t>
            </a:r>
          </a:p>
          <a:p>
            <a:r>
              <a:rPr lang="tr-TR" dirty="0" smtClean="0"/>
              <a:t> aracı –düzenleyici olup olmadığı önemlidir. </a:t>
            </a:r>
          </a:p>
          <a:p>
            <a:endParaRPr lang="en-US" dirty="0"/>
          </a:p>
        </p:txBody>
      </p:sp>
      <p:sp>
        <p:nvSpPr>
          <p:cNvPr id="4" name="Content Placeholder 3"/>
          <p:cNvSpPr>
            <a:spLocks noGrp="1"/>
          </p:cNvSpPr>
          <p:nvPr>
            <p:ph sz="half" idx="2"/>
          </p:nvPr>
        </p:nvSpPr>
        <p:spPr/>
        <p:txBody>
          <a:bodyPr>
            <a:normAutofit fontScale="85000" lnSpcReduction="20000"/>
          </a:bodyPr>
          <a:lstStyle/>
          <a:p>
            <a:r>
              <a:rPr lang="tr-TR" b="1" u="sng" dirty="0"/>
              <a:t>Olumlu ilişki </a:t>
            </a:r>
            <a:r>
              <a:rPr lang="tr-TR" dirty="0"/>
              <a:t>: bağımsız değişken arttıkça (azaldıkça), bağımlı değişkende aynı yönde tepki </a:t>
            </a:r>
            <a:r>
              <a:rPr lang="tr-TR" dirty="0" smtClean="0"/>
              <a:t>veriyorsa </a:t>
            </a:r>
            <a:r>
              <a:rPr lang="tr-TR" dirty="0"/>
              <a:t>bu olumlu bir ilişkidir</a:t>
            </a:r>
            <a:r>
              <a:rPr lang="tr-TR" dirty="0" smtClean="0"/>
              <a:t>. (iş tatmini-iş performansı) </a:t>
            </a:r>
            <a:endParaRPr lang="tr-TR" dirty="0"/>
          </a:p>
          <a:p>
            <a:r>
              <a:rPr lang="tr-TR" b="1" dirty="0" smtClean="0"/>
              <a:t>Olumsuz ilişki: </a:t>
            </a:r>
            <a:r>
              <a:rPr lang="tr-TR" dirty="0" smtClean="0"/>
              <a:t>olumlu ilişkinin tersidir.  Bağımsız arttıkça bağımlı azalır. (iş tatmini-işten ayrılma niyeti)</a:t>
            </a:r>
            <a:endParaRPr lang="en-US" dirty="0"/>
          </a:p>
        </p:txBody>
      </p:sp>
    </p:spTree>
    <p:extLst>
      <p:ext uri="{BB962C8B-B14F-4D97-AF65-F5344CB8AC3E}">
        <p14:creationId xmlns:p14="http://schemas.microsoft.com/office/powerpoint/2010/main" val="157161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a:t>
            </a:r>
            <a:endParaRPr lang="en-US" dirty="0"/>
          </a:p>
        </p:txBody>
      </p:sp>
      <p:sp>
        <p:nvSpPr>
          <p:cNvPr id="3" name="Content Placeholder 2"/>
          <p:cNvSpPr>
            <a:spLocks noGrp="1"/>
          </p:cNvSpPr>
          <p:nvPr>
            <p:ph sz="half" idx="1"/>
          </p:nvPr>
        </p:nvSpPr>
        <p:spPr/>
        <p:txBody>
          <a:bodyPr>
            <a:normAutofit fontScale="70000" lnSpcReduction="20000"/>
          </a:bodyPr>
          <a:lstStyle/>
          <a:p>
            <a:r>
              <a:rPr lang="tr-TR" dirty="0" smtClean="0"/>
              <a:t>Bir değişkenin diğer değişkeni tayin etmesidir. </a:t>
            </a:r>
          </a:p>
          <a:p>
            <a:r>
              <a:rPr lang="tr-TR" dirty="0" smtClean="0"/>
              <a:t>İki değişken arası neden-sonuç ilişkisini gösterir.</a:t>
            </a:r>
          </a:p>
          <a:p>
            <a:r>
              <a:rPr lang="tr-TR" dirty="0" smtClean="0"/>
              <a:t>İki değişken arasında nedensellik tanımlamanın dört şartı vardır. Bunlar;</a:t>
            </a:r>
            <a:endParaRPr lang="en-US" dirty="0"/>
          </a:p>
        </p:txBody>
      </p:sp>
      <p:sp>
        <p:nvSpPr>
          <p:cNvPr id="4" name="Content Placeholder 3"/>
          <p:cNvSpPr>
            <a:spLocks noGrp="1"/>
          </p:cNvSpPr>
          <p:nvPr>
            <p:ph sz="half" idx="2"/>
          </p:nvPr>
        </p:nvSpPr>
        <p:spPr/>
        <p:txBody>
          <a:bodyPr>
            <a:normAutofit fontScale="70000" lnSpcReduction="20000"/>
          </a:bodyPr>
          <a:lstStyle/>
          <a:p>
            <a:pPr marL="514350" indent="-514350">
              <a:buFont typeface="+mj-lt"/>
              <a:buAutoNum type="arabicPeriod"/>
            </a:pPr>
            <a:r>
              <a:rPr lang="tr-TR" dirty="0" smtClean="0"/>
              <a:t>Neden (bağımsız değişken), sonuçtan (bağımlı) önce gelmelidir.  Zaman sırası koşuludur.  </a:t>
            </a:r>
            <a:r>
              <a:rPr lang="tr-TR" i="1" dirty="0" smtClean="0">
                <a:latin typeface="Angsana New" panose="02020603050405020304" pitchFamily="18" charset="-34"/>
                <a:cs typeface="Angsana New" panose="02020603050405020304" pitchFamily="18" charset="-34"/>
              </a:rPr>
              <a:t>Örneğin bir şirketin satışlarının düşüş nedeni satış müdürü değişikliğine bağlı ise, satış müdürünün düşüşlerden önce işe alınması gerekir</a:t>
            </a:r>
            <a:r>
              <a:rPr lang="tr-TR" dirty="0" smtClean="0"/>
              <a:t>.</a:t>
            </a:r>
          </a:p>
          <a:p>
            <a:pPr marL="514350" indent="-514350">
              <a:buFont typeface="+mj-lt"/>
              <a:buAutoNum type="arabicPeriod"/>
            </a:pPr>
            <a:r>
              <a:rPr lang="tr-TR" dirty="0" smtClean="0"/>
              <a:t>Neden değiştikçe sonuçta değişmelidir. İki değişken arası korelasyon olmalıdır.</a:t>
            </a:r>
          </a:p>
          <a:p>
            <a:pPr marL="514350" indent="-514350">
              <a:buFont typeface="+mj-lt"/>
              <a:buAutoNum type="arabicPeriod"/>
            </a:pPr>
            <a:r>
              <a:rPr lang="tr-TR" dirty="0" smtClean="0"/>
              <a:t>Sonucun nedene bağlı olduğunun başka alternatif açıklaması bulunmasıdır. (başka değişken etkisi)</a:t>
            </a:r>
          </a:p>
          <a:p>
            <a:pPr marL="514350" indent="-514350">
              <a:buFont typeface="+mj-lt"/>
              <a:buAutoNum type="arabicPeriod"/>
            </a:pPr>
            <a:r>
              <a:rPr lang="tr-TR" dirty="0" smtClean="0"/>
              <a:t>Mantıksal yada kuramsal dayanağı olmalıdır. </a:t>
            </a:r>
          </a:p>
          <a:p>
            <a:pPr marL="514350" indent="-514350">
              <a:buFont typeface="+mj-lt"/>
              <a:buAutoNum type="arabicPeriod"/>
            </a:pPr>
            <a:endParaRPr lang="tr-TR" dirty="0" smtClean="0"/>
          </a:p>
          <a:p>
            <a:pPr marL="0" indent="0">
              <a:buNone/>
            </a:pPr>
            <a:endParaRPr lang="tr-TR" dirty="0" smtClean="0"/>
          </a:p>
          <a:p>
            <a:endParaRPr lang="tr-TR" dirty="0" smtClean="0"/>
          </a:p>
        </p:txBody>
      </p:sp>
      <p:sp>
        <p:nvSpPr>
          <p:cNvPr id="5" name="Right Arrow 4"/>
          <p:cNvSpPr/>
          <p:nvPr/>
        </p:nvSpPr>
        <p:spPr>
          <a:xfrm>
            <a:off x="1852102" y="4149080"/>
            <a:ext cx="216024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85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a:t>
            </a:r>
            <a:r>
              <a:rPr lang="tr-TR" dirty="0" smtClean="0"/>
              <a:t>Sosyal </a:t>
            </a:r>
            <a:r>
              <a:rPr lang="tr-TR" dirty="0" smtClean="0"/>
              <a:t>Bilimlerde Varsayım:</a:t>
            </a:r>
            <a:endParaRPr lang="en-US" dirty="0"/>
          </a:p>
        </p:txBody>
      </p:sp>
      <p:sp>
        <p:nvSpPr>
          <p:cNvPr id="3" name="Content Placeholder 2"/>
          <p:cNvSpPr>
            <a:spLocks noGrp="1"/>
          </p:cNvSpPr>
          <p:nvPr>
            <p:ph idx="1"/>
          </p:nvPr>
        </p:nvSpPr>
        <p:spPr/>
        <p:txBody>
          <a:bodyPr>
            <a:normAutofit fontScale="77500" lnSpcReduction="20000"/>
          </a:bodyPr>
          <a:lstStyle/>
          <a:p>
            <a:r>
              <a:rPr lang="tr-TR" sz="3300" dirty="0" smtClean="0"/>
              <a:t>Sayıltı, araştırmacının doğru olarak kabul ettiği ve araştırmasını dayandırdığı ön kabullerdir.  İspatlanmaya çalışılmaz, raporda açık verilir. Test edilmesi gerekmez.</a:t>
            </a:r>
          </a:p>
          <a:p>
            <a:r>
              <a:rPr lang="tr-TR" sz="3300" b="1" u="sng" dirty="0" smtClean="0"/>
              <a:t>Varsayım örnekleri;</a:t>
            </a:r>
          </a:p>
          <a:p>
            <a:r>
              <a:rPr lang="tr-TR" sz="3300" dirty="0" smtClean="0"/>
              <a:t>Araştırmada kullanılan örneklemin evreni temsil ettiği varsayılmaktadır.</a:t>
            </a:r>
          </a:p>
          <a:p>
            <a:r>
              <a:rPr lang="tr-TR" sz="3300" dirty="0" smtClean="0"/>
              <a:t>Araştırmaya katılan deneklerin samimi ve objektif cevapladıkları varsayılmaktadır.</a:t>
            </a:r>
          </a:p>
          <a:p>
            <a:r>
              <a:rPr lang="tr-TR" sz="3300" dirty="0" smtClean="0"/>
              <a:t>Araştırma süresince işletmelerin kullanmış oldukları performans ölçütlerini değiştirmedikleri varsayılmaktadır.</a:t>
            </a:r>
          </a:p>
          <a:p>
            <a:pPr marL="0" indent="0">
              <a:buNone/>
            </a:pPr>
            <a:endParaRPr lang="tr-TR" dirty="0" smtClean="0"/>
          </a:p>
          <a:p>
            <a:endParaRPr lang="en-US" dirty="0"/>
          </a:p>
        </p:txBody>
      </p:sp>
    </p:spTree>
    <p:extLst>
      <p:ext uri="{BB962C8B-B14F-4D97-AF65-F5344CB8AC3E}">
        <p14:creationId xmlns:p14="http://schemas.microsoft.com/office/powerpoint/2010/main" val="686061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İşletimselleştirme</a:t>
            </a:r>
            <a:endParaRPr lang="en-US" dirty="0"/>
          </a:p>
        </p:txBody>
      </p:sp>
      <p:sp>
        <p:nvSpPr>
          <p:cNvPr id="3" name="Content Placeholder 2"/>
          <p:cNvSpPr>
            <a:spLocks noGrp="1"/>
          </p:cNvSpPr>
          <p:nvPr>
            <p:ph idx="1"/>
          </p:nvPr>
        </p:nvSpPr>
        <p:spPr>
          <a:xfrm>
            <a:off x="457200" y="1600201"/>
            <a:ext cx="8229600" cy="2188840"/>
          </a:xfrm>
        </p:spPr>
        <p:txBody>
          <a:bodyPr/>
          <a:lstStyle/>
          <a:p>
            <a:r>
              <a:rPr lang="tr-TR" dirty="0" smtClean="0"/>
              <a:t>Özellikle nicel araştırmalarda, veri toplamaya başlanmadan önce araştırma değişkenlerinin gözlemlenebilir şekle dönüştürülmesi gerekmektedir. </a:t>
            </a:r>
            <a:endParaRPr lang="en-US" dirty="0"/>
          </a:p>
        </p:txBody>
      </p:sp>
    </p:spTree>
    <p:extLst>
      <p:ext uri="{BB962C8B-B14F-4D97-AF65-F5344CB8AC3E}">
        <p14:creationId xmlns:p14="http://schemas.microsoft.com/office/powerpoint/2010/main" val="27268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614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İşletimselleştirme</a:t>
            </a:r>
            <a:endParaRPr lang="en-US" dirty="0"/>
          </a:p>
        </p:txBody>
      </p:sp>
      <p:sp>
        <p:nvSpPr>
          <p:cNvPr id="5" name="Content Placeholder 4"/>
          <p:cNvSpPr>
            <a:spLocks noGrp="1"/>
          </p:cNvSpPr>
          <p:nvPr>
            <p:ph sz="half" idx="1"/>
          </p:nvPr>
        </p:nvSpPr>
        <p:spPr/>
        <p:txBody>
          <a:bodyPr/>
          <a:lstStyle/>
          <a:p>
            <a:r>
              <a:rPr lang="tr-TR" b="1" dirty="0" smtClean="0"/>
              <a:t>Nicel araştırmalarda</a:t>
            </a:r>
            <a:r>
              <a:rPr lang="tr-TR" dirty="0" smtClean="0"/>
              <a:t>;</a:t>
            </a:r>
          </a:p>
          <a:p>
            <a:pPr marL="0" indent="0">
              <a:buNone/>
            </a:pPr>
            <a:r>
              <a:rPr lang="tr-TR" dirty="0" smtClean="0"/>
              <a:t>Kavramlaştırma</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smtClean="0"/>
              <a:t>Görgül düzey (gösterge-ölçüm) </a:t>
            </a:r>
          </a:p>
          <a:p>
            <a:pPr marL="0" indent="0">
              <a:buNone/>
            </a:pPr>
            <a:endParaRPr lang="en-US" dirty="0"/>
          </a:p>
        </p:txBody>
      </p:sp>
      <p:sp>
        <p:nvSpPr>
          <p:cNvPr id="6" name="Content Placeholder 5"/>
          <p:cNvSpPr>
            <a:spLocks noGrp="1"/>
          </p:cNvSpPr>
          <p:nvPr>
            <p:ph sz="half" idx="2"/>
          </p:nvPr>
        </p:nvSpPr>
        <p:spPr/>
        <p:txBody>
          <a:bodyPr/>
          <a:lstStyle/>
          <a:p>
            <a:r>
              <a:rPr lang="tr-TR" b="1" dirty="0" smtClean="0"/>
              <a:t>Nitel araştırmalarda</a:t>
            </a:r>
            <a:r>
              <a:rPr lang="tr-TR" dirty="0" smtClean="0"/>
              <a:t>;</a:t>
            </a:r>
          </a:p>
          <a:p>
            <a:pPr marL="0" indent="0">
              <a:buNone/>
            </a:pPr>
            <a:r>
              <a:rPr lang="tr-TR" dirty="0"/>
              <a:t> G</a:t>
            </a:r>
            <a:r>
              <a:rPr lang="tr-TR" dirty="0" smtClean="0"/>
              <a:t>örgül düzey</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a:t>K</a:t>
            </a:r>
            <a:r>
              <a:rPr lang="tr-TR" dirty="0" smtClean="0"/>
              <a:t>avramlaştırma</a:t>
            </a:r>
            <a:endParaRPr lang="en-US" dirty="0"/>
          </a:p>
        </p:txBody>
      </p:sp>
      <p:sp>
        <p:nvSpPr>
          <p:cNvPr id="8" name="Down Arrow 7"/>
          <p:cNvSpPr/>
          <p:nvPr/>
        </p:nvSpPr>
        <p:spPr>
          <a:xfrm>
            <a:off x="1547664" y="256490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1547664" y="357301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5796136" y="256490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5796136" y="357301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7282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önerisi yazma</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tr-TR" b="1" dirty="0" smtClean="0"/>
              <a:t>Başlık-</a:t>
            </a:r>
            <a:r>
              <a:rPr lang="tr-TR" dirty="0" smtClean="0"/>
              <a:t> ( araştırmanın içeriğine uyumlu, temel değişkenleri içeren, 5-15 kelime)</a:t>
            </a:r>
          </a:p>
          <a:p>
            <a:pPr marL="0" indent="0">
              <a:buNone/>
            </a:pPr>
            <a:r>
              <a:rPr lang="tr-TR" b="1" dirty="0" smtClean="0"/>
              <a:t>Özet</a:t>
            </a:r>
            <a:r>
              <a:rPr lang="tr-TR" dirty="0" smtClean="0"/>
              <a:t>( araştırmanın önemi,amacı, verilerin genel özelliği, vurucu sonuçlar )</a:t>
            </a:r>
          </a:p>
          <a:p>
            <a:pPr marL="0" indent="0">
              <a:buNone/>
            </a:pPr>
            <a:r>
              <a:rPr lang="tr-TR" b="1" dirty="0" smtClean="0"/>
              <a:t>1. Araştırma sorunsalı ve amacı </a:t>
            </a:r>
            <a:r>
              <a:rPr lang="tr-TR" dirty="0" smtClean="0"/>
              <a:t>(neden böyle bir araştırmaya gerek duyuldu, spesifik amaç, amaç tanımlanan sorunsala çözüm getirici olmalı)</a:t>
            </a:r>
          </a:p>
          <a:p>
            <a:pPr marL="0" indent="0">
              <a:buNone/>
            </a:pPr>
            <a:r>
              <a:rPr lang="tr-TR" b="1" dirty="0" smtClean="0"/>
              <a:t>2. Araştırmanın önemi ve katkısı </a:t>
            </a:r>
            <a:r>
              <a:rPr lang="tr-TR" dirty="0" smtClean="0"/>
              <a:t>(araştırma sonuçları nerede kullanılacak,) </a:t>
            </a:r>
          </a:p>
          <a:p>
            <a:pPr marL="0" indent="0">
              <a:buNone/>
            </a:pPr>
            <a:r>
              <a:rPr lang="tr-TR" b="1" dirty="0" smtClean="0"/>
              <a:t>3. Yazın taraması </a:t>
            </a:r>
            <a:r>
              <a:rPr lang="tr-TR" dirty="0" smtClean="0"/>
              <a:t>(bizden önceki çalışmalar ve etkilerini incelemek,  araştırma hipotezlerinin  kuramsal dayanaklarını belirlemek)</a:t>
            </a:r>
          </a:p>
          <a:p>
            <a:pPr marL="0" indent="0">
              <a:buNone/>
            </a:pPr>
            <a:r>
              <a:rPr lang="tr-TR" b="1" dirty="0" smtClean="0"/>
              <a:t>4. Araştırmanın modeli ve hipotezleri </a:t>
            </a:r>
            <a:r>
              <a:rPr lang="tr-TR" dirty="0" smtClean="0"/>
              <a:t>( önceki bulgulara dayalı model ve hipotezler belirlenir)</a:t>
            </a:r>
          </a:p>
          <a:p>
            <a:pPr marL="0" indent="0">
              <a:buNone/>
            </a:pPr>
            <a:r>
              <a:rPr lang="tr-TR" b="1" dirty="0" smtClean="0"/>
              <a:t>5. Araştırma yöntemi  </a:t>
            </a:r>
            <a:r>
              <a:rPr lang="tr-TR" dirty="0" smtClean="0"/>
              <a:t>(nasıl sorusunun cevabı bu bölümdedir)</a:t>
            </a:r>
          </a:p>
          <a:p>
            <a:pPr>
              <a:buFontTx/>
              <a:buChar char="-"/>
            </a:pPr>
            <a:r>
              <a:rPr lang="tr-TR" b="1" dirty="0" smtClean="0"/>
              <a:t>Örneklem</a:t>
            </a:r>
          </a:p>
          <a:p>
            <a:pPr>
              <a:buFontTx/>
              <a:buChar char="-"/>
            </a:pPr>
            <a:r>
              <a:rPr lang="tr-TR" b="1" dirty="0" smtClean="0"/>
              <a:t>Veri toplama araçları</a:t>
            </a:r>
          </a:p>
          <a:p>
            <a:pPr>
              <a:buFontTx/>
              <a:buChar char="-"/>
            </a:pPr>
            <a:r>
              <a:rPr lang="tr-TR" b="1" dirty="0" smtClean="0"/>
              <a:t>İşlem</a:t>
            </a:r>
          </a:p>
          <a:p>
            <a:pPr marL="0" indent="0">
              <a:buNone/>
            </a:pPr>
            <a:r>
              <a:rPr lang="tr-TR" b="1" dirty="0" smtClean="0"/>
              <a:t>6. Kaynakça </a:t>
            </a:r>
            <a:r>
              <a:rPr lang="tr-TR" dirty="0" smtClean="0"/>
              <a:t>atıf yaptığımız metin içindekilerin APA’ya uygun halinin sona eklenmesi.</a:t>
            </a:r>
          </a:p>
          <a:p>
            <a:pPr marL="0" indent="0">
              <a:buNone/>
            </a:pPr>
            <a:r>
              <a:rPr lang="tr-TR" b="1" dirty="0" smtClean="0"/>
              <a:t>7. Zaman çizelgesi </a:t>
            </a:r>
            <a:r>
              <a:rPr lang="tr-TR" dirty="0" smtClean="0"/>
              <a:t>muhtemel tamamlanma tarihi.</a:t>
            </a:r>
            <a:endParaRPr lang="tr-TR" b="1" dirty="0" smtClean="0"/>
          </a:p>
          <a:p>
            <a:pPr marL="0" indent="0">
              <a:buNone/>
            </a:pPr>
            <a:r>
              <a:rPr lang="tr-TR" b="1" dirty="0" smtClean="0"/>
              <a:t>Var ise ekler </a:t>
            </a:r>
            <a:endParaRPr lang="en-US" b="1" dirty="0"/>
          </a:p>
        </p:txBody>
      </p:sp>
    </p:spTree>
    <p:extLst>
      <p:ext uri="{BB962C8B-B14F-4D97-AF65-F5344CB8AC3E}">
        <p14:creationId xmlns:p14="http://schemas.microsoft.com/office/powerpoint/2010/main" val="3084644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b="1" dirty="0" smtClean="0"/>
              <a:t>Bölüm 4: Araştırma Tasarımı: Araştırma desen ve yöntemlerinin sınıflandırılması</a:t>
            </a:r>
            <a:endParaRPr lang="en-US" sz="2800" b="1" dirty="0"/>
          </a:p>
        </p:txBody>
      </p:sp>
      <p:sp>
        <p:nvSpPr>
          <p:cNvPr id="3" name="Content Placeholder 2"/>
          <p:cNvSpPr>
            <a:spLocks noGrp="1"/>
          </p:cNvSpPr>
          <p:nvPr>
            <p:ph idx="1"/>
          </p:nvPr>
        </p:nvSpPr>
        <p:spPr/>
        <p:txBody>
          <a:bodyPr/>
          <a:lstStyle/>
          <a:p>
            <a:pPr marL="0" indent="0">
              <a:buNone/>
            </a:pPr>
            <a:r>
              <a:rPr lang="tr-TR" dirty="0" smtClean="0"/>
              <a:t>Araştırma tasarımı belirlenirken dikkat edilmesi gereken noktalar:</a:t>
            </a:r>
          </a:p>
          <a:p>
            <a:pPr marL="514350" indent="-514350">
              <a:buAutoNum type="arabicPeriod"/>
            </a:pPr>
            <a:r>
              <a:rPr lang="tr-TR" dirty="0" smtClean="0">
                <a:latin typeface="Andalus" panose="02020603050405020304" pitchFamily="18" charset="-78"/>
                <a:cs typeface="Andalus" panose="02020603050405020304" pitchFamily="18" charset="-78"/>
              </a:rPr>
              <a:t>Araştırılan sorunsalın doğası ve amacı,</a:t>
            </a:r>
          </a:p>
          <a:p>
            <a:pPr marL="514350" indent="-514350">
              <a:buAutoNum type="arabicPeriod"/>
            </a:pPr>
            <a:r>
              <a:rPr lang="tr-TR" dirty="0" smtClean="0">
                <a:latin typeface="Andalus" panose="02020603050405020304" pitchFamily="18" charset="-78"/>
                <a:cs typeface="Andalus" panose="02020603050405020304" pitchFamily="18" charset="-78"/>
              </a:rPr>
              <a:t>Veriye ulaşma yolları,</a:t>
            </a:r>
          </a:p>
          <a:p>
            <a:pPr marL="514350" indent="-514350">
              <a:buAutoNum type="arabicPeriod"/>
            </a:pPr>
            <a:r>
              <a:rPr lang="tr-TR" dirty="0" smtClean="0">
                <a:latin typeface="Andalus" panose="02020603050405020304" pitchFamily="18" charset="-78"/>
                <a:cs typeface="Andalus" panose="02020603050405020304" pitchFamily="18" charset="-78"/>
              </a:rPr>
              <a:t>Araştırmacının bilimsel yetkinlikleri,</a:t>
            </a:r>
          </a:p>
          <a:p>
            <a:pPr marL="514350" indent="-514350">
              <a:buAutoNum type="arabicPeriod"/>
            </a:pPr>
            <a:r>
              <a:rPr lang="tr-TR" dirty="0" smtClean="0">
                <a:latin typeface="Andalus" panose="02020603050405020304" pitchFamily="18" charset="-78"/>
                <a:cs typeface="Andalus" panose="02020603050405020304" pitchFamily="18" charset="-78"/>
              </a:rPr>
              <a:t>Araştırmaya ayrılacak zaman ve bütçe.</a:t>
            </a:r>
          </a:p>
        </p:txBody>
      </p:sp>
    </p:spTree>
    <p:extLst>
      <p:ext uri="{BB962C8B-B14F-4D97-AF65-F5344CB8AC3E}">
        <p14:creationId xmlns:p14="http://schemas.microsoft.com/office/powerpoint/2010/main" val="253176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Araştırma Yaklaşımlarının Sınıflandırılması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7678831"/>
              </p:ext>
            </p:extLst>
          </p:nvPr>
        </p:nvGraphicFramePr>
        <p:xfrm>
          <a:off x="0" y="1340768"/>
          <a:ext cx="9144000" cy="4619101"/>
        </p:xfrm>
        <a:graphic>
          <a:graphicData uri="http://schemas.openxmlformats.org/drawingml/2006/table">
            <a:tbl>
              <a:tblPr firstRow="1" bandRow="1">
                <a:tableStyleId>{5C22544A-7EE6-4342-B048-85BDC9FD1C3A}</a:tableStyleId>
              </a:tblPr>
              <a:tblGrid>
                <a:gridCol w="1451653"/>
                <a:gridCol w="3280365"/>
                <a:gridCol w="4411982"/>
              </a:tblGrid>
              <a:tr h="548532">
                <a:tc>
                  <a:txBody>
                    <a:bodyPr/>
                    <a:lstStyle/>
                    <a:p>
                      <a:r>
                        <a:rPr lang="tr-TR" sz="1200" dirty="0" smtClean="0"/>
                        <a:t>Sınıflandırma</a:t>
                      </a:r>
                      <a:r>
                        <a:rPr lang="tr-TR" sz="1200" baseline="0" dirty="0" smtClean="0"/>
                        <a:t> ölçütü</a:t>
                      </a:r>
                      <a:endParaRPr lang="en-US" sz="1200" dirty="0"/>
                    </a:p>
                  </a:txBody>
                  <a:tcPr/>
                </a:tc>
                <a:tc>
                  <a:txBody>
                    <a:bodyPr/>
                    <a:lstStyle/>
                    <a:p>
                      <a:r>
                        <a:rPr lang="tr-TR" sz="1200" dirty="0" smtClean="0"/>
                        <a:t>yöntem</a:t>
                      </a:r>
                      <a:endParaRPr lang="en-US" sz="1200" dirty="0"/>
                    </a:p>
                  </a:txBody>
                  <a:tcPr/>
                </a:tc>
                <a:tc>
                  <a:txBody>
                    <a:bodyPr/>
                    <a:lstStyle/>
                    <a:p>
                      <a:r>
                        <a:rPr lang="tr-TR" sz="1200" dirty="0" smtClean="0"/>
                        <a:t>Açıklama</a:t>
                      </a:r>
                      <a:endParaRPr lang="en-US" sz="1200" dirty="0"/>
                    </a:p>
                  </a:txBody>
                  <a:tcPr/>
                </a:tc>
              </a:tr>
              <a:tr h="1035644">
                <a:tc>
                  <a:txBody>
                    <a:bodyPr/>
                    <a:lstStyle/>
                    <a:p>
                      <a:r>
                        <a:rPr lang="tr-TR" sz="1200" dirty="0" smtClean="0"/>
                        <a:t>Temel</a:t>
                      </a:r>
                      <a:r>
                        <a:rPr lang="tr-TR" sz="1200" baseline="0" dirty="0" smtClean="0"/>
                        <a:t> felsefesi açısından</a:t>
                      </a:r>
                      <a:endParaRPr lang="en-US" sz="1200" dirty="0"/>
                    </a:p>
                  </a:txBody>
                  <a:tcPr/>
                </a:tc>
                <a:tc>
                  <a:txBody>
                    <a:bodyPr/>
                    <a:lstStyle/>
                    <a:p>
                      <a:r>
                        <a:rPr lang="tr-TR" sz="1200" dirty="0" smtClean="0"/>
                        <a:t>Temel</a:t>
                      </a:r>
                    </a:p>
                    <a:p>
                      <a:r>
                        <a:rPr lang="tr-TR" sz="1200" dirty="0" smtClean="0"/>
                        <a:t>Uygulamalı</a:t>
                      </a:r>
                      <a:endParaRPr lang="en-US" sz="1200" dirty="0"/>
                    </a:p>
                  </a:txBody>
                  <a:tcPr/>
                </a:tc>
                <a:tc>
                  <a:txBody>
                    <a:bodyPr/>
                    <a:lstStyle/>
                    <a:p>
                      <a:r>
                        <a:rPr lang="tr-TR" sz="1200" b="1" dirty="0" smtClean="0"/>
                        <a:t>Temel araştırma amacı</a:t>
                      </a:r>
                      <a:r>
                        <a:rPr lang="tr-TR" sz="1200" dirty="0" smtClean="0"/>
                        <a:t>, sosyal</a:t>
                      </a:r>
                      <a:r>
                        <a:rPr lang="tr-TR" sz="1200" baseline="0" dirty="0" smtClean="0"/>
                        <a:t> bilimlerde bilgi birikimini genişletmek, süreç ve sonuçlarla ilgili evrensel ilkeler oluşturmak iken, </a:t>
                      </a:r>
                      <a:r>
                        <a:rPr lang="tr-TR" sz="1200" b="1" baseline="0" dirty="0" smtClean="0"/>
                        <a:t>Uygulamalı bilimler </a:t>
                      </a:r>
                      <a:r>
                        <a:rPr lang="tr-TR" sz="1200" baseline="0" dirty="0" smtClean="0"/>
                        <a:t>ise belirli bir alanda ya da problemin çözümüne katkı sağlamaktır. Yeni blgi çözümlenen problemle sınırlıdır. </a:t>
                      </a:r>
                      <a:endParaRPr lang="en-US" sz="1200" dirty="0"/>
                    </a:p>
                  </a:txBody>
                  <a:tcPr/>
                </a:tc>
              </a:tr>
              <a:tr h="648072">
                <a:tc>
                  <a:txBody>
                    <a:bodyPr/>
                    <a:lstStyle/>
                    <a:p>
                      <a:r>
                        <a:rPr lang="tr-TR" sz="1200" dirty="0" smtClean="0"/>
                        <a:t>Amacı açısından</a:t>
                      </a:r>
                      <a:endParaRPr lang="en-US" sz="1200" dirty="0"/>
                    </a:p>
                  </a:txBody>
                  <a:tcPr/>
                </a:tc>
                <a:tc>
                  <a:txBody>
                    <a:bodyPr/>
                    <a:lstStyle/>
                    <a:p>
                      <a:r>
                        <a:rPr lang="tr-TR" sz="1200" dirty="0" smtClean="0"/>
                        <a:t>Keşfedici</a:t>
                      </a:r>
                    </a:p>
                    <a:p>
                      <a:r>
                        <a:rPr lang="tr-TR" sz="1200" dirty="0" smtClean="0"/>
                        <a:t>Tanımlayıcı</a:t>
                      </a:r>
                    </a:p>
                    <a:p>
                      <a:r>
                        <a:rPr lang="tr-TR" sz="1200" dirty="0" smtClean="0"/>
                        <a:t>Açıklayıcı</a:t>
                      </a:r>
                      <a:endParaRPr lang="en-US" sz="1200" dirty="0"/>
                    </a:p>
                  </a:txBody>
                  <a:tcPr/>
                </a:tc>
                <a:tc>
                  <a:txBody>
                    <a:bodyPr/>
                    <a:lstStyle/>
                    <a:p>
                      <a:endParaRPr lang="en-US" sz="1200" dirty="0"/>
                    </a:p>
                  </a:txBody>
                  <a:tcPr/>
                </a:tc>
              </a:tr>
              <a:tr h="728072">
                <a:tc>
                  <a:txBody>
                    <a:bodyPr/>
                    <a:lstStyle/>
                    <a:p>
                      <a:r>
                        <a:rPr lang="tr-TR" sz="1200" dirty="0" smtClean="0"/>
                        <a:t>Yöntem açısından</a:t>
                      </a:r>
                      <a:endParaRPr lang="en-US" sz="1200" dirty="0"/>
                    </a:p>
                  </a:txBody>
                  <a:tcPr/>
                </a:tc>
                <a:tc>
                  <a:txBody>
                    <a:bodyPr/>
                    <a:lstStyle/>
                    <a:p>
                      <a:r>
                        <a:rPr lang="tr-TR" sz="1200" dirty="0" smtClean="0"/>
                        <a:t>Nicel: meta-analiz,</a:t>
                      </a:r>
                      <a:r>
                        <a:rPr lang="tr-TR" sz="1200" baseline="0" dirty="0" smtClean="0"/>
                        <a:t> </a:t>
                      </a:r>
                      <a:r>
                        <a:rPr lang="tr-TR" sz="1200" dirty="0" smtClean="0"/>
                        <a:t>deneysel</a:t>
                      </a:r>
                      <a:r>
                        <a:rPr lang="tr-TR" sz="1200" baseline="0" dirty="0" smtClean="0"/>
                        <a:t> ve tarama</a:t>
                      </a:r>
                      <a:endParaRPr lang="tr-TR" sz="1200" dirty="0" smtClean="0"/>
                    </a:p>
                    <a:p>
                      <a:r>
                        <a:rPr lang="tr-TR" sz="1200" dirty="0" smtClean="0"/>
                        <a:t>Nitel: örnek olay, gömülü kuram, olgu,etnografi,eylem, Anlatı, tarihi.</a:t>
                      </a:r>
                      <a:endParaRPr lang="en-US" sz="1200" dirty="0"/>
                    </a:p>
                  </a:txBody>
                  <a:tcPr/>
                </a:tc>
                <a:tc>
                  <a:txBody>
                    <a:bodyPr/>
                    <a:lstStyle/>
                    <a:p>
                      <a:r>
                        <a:rPr lang="tr-TR" sz="1200" b="1" dirty="0" smtClean="0"/>
                        <a:t> </a:t>
                      </a:r>
                      <a:r>
                        <a:rPr lang="tr-TR" sz="1200" dirty="0" smtClean="0"/>
                        <a:t>Sayısal veriler</a:t>
                      </a:r>
                      <a:r>
                        <a:rPr lang="tr-TR" sz="1200" baseline="0" dirty="0" smtClean="0"/>
                        <a:t> kullanılarak</a:t>
                      </a:r>
                    </a:p>
                    <a:p>
                      <a:endParaRPr lang="tr-TR" sz="1200" baseline="0" dirty="0" smtClean="0"/>
                    </a:p>
                    <a:p>
                      <a:endParaRPr lang="en-US" sz="1200" dirty="0"/>
                    </a:p>
                  </a:txBody>
                  <a:tcPr/>
                </a:tc>
              </a:tr>
              <a:tr h="548532">
                <a:tc>
                  <a:txBody>
                    <a:bodyPr/>
                    <a:lstStyle/>
                    <a:p>
                      <a:r>
                        <a:rPr lang="tr-TR" sz="1200" dirty="0" smtClean="0"/>
                        <a:t>Süre açısından</a:t>
                      </a:r>
                      <a:endParaRPr lang="en-US" sz="1200" dirty="0"/>
                    </a:p>
                  </a:txBody>
                  <a:tcPr/>
                </a:tc>
                <a:tc>
                  <a:txBody>
                    <a:bodyPr/>
                    <a:lstStyle/>
                    <a:p>
                      <a:r>
                        <a:rPr lang="tr-TR" sz="1200" dirty="0" smtClean="0"/>
                        <a:t>Kesitsel</a:t>
                      </a:r>
                    </a:p>
                    <a:p>
                      <a:r>
                        <a:rPr lang="tr-TR" sz="1200" dirty="0" smtClean="0"/>
                        <a:t>Boylamsal : panel,trend,kuşak</a:t>
                      </a:r>
                      <a:endParaRPr lang="en-US" sz="1200" dirty="0"/>
                    </a:p>
                  </a:txBody>
                  <a:tcPr/>
                </a:tc>
                <a:tc>
                  <a:txBody>
                    <a:bodyPr/>
                    <a:lstStyle/>
                    <a:p>
                      <a:r>
                        <a:rPr lang="tr-TR" sz="1200" dirty="0" smtClean="0"/>
                        <a:t>Veriler</a:t>
                      </a:r>
                      <a:r>
                        <a:rPr lang="tr-TR" sz="1200" baseline="0" dirty="0" smtClean="0"/>
                        <a:t> anlık toplanır</a:t>
                      </a:r>
                    </a:p>
                    <a:p>
                      <a:r>
                        <a:rPr lang="tr-TR" sz="1200" baseline="0" dirty="0" smtClean="0"/>
                        <a:t>Veriler farklı zamanlarda da toplanır, meydana gelecek değişim ve gelişimler gözlemlenebilir</a:t>
                      </a:r>
                      <a:endParaRPr lang="en-US" sz="1200" dirty="0"/>
                    </a:p>
                  </a:txBody>
                  <a:tcPr/>
                </a:tc>
              </a:tr>
              <a:tr h="1018701">
                <a:tc>
                  <a:txBody>
                    <a:bodyPr/>
                    <a:lstStyle/>
                    <a:p>
                      <a:r>
                        <a:rPr lang="tr-TR" sz="1200" dirty="0" smtClean="0"/>
                        <a:t>Analiz birimi</a:t>
                      </a:r>
                      <a:r>
                        <a:rPr lang="tr-TR" sz="1200" baseline="0" dirty="0" smtClean="0"/>
                        <a:t> açısından</a:t>
                      </a:r>
                      <a:endParaRPr lang="en-US" sz="1200" dirty="0"/>
                    </a:p>
                  </a:txBody>
                  <a:tcPr/>
                </a:tc>
                <a:tc>
                  <a:txBody>
                    <a:bodyPr/>
                    <a:lstStyle/>
                    <a:p>
                      <a:r>
                        <a:rPr lang="tr-TR" sz="1200" dirty="0" smtClean="0"/>
                        <a:t>Birey</a:t>
                      </a:r>
                    </a:p>
                    <a:p>
                      <a:r>
                        <a:rPr lang="tr-TR" sz="1200" dirty="0" smtClean="0"/>
                        <a:t>Toplum</a:t>
                      </a:r>
                    </a:p>
                    <a:p>
                      <a:r>
                        <a:rPr lang="tr-TR" sz="1200" dirty="0" smtClean="0"/>
                        <a:t>Örgüt</a:t>
                      </a:r>
                    </a:p>
                    <a:p>
                      <a:r>
                        <a:rPr lang="tr-TR" sz="1200" dirty="0" smtClean="0"/>
                        <a:t>Grup </a:t>
                      </a:r>
                    </a:p>
                  </a:txBody>
                  <a:tcPr/>
                </a:tc>
                <a:tc>
                  <a:txBody>
                    <a:bodyPr/>
                    <a:lstStyle/>
                    <a:p>
                      <a:r>
                        <a:rPr lang="tr-TR" sz="1200" dirty="0" smtClean="0"/>
                        <a:t>İşgören,öğrenci,müşteriler</a:t>
                      </a:r>
                    </a:p>
                    <a:p>
                      <a:r>
                        <a:rPr lang="tr-TR" sz="1200" dirty="0" smtClean="0"/>
                        <a:t>Ülkeler,topluluklar,kabileler,ırklar</a:t>
                      </a:r>
                    </a:p>
                    <a:p>
                      <a:r>
                        <a:rPr lang="tr-TR" sz="1200" dirty="0" smtClean="0"/>
                        <a:t>AVMler,şirketler</a:t>
                      </a:r>
                    </a:p>
                    <a:p>
                      <a:r>
                        <a:rPr lang="tr-TR" sz="1200" dirty="0" smtClean="0"/>
                        <a:t>Aileler,sokak çeteleri,arkdaş grupları vb.</a:t>
                      </a:r>
                    </a:p>
                  </a:txBody>
                  <a:tcPr/>
                </a:tc>
              </a:tr>
            </a:tbl>
          </a:graphicData>
        </a:graphic>
      </p:graphicFrame>
    </p:spTree>
    <p:extLst>
      <p:ext uri="{BB962C8B-B14F-4D97-AF65-F5344CB8AC3E}">
        <p14:creationId xmlns:p14="http://schemas.microsoft.com/office/powerpoint/2010/main" val="4259476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Amacı açısından</a:t>
            </a:r>
            <a:r>
              <a:rPr lang="en-US" dirty="0"/>
              <a:t/>
            </a:r>
            <a:br>
              <a:rPr lang="en-US" dirty="0"/>
            </a:br>
            <a:endParaRPr lang="en-US" dirty="0"/>
          </a:p>
        </p:txBody>
      </p:sp>
      <p:sp>
        <p:nvSpPr>
          <p:cNvPr id="3" name="Content Placeholder 2"/>
          <p:cNvSpPr>
            <a:spLocks noGrp="1"/>
          </p:cNvSpPr>
          <p:nvPr>
            <p:ph idx="1"/>
          </p:nvPr>
        </p:nvSpPr>
        <p:spPr/>
        <p:txBody>
          <a:bodyPr/>
          <a:lstStyle/>
          <a:p>
            <a:r>
              <a:rPr lang="tr-TR" sz="1800" b="1" dirty="0" smtClean="0"/>
              <a:t>Keşfedici: </a:t>
            </a:r>
            <a:r>
              <a:rPr lang="tr-TR" sz="1800" dirty="0" smtClean="0"/>
              <a:t>yöntemin uygulanmasında araştırma öncesi ayrıntılı kaynak taramasının yapılması ve konunun uzmanlarından bilgi alınması gerekir.  Ne? neden? Niçin? Nasıl? Sorularını yanıtlar</a:t>
            </a:r>
          </a:p>
          <a:p>
            <a:r>
              <a:rPr lang="tr-TR" sz="1800" b="1" dirty="0" smtClean="0"/>
              <a:t>Tanımlayıcı</a:t>
            </a:r>
            <a:r>
              <a:rPr lang="tr-TR" sz="1800" dirty="0" smtClean="0"/>
              <a:t>: bir olgu, bir olay, işlev, nesne, grup veya bireyin felsefi çerçevesidir. Olgunun tanımlanması oldukça önemlidir.  Tanımlar bir amaç değil araştırıcıyı sonuca götüren araçlardır. </a:t>
            </a:r>
          </a:p>
          <a:p>
            <a:r>
              <a:rPr lang="tr-TR" sz="1800" b="1" dirty="0" smtClean="0"/>
              <a:t>Açıklayıcı: </a:t>
            </a:r>
            <a:r>
              <a:rPr lang="tr-TR" sz="1800" dirty="0" smtClean="0"/>
              <a:t>araştırmanın konusunun neden-sonuç ilişkisine dayalı olarak oluşturduğu araştırmalardır. </a:t>
            </a:r>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695725236"/>
              </p:ext>
            </p:extLst>
          </p:nvPr>
        </p:nvGraphicFramePr>
        <p:xfrm>
          <a:off x="395536" y="4047424"/>
          <a:ext cx="8496944" cy="2291080"/>
        </p:xfrm>
        <a:graphic>
          <a:graphicData uri="http://schemas.openxmlformats.org/drawingml/2006/table">
            <a:tbl>
              <a:tblPr firstRow="1" bandRow="1">
                <a:tableStyleId>{5C22544A-7EE6-4342-B048-85BDC9FD1C3A}</a:tableStyleId>
              </a:tblPr>
              <a:tblGrid>
                <a:gridCol w="1440160"/>
                <a:gridCol w="7056784"/>
              </a:tblGrid>
              <a:tr h="370840">
                <a:tc>
                  <a:txBody>
                    <a:bodyPr/>
                    <a:lstStyle/>
                    <a:p>
                      <a:r>
                        <a:rPr lang="tr-TR" dirty="0" smtClean="0"/>
                        <a:t>Araştırma türü</a:t>
                      </a:r>
                      <a:endParaRPr lang="en-US" dirty="0"/>
                    </a:p>
                  </a:txBody>
                  <a:tcPr/>
                </a:tc>
                <a:tc>
                  <a:txBody>
                    <a:bodyPr/>
                    <a:lstStyle/>
                    <a:p>
                      <a:r>
                        <a:rPr lang="tr-TR" dirty="0" smtClean="0"/>
                        <a:t>Araştırma sorusu</a:t>
                      </a:r>
                      <a:endParaRPr lang="en-US" dirty="0"/>
                    </a:p>
                  </a:txBody>
                  <a:tcPr/>
                </a:tc>
              </a:tr>
              <a:tr h="370840">
                <a:tc>
                  <a:txBody>
                    <a:bodyPr/>
                    <a:lstStyle/>
                    <a:p>
                      <a:r>
                        <a:rPr lang="tr-TR" dirty="0" smtClean="0"/>
                        <a:t>Keşfedici</a:t>
                      </a:r>
                      <a:endParaRPr lang="en-US" dirty="0"/>
                    </a:p>
                  </a:txBody>
                  <a:tcPr/>
                </a:tc>
                <a:tc>
                  <a:txBody>
                    <a:bodyPr/>
                    <a:lstStyle/>
                    <a:p>
                      <a:r>
                        <a:rPr lang="tr-TR" dirty="0" smtClean="0"/>
                        <a:t>Mobing nedir? Nasıl oluyor? İşyerinde mobinge ugramak nasıl birşeydir?</a:t>
                      </a:r>
                      <a:endParaRPr lang="en-US" dirty="0"/>
                    </a:p>
                  </a:txBody>
                  <a:tcPr/>
                </a:tc>
              </a:tr>
              <a:tr h="370840">
                <a:tc>
                  <a:txBody>
                    <a:bodyPr/>
                    <a:lstStyle/>
                    <a:p>
                      <a:r>
                        <a:rPr lang="tr-TR" dirty="0" smtClean="0"/>
                        <a:t>Tanımlayıcı</a:t>
                      </a:r>
                      <a:endParaRPr lang="en-US" dirty="0"/>
                    </a:p>
                  </a:txBody>
                  <a:tcPr/>
                </a:tc>
                <a:tc>
                  <a:txBody>
                    <a:bodyPr/>
                    <a:lstStyle/>
                    <a:p>
                      <a:r>
                        <a:rPr lang="tr-TR" dirty="0" smtClean="0"/>
                        <a:t>Mobingin kurbanları ve failleri kim?</a:t>
                      </a:r>
                      <a:r>
                        <a:rPr lang="tr-TR" baseline="0" dirty="0" smtClean="0"/>
                        <a:t> Örgütlerde ne oranda görülür? Hangi örgütlerde daha çok görülür?</a:t>
                      </a:r>
                      <a:endParaRPr lang="en-US" dirty="0"/>
                    </a:p>
                  </a:txBody>
                  <a:tcPr/>
                </a:tc>
              </a:tr>
              <a:tr h="370840">
                <a:tc>
                  <a:txBody>
                    <a:bodyPr/>
                    <a:lstStyle/>
                    <a:p>
                      <a:r>
                        <a:rPr lang="tr-TR" dirty="0" smtClean="0"/>
                        <a:t>Açıklayıcı</a:t>
                      </a:r>
                      <a:endParaRPr lang="en-US" dirty="0"/>
                    </a:p>
                  </a:txBody>
                  <a:tcPr/>
                </a:tc>
                <a:tc>
                  <a:txBody>
                    <a:bodyPr/>
                    <a:lstStyle/>
                    <a:p>
                      <a:r>
                        <a:rPr lang="tr-TR" dirty="0" smtClean="0"/>
                        <a:t>Mobinge neden olan faktörler nelerdir? Hangi örgütsel ve bireysel özelliklerle ilişki içindedir? Vb. </a:t>
                      </a:r>
                      <a:endParaRPr lang="en-US" dirty="0"/>
                    </a:p>
                  </a:txBody>
                  <a:tcPr/>
                </a:tc>
              </a:tr>
            </a:tbl>
          </a:graphicData>
        </a:graphic>
      </p:graphicFrame>
    </p:spTree>
    <p:extLst>
      <p:ext uri="{BB962C8B-B14F-4D97-AF65-F5344CB8AC3E}">
        <p14:creationId xmlns:p14="http://schemas.microsoft.com/office/powerpoint/2010/main" val="441952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Yöntem açısından</a:t>
            </a:r>
            <a:r>
              <a:rPr lang="en-US" dirty="0"/>
              <a:t/>
            </a:r>
            <a:br>
              <a:rPr lang="en-US" dirty="0"/>
            </a:br>
            <a:endParaRPr lang="en-US" dirty="0"/>
          </a:p>
        </p:txBody>
      </p:sp>
      <p:sp>
        <p:nvSpPr>
          <p:cNvPr id="3" name="Content Placeholder 2"/>
          <p:cNvSpPr>
            <a:spLocks noGrp="1"/>
          </p:cNvSpPr>
          <p:nvPr>
            <p:ph idx="1"/>
          </p:nvPr>
        </p:nvSpPr>
        <p:spPr>
          <a:xfrm>
            <a:off x="457200" y="1600200"/>
            <a:ext cx="8507288" cy="4525963"/>
          </a:xfrm>
        </p:spPr>
        <p:txBody>
          <a:bodyPr>
            <a:normAutofit fontScale="92500" lnSpcReduction="10000"/>
          </a:bodyPr>
          <a:lstStyle/>
          <a:p>
            <a:pPr marL="0" indent="0">
              <a:buNone/>
            </a:pPr>
            <a:r>
              <a:rPr lang="tr-TR" b="1" dirty="0" smtClean="0"/>
              <a:t>Nicel yöntemler;</a:t>
            </a:r>
          </a:p>
          <a:p>
            <a:r>
              <a:rPr lang="tr-TR" sz="2800" b="1" u="sng" dirty="0" smtClean="0"/>
              <a:t>Tarama araştırmaları</a:t>
            </a:r>
            <a:r>
              <a:rPr lang="tr-TR" sz="2800" dirty="0" smtClean="0"/>
              <a:t>: Kişilerin belirli konulardaki tutum, inanç, görüş, davranış, beklenti ve özelliklerini anketler aracılığıyla tespit etmeye yöneliktir. </a:t>
            </a:r>
          </a:p>
          <a:p>
            <a:pPr marL="0" indent="0">
              <a:buNone/>
            </a:pPr>
            <a:r>
              <a:rPr lang="tr-TR" sz="2800" b="1" dirty="0" smtClean="0"/>
              <a:t>Genel tarama araştırmaları</a:t>
            </a:r>
            <a:r>
              <a:rPr lang="tr-TR" sz="2800" dirty="0" smtClean="0"/>
              <a:t>: </a:t>
            </a:r>
            <a:r>
              <a:rPr lang="tr-TR" sz="2800" dirty="0"/>
              <a:t>G</a:t>
            </a:r>
            <a:r>
              <a:rPr lang="tr-TR" sz="2800" dirty="0" smtClean="0"/>
              <a:t>enel nüfus </a:t>
            </a:r>
            <a:r>
              <a:rPr lang="tr-TR" sz="2800" dirty="0" smtClean="0"/>
              <a:t>sayımları, işsizlik oran belirleme vb.</a:t>
            </a:r>
          </a:p>
          <a:p>
            <a:r>
              <a:rPr lang="tr-TR" sz="2800" b="1" dirty="0" smtClean="0"/>
              <a:t>İlişkisel tarama araştırmaları</a:t>
            </a:r>
            <a:r>
              <a:rPr lang="tr-TR" sz="2800" dirty="0" smtClean="0"/>
              <a:t>: </a:t>
            </a:r>
            <a:r>
              <a:rPr lang="tr-TR" sz="2800" dirty="0" smtClean="0"/>
              <a:t>Genellikle </a:t>
            </a:r>
            <a:r>
              <a:rPr lang="tr-TR" sz="2800" dirty="0" smtClean="0"/>
              <a:t>iki veya daha fazla değişken arası ilişkileri ortaya çıkarmak için yapılır. </a:t>
            </a:r>
          </a:p>
          <a:p>
            <a:r>
              <a:rPr lang="tr-TR" sz="2800" b="1" dirty="0" smtClean="0"/>
              <a:t>Nedensel tarama araştırmaları</a:t>
            </a:r>
            <a:r>
              <a:rPr lang="tr-TR" sz="2800" dirty="0" smtClean="0"/>
              <a:t>: </a:t>
            </a:r>
            <a:r>
              <a:rPr lang="tr-TR" sz="2800" dirty="0" smtClean="0"/>
              <a:t>Bir </a:t>
            </a:r>
            <a:r>
              <a:rPr lang="tr-TR" sz="2800" dirty="0" smtClean="0"/>
              <a:t>veya birden fazla bağımlı değişken üzerinde etkili olan bağımsız değişken-lerin tespit edilmeye çalışıldığı.</a:t>
            </a:r>
          </a:p>
          <a:p>
            <a:pPr marL="0" indent="0">
              <a:buNone/>
            </a:pPr>
            <a:endParaRPr lang="tr-TR" sz="2800" dirty="0" smtClean="0"/>
          </a:p>
          <a:p>
            <a:endParaRPr lang="en-US" dirty="0"/>
          </a:p>
        </p:txBody>
      </p:sp>
    </p:spTree>
    <p:extLst>
      <p:ext uri="{BB962C8B-B14F-4D97-AF65-F5344CB8AC3E}">
        <p14:creationId xmlns:p14="http://schemas.microsoft.com/office/powerpoint/2010/main" val="3021626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Slayt Numarası Yer Tutucusu"/>
          <p:cNvSpPr>
            <a:spLocks noGrp="1"/>
          </p:cNvSpPr>
          <p:nvPr>
            <p:ph type="sldNum" sz="quarter" idx="12"/>
          </p:nvPr>
        </p:nvSpPr>
        <p:spPr>
          <a:xfrm>
            <a:off x="3048000" y="6067425"/>
            <a:ext cx="3225800" cy="498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44846D5A-9A29-4F40-AF97-467DD60250C2}" type="slidenum">
              <a:rPr lang="tr-TR" altLang="tr-TR" sz="1400" smtClean="0"/>
              <a:pPr algn="ctr"/>
              <a:t>36</a:t>
            </a:fld>
            <a:endParaRPr lang="tr-TR" altLang="tr-TR" sz="1400" smtClean="0"/>
          </a:p>
        </p:txBody>
      </p:sp>
      <p:sp>
        <p:nvSpPr>
          <p:cNvPr id="574466" name="Rectangle 2"/>
          <p:cNvSpPr>
            <a:spLocks noGrp="1" noChangeArrowheads="1"/>
          </p:cNvSpPr>
          <p:nvPr>
            <p:ph type="title"/>
          </p:nvPr>
        </p:nvSpPr>
        <p:spPr>
          <a:xfrm>
            <a:off x="152400" y="152400"/>
            <a:ext cx="8915400" cy="609600"/>
          </a:xfrm>
        </p:spPr>
        <p:txBody>
          <a:bodyPr>
            <a:normAutofit fontScale="90000"/>
          </a:bodyPr>
          <a:lstStyle/>
          <a:p>
            <a:pPr>
              <a:defRPr/>
            </a:pPr>
            <a:r>
              <a:rPr lang="tr-TR" b="1" dirty="0" smtClean="0">
                <a:solidFill>
                  <a:srgbClr val="C00000"/>
                </a:solidFill>
                <a:effectLst>
                  <a:outerShdw blurRad="38100" dist="38100" dir="2700000" algn="tl">
                    <a:srgbClr val="C0C0C0"/>
                  </a:outerShdw>
                </a:effectLst>
              </a:rPr>
              <a:t>Pazarlama Araştırması Modelleri </a:t>
            </a:r>
          </a:p>
        </p:txBody>
      </p:sp>
      <p:sp>
        <p:nvSpPr>
          <p:cNvPr id="43012" name="AutoShape 4"/>
          <p:cNvSpPr>
            <a:spLocks noChangeArrowheads="1"/>
          </p:cNvSpPr>
          <p:nvPr/>
        </p:nvSpPr>
        <p:spPr bwMode="auto">
          <a:xfrm>
            <a:off x="152400" y="1357313"/>
            <a:ext cx="3200400" cy="2147887"/>
          </a:xfrm>
          <a:prstGeom prst="upArrowCallout">
            <a:avLst>
              <a:gd name="adj1" fmla="val 10416"/>
              <a:gd name="adj2" fmla="val 12886"/>
              <a:gd name="adj3" fmla="val 22694"/>
              <a:gd name="adj4" fmla="val 66667"/>
            </a:avLst>
          </a:prstGeom>
          <a:solidFill>
            <a:srgbClr val="C00000"/>
          </a:solidFill>
          <a:ln w="9525">
            <a:solidFill>
              <a:srgbClr val="FFFF99"/>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sz="1800" b="1" dirty="0"/>
              <a:t>Problemlerle ilgili doğru </a:t>
            </a:r>
          </a:p>
          <a:p>
            <a:pPr algn="ctr"/>
            <a:r>
              <a:rPr lang="tr-TR" altLang="tr-TR" sz="1800" b="1" dirty="0"/>
              <a:t>tanımlamaların </a:t>
            </a:r>
          </a:p>
          <a:p>
            <a:pPr algn="ctr"/>
            <a:r>
              <a:rPr lang="tr-TR" altLang="tr-TR" sz="1800" b="1" dirty="0"/>
              <a:t>belirlenmesi için </a:t>
            </a:r>
          </a:p>
          <a:p>
            <a:pPr algn="ctr"/>
            <a:r>
              <a:rPr lang="tr-TR" altLang="tr-TR" sz="1800" b="1" dirty="0"/>
              <a:t>araştırmacıya araştırması </a:t>
            </a:r>
          </a:p>
          <a:p>
            <a:pPr algn="ctr"/>
            <a:r>
              <a:rPr lang="tr-TR" altLang="tr-TR" sz="1800" b="1" dirty="0"/>
              <a:t>ile ilgili yardımcı olur. </a:t>
            </a:r>
          </a:p>
        </p:txBody>
      </p:sp>
      <p:sp>
        <p:nvSpPr>
          <p:cNvPr id="43013" name="AutoShape 5"/>
          <p:cNvSpPr>
            <a:spLocks noChangeArrowheads="1"/>
          </p:cNvSpPr>
          <p:nvPr/>
        </p:nvSpPr>
        <p:spPr bwMode="auto">
          <a:xfrm>
            <a:off x="685800" y="762000"/>
            <a:ext cx="2671763" cy="533400"/>
          </a:xfrm>
          <a:prstGeom prst="octagon">
            <a:avLst>
              <a:gd name="adj" fmla="val 29287"/>
            </a:avLst>
          </a:prstGeom>
          <a:solidFill>
            <a:srgbClr val="C00000"/>
          </a:solidFill>
          <a:ln w="9525">
            <a:solidFill>
              <a:srgbClr val="FFFF99"/>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b="1"/>
              <a:t>Keşfedici Araştırma</a:t>
            </a:r>
          </a:p>
        </p:txBody>
      </p:sp>
      <p:sp>
        <p:nvSpPr>
          <p:cNvPr id="43014" name="AutoShape 6"/>
          <p:cNvSpPr>
            <a:spLocks noChangeArrowheads="1"/>
          </p:cNvSpPr>
          <p:nvPr/>
        </p:nvSpPr>
        <p:spPr bwMode="auto">
          <a:xfrm>
            <a:off x="2514600" y="4343400"/>
            <a:ext cx="3200400" cy="2133600"/>
          </a:xfrm>
          <a:prstGeom prst="upArrowCallout">
            <a:avLst>
              <a:gd name="adj1" fmla="val 10417"/>
              <a:gd name="adj2" fmla="val 12889"/>
              <a:gd name="adj3" fmla="val 22694"/>
              <a:gd name="adj4" fmla="val 66667"/>
            </a:avLst>
          </a:prstGeom>
          <a:solidFill>
            <a:srgbClr val="FEC2BC"/>
          </a:solidFill>
          <a:ln w="9525">
            <a:solidFill>
              <a:srgbClr val="FEC2BC"/>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sz="1800" b="1"/>
              <a:t>Pazar yerindeki olayların</a:t>
            </a:r>
          </a:p>
          <a:p>
            <a:pPr algn="ctr"/>
            <a:r>
              <a:rPr lang="tr-TR" altLang="tr-TR" sz="1800" b="1"/>
              <a:t>neden-sonuç ilişkilerinin </a:t>
            </a:r>
          </a:p>
          <a:p>
            <a:pPr algn="ctr"/>
            <a:r>
              <a:rPr lang="tr-TR" altLang="tr-TR" sz="1800" b="1"/>
              <a:t>anlaşılmaya çalışıldığı </a:t>
            </a:r>
          </a:p>
          <a:p>
            <a:pPr algn="ctr"/>
            <a:r>
              <a:rPr lang="tr-TR" altLang="tr-TR" sz="1800" b="1"/>
              <a:t>araştırma türüdür. </a:t>
            </a:r>
          </a:p>
        </p:txBody>
      </p:sp>
      <p:sp>
        <p:nvSpPr>
          <p:cNvPr id="43015" name="AutoShape 7"/>
          <p:cNvSpPr>
            <a:spLocks noChangeArrowheads="1"/>
          </p:cNvSpPr>
          <p:nvPr/>
        </p:nvSpPr>
        <p:spPr bwMode="auto">
          <a:xfrm>
            <a:off x="2895600" y="3733800"/>
            <a:ext cx="2438400" cy="533400"/>
          </a:xfrm>
          <a:prstGeom prst="octagon">
            <a:avLst>
              <a:gd name="adj" fmla="val 29287"/>
            </a:avLst>
          </a:prstGeom>
          <a:solidFill>
            <a:srgbClr val="FEC2BC"/>
          </a:solidFill>
          <a:ln w="9525">
            <a:solidFill>
              <a:srgbClr val="FEC2BC"/>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b="1"/>
              <a:t>Nedensel Araştırma</a:t>
            </a:r>
          </a:p>
        </p:txBody>
      </p:sp>
      <p:sp>
        <p:nvSpPr>
          <p:cNvPr id="43016" name="AutoShape 8"/>
          <p:cNvSpPr>
            <a:spLocks noChangeArrowheads="1"/>
          </p:cNvSpPr>
          <p:nvPr/>
        </p:nvSpPr>
        <p:spPr bwMode="auto">
          <a:xfrm>
            <a:off x="5410200" y="1371600"/>
            <a:ext cx="3200400" cy="2133600"/>
          </a:xfrm>
          <a:prstGeom prst="upArrowCallout">
            <a:avLst>
              <a:gd name="adj1" fmla="val 10417"/>
              <a:gd name="adj2" fmla="val 12889"/>
              <a:gd name="adj3" fmla="val 22694"/>
              <a:gd name="adj4" fmla="val 66667"/>
            </a:avLst>
          </a:prstGeom>
          <a:solidFill>
            <a:srgbClr val="8FE58D"/>
          </a:solidFill>
          <a:ln w="9525">
            <a:solidFill>
              <a:srgbClr val="8FE58D"/>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sz="1800" b="1"/>
              <a:t>En etkin pazar araştırması</a:t>
            </a:r>
          </a:p>
          <a:p>
            <a:pPr algn="ctr"/>
            <a:r>
              <a:rPr lang="tr-TR" altLang="tr-TR" sz="1800" b="1"/>
              <a:t>yöntemidir. Müşteri profillerinin</a:t>
            </a:r>
          </a:p>
          <a:p>
            <a:pPr algn="ctr"/>
            <a:r>
              <a:rPr lang="tr-TR" altLang="tr-TR" sz="1800" b="1"/>
              <a:t>ve müşterilerin ürüne ilişkin</a:t>
            </a:r>
          </a:p>
          <a:p>
            <a:pPr algn="ctr"/>
            <a:r>
              <a:rPr lang="tr-TR" altLang="tr-TR" sz="1800" b="1"/>
              <a:t>algılamalarını kapsar.</a:t>
            </a:r>
          </a:p>
        </p:txBody>
      </p:sp>
      <p:sp>
        <p:nvSpPr>
          <p:cNvPr id="43017" name="AutoShape 9"/>
          <p:cNvSpPr>
            <a:spLocks noChangeArrowheads="1"/>
          </p:cNvSpPr>
          <p:nvPr/>
        </p:nvSpPr>
        <p:spPr bwMode="auto">
          <a:xfrm>
            <a:off x="5715000" y="762000"/>
            <a:ext cx="2590800" cy="533400"/>
          </a:xfrm>
          <a:prstGeom prst="octagon">
            <a:avLst>
              <a:gd name="adj" fmla="val 29287"/>
            </a:avLst>
          </a:prstGeom>
          <a:solidFill>
            <a:srgbClr val="8FE58D"/>
          </a:solidFill>
          <a:ln w="9525">
            <a:solidFill>
              <a:srgbClr val="8FE58D"/>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b="1"/>
              <a:t>Tanımlayıcı Araştırma</a:t>
            </a:r>
          </a:p>
        </p:txBody>
      </p:sp>
      <p:sp>
        <p:nvSpPr>
          <p:cNvPr id="43018" name="WordArt 10"/>
          <p:cNvSpPr>
            <a:spLocks noChangeArrowheads="1" noChangeShapeType="1" noTextEdit="1"/>
          </p:cNvSpPr>
          <p:nvPr/>
        </p:nvSpPr>
        <p:spPr bwMode="auto">
          <a:xfrm>
            <a:off x="3429000" y="2438400"/>
            <a:ext cx="304800" cy="6477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tr-TR"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1</a:t>
            </a:r>
          </a:p>
        </p:txBody>
      </p:sp>
      <p:sp>
        <p:nvSpPr>
          <p:cNvPr id="43019" name="WordArt 11"/>
          <p:cNvSpPr>
            <a:spLocks noChangeArrowheads="1" noChangeShapeType="1" noTextEdit="1"/>
          </p:cNvSpPr>
          <p:nvPr/>
        </p:nvSpPr>
        <p:spPr bwMode="auto">
          <a:xfrm>
            <a:off x="5867400" y="5334000"/>
            <a:ext cx="304800" cy="6477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tr-TR"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3</a:t>
            </a:r>
          </a:p>
        </p:txBody>
      </p:sp>
      <p:sp>
        <p:nvSpPr>
          <p:cNvPr id="43020" name="WordArt 12"/>
          <p:cNvSpPr>
            <a:spLocks noChangeArrowheads="1" noChangeShapeType="1" noTextEdit="1"/>
          </p:cNvSpPr>
          <p:nvPr/>
        </p:nvSpPr>
        <p:spPr bwMode="auto">
          <a:xfrm>
            <a:off x="5029200" y="2438400"/>
            <a:ext cx="304800" cy="6477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tr-TR"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2</a:t>
            </a:r>
          </a:p>
        </p:txBody>
      </p:sp>
    </p:spTree>
    <p:extLst>
      <p:ext uri="{BB962C8B-B14F-4D97-AF65-F5344CB8AC3E}">
        <p14:creationId xmlns:p14="http://schemas.microsoft.com/office/powerpoint/2010/main" val="215731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extLst>
              <p:ext uri="{D42A27DB-BD31-4B8C-83A1-F6EECF244321}">
                <p14:modId xmlns:p14="http://schemas.microsoft.com/office/powerpoint/2010/main" val="1463514255"/>
              </p:ext>
            </p:extLst>
          </p:nvPr>
        </p:nvGraphicFramePr>
        <p:xfrm>
          <a:off x="179512" y="116632"/>
          <a:ext cx="878497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46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Nicel araştırmalar</a:t>
            </a:r>
            <a:endParaRPr lang="en-US" dirty="0"/>
          </a:p>
        </p:txBody>
      </p:sp>
      <p:sp>
        <p:nvSpPr>
          <p:cNvPr id="5" name="Content Placeholder 4"/>
          <p:cNvSpPr>
            <a:spLocks noGrp="1"/>
          </p:cNvSpPr>
          <p:nvPr>
            <p:ph sz="half" idx="1"/>
          </p:nvPr>
        </p:nvSpPr>
        <p:spPr/>
        <p:txBody>
          <a:bodyPr>
            <a:normAutofit/>
          </a:bodyPr>
          <a:lstStyle/>
          <a:p>
            <a:r>
              <a:rPr lang="tr-TR" b="1" i="1" dirty="0" smtClean="0"/>
              <a:t>Deneysel araştırma</a:t>
            </a:r>
          </a:p>
          <a:p>
            <a:pPr marL="0" indent="0">
              <a:buNone/>
            </a:pPr>
            <a:r>
              <a:rPr lang="tr-TR" sz="2400" dirty="0" smtClean="0"/>
              <a:t>Doğa ve fen bilimlerinde </a:t>
            </a:r>
            <a:r>
              <a:rPr lang="tr-TR" sz="2400" dirty="0" smtClean="0"/>
              <a:t>ağırlıklı </a:t>
            </a:r>
            <a:r>
              <a:rPr lang="tr-TR" sz="2400" dirty="0" smtClean="0"/>
              <a:t>kullanılır. </a:t>
            </a:r>
          </a:p>
          <a:p>
            <a:pPr marL="0" indent="0">
              <a:buNone/>
            </a:pPr>
            <a:r>
              <a:rPr lang="tr-TR" sz="2400" dirty="0" smtClean="0"/>
              <a:t>Bağımsız değişkenlere müdahale edilerek bağımlı değişken üzerindeki değişimleri mukayese eder.</a:t>
            </a:r>
          </a:p>
          <a:p>
            <a:pPr marL="0" indent="0">
              <a:buNone/>
            </a:pPr>
            <a:endParaRPr lang="en-US" dirty="0"/>
          </a:p>
        </p:txBody>
      </p:sp>
      <p:sp>
        <p:nvSpPr>
          <p:cNvPr id="6" name="Content Placeholder 5"/>
          <p:cNvSpPr>
            <a:spLocks noGrp="1"/>
          </p:cNvSpPr>
          <p:nvPr>
            <p:ph sz="half" idx="2"/>
          </p:nvPr>
        </p:nvSpPr>
        <p:spPr/>
        <p:txBody>
          <a:bodyPr>
            <a:normAutofit/>
          </a:bodyPr>
          <a:lstStyle/>
          <a:p>
            <a:r>
              <a:rPr lang="tr-TR" b="1" dirty="0" smtClean="0"/>
              <a:t>Meta analiz</a:t>
            </a:r>
          </a:p>
          <a:p>
            <a:pPr marL="0" indent="0" algn="ctr">
              <a:buNone/>
            </a:pPr>
            <a:r>
              <a:rPr lang="tr-TR" sz="2000" i="1" dirty="0" smtClean="0"/>
              <a:t>«</a:t>
            </a:r>
            <a:r>
              <a:rPr lang="tr-TR" sz="2000" b="1" i="1" dirty="0" smtClean="0"/>
              <a:t>Analizlerin analizi»</a:t>
            </a:r>
            <a:endParaRPr lang="tr-TR" sz="2000" b="1" i="1" dirty="0" smtClean="0"/>
          </a:p>
          <a:p>
            <a:pPr marL="0" indent="0">
              <a:buNone/>
            </a:pPr>
            <a:r>
              <a:rPr lang="tr-TR" sz="2000" dirty="0" smtClean="0"/>
              <a:t>Daha önce başka araştırmacılar tarafından belirli değişkenler üzerinde yapılmış müstakil araştırmaların raporlamış olduğu korelasyon ve etki büyüklüğü gibi istatistiki  değerler kullanarak birikmiş araştırmaların bulgularını sentezleyip özel analizler ile yeniden yorumlamaktır. </a:t>
            </a:r>
          </a:p>
        </p:txBody>
      </p:sp>
    </p:spTree>
    <p:extLst>
      <p:ext uri="{BB962C8B-B14F-4D97-AF65-F5344CB8AC3E}">
        <p14:creationId xmlns:p14="http://schemas.microsoft.com/office/powerpoint/2010/main" val="3833796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40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Kanun &amp; Kuram</a:t>
            </a:r>
            <a:endParaRPr lang="en-US" dirty="0"/>
          </a:p>
        </p:txBody>
      </p:sp>
      <p:sp>
        <p:nvSpPr>
          <p:cNvPr id="3" name="Content Placeholder 2"/>
          <p:cNvSpPr>
            <a:spLocks noGrp="1"/>
          </p:cNvSpPr>
          <p:nvPr>
            <p:ph idx="1"/>
          </p:nvPr>
        </p:nvSpPr>
        <p:spPr/>
        <p:txBody>
          <a:bodyPr>
            <a:normAutofit/>
          </a:bodyPr>
          <a:lstStyle/>
          <a:p>
            <a:pPr algn="just"/>
            <a:r>
              <a:rPr lang="tr-TR" dirty="0" smtClean="0"/>
              <a:t>Kanun: </a:t>
            </a:r>
            <a:r>
              <a:rPr lang="tr-TR" sz="2000" dirty="0" smtClean="0"/>
              <a:t>tüm durumlara uyarlanabilen genel geçer ilkeler. Geçerliliği  kabul edilmiş olduğu için çok nadir test edilir.</a:t>
            </a:r>
          </a:p>
          <a:p>
            <a:pPr algn="just"/>
            <a:r>
              <a:rPr lang="tr-TR" dirty="0" smtClean="0"/>
              <a:t>Kuram</a:t>
            </a:r>
            <a:r>
              <a:rPr lang="tr-TR" dirty="0" smtClean="0"/>
              <a:t>: </a:t>
            </a:r>
            <a:r>
              <a:rPr lang="tr-TR" sz="2200" dirty="0" smtClean="0"/>
              <a:t>deney ve gözlemlerle doğrulanmış, deneyin verilerinden yola çıkarak daha geniş bir alanı kapsayacak biçimde genellenmiş ve belli bir dönemde bilim çevresince kabul edilmiş genel açıklamalardır. </a:t>
            </a:r>
          </a:p>
          <a:p>
            <a:pPr algn="just"/>
            <a:r>
              <a:rPr lang="tr-TR" sz="2200" dirty="0"/>
              <a:t> B</a:t>
            </a:r>
            <a:r>
              <a:rPr lang="tr-TR" sz="2200" dirty="0" smtClean="0"/>
              <a:t>ir bilimsel araştırma için kuram oldukça önemlidir.</a:t>
            </a:r>
          </a:p>
          <a:p>
            <a:pPr algn="just"/>
            <a:r>
              <a:rPr lang="tr-TR" sz="2200" dirty="0" smtClean="0"/>
              <a:t>Gerçekliği anlamamıza yardımcı olan genellemeler olup, gözlemlediğimiz olgular arkasındaki mantığı ortaya çıkarırlar.</a:t>
            </a:r>
          </a:p>
          <a:p>
            <a:pPr algn="just"/>
            <a:endParaRPr lang="tr-TR" sz="2200" dirty="0" smtClean="0"/>
          </a:p>
        </p:txBody>
      </p:sp>
    </p:spTree>
    <p:extLst>
      <p:ext uri="{BB962C8B-B14F-4D97-AF65-F5344CB8AC3E}">
        <p14:creationId xmlns:p14="http://schemas.microsoft.com/office/powerpoint/2010/main" val="1870507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45943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165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896" y="-1107504"/>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863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  (Kalitatif-Niteliksel) Yöntemleri</a:t>
            </a:r>
            <a:endParaRPr lang="tr-TR" dirty="0"/>
          </a:p>
        </p:txBody>
      </p:sp>
      <p:sp>
        <p:nvSpPr>
          <p:cNvPr id="3" name="İçerik Yer Tutucusu 2"/>
          <p:cNvSpPr>
            <a:spLocks noGrp="1"/>
          </p:cNvSpPr>
          <p:nvPr>
            <p:ph idx="1"/>
          </p:nvPr>
        </p:nvSpPr>
        <p:spPr/>
        <p:txBody>
          <a:bodyPr>
            <a:normAutofit fontScale="77500" lnSpcReduction="20000"/>
          </a:bodyPr>
          <a:lstStyle/>
          <a:p>
            <a:r>
              <a:rPr lang="tr-TR" u="sng" dirty="0" smtClean="0"/>
              <a:t>Nitel araştırma kullanımı artmaktadır.</a:t>
            </a:r>
          </a:p>
          <a:p>
            <a:pPr marL="0" indent="0">
              <a:buNone/>
            </a:pPr>
            <a:r>
              <a:rPr lang="tr-TR" dirty="0"/>
              <a:t> </a:t>
            </a:r>
            <a:r>
              <a:rPr lang="tr-TR" b="1" dirty="0" err="1" smtClean="0"/>
              <a:t>Denzin</a:t>
            </a:r>
            <a:r>
              <a:rPr lang="tr-TR" b="1" dirty="0" smtClean="0"/>
              <a:t> ve  Lincoln (1994);</a:t>
            </a:r>
            <a:r>
              <a:rPr lang="tr-TR" dirty="0" smtClean="0"/>
              <a:t> nitel araştırma (belli bir nokta üzerinde) «</a:t>
            </a:r>
            <a:r>
              <a:rPr lang="tr-TR" b="1" dirty="0" smtClean="0">
                <a:solidFill>
                  <a:schemeClr val="accent1">
                    <a:lumMod val="75000"/>
                  </a:schemeClr>
                </a:solidFill>
              </a:rPr>
              <a:t>odaklanmada çok metotlu; araştırma problemine </a:t>
            </a:r>
            <a:r>
              <a:rPr lang="tr-TR" b="1" dirty="0" err="1" smtClean="0">
                <a:solidFill>
                  <a:schemeClr val="accent1">
                    <a:lumMod val="75000"/>
                  </a:schemeClr>
                </a:solidFill>
              </a:rPr>
              <a:t>yorumlamacı</a:t>
            </a:r>
            <a:r>
              <a:rPr lang="tr-TR" b="1" dirty="0" smtClean="0">
                <a:solidFill>
                  <a:schemeClr val="accent1">
                    <a:lumMod val="75000"/>
                  </a:schemeClr>
                </a:solidFill>
              </a:rPr>
              <a:t> yaklaşımı benimseyen</a:t>
            </a:r>
            <a:r>
              <a:rPr lang="tr-TR" dirty="0" smtClean="0"/>
              <a:t>» bir yöntemdir.</a:t>
            </a:r>
          </a:p>
          <a:p>
            <a:pPr marL="0" indent="0">
              <a:buNone/>
            </a:pPr>
            <a:r>
              <a:rPr lang="tr-TR" dirty="0" smtClean="0"/>
              <a:t> Araştırma konusu olan fenomenler kendi ortamlarında ele alınır. </a:t>
            </a:r>
          </a:p>
          <a:p>
            <a:pPr marL="0" indent="0">
              <a:buNone/>
            </a:pPr>
            <a:r>
              <a:rPr lang="tr-TR" dirty="0" smtClean="0"/>
              <a:t> Nitel araştırmalarda çeşitli ampirik araçlar kullanılır:</a:t>
            </a:r>
          </a:p>
          <a:p>
            <a:r>
              <a:rPr lang="tr-TR" i="1" dirty="0" smtClean="0"/>
              <a:t>Örnek olay</a:t>
            </a:r>
          </a:p>
          <a:p>
            <a:r>
              <a:rPr lang="tr-TR" i="1" dirty="0" smtClean="0"/>
              <a:t>Kişisel deneyim</a:t>
            </a:r>
          </a:p>
          <a:p>
            <a:r>
              <a:rPr lang="tr-TR" i="1" dirty="0" smtClean="0"/>
              <a:t>Hayat hikayesi</a:t>
            </a:r>
          </a:p>
          <a:p>
            <a:r>
              <a:rPr lang="tr-TR" i="1" dirty="0" smtClean="0"/>
              <a:t>Mülakat</a:t>
            </a:r>
          </a:p>
          <a:p>
            <a:r>
              <a:rPr lang="tr-TR" i="1" dirty="0" smtClean="0"/>
              <a:t>Gözlemsel</a:t>
            </a:r>
            <a:r>
              <a:rPr lang="tr-TR" i="1" dirty="0" smtClean="0"/>
              <a:t>, tarihsel, etkileşimsel ve görsel metinler vb</a:t>
            </a:r>
            <a:r>
              <a:rPr lang="tr-TR" dirty="0" smtClean="0"/>
              <a:t>.</a:t>
            </a:r>
          </a:p>
        </p:txBody>
      </p:sp>
    </p:spTree>
    <p:extLst>
      <p:ext uri="{BB962C8B-B14F-4D97-AF65-F5344CB8AC3E}">
        <p14:creationId xmlns:p14="http://schemas.microsoft.com/office/powerpoint/2010/main" val="1977464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Niteliksel= Niçin </a:t>
            </a:r>
            <a:endParaRPr lang="tr-TR" dirty="0"/>
          </a:p>
        </p:txBody>
      </p:sp>
      <p:sp>
        <p:nvSpPr>
          <p:cNvPr id="3" name="İçerik Yer Tutucusu 2"/>
          <p:cNvSpPr>
            <a:spLocks noGrp="1"/>
          </p:cNvSpPr>
          <p:nvPr>
            <p:ph idx="1"/>
          </p:nvPr>
        </p:nvSpPr>
        <p:spPr/>
        <p:txBody>
          <a:bodyPr>
            <a:normAutofit/>
          </a:bodyPr>
          <a:lstStyle/>
          <a:p>
            <a:r>
              <a:rPr lang="tr-TR" sz="2800" dirty="0" smtClean="0"/>
              <a:t>Psikoloji, sosyoloji, antropoloji, eğitim gibi sosyal bilim alanlarında insan ve toplum davranışları incelenmektedir. </a:t>
            </a:r>
          </a:p>
          <a:p>
            <a:r>
              <a:rPr lang="tr-TR" sz="2800" dirty="0" smtClean="0"/>
              <a:t>Bu davranışları sayılarla açıklamak zordur.</a:t>
            </a:r>
          </a:p>
          <a:p>
            <a:r>
              <a:rPr lang="tr-TR" sz="2800" dirty="0" smtClean="0"/>
              <a:t> Ölçümler bize kaç kişinin nasıl davrandığını gösterir, ama “niçin?” sorusuna cevap veremez.</a:t>
            </a:r>
          </a:p>
          <a:p>
            <a:r>
              <a:rPr lang="tr-TR" sz="2800" dirty="0" smtClean="0"/>
              <a:t>İnsan ve grup davranışlarının “</a:t>
            </a:r>
            <a:r>
              <a:rPr lang="tr-TR" sz="2800" b="1" dirty="0" err="1" smtClean="0"/>
              <a:t>niçin”</a:t>
            </a:r>
            <a:r>
              <a:rPr lang="tr-TR" sz="2800" dirty="0" err="1" smtClean="0"/>
              <a:t>ini</a:t>
            </a:r>
            <a:r>
              <a:rPr lang="tr-TR" sz="2800" dirty="0" smtClean="0"/>
              <a:t> anlamaya yönelik araştırmalara niteliksel (“</a:t>
            </a:r>
            <a:r>
              <a:rPr lang="tr-TR" sz="2800" b="1" dirty="0" err="1" smtClean="0"/>
              <a:t>qualitative</a:t>
            </a:r>
            <a:r>
              <a:rPr lang="tr-TR" sz="2800" b="1" dirty="0" smtClean="0"/>
              <a:t>”) </a:t>
            </a:r>
            <a:r>
              <a:rPr lang="tr-TR" sz="2800" dirty="0" smtClean="0"/>
              <a:t>araştırma denir.</a:t>
            </a:r>
          </a:p>
          <a:p>
            <a:endParaRPr lang="tr-TR" dirty="0"/>
          </a:p>
        </p:txBody>
      </p:sp>
    </p:spTree>
    <p:extLst>
      <p:ext uri="{BB962C8B-B14F-4D97-AF65-F5344CB8AC3E}">
        <p14:creationId xmlns:p14="http://schemas.microsoft.com/office/powerpoint/2010/main" val="1042424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Nitel araştırmalar dünyanın sosyal yönü ile ilgilenir ve şu sorulara yanıt arar:</a:t>
            </a:r>
            <a:endParaRPr lang="tr-TR" sz="2800" b="1" dirty="0"/>
          </a:p>
        </p:txBody>
      </p:sp>
      <p:sp>
        <p:nvSpPr>
          <p:cNvPr id="3" name="İçerik Yer Tutucusu 2"/>
          <p:cNvSpPr>
            <a:spLocks noGrp="1"/>
          </p:cNvSpPr>
          <p:nvPr>
            <p:ph idx="1"/>
          </p:nvPr>
        </p:nvSpPr>
        <p:spPr/>
        <p:txBody>
          <a:bodyPr numCol="1"/>
          <a:lstStyle/>
          <a:p>
            <a:r>
              <a:rPr lang="tr-TR" dirty="0" smtClean="0"/>
              <a:t/>
            </a:r>
            <a:br>
              <a:rPr lang="tr-TR" dirty="0" smtClean="0"/>
            </a:br>
            <a:r>
              <a:rPr lang="tr-TR" dirty="0" smtClean="0"/>
              <a:t>İnsanlar niçin böyle davranır?</a:t>
            </a:r>
            <a:br>
              <a:rPr lang="tr-TR" dirty="0" smtClean="0"/>
            </a:br>
            <a:r>
              <a:rPr lang="tr-TR" dirty="0" smtClean="0"/>
              <a:t>Kanaatler ve vaziyet alışlar nasıl oluşur?</a:t>
            </a:r>
            <a:br>
              <a:rPr lang="tr-TR" dirty="0" smtClean="0"/>
            </a:br>
            <a:r>
              <a:rPr lang="tr-TR" dirty="0" smtClean="0"/>
              <a:t> İnsanlar çevrelerinde olup bitenden nasıl etkilenir?</a:t>
            </a:r>
            <a:br>
              <a:rPr lang="tr-TR" dirty="0" smtClean="0"/>
            </a:br>
            <a:r>
              <a:rPr lang="tr-TR" dirty="0" smtClean="0"/>
              <a:t>Kültürler niçin ve nasıl gelişir?</a:t>
            </a:r>
            <a:br>
              <a:rPr lang="tr-TR" dirty="0" smtClean="0"/>
            </a:br>
            <a:r>
              <a:rPr lang="tr-TR" dirty="0" smtClean="0"/>
              <a:t>Sosyal gruplar arasındaki farklar nelerdir?</a:t>
            </a:r>
            <a:endParaRPr lang="tr-TR" dirty="0"/>
          </a:p>
        </p:txBody>
      </p:sp>
    </p:spTree>
    <p:extLst>
      <p:ext uri="{BB962C8B-B14F-4D97-AF65-F5344CB8AC3E}">
        <p14:creationId xmlns:p14="http://schemas.microsoft.com/office/powerpoint/2010/main" val="567092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Araştırmanın Özellikleri</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
            </a:r>
            <a:br>
              <a:rPr lang="tr-TR" dirty="0" smtClean="0"/>
            </a:br>
            <a:r>
              <a:rPr lang="tr-TR" dirty="0" smtClean="0"/>
              <a:t>Nitel araştırma </a:t>
            </a:r>
            <a:r>
              <a:rPr lang="tr-TR" b="1" dirty="0" smtClean="0"/>
              <a:t>niçin, nasıl, ne şekilde </a:t>
            </a:r>
            <a:r>
              <a:rPr lang="tr-TR" dirty="0" smtClean="0"/>
              <a:t>sorularına yanıt arar.</a:t>
            </a:r>
          </a:p>
          <a:p>
            <a:pPr marL="0" indent="0">
              <a:buNone/>
            </a:pPr>
            <a:r>
              <a:rPr lang="tr-TR" dirty="0" smtClean="0"/>
              <a:t/>
            </a:r>
            <a:br>
              <a:rPr lang="tr-TR" dirty="0" smtClean="0"/>
            </a:br>
            <a:r>
              <a:rPr lang="tr-TR" dirty="0" smtClean="0"/>
              <a:t>Nitel araştırma kişilerin kanaatleri, tecrübeleri, algıları ve duyguları gibi </a:t>
            </a:r>
            <a:r>
              <a:rPr lang="tr-TR" dirty="0" err="1" smtClean="0"/>
              <a:t>subjektif</a:t>
            </a:r>
            <a:r>
              <a:rPr lang="tr-TR" dirty="0" smtClean="0"/>
              <a:t> verilerle (data) meşgul olur.</a:t>
            </a:r>
          </a:p>
          <a:p>
            <a:pPr marL="0" indent="0">
              <a:buNone/>
            </a:pPr>
            <a:r>
              <a:rPr lang="tr-TR" dirty="0" smtClean="0"/>
              <a:t/>
            </a:r>
            <a:br>
              <a:rPr lang="tr-TR" dirty="0" smtClean="0"/>
            </a:br>
            <a:r>
              <a:rPr lang="tr-TR" dirty="0" smtClean="0"/>
              <a:t>Nitel araştırma bir sosyal olayı doğal ortamı ve doğal oluşumu içinde tasvir eder.</a:t>
            </a:r>
          </a:p>
          <a:p>
            <a:pPr marL="0" indent="0">
              <a:buNone/>
            </a:pPr>
            <a:r>
              <a:rPr lang="tr-TR" dirty="0" smtClean="0"/>
              <a:t/>
            </a:r>
            <a:br>
              <a:rPr lang="tr-TR" dirty="0" smtClean="0"/>
            </a:br>
            <a:r>
              <a:rPr lang="tr-TR" dirty="0" smtClean="0"/>
              <a:t>Nitel araştırma bir durumu ilişki bağlantıları içinde anlamaya çalışır. Bir olayı etkileyen değişkenleri kendisi ortaya çıkarır.</a:t>
            </a:r>
            <a:endParaRPr lang="tr-TR" dirty="0"/>
          </a:p>
        </p:txBody>
      </p:sp>
    </p:spTree>
    <p:extLst>
      <p:ext uri="{BB962C8B-B14F-4D97-AF65-F5344CB8AC3E}">
        <p14:creationId xmlns:p14="http://schemas.microsoft.com/office/powerpoint/2010/main" val="235214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err="1" smtClean="0"/>
              <a:t>Patton</a:t>
            </a:r>
            <a:r>
              <a:rPr lang="tr-TR" dirty="0" smtClean="0"/>
              <a:t>,(1988)</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«İnsan faktörü nitel araştırmaların güçlü ve zayıf yönünü oluşturur. </a:t>
            </a:r>
          </a:p>
          <a:p>
            <a:r>
              <a:rPr lang="tr-TR" b="1" dirty="0" smtClean="0"/>
              <a:t>Güçlü yan</a:t>
            </a:r>
            <a:r>
              <a:rPr lang="tr-TR" dirty="0" smtClean="0"/>
              <a:t>; kişinin deneyim ve anlayışına bağlıyken</a:t>
            </a:r>
            <a:r>
              <a:rPr lang="tr-TR" b="1" dirty="0" smtClean="0"/>
              <a:t>, zayıf yan</a:t>
            </a:r>
            <a:r>
              <a:rPr lang="tr-TR" dirty="0" smtClean="0"/>
              <a:t>; araştırmacının becerilerine, eğitimine, çalışma alanına, ve yaratıcılığına bağlı olmasıdır. </a:t>
            </a:r>
          </a:p>
          <a:p>
            <a:r>
              <a:rPr lang="tr-TR" b="1" dirty="0" smtClean="0"/>
              <a:t>Araştırmacı, nitel çalışmanın önemli bir parçasıdır. </a:t>
            </a:r>
          </a:p>
          <a:p>
            <a:r>
              <a:rPr lang="tr-TR" dirty="0" smtClean="0"/>
              <a:t>Çalışmanın kalitesi bireyin araştırma becerisiyle doğru orantılıdır.»</a:t>
            </a:r>
            <a:endParaRPr lang="tr-TR" dirty="0"/>
          </a:p>
        </p:txBody>
      </p:sp>
    </p:spTree>
    <p:extLst>
      <p:ext uri="{BB962C8B-B14F-4D97-AF65-F5344CB8AC3E}">
        <p14:creationId xmlns:p14="http://schemas.microsoft.com/office/powerpoint/2010/main" val="3703881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Nitel Araştırma Bölümleri</a:t>
            </a:r>
            <a:endParaRPr lang="tr-TR" dirty="0"/>
          </a:p>
        </p:txBody>
      </p:sp>
      <p:sp>
        <p:nvSpPr>
          <p:cNvPr id="3" name="İçerik Yer Tutucusu 2"/>
          <p:cNvSpPr>
            <a:spLocks noGrp="1"/>
          </p:cNvSpPr>
          <p:nvPr>
            <p:ph idx="1"/>
          </p:nvPr>
        </p:nvSpPr>
        <p:spPr/>
        <p:txBody>
          <a:bodyPr/>
          <a:lstStyle/>
          <a:p>
            <a:r>
              <a:rPr lang="tr-TR" b="1" i="1" dirty="0" smtClean="0"/>
              <a:t>Veri:</a:t>
            </a:r>
            <a:r>
              <a:rPr lang="tr-TR" dirty="0" smtClean="0"/>
              <a:t> değişik kaynaklardan elde edilebilir. En yaygın kaynaklar mülakatlar, gözlem ve anketlerdir.</a:t>
            </a:r>
          </a:p>
          <a:p>
            <a:r>
              <a:rPr lang="tr-TR" b="1" i="1" dirty="0" smtClean="0"/>
              <a:t>Analitik yada </a:t>
            </a:r>
            <a:r>
              <a:rPr lang="tr-TR" b="1" i="1" dirty="0" err="1" smtClean="0"/>
              <a:t>yorumlamacı</a:t>
            </a:r>
            <a:r>
              <a:rPr lang="tr-TR" b="1" i="1" dirty="0" smtClean="0"/>
              <a:t> prosedür: </a:t>
            </a:r>
            <a:r>
              <a:rPr lang="tr-TR" dirty="0" smtClean="0"/>
              <a:t>verilerin kavramsallaştırılması</a:t>
            </a:r>
          </a:p>
          <a:p>
            <a:r>
              <a:rPr lang="tr-TR" b="1" i="1" dirty="0" smtClean="0"/>
              <a:t>Yazılı ya da sözlü raporlar</a:t>
            </a:r>
            <a:r>
              <a:rPr lang="tr-TR" dirty="0" smtClean="0"/>
              <a:t>: bu raporlar bilimsel dergi yada kongrelerde sunulabilir. </a:t>
            </a:r>
          </a:p>
          <a:p>
            <a:endParaRPr lang="tr-TR" dirty="0"/>
          </a:p>
        </p:txBody>
      </p:sp>
    </p:spTree>
    <p:extLst>
      <p:ext uri="{BB962C8B-B14F-4D97-AF65-F5344CB8AC3E}">
        <p14:creationId xmlns:p14="http://schemas.microsoft.com/office/powerpoint/2010/main" val="2612325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araştırmada kullanılan başlıca Yöntemler</a:t>
            </a:r>
            <a:endParaRPr lang="tr-TR" dirty="0"/>
          </a:p>
        </p:txBody>
      </p:sp>
      <p:sp>
        <p:nvSpPr>
          <p:cNvPr id="3" name="İçerik Yer Tutucusu 2"/>
          <p:cNvSpPr>
            <a:spLocks noGrp="1"/>
          </p:cNvSpPr>
          <p:nvPr>
            <p:ph idx="1"/>
          </p:nvPr>
        </p:nvSpPr>
        <p:spPr/>
        <p:txBody>
          <a:bodyPr>
            <a:normAutofit lnSpcReduction="10000"/>
          </a:bodyPr>
          <a:lstStyle/>
          <a:p>
            <a:r>
              <a:rPr lang="tr-TR" dirty="0" smtClean="0"/>
              <a:t>Örnek olay</a:t>
            </a:r>
          </a:p>
          <a:p>
            <a:r>
              <a:rPr lang="tr-TR" dirty="0" smtClean="0"/>
              <a:t>Sözlü tarih</a:t>
            </a:r>
          </a:p>
          <a:p>
            <a:r>
              <a:rPr lang="tr-TR" dirty="0" smtClean="0"/>
              <a:t>Odak grup</a:t>
            </a:r>
          </a:p>
          <a:p>
            <a:r>
              <a:rPr lang="tr-TR" dirty="0" smtClean="0"/>
              <a:t>Olgubilim (fenomolojik)</a:t>
            </a:r>
          </a:p>
          <a:p>
            <a:r>
              <a:rPr lang="tr-TR" dirty="0" smtClean="0"/>
              <a:t>Gömülü kuram</a:t>
            </a:r>
          </a:p>
          <a:p>
            <a:r>
              <a:rPr lang="tr-TR" dirty="0" smtClean="0"/>
              <a:t>Etnografi araştırması</a:t>
            </a:r>
          </a:p>
          <a:p>
            <a:r>
              <a:rPr lang="tr-TR" dirty="0" smtClean="0"/>
              <a:t>Anlatı</a:t>
            </a:r>
          </a:p>
          <a:p>
            <a:r>
              <a:rPr lang="tr-TR" dirty="0" smtClean="0"/>
              <a:t>Eylem araştırması </a:t>
            </a:r>
            <a:endParaRPr lang="tr-TR" dirty="0"/>
          </a:p>
        </p:txBody>
      </p:sp>
    </p:spTree>
    <p:extLst>
      <p:ext uri="{BB962C8B-B14F-4D97-AF65-F5344CB8AC3E}">
        <p14:creationId xmlns:p14="http://schemas.microsoft.com/office/powerpoint/2010/main" val="241934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Örnek Olay Yöntemi</a:t>
            </a:r>
            <a:endParaRPr lang="tr-TR" dirty="0"/>
          </a:p>
        </p:txBody>
      </p:sp>
      <p:sp>
        <p:nvSpPr>
          <p:cNvPr id="3" name="İçerik Yer Tutucusu 2"/>
          <p:cNvSpPr>
            <a:spLocks noGrp="1"/>
          </p:cNvSpPr>
          <p:nvPr>
            <p:ph idx="1"/>
          </p:nvPr>
        </p:nvSpPr>
        <p:spPr/>
        <p:txBody>
          <a:bodyPr>
            <a:noAutofit/>
          </a:bodyPr>
          <a:lstStyle/>
          <a:p>
            <a:r>
              <a:rPr lang="tr-TR" sz="2400" dirty="0"/>
              <a:t>T</a:t>
            </a:r>
            <a:r>
              <a:rPr lang="tr-TR" sz="2400" dirty="0" smtClean="0"/>
              <a:t>ek bir olayı veya birkaç olayı derinlemesine inceleme demektir. Bazen bir zaman dilimindeki sosyal olaylar da incelenebilir.</a:t>
            </a:r>
          </a:p>
          <a:p>
            <a:r>
              <a:rPr lang="tr-TR" sz="2400" dirty="0" smtClean="0"/>
              <a:t>Örnek </a:t>
            </a:r>
            <a:r>
              <a:rPr lang="tr-TR" sz="2400" b="1" i="1" u="sng" dirty="0" smtClean="0"/>
              <a:t>olay yönteminde bir ya da daha fazla organizasyon, grup veya topluluk hakkında belirli bir süre boyunca sistematik araştırmanın yürütülmesi ve analiz edilmesi esastır.</a:t>
            </a:r>
          </a:p>
          <a:p>
            <a:r>
              <a:rPr lang="tr-TR" sz="2400" dirty="0" smtClean="0"/>
              <a:t>Örneğin örgütsel değişimin anlaşılabilmesi için, örgütsel değişim sürecindeki bir örgütün belli bir süre boyunca incelenmesi ve meydana gelen değişikliklerle ilgili bilgi toplanması örnek olay yöntemine göre yürütülebilir.</a:t>
            </a:r>
          </a:p>
          <a:p>
            <a:endParaRPr lang="tr-TR" sz="2400" dirty="0"/>
          </a:p>
        </p:txBody>
      </p:sp>
    </p:spTree>
    <p:extLst>
      <p:ext uri="{BB962C8B-B14F-4D97-AF65-F5344CB8AC3E}">
        <p14:creationId xmlns:p14="http://schemas.microsoft.com/office/powerpoint/2010/main" val="4956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Kuram bileşenleri</a:t>
            </a:r>
            <a:endParaRPr lang="en-US" dirty="0"/>
          </a:p>
        </p:txBody>
      </p:sp>
      <p:sp>
        <p:nvSpPr>
          <p:cNvPr id="3" name="Content Placeholder 2"/>
          <p:cNvSpPr>
            <a:spLocks noGrp="1"/>
          </p:cNvSpPr>
          <p:nvPr>
            <p:ph idx="1"/>
          </p:nvPr>
        </p:nvSpPr>
        <p:spPr/>
        <p:txBody>
          <a:bodyPr>
            <a:normAutofit/>
          </a:bodyPr>
          <a:lstStyle/>
          <a:p>
            <a:endParaRPr lang="tr-TR" dirty="0" smtClean="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dirty="0" smtClean="0"/>
          </a:p>
          <a:p>
            <a:endParaRPr lang="tr-TR" dirty="0"/>
          </a:p>
          <a:p>
            <a:endParaRPr lang="tr-TR" dirty="0" smtClean="0"/>
          </a:p>
          <a:p>
            <a:endParaRPr lang="tr-TR" dirty="0"/>
          </a:p>
        </p:txBody>
      </p:sp>
      <p:graphicFrame>
        <p:nvGraphicFramePr>
          <p:cNvPr id="4" name="Table 3"/>
          <p:cNvGraphicFramePr>
            <a:graphicFrameLocks noGrp="1"/>
          </p:cNvGraphicFramePr>
          <p:nvPr>
            <p:extLst>
              <p:ext uri="{D42A27DB-BD31-4B8C-83A1-F6EECF244321}">
                <p14:modId xmlns:p14="http://schemas.microsoft.com/office/powerpoint/2010/main" val="3551103629"/>
              </p:ext>
            </p:extLst>
          </p:nvPr>
        </p:nvGraphicFramePr>
        <p:xfrm>
          <a:off x="395536" y="1397000"/>
          <a:ext cx="8712968" cy="4028440"/>
        </p:xfrm>
        <a:graphic>
          <a:graphicData uri="http://schemas.openxmlformats.org/drawingml/2006/table">
            <a:tbl>
              <a:tblPr firstRow="1" bandRow="1">
                <a:tableStyleId>{5C22544A-7EE6-4342-B048-85BDC9FD1C3A}</a:tableStyleId>
              </a:tblPr>
              <a:tblGrid>
                <a:gridCol w="1008112"/>
                <a:gridCol w="7704856"/>
              </a:tblGrid>
              <a:tr h="370840">
                <a:tc>
                  <a:txBody>
                    <a:bodyPr/>
                    <a:lstStyle/>
                    <a:p>
                      <a:endParaRPr lang="tr-TR" dirty="0"/>
                    </a:p>
                  </a:txBody>
                  <a:tcPr/>
                </a:tc>
                <a:tc>
                  <a:txBody>
                    <a:bodyPr/>
                    <a:lstStyle/>
                    <a:p>
                      <a:endParaRPr lang="tr-TR" dirty="0"/>
                    </a:p>
                  </a:txBody>
                  <a:tcPr/>
                </a:tc>
              </a:tr>
              <a:tr h="370840">
                <a:tc>
                  <a:txBody>
                    <a:bodyPr/>
                    <a:lstStyle/>
                    <a:p>
                      <a:r>
                        <a:rPr lang="tr-TR" b="1" dirty="0" smtClean="0"/>
                        <a:t>Kavram:</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Gerçekliğin soyut ifadesidir. Gizil yapıdadır (memnuniyet-performans gibi)doğrudan ölçülemez, bazı ölçek ve sorularla ölçülebilir.</a:t>
                      </a:r>
                    </a:p>
                  </a:txBody>
                  <a:tcPr/>
                </a:tc>
              </a:tr>
              <a:tr h="370840">
                <a:tc>
                  <a:txBody>
                    <a:bodyPr/>
                    <a:lstStyle/>
                    <a:p>
                      <a:r>
                        <a:rPr lang="tr-TR" b="1" dirty="0" smtClean="0"/>
                        <a:t>İlişki: </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Her kuram, kavramlar arası ilişkilere dayalı açıklamalar getirir. İlişkinin yönü (olumlu-olumsuz), şiddeti (yüksek-orta-düşük) ve ilişki biçimi (korelasyon,regresyon vb.)</a:t>
                      </a:r>
                    </a:p>
                  </a:txBody>
                  <a:tcPr/>
                </a:tc>
              </a:tr>
              <a:tr h="370840">
                <a:tc>
                  <a:txBody>
                    <a:bodyPr/>
                    <a:lstStyle/>
                    <a:p>
                      <a:r>
                        <a:rPr lang="tr-TR" b="1" dirty="0" smtClean="0"/>
                        <a:t>Önerme</a:t>
                      </a:r>
                      <a:r>
                        <a:rPr lang="tr-TR" dirty="0" smtClean="0"/>
                        <a:t>:</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 veya daha fazla kavram arasındaki ilişkiye dair genel ve kuramsal açıklamalardır. Önermenin görgül halde testi zordur. Önerme doğrulanması için test edilir. (hipoteze dönüşür)</a:t>
                      </a:r>
                    </a:p>
                  </a:txBody>
                  <a:tcPr/>
                </a:tc>
              </a:tr>
              <a:tr h="370840">
                <a:tc>
                  <a:txBody>
                    <a:bodyPr/>
                    <a:lstStyle/>
                    <a:p>
                      <a:r>
                        <a:rPr lang="tr-TR" dirty="0" smtClean="0"/>
                        <a:t> </a:t>
                      </a:r>
                      <a:r>
                        <a:rPr lang="tr-TR" b="1" dirty="0" smtClean="0"/>
                        <a:t>Hipotez</a:t>
                      </a:r>
                      <a:r>
                        <a:rPr lang="tr-TR" dirty="0" smtClean="0"/>
                        <a:t>: </a:t>
                      </a:r>
                      <a:endParaRPr lang="tr-TR" dirty="0"/>
                    </a:p>
                  </a:txBody>
                  <a:tcPr/>
                </a:tc>
                <a:tc>
                  <a:txBody>
                    <a:bodyPr/>
                    <a:lstStyle/>
                    <a:p>
                      <a:r>
                        <a:rPr lang="tr-TR" dirty="0" smtClean="0"/>
                        <a:t>önermelerin somut ve test eidlebilir hale gelmesidir. Bilimsel yöntemde olaylar arasındaki ilişkiler kurmak ve olayları bir nedene bağlamak üzere tasarlanan geçerli sayılan önermellerdir. Doğruluğu ve yanlışılığ henüz ispatlanmamış önermelerdir. </a:t>
                      </a:r>
                    </a:p>
                  </a:txBody>
                  <a:tcPr/>
                </a:tc>
              </a:tr>
            </a:tbl>
          </a:graphicData>
        </a:graphic>
      </p:graphicFrame>
    </p:spTree>
    <p:extLst>
      <p:ext uri="{BB962C8B-B14F-4D97-AF65-F5344CB8AC3E}">
        <p14:creationId xmlns:p14="http://schemas.microsoft.com/office/powerpoint/2010/main" val="2813428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Vaka İncelemesi</a:t>
            </a:r>
            <a:endParaRPr lang="tr-TR" dirty="0"/>
          </a:p>
        </p:txBody>
      </p:sp>
      <p:sp>
        <p:nvSpPr>
          <p:cNvPr id="3" name="İçerik Yer Tutucusu 2"/>
          <p:cNvSpPr>
            <a:spLocks noGrp="1"/>
          </p:cNvSpPr>
          <p:nvPr>
            <p:ph idx="1"/>
          </p:nvPr>
        </p:nvSpPr>
        <p:spPr>
          <a:xfrm>
            <a:off x="457200" y="1196752"/>
            <a:ext cx="8229600" cy="5400600"/>
          </a:xfrm>
        </p:spPr>
        <p:txBody>
          <a:bodyPr>
            <a:noAutofit/>
          </a:bodyPr>
          <a:lstStyle/>
          <a:p>
            <a:pPr algn="just"/>
            <a:endParaRPr lang="tr-TR" sz="1800" dirty="0" smtClean="0"/>
          </a:p>
          <a:p>
            <a:pPr algn="just"/>
            <a:endParaRPr lang="tr-TR" sz="1800" dirty="0"/>
          </a:p>
          <a:p>
            <a:pPr algn="just"/>
            <a:endParaRPr lang="tr-TR" sz="1800" dirty="0" smtClean="0"/>
          </a:p>
          <a:p>
            <a:pPr algn="just"/>
            <a:r>
              <a:rPr lang="tr-TR" sz="1800" dirty="0" smtClean="0"/>
              <a:t>Bazı kimseler vaka incelemelerine fazla önem vermezler; bunların zaman kaybından başka bir şey olmadığını iddia ederler. Bazıları ise çok sayıda elemanın ve istatistiğin davranış kanunlarının keşfini ve betimlemesi işini çıkmaza sokmakta olduğunu öne sürerek örnek olay yöntemindeki araştırmaları desteklemektedirler.</a:t>
            </a:r>
          </a:p>
          <a:p>
            <a:pPr algn="just"/>
            <a:endParaRPr lang="tr-TR" sz="1800" dirty="0" smtClean="0"/>
          </a:p>
          <a:p>
            <a:pPr algn="just"/>
            <a:endParaRPr lang="tr-TR" sz="1800" dirty="0"/>
          </a:p>
          <a:p>
            <a:pPr algn="just"/>
            <a:r>
              <a:rPr lang="tr-TR" sz="1800" dirty="0" smtClean="0"/>
              <a:t>Örneğin, Skinner”bir araştırmacı bin tane farenin, her birini bir saat inceleyeceğine ya da yüz farenin her birini onar saat gözlemleyeceğine, bir fareyi bin saat gözlemlemeyi tercih edecektir” demişti.</a:t>
            </a:r>
            <a:br>
              <a:rPr lang="tr-TR" sz="1800" dirty="0" smtClean="0"/>
            </a:br>
            <a:endParaRPr lang="tr-TR" sz="1800" dirty="0"/>
          </a:p>
        </p:txBody>
      </p:sp>
    </p:spTree>
    <p:extLst>
      <p:ext uri="{BB962C8B-B14F-4D97-AF65-F5344CB8AC3E}">
        <p14:creationId xmlns:p14="http://schemas.microsoft.com/office/powerpoint/2010/main" val="1219356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olay </a:t>
            </a:r>
            <a:r>
              <a:rPr lang="tr-TR" dirty="0" smtClean="0"/>
              <a:t>yöntemi,</a:t>
            </a:r>
            <a:endParaRPr lang="en-US" dirty="0"/>
          </a:p>
        </p:txBody>
      </p:sp>
      <p:sp>
        <p:nvSpPr>
          <p:cNvPr id="3" name="Content Placeholder 2"/>
          <p:cNvSpPr>
            <a:spLocks noGrp="1"/>
          </p:cNvSpPr>
          <p:nvPr>
            <p:ph idx="1"/>
          </p:nvPr>
        </p:nvSpPr>
        <p:spPr/>
        <p:txBody>
          <a:bodyPr>
            <a:normAutofit fontScale="85000" lnSpcReduction="10000"/>
          </a:bodyPr>
          <a:lstStyle/>
          <a:p>
            <a:pPr algn="just"/>
            <a:r>
              <a:rPr lang="tr-TR" dirty="0" smtClean="0"/>
              <a:t>bir </a:t>
            </a:r>
            <a:r>
              <a:rPr lang="tr-TR" dirty="0"/>
              <a:t>metottan çok bir </a:t>
            </a:r>
            <a:r>
              <a:rPr lang="tr-TR" b="1" dirty="0"/>
              <a:t>araştırma stratejisidir</a:t>
            </a:r>
            <a:r>
              <a:rPr lang="tr-TR" dirty="0"/>
              <a:t>. Bu geniş strateji ve araştırma düzeninde bir çok farklı yöntem kullanılabilir ve bunlar ya nitel(kelimeler) ya nicel(sayılar)ya da her ikisi olabilir</a:t>
            </a:r>
            <a:r>
              <a:rPr lang="tr-TR" b="1" dirty="0"/>
              <a:t>. Ancak örnek olay incelemeleri daha çok nitel verilere dayanmaktadı</a:t>
            </a:r>
            <a:r>
              <a:rPr lang="tr-TR" dirty="0"/>
              <a:t>r. </a:t>
            </a:r>
          </a:p>
          <a:p>
            <a:pPr algn="just"/>
            <a:r>
              <a:rPr lang="tr-TR" dirty="0"/>
              <a:t>Betimleme ve açıklamalar sayısal, istatistiksel olmaktan çok </a:t>
            </a:r>
            <a:r>
              <a:rPr lang="tr-TR" b="1" dirty="0"/>
              <a:t>yazı ile yani kelimelerle yapılmaktadır.</a:t>
            </a:r>
          </a:p>
          <a:p>
            <a:pPr algn="just"/>
            <a:r>
              <a:rPr lang="tr-TR" dirty="0"/>
              <a:t>Elbetteki  bu vaka incelemelerinde </a:t>
            </a:r>
            <a:r>
              <a:rPr lang="tr-TR" b="1" dirty="0"/>
              <a:t>sayısal veri kullanılmayacağı anlamına gelmemektedir.</a:t>
            </a:r>
          </a:p>
          <a:p>
            <a:pPr algn="just"/>
            <a:r>
              <a:rPr lang="tr-TR" dirty="0"/>
              <a:t>Örnek olay yönteminde veri toplama yöntemleri </a:t>
            </a:r>
            <a:r>
              <a:rPr lang="tr-TR" b="1" dirty="0"/>
              <a:t>gözlem, mülakatlar ve anketler </a:t>
            </a:r>
            <a:r>
              <a:rPr lang="tr-TR" dirty="0"/>
              <a:t>olabilir.</a:t>
            </a:r>
          </a:p>
          <a:p>
            <a:endParaRPr lang="en-US" dirty="0"/>
          </a:p>
        </p:txBody>
      </p:sp>
    </p:spTree>
    <p:extLst>
      <p:ext uri="{BB962C8B-B14F-4D97-AF65-F5344CB8AC3E}">
        <p14:creationId xmlns:p14="http://schemas.microsoft.com/office/powerpoint/2010/main" val="238518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850106"/>
          </a:xfrm>
        </p:spPr>
        <p:txBody>
          <a:bodyPr/>
          <a:lstStyle/>
          <a:p>
            <a:r>
              <a:rPr lang="tr-TR" dirty="0" smtClean="0"/>
              <a:t> Örnek Olay Araştırma Süreci</a:t>
            </a:r>
            <a:endParaRPr lang="tr-TR" dirty="0"/>
          </a:p>
        </p:txBody>
      </p:sp>
      <p:sp>
        <p:nvSpPr>
          <p:cNvPr id="3" name="İçerik Yer Tutucusu 2"/>
          <p:cNvSpPr>
            <a:spLocks noGrp="1"/>
          </p:cNvSpPr>
          <p:nvPr>
            <p:ph idx="1"/>
          </p:nvPr>
        </p:nvSpPr>
        <p:spPr>
          <a:xfrm>
            <a:off x="0" y="980728"/>
            <a:ext cx="9144000" cy="5688632"/>
          </a:xfrm>
        </p:spPr>
        <p:txBody>
          <a:bodyPr>
            <a:noAutofit/>
          </a:bodyPr>
          <a:lstStyle/>
          <a:p>
            <a:r>
              <a:rPr lang="tr-TR" sz="1600" dirty="0" smtClean="0"/>
              <a:t> </a:t>
            </a:r>
            <a:r>
              <a:rPr lang="tr-TR" sz="2400" dirty="0" smtClean="0">
                <a:latin typeface="Times New Roman" panose="02020603050405020304" pitchFamily="18" charset="0"/>
                <a:cs typeface="Times New Roman" panose="02020603050405020304" pitchFamily="18" charset="0"/>
              </a:rPr>
              <a:t>Örnek Olayda</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Araştırmacı ne tür bir örgüt (işletme) aramaktadır?</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Araştırmacının tüm kaynak ve ilgisi sadece bu örgüt üzerinde mi yoğunlaşmalıdır? Yoksa birden fazla örgüt mü gereklidir?</a:t>
            </a:r>
            <a:br>
              <a:rPr lang="tr-TR" sz="2400" dirty="0" smtClean="0">
                <a:latin typeface="Times New Roman" panose="02020603050405020304" pitchFamily="18" charset="0"/>
                <a:cs typeface="Times New Roman" panose="02020603050405020304" pitchFamily="18" charset="0"/>
              </a:rPr>
            </a:br>
            <a:r>
              <a:rPr lang="tr-TR" sz="2400" b="1" u="sng" dirty="0" smtClean="0">
                <a:latin typeface="Times New Roman" panose="02020603050405020304" pitchFamily="18" charset="0"/>
                <a:cs typeface="Times New Roman" panose="02020603050405020304" pitchFamily="18" charset="0"/>
              </a:rPr>
              <a:t> 1. Örnek olay seçimi</a:t>
            </a:r>
            <a:r>
              <a:rPr lang="tr-TR" sz="2400" dirty="0" smtClean="0">
                <a:latin typeface="Times New Roman" panose="02020603050405020304" pitchFamily="18" charset="0"/>
                <a:cs typeface="Times New Roman" panose="02020603050405020304" pitchFamily="18" charset="0"/>
              </a:rPr>
              <a:t>: en önemli nokta araştırılacak konuya en uygun örnek olayın seçilmesidir.</a:t>
            </a:r>
          </a:p>
          <a:p>
            <a:pPr marL="0" indent="0">
              <a:buNone/>
            </a:pPr>
            <a:r>
              <a:rPr lang="tr-TR" sz="2400" b="1" u="sng" dirty="0" smtClean="0">
                <a:latin typeface="Times New Roman" panose="02020603050405020304" pitchFamily="18" charset="0"/>
                <a:cs typeface="Times New Roman" panose="02020603050405020304" pitchFamily="18" charset="0"/>
              </a:rPr>
              <a:t>        2. Seçilen Organizasyonla Bağlantı Kurulması</a:t>
            </a:r>
            <a:r>
              <a:rPr lang="tr-TR" sz="2400" dirty="0" smtClean="0">
                <a:latin typeface="Times New Roman" panose="02020603050405020304" pitchFamily="18" charset="0"/>
                <a:cs typeface="Times New Roman" panose="02020603050405020304" pitchFamily="18" charset="0"/>
              </a:rPr>
              <a:t>: Eğer daha önce tanımadığımız bir organizasyon söz konusuysa izin alabilmek için birkaç stratejiden bahsedilebilir. Bunlardan birincisi o şirkette çalışan üst düzey yöneticilerden birinin araştırmacılar için referans olmalarıdır. İkinci olarak eğer şirket içinde tanıdığımız yoksa o şirketin üst düzey yöneticisiyle yapılacak mülakat işe yarayabilir.</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Bu arada seçilen organizasyonlardaki kilit karar vericilerin tespiti de önemlidir. Bu insanlar yapılması planlanan örnek olay çalışmasına izin verme ya da reddetme yetkisine sahip olan insanlardır</a:t>
            </a:r>
            <a:r>
              <a:rPr lang="tr-TR" sz="16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2011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tr-TR" b="1" u="sng" dirty="0">
                <a:latin typeface="Times New Roman" panose="02020603050405020304" pitchFamily="18" charset="0"/>
                <a:cs typeface="Times New Roman" panose="02020603050405020304" pitchFamily="18" charset="0"/>
              </a:rPr>
              <a:t> 3. Teorik Çerçevenin Çizilmesi</a:t>
            </a:r>
            <a:r>
              <a:rPr lang="tr-TR" dirty="0">
                <a:latin typeface="Times New Roman" panose="02020603050405020304" pitchFamily="18" charset="0"/>
                <a:cs typeface="Times New Roman" panose="02020603050405020304" pitchFamily="18" charset="0"/>
              </a:rPr>
              <a:t>: Çalışılan konuyu araştırılabilir bir çerçevede ele almak ve daha sonra araştırma konusuna odaklanmak başarılı bir örnek olayın ön şartlarındandır.</a:t>
            </a:r>
          </a:p>
          <a:p>
            <a:pPr marL="0" indent="0">
              <a:buNone/>
            </a:pPr>
            <a:r>
              <a:rPr lang="tr-TR" b="1" u="sng" dirty="0">
                <a:latin typeface="Times New Roman" panose="02020603050405020304" pitchFamily="18" charset="0"/>
                <a:cs typeface="Times New Roman" panose="02020603050405020304" pitchFamily="18" charset="0"/>
              </a:rPr>
              <a:t>        4. Sistematik Veri Toplanması</a:t>
            </a:r>
            <a:r>
              <a:rPr lang="tr-TR" dirty="0">
                <a:latin typeface="Times New Roman" panose="02020603050405020304" pitchFamily="18" charset="0"/>
                <a:cs typeface="Times New Roman" panose="02020603050405020304" pitchFamily="18" charset="0"/>
              </a:rPr>
              <a:t>: örnek olay yönteminde veriler çeşitli yollarla toplanabilir(gözlemler,   mülakatlar, anketler gibi).Önemli olan verilerin toplanmasının sistematik bir biçimde yapılmasıdır.</a:t>
            </a:r>
          </a:p>
          <a:p>
            <a:pPr marL="0" indent="0">
              <a:buNone/>
            </a:pPr>
            <a:r>
              <a:rPr lang="tr-TR" b="1" u="sng" dirty="0">
                <a:latin typeface="Times New Roman" panose="02020603050405020304" pitchFamily="18" charset="0"/>
                <a:cs typeface="Times New Roman" panose="02020603050405020304" pitchFamily="18" charset="0"/>
              </a:rPr>
              <a:t>        5. Verilerin Analizi: </a:t>
            </a:r>
            <a:r>
              <a:rPr lang="tr-TR" dirty="0">
                <a:latin typeface="Times New Roman" panose="02020603050405020304" pitchFamily="18" charset="0"/>
                <a:cs typeface="Times New Roman" panose="02020603050405020304" pitchFamily="18" charset="0"/>
              </a:rPr>
              <a:t>Örnek olay yöntemi sonucu birbiriyle ilgisiz gibi görünen pek çok bilgi yığınları ortaya çıkmaktadır. Bu bilgilerin anlamlandırılabilmeleri açısından araştırma projesinde belirtilen spesifik amaçlara hizmet etmeleri gerekmektedir. Elde edilen veriler nitel ya da nicel yöntemlerle analiz edilebilir.</a:t>
            </a:r>
          </a:p>
          <a:p>
            <a:endParaRPr lang="en-US" dirty="0"/>
          </a:p>
        </p:txBody>
      </p:sp>
    </p:spTree>
    <p:extLst>
      <p:ext uri="{BB962C8B-B14F-4D97-AF65-F5344CB8AC3E}">
        <p14:creationId xmlns:p14="http://schemas.microsoft.com/office/powerpoint/2010/main" val="3732180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Sözlü Tarih</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Bir sosyal gerçekliğin oluşumunda yer almış insanlarla görüşmeye dayanır.</a:t>
            </a:r>
          </a:p>
          <a:p>
            <a:r>
              <a:rPr lang="tr-TR" dirty="0" smtClean="0"/>
              <a:t>Sözlü tarih ve yazılı kaynaklar bir arada kullanılmalıdır.   </a:t>
            </a:r>
            <a:r>
              <a:rPr lang="tr-TR" u="sng" dirty="0" smtClean="0"/>
              <a:t>Sözlü tarih yazılı tarihe destek niteliğindedir</a:t>
            </a:r>
            <a:r>
              <a:rPr lang="tr-TR" dirty="0" smtClean="0"/>
              <a:t>.</a:t>
            </a:r>
          </a:p>
          <a:p>
            <a:r>
              <a:rPr lang="tr-TR" dirty="0" smtClean="0"/>
              <a:t>Yazılı kaynaklar Görüşmeler için ön bilgi sağlamanın yanı sıra karşılaştırmalı kontrol niteliğindedir.</a:t>
            </a:r>
          </a:p>
          <a:p>
            <a:r>
              <a:rPr lang="tr-TR" b="1" dirty="0" smtClean="0"/>
              <a:t>Üç ana aşamadan oluşur:</a:t>
            </a:r>
          </a:p>
          <a:p>
            <a:r>
              <a:rPr lang="tr-TR" dirty="0" smtClean="0"/>
              <a:t>Hazırlık aşaması</a:t>
            </a:r>
          </a:p>
          <a:p>
            <a:r>
              <a:rPr lang="tr-TR" dirty="0" smtClean="0"/>
              <a:t>Görüşmenin yapılması ve kaydedilmesi</a:t>
            </a:r>
          </a:p>
          <a:p>
            <a:r>
              <a:rPr lang="tr-TR" dirty="0" smtClean="0"/>
              <a:t>Görüşmenin metin haline dönüştürülmesi</a:t>
            </a:r>
            <a:endParaRPr lang="tr-TR" dirty="0"/>
          </a:p>
        </p:txBody>
      </p:sp>
    </p:spTree>
    <p:extLst>
      <p:ext uri="{BB962C8B-B14F-4D97-AF65-F5344CB8AC3E}">
        <p14:creationId xmlns:p14="http://schemas.microsoft.com/office/powerpoint/2010/main" val="1664813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ODAK  Grup Yöntemleri</a:t>
            </a:r>
            <a:endParaRPr lang="tr-TR" dirty="0"/>
          </a:p>
        </p:txBody>
      </p:sp>
      <p:sp>
        <p:nvSpPr>
          <p:cNvPr id="3" name="İçerik Yer Tutucusu 2"/>
          <p:cNvSpPr>
            <a:spLocks noGrp="1"/>
          </p:cNvSpPr>
          <p:nvPr>
            <p:ph idx="1"/>
          </p:nvPr>
        </p:nvSpPr>
        <p:spPr/>
        <p:txBody>
          <a:bodyPr>
            <a:normAutofit lnSpcReduction="10000"/>
          </a:bodyPr>
          <a:lstStyle/>
          <a:p>
            <a:r>
              <a:rPr lang="tr-TR" dirty="0" smtClean="0"/>
              <a:t>192O’lere dayanır.</a:t>
            </a:r>
          </a:p>
          <a:p>
            <a:r>
              <a:rPr lang="tr-TR" dirty="0" smtClean="0"/>
              <a:t>2. dünya savaşında propaganda ve eğitim yöntemlerinin askerler üzerindeki etkisini  değerlendirmek üzere kullanılan bir yöntemdir. </a:t>
            </a:r>
          </a:p>
          <a:p>
            <a:r>
              <a:rPr lang="tr-TR" b="1" i="1" dirty="0" smtClean="0"/>
              <a:t>1970’ler özellikle pazarlama alanında </a:t>
            </a:r>
            <a:r>
              <a:rPr lang="tr-TR" dirty="0" smtClean="0"/>
              <a:t>yaygın olarak kullanılmıştır.</a:t>
            </a:r>
          </a:p>
          <a:p>
            <a:r>
              <a:rPr lang="tr-TR" dirty="0" smtClean="0"/>
              <a:t> Antropoloji, iletişim, eğitim, pazarlama, politika, psikoloji ve sağlık bilimlerinde kullanılmaya başlanmıştır.</a:t>
            </a:r>
          </a:p>
          <a:p>
            <a:endParaRPr lang="tr-TR" dirty="0"/>
          </a:p>
        </p:txBody>
      </p:sp>
    </p:spTree>
    <p:extLst>
      <p:ext uri="{BB962C8B-B14F-4D97-AF65-F5344CB8AC3E}">
        <p14:creationId xmlns:p14="http://schemas.microsoft.com/office/powerpoint/2010/main" val="3200223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Gruplar</a:t>
            </a:r>
            <a:endParaRPr lang="tr-TR" dirty="0"/>
          </a:p>
        </p:txBody>
      </p:sp>
      <p:sp>
        <p:nvSpPr>
          <p:cNvPr id="3" name="İçerik Yer Tutucusu 2"/>
          <p:cNvSpPr>
            <a:spLocks noGrp="1"/>
          </p:cNvSpPr>
          <p:nvPr>
            <p:ph idx="1"/>
          </p:nvPr>
        </p:nvSpPr>
        <p:spPr/>
        <p:txBody>
          <a:bodyPr>
            <a:normAutofit/>
          </a:bodyPr>
          <a:lstStyle/>
          <a:p>
            <a:r>
              <a:rPr lang="tr-TR" sz="2600" dirty="0" smtClean="0"/>
              <a:t>Hem gözlem hem derinlemesine mülakat yöntemi birliktedir.</a:t>
            </a:r>
          </a:p>
          <a:p>
            <a:r>
              <a:rPr lang="tr-TR" sz="2600" dirty="0" smtClean="0"/>
              <a:t>Konu üzerinde bilgili bir </a:t>
            </a:r>
            <a:r>
              <a:rPr lang="tr-TR" sz="2600" dirty="0" err="1" smtClean="0"/>
              <a:t>moderatör</a:t>
            </a:r>
            <a:r>
              <a:rPr lang="tr-TR" sz="2600" dirty="0" smtClean="0"/>
              <a:t> belirlenir.</a:t>
            </a:r>
          </a:p>
          <a:p>
            <a:r>
              <a:rPr lang="tr-TR" sz="2600" dirty="0"/>
              <a:t> T</a:t>
            </a:r>
            <a:r>
              <a:rPr lang="tr-TR" sz="2600" dirty="0" smtClean="0"/>
              <a:t>ipik bir odak grup genellikle 8-12 kişiden oluşur.</a:t>
            </a:r>
          </a:p>
          <a:p>
            <a:r>
              <a:rPr lang="tr-TR" sz="2600" dirty="0" smtClean="0"/>
              <a:t>Grup üyeleri </a:t>
            </a:r>
            <a:r>
              <a:rPr lang="tr-TR" sz="2600" u="sng" dirty="0" smtClean="0"/>
              <a:t>homojen</a:t>
            </a:r>
            <a:r>
              <a:rPr lang="tr-TR" sz="2600" dirty="0" smtClean="0"/>
              <a:t> olmalıdır.</a:t>
            </a:r>
          </a:p>
          <a:p>
            <a:r>
              <a:rPr lang="tr-TR" sz="2600" dirty="0" smtClean="0"/>
              <a:t>Rahat ve </a:t>
            </a:r>
            <a:r>
              <a:rPr lang="tr-TR" sz="2600" dirty="0" err="1" smtClean="0"/>
              <a:t>informal</a:t>
            </a:r>
            <a:r>
              <a:rPr lang="tr-TR" sz="2600" dirty="0" smtClean="0"/>
              <a:t> bir ortamda </a:t>
            </a:r>
            <a:r>
              <a:rPr lang="tr-TR" sz="2600" u="sng" dirty="0" smtClean="0"/>
              <a:t>1-3 saat  </a:t>
            </a:r>
            <a:r>
              <a:rPr lang="tr-TR" sz="2600" dirty="0" smtClean="0"/>
              <a:t>sürer.</a:t>
            </a:r>
          </a:p>
          <a:p>
            <a:r>
              <a:rPr lang="tr-TR" sz="2600" dirty="0" smtClean="0"/>
              <a:t>Kaset- kamerayla kayıt yapılmalıdır.</a:t>
            </a:r>
          </a:p>
          <a:p>
            <a:r>
              <a:rPr lang="tr-TR" sz="2600" dirty="0" err="1" smtClean="0"/>
              <a:t>Moderatör</a:t>
            </a:r>
            <a:r>
              <a:rPr lang="tr-TR" sz="2600" dirty="0" smtClean="0"/>
              <a:t> gözlemci  ve yorumlara tarafsız olmalıdır.</a:t>
            </a:r>
          </a:p>
          <a:p>
            <a:r>
              <a:rPr lang="tr-TR" sz="2600" dirty="0" err="1" smtClean="0"/>
              <a:t>Moderatörün</a:t>
            </a:r>
            <a:r>
              <a:rPr lang="tr-TR" sz="2600" dirty="0" smtClean="0"/>
              <a:t> iletişimi kuvvetli olmalıdır.</a:t>
            </a:r>
          </a:p>
          <a:p>
            <a:endParaRPr lang="tr-TR" dirty="0" smtClean="0"/>
          </a:p>
          <a:p>
            <a:endParaRPr lang="tr-TR" dirty="0"/>
          </a:p>
        </p:txBody>
      </p:sp>
    </p:spTree>
    <p:extLst>
      <p:ext uri="{BB962C8B-B14F-4D97-AF65-F5344CB8AC3E}">
        <p14:creationId xmlns:p14="http://schemas.microsoft.com/office/powerpoint/2010/main" val="993807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87" y="908720"/>
            <a:ext cx="7174189" cy="530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930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55272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9498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Olgubilim</a:t>
            </a:r>
            <a:endParaRPr lang="en-US" dirty="0"/>
          </a:p>
        </p:txBody>
      </p:sp>
      <p:sp>
        <p:nvSpPr>
          <p:cNvPr id="3" name="Content Placeholder 2"/>
          <p:cNvSpPr>
            <a:spLocks noGrp="1"/>
          </p:cNvSpPr>
          <p:nvPr>
            <p:ph idx="1"/>
          </p:nvPr>
        </p:nvSpPr>
        <p:spPr/>
        <p:txBody>
          <a:bodyPr>
            <a:normAutofit lnSpcReduction="10000"/>
          </a:bodyPr>
          <a:lstStyle/>
          <a:p>
            <a:r>
              <a:rPr lang="tr-TR" dirty="0" smtClean="0"/>
              <a:t>İnsan eylemlerinin göreceli olduğu ve yaşadığı bağlam tarafından koşullandırıldığı felsefi varsayımından hareket ederek olguların uzun süreli ve derin incelenmesini araştırır. </a:t>
            </a:r>
          </a:p>
          <a:p>
            <a:r>
              <a:rPr lang="tr-TR" dirty="0" smtClean="0"/>
              <a:t>Deneklerin hikayelerini açıkça anlatmaları teşvik edilir.</a:t>
            </a:r>
          </a:p>
          <a:p>
            <a:r>
              <a:rPr lang="tr-TR" dirty="0" smtClean="0"/>
              <a:t>Birey yda gruplarla uzun soluklu görüşmeler yapılarak yeni olgu ve ilşikiler ortaya çıkarılabilir.</a:t>
            </a:r>
            <a:endParaRPr lang="en-US" dirty="0"/>
          </a:p>
        </p:txBody>
      </p:sp>
    </p:spTree>
    <p:extLst>
      <p:ext uri="{BB962C8B-B14F-4D97-AF65-F5344CB8AC3E}">
        <p14:creationId xmlns:p14="http://schemas.microsoft.com/office/powerpoint/2010/main" val="44492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Önerme</a:t>
            </a:r>
            <a:endParaRPr lang="en-US" dirty="0"/>
          </a:p>
        </p:txBody>
      </p:sp>
      <p:sp>
        <p:nvSpPr>
          <p:cNvPr id="3" name="Content Placeholder 2"/>
          <p:cNvSpPr>
            <a:spLocks noGrp="1"/>
          </p:cNvSpPr>
          <p:nvPr>
            <p:ph idx="1"/>
          </p:nvPr>
        </p:nvSpPr>
        <p:spPr/>
        <p:txBody>
          <a:bodyPr/>
          <a:lstStyle/>
          <a:p>
            <a:r>
              <a:rPr lang="tr-TR" dirty="0" smtClean="0"/>
              <a:t>Örn. Sosyal mubadele kuramından hareket ederek bir yöneticinin adil davranışlarının, çalışanların olumu tutum ve davranışlar geliştirmelerine yol açacaktır.</a:t>
            </a:r>
            <a:endParaRPr lang="en-US" dirty="0"/>
          </a:p>
        </p:txBody>
      </p:sp>
    </p:spTree>
    <p:extLst>
      <p:ext uri="{BB962C8B-B14F-4D97-AF65-F5344CB8AC3E}">
        <p14:creationId xmlns:p14="http://schemas.microsoft.com/office/powerpoint/2010/main" val="23765855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920" y="-168356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186837">
            <a:off x="8244408" y="5157192"/>
            <a:ext cx="108012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767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45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tr-TR" sz="3100" dirty="0" smtClean="0"/>
              <a:t>Etnografi</a:t>
            </a:r>
            <a:br>
              <a:rPr lang="tr-TR" sz="3100" dirty="0" smtClean="0"/>
            </a:br>
            <a:r>
              <a:rPr lang="tr-TR" sz="3100" b="1" dirty="0" smtClean="0"/>
              <a:t>etno: insan grafya</a:t>
            </a:r>
            <a:r>
              <a:rPr lang="tr-TR" b="1" dirty="0" smtClean="0"/>
              <a:t>: </a:t>
            </a:r>
            <a:r>
              <a:rPr lang="tr-TR" sz="3100" b="1" dirty="0" smtClean="0"/>
              <a:t>tasvir</a:t>
            </a:r>
            <a:endParaRPr lang="en-US" sz="3100" b="1" dirty="0"/>
          </a:p>
        </p:txBody>
      </p:sp>
      <p:sp>
        <p:nvSpPr>
          <p:cNvPr id="5" name="Content Placeholder 4"/>
          <p:cNvSpPr>
            <a:spLocks noGrp="1"/>
          </p:cNvSpPr>
          <p:nvPr>
            <p:ph sz="half" idx="2"/>
          </p:nvPr>
        </p:nvSpPr>
        <p:spPr>
          <a:xfrm>
            <a:off x="5471592" y="260648"/>
            <a:ext cx="3672408" cy="6624736"/>
          </a:xfrm>
        </p:spPr>
        <p:txBody>
          <a:bodyPr/>
          <a:lstStyle/>
          <a:p>
            <a:pPr marL="0" indent="0">
              <a:buNone/>
            </a:pPr>
            <a:r>
              <a:rPr lang="tr-TR" dirty="0" smtClean="0"/>
              <a:t>Asıl amaç; </a:t>
            </a:r>
            <a:r>
              <a:rPr lang="tr-TR" sz="1800" i="1" dirty="0" smtClean="0"/>
              <a:t>bir topluluğun genelde küçük gruplar- kültürünü ,geleneklerini, inançlarını ve davranışlarını açıklamaktır.</a:t>
            </a:r>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4" y="1556792"/>
            <a:ext cx="471091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642" y="2060848"/>
            <a:ext cx="3650920" cy="36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83768" y="5925609"/>
            <a:ext cx="6552728" cy="338554"/>
          </a:xfrm>
          <a:prstGeom prst="rect">
            <a:avLst/>
          </a:prstGeom>
        </p:spPr>
        <p:txBody>
          <a:bodyPr wrap="square">
            <a:spAutoFit/>
          </a:bodyPr>
          <a:lstStyle/>
          <a:p>
            <a:r>
              <a:rPr lang="en-US" sz="1600" b="1" dirty="0" err="1">
                <a:solidFill>
                  <a:srgbClr val="17507E"/>
                </a:solidFill>
                <a:latin typeface="Arial"/>
              </a:rPr>
              <a:t>Medeniyetin</a:t>
            </a:r>
            <a:r>
              <a:rPr lang="en-US" sz="1600" b="1" dirty="0">
                <a:solidFill>
                  <a:srgbClr val="17507E"/>
                </a:solidFill>
                <a:latin typeface="Arial"/>
              </a:rPr>
              <a:t> </a:t>
            </a:r>
            <a:r>
              <a:rPr lang="en-US" sz="1600" b="1" dirty="0" err="1">
                <a:solidFill>
                  <a:srgbClr val="17507E"/>
                </a:solidFill>
                <a:latin typeface="Arial"/>
              </a:rPr>
              <a:t>ortasında</a:t>
            </a:r>
            <a:r>
              <a:rPr lang="en-US" sz="1600" b="1" dirty="0">
                <a:solidFill>
                  <a:srgbClr val="17507E"/>
                </a:solidFill>
                <a:latin typeface="Arial"/>
              </a:rPr>
              <a:t> mum </a:t>
            </a:r>
            <a:r>
              <a:rPr lang="en-US" sz="1600" b="1" dirty="0" err="1">
                <a:solidFill>
                  <a:srgbClr val="17507E"/>
                </a:solidFill>
                <a:latin typeface="Arial"/>
              </a:rPr>
              <a:t>ışığında</a:t>
            </a:r>
            <a:r>
              <a:rPr lang="en-US" sz="1600" b="1" dirty="0">
                <a:solidFill>
                  <a:srgbClr val="17507E"/>
                </a:solidFill>
                <a:latin typeface="Arial"/>
              </a:rPr>
              <a:t> </a:t>
            </a:r>
            <a:r>
              <a:rPr lang="en-US" sz="1600" b="1" dirty="0" err="1">
                <a:solidFill>
                  <a:srgbClr val="17507E"/>
                </a:solidFill>
                <a:latin typeface="Arial"/>
              </a:rPr>
              <a:t>yaşayanlar</a:t>
            </a:r>
            <a:r>
              <a:rPr lang="en-US" sz="1600" b="1" dirty="0">
                <a:solidFill>
                  <a:srgbClr val="17507E"/>
                </a:solidFill>
                <a:latin typeface="Arial"/>
              </a:rPr>
              <a:t>: </a:t>
            </a:r>
            <a:r>
              <a:rPr lang="en-US" sz="1600" b="1" dirty="0" err="1">
                <a:solidFill>
                  <a:srgbClr val="17507E"/>
                </a:solidFill>
                <a:latin typeface="Arial"/>
              </a:rPr>
              <a:t>Amişler</a:t>
            </a:r>
            <a:endParaRPr lang="en-US" sz="1600" b="1" i="0" dirty="0">
              <a:solidFill>
                <a:srgbClr val="17507E"/>
              </a:solidFill>
              <a:effectLst/>
              <a:latin typeface="Arial"/>
            </a:endParaRPr>
          </a:p>
        </p:txBody>
      </p:sp>
    </p:spTree>
    <p:extLst>
      <p:ext uri="{BB962C8B-B14F-4D97-AF65-F5344CB8AC3E}">
        <p14:creationId xmlns:p14="http://schemas.microsoft.com/office/powerpoint/2010/main" val="1594231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Nitel Araştırma Teknikleri</a:t>
            </a:r>
            <a:endParaRPr lang="tr-TR" dirty="0"/>
          </a:p>
        </p:txBody>
      </p:sp>
      <p:sp>
        <p:nvSpPr>
          <p:cNvPr id="3" name="İçerik Yer Tutucusu 2"/>
          <p:cNvSpPr>
            <a:spLocks noGrp="1"/>
          </p:cNvSpPr>
          <p:nvPr>
            <p:ph idx="1"/>
          </p:nvPr>
        </p:nvSpPr>
        <p:spPr/>
        <p:txBody>
          <a:bodyPr/>
          <a:lstStyle/>
          <a:p>
            <a:pPr marL="0" indent="0">
              <a:buNone/>
            </a:pPr>
            <a:r>
              <a:rPr lang="en-US" b="1" dirty="0" err="1"/>
              <a:t>Nitel</a:t>
            </a:r>
            <a:r>
              <a:rPr lang="en-US" b="1" dirty="0"/>
              <a:t> </a:t>
            </a:r>
            <a:r>
              <a:rPr lang="en-US" b="1" dirty="0" err="1"/>
              <a:t>Araştırmada</a:t>
            </a:r>
            <a:r>
              <a:rPr lang="en-US" b="1" dirty="0"/>
              <a:t> </a:t>
            </a:r>
            <a:r>
              <a:rPr lang="en-US" b="1" dirty="0" err="1"/>
              <a:t>Amaç</a:t>
            </a:r>
            <a:r>
              <a:rPr lang="en-US" dirty="0"/>
              <a:t>; </a:t>
            </a:r>
            <a:r>
              <a:rPr lang="tr-TR" sz="2800" dirty="0" smtClean="0"/>
              <a:t>İnsanların kendi toplumsal dünyalarını nasıl kurmakta, oluşturmakta olduğunu anlamak ve içinde yaşadıkları toplumsal dünyayı nasıl algıladıklarını yorumlamaya çalışmaktadır</a:t>
            </a:r>
            <a:r>
              <a:rPr lang="en-US" dirty="0" smtClean="0"/>
              <a:t>.</a:t>
            </a:r>
            <a:endParaRPr lang="tr-TR" dirty="0" smtClean="0"/>
          </a:p>
          <a:p>
            <a:pPr marL="0" indent="0">
              <a:buNone/>
            </a:pPr>
            <a:endParaRPr lang="tr-TR" dirty="0"/>
          </a:p>
          <a:p>
            <a:r>
              <a:rPr lang="tr-TR" dirty="0" smtClean="0"/>
              <a:t> Betimsel Analiz</a:t>
            </a:r>
          </a:p>
          <a:p>
            <a:r>
              <a:rPr lang="tr-TR" dirty="0" smtClean="0"/>
              <a:t> İçerik Analizi</a:t>
            </a:r>
          </a:p>
          <a:p>
            <a:pPr marL="0" indent="0">
              <a:buNone/>
            </a:pPr>
            <a:endParaRPr lang="tr-TR" dirty="0"/>
          </a:p>
        </p:txBody>
      </p:sp>
    </p:spTree>
    <p:extLst>
      <p:ext uri="{BB962C8B-B14F-4D97-AF65-F5344CB8AC3E}">
        <p14:creationId xmlns:p14="http://schemas.microsoft.com/office/powerpoint/2010/main" val="3104610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Betimsel</a:t>
            </a:r>
            <a:r>
              <a:rPr lang="tr-TR" dirty="0" smtClean="0"/>
              <a:t> Analiz</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Elde edilen veriler, </a:t>
            </a:r>
            <a:r>
              <a:rPr lang="tr-TR" b="1" i="1" dirty="0" smtClean="0"/>
              <a:t>daha önceden belirlenen başlıklar altında özetlenir </a:t>
            </a:r>
            <a:r>
              <a:rPr lang="tr-TR" dirty="0" smtClean="0"/>
              <a:t>ve yorumlanır.</a:t>
            </a:r>
          </a:p>
          <a:p>
            <a:r>
              <a:rPr lang="tr-TR" dirty="0"/>
              <a:t> V</a:t>
            </a:r>
            <a:r>
              <a:rPr lang="tr-TR" dirty="0" smtClean="0"/>
              <a:t>eri kaynaklarından </a:t>
            </a:r>
            <a:r>
              <a:rPr lang="tr-TR" b="1" i="1" dirty="0" smtClean="0"/>
              <a:t>bazı alıntılar yapmak kaynağın güvenilirliğini </a:t>
            </a:r>
            <a:r>
              <a:rPr lang="tr-TR" dirty="0" smtClean="0"/>
              <a:t>arttırır.</a:t>
            </a:r>
          </a:p>
          <a:p>
            <a:r>
              <a:rPr lang="tr-TR" dirty="0" smtClean="0"/>
              <a:t>Ham haldeki verilerin okuyucuların  anlayacağı  ve isterlerse kullanabileceği bir şekilde sunulmasıdır.</a:t>
            </a:r>
          </a:p>
          <a:p>
            <a:r>
              <a:rPr lang="tr-TR" dirty="0" smtClean="0"/>
              <a:t>Veriler </a:t>
            </a:r>
            <a:r>
              <a:rPr lang="tr-TR" b="1" dirty="0" smtClean="0"/>
              <a:t>mantıki bir sıraya </a:t>
            </a:r>
            <a:r>
              <a:rPr lang="tr-TR" dirty="0" smtClean="0"/>
              <a:t>konur.</a:t>
            </a:r>
          </a:p>
          <a:p>
            <a:r>
              <a:rPr lang="tr-TR" dirty="0" smtClean="0"/>
              <a:t>Sonra </a:t>
            </a:r>
            <a:r>
              <a:rPr lang="tr-TR" b="1" dirty="0" smtClean="0"/>
              <a:t>betimlemeler yorumlanır</a:t>
            </a:r>
            <a:r>
              <a:rPr lang="tr-TR" dirty="0" smtClean="0"/>
              <a:t>. Ve sonuçlara ulaşılır.</a:t>
            </a:r>
          </a:p>
          <a:p>
            <a:r>
              <a:rPr lang="tr-TR" dirty="0"/>
              <a:t> B</a:t>
            </a:r>
            <a:r>
              <a:rPr lang="tr-TR" dirty="0" smtClean="0"/>
              <a:t>ulgulara dayalı gelecek </a:t>
            </a:r>
            <a:r>
              <a:rPr lang="tr-TR" b="1" dirty="0" smtClean="0"/>
              <a:t>tahminler sunulur</a:t>
            </a:r>
            <a:r>
              <a:rPr lang="tr-TR" dirty="0" smtClean="0"/>
              <a:t>.</a:t>
            </a:r>
          </a:p>
          <a:p>
            <a:pPr marL="0" indent="0">
              <a:buNone/>
            </a:pPr>
            <a:endParaRPr lang="tr-TR" dirty="0" smtClean="0"/>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8531694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İçerik analizi</a:t>
            </a:r>
            <a:endParaRPr lang="tr-TR" dirty="0"/>
          </a:p>
        </p:txBody>
      </p:sp>
      <p:sp>
        <p:nvSpPr>
          <p:cNvPr id="3" name="İçerik Yer Tutucusu 2"/>
          <p:cNvSpPr>
            <a:spLocks noGrp="1"/>
          </p:cNvSpPr>
          <p:nvPr>
            <p:ph idx="1"/>
          </p:nvPr>
        </p:nvSpPr>
        <p:spPr/>
        <p:txBody>
          <a:bodyPr/>
          <a:lstStyle/>
          <a:p>
            <a:r>
              <a:rPr lang="tr-TR" dirty="0" smtClean="0"/>
              <a:t>Dokümanların, mülakat dökümlerinin ya da kayıtlarının karakterize edilmesi ve karşılaştırılması için kullanılır.</a:t>
            </a:r>
          </a:p>
          <a:p>
            <a:r>
              <a:rPr lang="tr-TR" dirty="0" smtClean="0"/>
              <a:t>Katılımcı görüşlerinin içeriklerini sistematik olarak tanımlamaktır.</a:t>
            </a:r>
          </a:p>
          <a:p>
            <a:r>
              <a:rPr lang="tr-TR" dirty="0" smtClean="0"/>
              <a:t>İleri analizlerde kullanım kolaylığı sağlar.</a:t>
            </a:r>
          </a:p>
          <a:p>
            <a:pPr marL="0" indent="0">
              <a:buNone/>
            </a:pPr>
            <a:endParaRPr lang="tr-TR" dirty="0"/>
          </a:p>
        </p:txBody>
      </p:sp>
    </p:spTree>
    <p:extLst>
      <p:ext uri="{BB962C8B-B14F-4D97-AF65-F5344CB8AC3E}">
        <p14:creationId xmlns:p14="http://schemas.microsoft.com/office/powerpoint/2010/main" val="20938795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36"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72200" y="1268760"/>
            <a:ext cx="2554760" cy="923330"/>
          </a:xfrm>
          <a:prstGeom prst="rect">
            <a:avLst/>
          </a:prstGeom>
        </p:spPr>
        <p:txBody>
          <a:bodyPr wrap="square">
            <a:spAutoFit/>
          </a:bodyPr>
          <a:lstStyle/>
          <a:p>
            <a:r>
              <a:rPr lang="en-US" dirty="0"/>
              <a:t>http://egitimvebilim.ted.org.tr/index.php/EB/article/view/5293/1455</a:t>
            </a:r>
          </a:p>
        </p:txBody>
      </p:sp>
    </p:spTree>
    <p:extLst>
      <p:ext uri="{BB962C8B-B14F-4D97-AF65-F5344CB8AC3E}">
        <p14:creationId xmlns:p14="http://schemas.microsoft.com/office/powerpoint/2010/main" val="2974840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Kavramların Tanımlanması</a:t>
            </a:r>
            <a:endParaRPr lang="tr-TR" dirty="0"/>
          </a:p>
        </p:txBody>
      </p:sp>
      <p:sp>
        <p:nvSpPr>
          <p:cNvPr id="3" name="İçerik Yer Tutucusu 2"/>
          <p:cNvSpPr>
            <a:spLocks noGrp="1"/>
          </p:cNvSpPr>
          <p:nvPr>
            <p:ph idx="1"/>
          </p:nvPr>
        </p:nvSpPr>
        <p:spPr/>
        <p:txBody>
          <a:bodyPr/>
          <a:lstStyle/>
          <a:p>
            <a:r>
              <a:rPr lang="tr-TR" b="1" dirty="0" smtClean="0"/>
              <a:t>Tarafsızlık:</a:t>
            </a:r>
            <a:r>
              <a:rPr lang="tr-TR" dirty="0" smtClean="0"/>
              <a:t> Her bir adım belirli kural ve prosedürlere uygun olarak yürütülür.</a:t>
            </a:r>
          </a:p>
          <a:p>
            <a:r>
              <a:rPr lang="tr-TR" b="1" dirty="0" smtClean="0"/>
              <a:t>Sistematiklik</a:t>
            </a:r>
            <a:r>
              <a:rPr lang="tr-TR" dirty="0" smtClean="0"/>
              <a:t>: Kuralların tutarlı uygulanması</a:t>
            </a:r>
          </a:p>
          <a:p>
            <a:r>
              <a:rPr lang="tr-TR" b="1" dirty="0" smtClean="0"/>
              <a:t>Genellik: </a:t>
            </a:r>
            <a:r>
              <a:rPr lang="tr-TR" dirty="0"/>
              <a:t>B</a:t>
            </a:r>
            <a:r>
              <a:rPr lang="tr-TR" dirty="0" smtClean="0"/>
              <a:t>ulguların teorik ilgi ve bağlantısı kurulabilmesi</a:t>
            </a:r>
          </a:p>
          <a:p>
            <a:r>
              <a:rPr lang="tr-TR" b="1" i="1" dirty="0" smtClean="0"/>
              <a:t>İçerik analizinde temel</a:t>
            </a:r>
            <a:r>
              <a:rPr lang="tr-TR" dirty="0" smtClean="0"/>
              <a:t>; bir araştırma metnindeki birçok kelimenin daha az sayıda içerik kategorisine indirgemedir.</a:t>
            </a:r>
          </a:p>
          <a:p>
            <a:endParaRPr lang="tr-TR" b="1" dirty="0"/>
          </a:p>
        </p:txBody>
      </p:sp>
    </p:spTree>
    <p:extLst>
      <p:ext uri="{BB962C8B-B14F-4D97-AF65-F5344CB8AC3E}">
        <p14:creationId xmlns:p14="http://schemas.microsoft.com/office/powerpoint/2010/main" val="27997016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İçerik analizinde üniteler</a:t>
            </a:r>
            <a:endParaRPr lang="tr-TR" dirty="0"/>
          </a:p>
        </p:txBody>
      </p:sp>
      <p:sp>
        <p:nvSpPr>
          <p:cNvPr id="3" name="İçerik Yer Tutucusu 2"/>
          <p:cNvSpPr>
            <a:spLocks noGrp="1"/>
          </p:cNvSpPr>
          <p:nvPr>
            <p:ph idx="1"/>
          </p:nvPr>
        </p:nvSpPr>
        <p:spPr/>
        <p:txBody>
          <a:bodyPr/>
          <a:lstStyle/>
          <a:p>
            <a:r>
              <a:rPr lang="tr-TR" dirty="0" smtClean="0"/>
              <a:t>Kelimeler</a:t>
            </a:r>
          </a:p>
          <a:p>
            <a:r>
              <a:rPr lang="tr-TR" dirty="0" smtClean="0"/>
              <a:t>Cümleler</a:t>
            </a:r>
          </a:p>
          <a:p>
            <a:r>
              <a:rPr lang="tr-TR" dirty="0" smtClean="0"/>
              <a:t>Paragraflar</a:t>
            </a:r>
          </a:p>
          <a:p>
            <a:r>
              <a:rPr lang="tr-TR" dirty="0" smtClean="0"/>
              <a:t>Temalar</a:t>
            </a:r>
          </a:p>
          <a:p>
            <a:r>
              <a:rPr lang="tr-TR" dirty="0" smtClean="0"/>
              <a:t>Aksiyonlar</a:t>
            </a:r>
          </a:p>
          <a:p>
            <a:r>
              <a:rPr lang="tr-TR" dirty="0" smtClean="0"/>
              <a:t>Örnekler</a:t>
            </a:r>
          </a:p>
          <a:p>
            <a:endParaRPr lang="tr-TR" dirty="0" smtClean="0"/>
          </a:p>
          <a:p>
            <a:endParaRPr lang="tr-TR" dirty="0"/>
          </a:p>
        </p:txBody>
      </p:sp>
    </p:spTree>
    <p:extLst>
      <p:ext uri="{BB962C8B-B14F-4D97-AF65-F5344CB8AC3E}">
        <p14:creationId xmlns:p14="http://schemas.microsoft.com/office/powerpoint/2010/main" val="37349631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 sonuçları;</a:t>
            </a:r>
            <a:endParaRPr lang="tr-TR" dirty="0"/>
          </a:p>
        </p:txBody>
      </p:sp>
      <p:sp>
        <p:nvSpPr>
          <p:cNvPr id="3" name="İçerik Yer Tutucusu 2"/>
          <p:cNvSpPr>
            <a:spLocks noGrp="1"/>
          </p:cNvSpPr>
          <p:nvPr>
            <p:ph idx="1"/>
          </p:nvPr>
        </p:nvSpPr>
        <p:spPr/>
        <p:txBody>
          <a:bodyPr/>
          <a:lstStyle/>
          <a:p>
            <a:r>
              <a:rPr lang="tr-TR" dirty="0" smtClean="0"/>
              <a:t>İleri düzey araştırmalara zemin hazırlamak,</a:t>
            </a:r>
          </a:p>
          <a:p>
            <a:r>
              <a:rPr lang="tr-TR" dirty="0" smtClean="0"/>
              <a:t>Kurumsal ve örgütsel gelişmeye katkı sağlamak,</a:t>
            </a:r>
          </a:p>
          <a:p>
            <a:r>
              <a:rPr lang="tr-TR" dirty="0" smtClean="0"/>
              <a:t>Uygulayıcıların yaptıkları işi daha iyi anlamalarını sağlamak.</a:t>
            </a:r>
          </a:p>
          <a:p>
            <a:endParaRPr lang="tr-TR" dirty="0"/>
          </a:p>
        </p:txBody>
      </p:sp>
    </p:spTree>
    <p:extLst>
      <p:ext uri="{BB962C8B-B14F-4D97-AF65-F5344CB8AC3E}">
        <p14:creationId xmlns:p14="http://schemas.microsoft.com/office/powerpoint/2010/main" val="254533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Hipotez türleri</a:t>
            </a:r>
            <a:endParaRPr lang="en-US" dirty="0"/>
          </a:p>
        </p:txBody>
      </p:sp>
      <p:sp>
        <p:nvSpPr>
          <p:cNvPr id="3" name="Content Placeholder 2"/>
          <p:cNvSpPr>
            <a:spLocks noGrp="1"/>
          </p:cNvSpPr>
          <p:nvPr>
            <p:ph idx="1"/>
          </p:nvPr>
        </p:nvSpPr>
        <p:spPr/>
        <p:txBody>
          <a:bodyPr/>
          <a:lstStyle/>
          <a:p>
            <a:r>
              <a:rPr lang="tr-TR" b="1" u="sng" dirty="0" smtClean="0"/>
              <a:t>İstatistiki açıdan;</a:t>
            </a:r>
          </a:p>
          <a:p>
            <a:pPr marL="0" indent="0">
              <a:buNone/>
            </a:pPr>
            <a:r>
              <a:rPr lang="tr-TR" dirty="0"/>
              <a:t>H</a:t>
            </a:r>
            <a:r>
              <a:rPr lang="tr-TR" baseline="-25000" dirty="0"/>
              <a:t>o</a:t>
            </a:r>
            <a:r>
              <a:rPr lang="tr-TR" dirty="0"/>
              <a:t>:İki değişken arası ilişki </a:t>
            </a:r>
            <a:r>
              <a:rPr lang="tr-TR" dirty="0" smtClean="0"/>
              <a:t>yoktur  (yanlışlama mantığına dayanır)</a:t>
            </a:r>
            <a:endParaRPr lang="en-US" dirty="0"/>
          </a:p>
          <a:p>
            <a:pPr marL="0" indent="0">
              <a:buNone/>
            </a:pPr>
            <a:r>
              <a:rPr lang="tr-TR" dirty="0" smtClean="0"/>
              <a:t>H</a:t>
            </a:r>
            <a:r>
              <a:rPr lang="tr-TR" baseline="-25000" dirty="0" smtClean="0"/>
              <a:t>1</a:t>
            </a:r>
            <a:r>
              <a:rPr lang="tr-TR" dirty="0" smtClean="0"/>
              <a:t>: iki değişken arası ilişki vardır. (alternatif)</a:t>
            </a:r>
          </a:p>
          <a:p>
            <a:r>
              <a:rPr lang="tr-TR" b="1" u="sng" dirty="0" smtClean="0"/>
              <a:t>İlişki yönünden;</a:t>
            </a:r>
          </a:p>
          <a:p>
            <a:pPr marL="0" indent="0">
              <a:buNone/>
            </a:pPr>
            <a:r>
              <a:rPr lang="tr-TR" sz="2400" dirty="0" smtClean="0"/>
              <a:t>Yön belirten (tek yönlü)</a:t>
            </a:r>
          </a:p>
          <a:p>
            <a:pPr marL="0" indent="0">
              <a:buNone/>
            </a:pPr>
            <a:r>
              <a:rPr lang="tr-TR" sz="2400" dirty="0" smtClean="0"/>
              <a:t>Yön belirtmeyen (çift yönlü)</a:t>
            </a:r>
            <a:endParaRPr lang="en-US" sz="2400" dirty="0"/>
          </a:p>
        </p:txBody>
      </p:sp>
    </p:spTree>
    <p:extLst>
      <p:ext uri="{BB962C8B-B14F-4D97-AF65-F5344CB8AC3E}">
        <p14:creationId xmlns:p14="http://schemas.microsoft.com/office/powerpoint/2010/main" val="395908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hipotez;</a:t>
            </a:r>
            <a:endParaRPr lang="en-US" dirty="0"/>
          </a:p>
        </p:txBody>
      </p:sp>
      <p:sp>
        <p:nvSpPr>
          <p:cNvPr id="3" name="Content Placeholder 2"/>
          <p:cNvSpPr>
            <a:spLocks noGrp="1"/>
          </p:cNvSpPr>
          <p:nvPr>
            <p:ph idx="1"/>
          </p:nvPr>
        </p:nvSpPr>
        <p:spPr/>
        <p:txBody>
          <a:bodyPr>
            <a:normAutofit/>
          </a:bodyPr>
          <a:lstStyle/>
          <a:p>
            <a:r>
              <a:rPr lang="tr-TR" sz="2600" dirty="0" smtClean="0"/>
              <a:t>İlgili kuram ve önceki görgül çalışmalara dayalı olması</a:t>
            </a:r>
          </a:p>
          <a:p>
            <a:r>
              <a:rPr lang="tr-TR" sz="2600" dirty="0" smtClean="0"/>
              <a:t>Ölçmesi amaçlanan değişkenler arası mantıksal gerekçeli olmalı</a:t>
            </a:r>
          </a:p>
          <a:p>
            <a:r>
              <a:rPr lang="tr-TR" sz="2600" dirty="0" smtClean="0"/>
              <a:t>Açık, basit, anlaşılır, ifade edilmesi</a:t>
            </a:r>
          </a:p>
          <a:p>
            <a:r>
              <a:rPr lang="tr-TR" sz="2600" dirty="0" smtClean="0"/>
              <a:t>İlişki türünü belirtmeli</a:t>
            </a:r>
          </a:p>
          <a:p>
            <a:r>
              <a:rPr lang="tr-TR" sz="2600" dirty="0" smtClean="0"/>
              <a:t>Yanlışlanabilir olmalı</a:t>
            </a:r>
          </a:p>
          <a:p>
            <a:r>
              <a:rPr lang="tr-TR" sz="2600" dirty="0" smtClean="0"/>
              <a:t>Veriyi toplamadan oluşturulmalı sonra değişebilir.</a:t>
            </a:r>
          </a:p>
          <a:p>
            <a:pPr marL="0" indent="0">
              <a:buNone/>
            </a:pPr>
            <a:endParaRPr lang="tr-TR" sz="2600" dirty="0" smtClean="0"/>
          </a:p>
          <a:p>
            <a:endParaRPr lang="tr-TR" dirty="0" smtClean="0"/>
          </a:p>
          <a:p>
            <a:endParaRPr lang="en-US" dirty="0"/>
          </a:p>
        </p:txBody>
      </p:sp>
    </p:spTree>
    <p:extLst>
      <p:ext uri="{BB962C8B-B14F-4D97-AF65-F5344CB8AC3E}">
        <p14:creationId xmlns:p14="http://schemas.microsoft.com/office/powerpoint/2010/main" val="399653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a:t>
            </a:r>
            <a:r>
              <a:rPr lang="tr-TR" dirty="0" smtClean="0"/>
              <a:t>Hipotez bileşenleri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44556760"/>
              </p:ext>
            </p:extLst>
          </p:nvPr>
        </p:nvGraphicFramePr>
        <p:xfrm>
          <a:off x="395536" y="2564904"/>
          <a:ext cx="8208912" cy="2936240"/>
        </p:xfrm>
        <a:graphic>
          <a:graphicData uri="http://schemas.openxmlformats.org/drawingml/2006/table">
            <a:tbl>
              <a:tblPr firstRow="1" bandRow="1">
                <a:tableStyleId>{5C22544A-7EE6-4342-B048-85BDC9FD1C3A}</a:tableStyleId>
              </a:tblPr>
              <a:tblGrid>
                <a:gridCol w="4104456"/>
                <a:gridCol w="4104456"/>
              </a:tblGrid>
              <a:tr h="370840">
                <a:tc>
                  <a:txBody>
                    <a:bodyPr/>
                    <a:lstStyle/>
                    <a:p>
                      <a:endParaRPr lang="tr-TR" dirty="0"/>
                    </a:p>
                  </a:txBody>
                  <a:tcPr/>
                </a:tc>
                <a:tc>
                  <a:txBody>
                    <a:bodyPr/>
                    <a:lstStyle/>
                    <a:p>
                      <a:endParaRPr lang="tr-T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Kavram:</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çalışanlar, örgütsel adalet, cinsiyet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Hipotez:</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çalışanlar örgütsel adalet algısı, cinsiyetlerin anlamlı düzeyde farklılaştırmaktadır.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Değişken</a:t>
                      </a:r>
                      <a:r>
                        <a:rPr lang="tr-TR" dirty="0" smtClean="0"/>
                        <a:t>:</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Bağımsız</a:t>
                      </a:r>
                      <a:r>
                        <a:rPr lang="tr-TR" dirty="0" smtClean="0"/>
                        <a:t>: Cinsiyet; </a:t>
                      </a:r>
                      <a:r>
                        <a:rPr lang="tr-TR" b="1" dirty="0" smtClean="0"/>
                        <a:t>Bağımlı:</a:t>
                      </a:r>
                      <a:r>
                        <a:rPr lang="tr-TR" b="0" dirty="0" smtClean="0"/>
                        <a:t>örgütsel adalet algısı</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Özellik</a:t>
                      </a:r>
                      <a:r>
                        <a:rPr lang="tr-TR" dirty="0" smtClean="0"/>
                        <a:t>:</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Erkek, Kadın vb.  Yüksek-düşük adalet algısı.</a:t>
                      </a:r>
                      <a:endParaRPr lang="en-US" dirty="0" smtClean="0"/>
                    </a:p>
                  </a:txBody>
                  <a:tcPr/>
                </a:tc>
              </a:tr>
            </a:tbl>
          </a:graphicData>
        </a:graphic>
      </p:graphicFrame>
    </p:spTree>
    <p:extLst>
      <p:ext uri="{BB962C8B-B14F-4D97-AF65-F5344CB8AC3E}">
        <p14:creationId xmlns:p14="http://schemas.microsoft.com/office/powerpoint/2010/main" val="393796282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3101</Words>
  <Application>Microsoft Office PowerPoint</Application>
  <PresentationFormat>On-screen Show (4:3)</PresentationFormat>
  <Paragraphs>459</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Ofis Teması</vt:lpstr>
      <vt:lpstr>MAN-535 Araştırma Yöntemleri</vt:lpstr>
      <vt:lpstr>Araştırma Yöntemleri Dersi İçerik:</vt:lpstr>
      <vt:lpstr>PowerPoint Presentation</vt:lpstr>
      <vt:lpstr>Kanun &amp; Kuram</vt:lpstr>
      <vt:lpstr> Kuram bileşenleri</vt:lpstr>
      <vt:lpstr>Önerme</vt:lpstr>
      <vt:lpstr>Hipotez türleri</vt:lpstr>
      <vt:lpstr>İyi bir hipotez;</vt:lpstr>
      <vt:lpstr> Hipotez bileşenleri</vt:lpstr>
      <vt:lpstr>PowerPoint Presentation</vt:lpstr>
      <vt:lpstr>Model</vt:lpstr>
      <vt:lpstr>PowerPoint Presentation</vt:lpstr>
      <vt:lpstr>PowerPoint Presentation</vt:lpstr>
      <vt:lpstr>PowerPoint Presentation</vt:lpstr>
      <vt:lpstr>PowerPoint Presentation</vt:lpstr>
      <vt:lpstr>PowerPoint Presentation</vt:lpstr>
      <vt:lpstr>PowerPoint Presentation</vt:lpstr>
      <vt:lpstr> Hipotez test etme aşamaları</vt:lpstr>
      <vt:lpstr>Değişkenler &amp;  Değişken türleri </vt:lpstr>
      <vt:lpstr>Aldıkları değerlere göre </vt:lpstr>
      <vt:lpstr>Özelliklerine göre </vt:lpstr>
      <vt:lpstr>Nedenselliklerine göre</vt:lpstr>
      <vt:lpstr>Bağımsız değişken türleri</vt:lpstr>
      <vt:lpstr>Bağımsız değişken türleri-II</vt:lpstr>
      <vt:lpstr>Gözlemlenebilirliklerine göre</vt:lpstr>
      <vt:lpstr>Değişkenler arası ilişkiler ve nedensellik</vt:lpstr>
      <vt:lpstr>Nedensellik</vt:lpstr>
      <vt:lpstr> Sosyal Bilimlerde Varsayım:</vt:lpstr>
      <vt:lpstr>İşletimselleştirme</vt:lpstr>
      <vt:lpstr>İşletimselleştirme</vt:lpstr>
      <vt:lpstr>Araştırma önerisi yazma</vt:lpstr>
      <vt:lpstr>Bölüm 4: Araştırma Tasarımı: Araştırma desen ve yöntemlerinin sınıflandırılması</vt:lpstr>
      <vt:lpstr>Araştırma Yaklaşımlarının Sınıflandırılması</vt:lpstr>
      <vt:lpstr>Amacı açısından </vt:lpstr>
      <vt:lpstr>Yöntem açısından </vt:lpstr>
      <vt:lpstr>Pazarlama Araştırması Modelleri </vt:lpstr>
      <vt:lpstr>PowerPoint Presentation</vt:lpstr>
      <vt:lpstr>Nicel araştırmalar</vt:lpstr>
      <vt:lpstr>PowerPoint Presentation</vt:lpstr>
      <vt:lpstr>PowerPoint Presentation</vt:lpstr>
      <vt:lpstr>PowerPoint Presentation</vt:lpstr>
      <vt:lpstr> Nitel Araştırma  (Kalitatif-Niteliksel) Yöntemleri</vt:lpstr>
      <vt:lpstr>Niteliksel= Niçin </vt:lpstr>
      <vt:lpstr>Nitel araştırmalar dünyanın sosyal yönü ile ilgilenir ve şu sorulara yanıt arar:</vt:lpstr>
      <vt:lpstr>Nitel Araştırmanın Özellikleri</vt:lpstr>
      <vt:lpstr> Patton,(1988)</vt:lpstr>
      <vt:lpstr> Nitel Araştırma Bölümleri</vt:lpstr>
      <vt:lpstr> Nitel araştırmada kullanılan başlıca Yöntemler</vt:lpstr>
      <vt:lpstr> Örnek Olay Yöntemi</vt:lpstr>
      <vt:lpstr>Vaka İncelemesi</vt:lpstr>
      <vt:lpstr>Örnek olay yöntemi,</vt:lpstr>
      <vt:lpstr> Örnek Olay Araştırma Süreci</vt:lpstr>
      <vt:lpstr>PowerPoint Presentation</vt:lpstr>
      <vt:lpstr>Sözlü Tarih</vt:lpstr>
      <vt:lpstr> ODAK  Grup Yöntemleri</vt:lpstr>
      <vt:lpstr>Odak Gruplar</vt:lpstr>
      <vt:lpstr>PowerPoint Presentation</vt:lpstr>
      <vt:lpstr>Odak Grup</vt:lpstr>
      <vt:lpstr>Olgubilim</vt:lpstr>
      <vt:lpstr>PowerPoint Presentation</vt:lpstr>
      <vt:lpstr>PowerPoint Presentation</vt:lpstr>
      <vt:lpstr>Etnografi etno: insan grafya: tasvir</vt:lpstr>
      <vt:lpstr>Nitel Araştırma Teknikleri</vt:lpstr>
      <vt:lpstr>Betimsel Analiz</vt:lpstr>
      <vt:lpstr>İçerik analizi</vt:lpstr>
      <vt:lpstr>PowerPoint Presentation</vt:lpstr>
      <vt:lpstr> Kavramların Tanımlanması</vt:lpstr>
      <vt:lpstr> İçerik analizinde üniteler</vt:lpstr>
      <vt:lpstr>Nitel araştırma sonuçları;</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67</cp:revision>
  <dcterms:created xsi:type="dcterms:W3CDTF">2016-09-27T08:36:27Z</dcterms:created>
  <dcterms:modified xsi:type="dcterms:W3CDTF">2020-02-12T14:22:35Z</dcterms:modified>
</cp:coreProperties>
</file>