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0" r:id="rId11"/>
    <p:sldId id="266" r:id="rId12"/>
    <p:sldId id="271" r:id="rId13"/>
    <p:sldId id="272" r:id="rId14"/>
    <p:sldId id="273" r:id="rId15"/>
    <p:sldId id="274" r:id="rId16"/>
    <p:sldId id="275" r:id="rId17"/>
    <p:sldId id="276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81E7-23B0-4E75-8F58-CFC06C92DD3D}" type="datetimeFigureOut">
              <a:rPr lang="tr-TR" smtClean="0"/>
              <a:pPr/>
              <a:t>27.09.2024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6BD1A-06DD-4F30-803E-8E44EDF4BA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81E7-23B0-4E75-8F58-CFC06C92DD3D}" type="datetimeFigureOut">
              <a:rPr lang="tr-TR" smtClean="0"/>
              <a:pPr/>
              <a:t>27.09.2024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6BD1A-06DD-4F30-803E-8E44EDF4BA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81E7-23B0-4E75-8F58-CFC06C92DD3D}" type="datetimeFigureOut">
              <a:rPr lang="tr-TR" smtClean="0"/>
              <a:pPr/>
              <a:t>27.09.2024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6BD1A-06DD-4F30-803E-8E44EDF4BA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81E7-23B0-4E75-8F58-CFC06C92DD3D}" type="datetimeFigureOut">
              <a:rPr lang="tr-TR" smtClean="0"/>
              <a:pPr/>
              <a:t>27.09.2024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6BD1A-06DD-4F30-803E-8E44EDF4BA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81E7-23B0-4E75-8F58-CFC06C92DD3D}" type="datetimeFigureOut">
              <a:rPr lang="tr-TR" smtClean="0"/>
              <a:pPr/>
              <a:t>27.09.2024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6BD1A-06DD-4F30-803E-8E44EDF4BA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81E7-23B0-4E75-8F58-CFC06C92DD3D}" type="datetimeFigureOut">
              <a:rPr lang="tr-TR" smtClean="0"/>
              <a:pPr/>
              <a:t>27.09.2024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6BD1A-06DD-4F30-803E-8E44EDF4BA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81E7-23B0-4E75-8F58-CFC06C92DD3D}" type="datetimeFigureOut">
              <a:rPr lang="tr-TR" smtClean="0"/>
              <a:pPr/>
              <a:t>27.09.2024</a:t>
            </a:fld>
            <a:endParaRPr lang="en-US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6BD1A-06DD-4F30-803E-8E44EDF4BA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81E7-23B0-4E75-8F58-CFC06C92DD3D}" type="datetimeFigureOut">
              <a:rPr lang="tr-TR" smtClean="0"/>
              <a:pPr/>
              <a:t>27.09.2024</a:t>
            </a:fld>
            <a:endParaRPr lang="en-US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6BD1A-06DD-4F30-803E-8E44EDF4BA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81E7-23B0-4E75-8F58-CFC06C92DD3D}" type="datetimeFigureOut">
              <a:rPr lang="tr-TR" smtClean="0"/>
              <a:pPr/>
              <a:t>27.09.2024</a:t>
            </a:fld>
            <a:endParaRPr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6BD1A-06DD-4F30-803E-8E44EDF4BA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81E7-23B0-4E75-8F58-CFC06C92DD3D}" type="datetimeFigureOut">
              <a:rPr lang="tr-TR" smtClean="0"/>
              <a:pPr/>
              <a:t>27.09.2024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6BD1A-06DD-4F30-803E-8E44EDF4BA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81E7-23B0-4E75-8F58-CFC06C92DD3D}" type="datetimeFigureOut">
              <a:rPr lang="tr-TR" smtClean="0"/>
              <a:pPr/>
              <a:t>27.09.2024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6BD1A-06DD-4F30-803E-8E44EDF4BA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581E7-23B0-4E75-8F58-CFC06C92DD3D}" type="datetimeFigureOut">
              <a:rPr lang="tr-TR" smtClean="0"/>
              <a:pPr/>
              <a:t>27.09.2024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6BD1A-06DD-4F30-803E-8E44EDF4BA5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Old</a:t>
            </a:r>
            <a:r>
              <a:rPr lang="tr-TR" dirty="0" smtClean="0"/>
              <a:t> </a:t>
            </a:r>
            <a:r>
              <a:rPr lang="tr-TR" dirty="0" err="1" smtClean="0"/>
              <a:t>English</a:t>
            </a:r>
            <a:r>
              <a:rPr lang="tr-TR" dirty="0" smtClean="0"/>
              <a:t> </a:t>
            </a:r>
            <a:r>
              <a:rPr lang="tr-TR" dirty="0" err="1" smtClean="0"/>
              <a:t>Literature</a:t>
            </a:r>
            <a:endParaRPr lang="en-US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Lecturer</a:t>
            </a:r>
            <a:endParaRPr lang="tr-TR" dirty="0"/>
          </a:p>
          <a:p>
            <a:r>
              <a:rPr lang="tr-TR" dirty="0" smtClean="0"/>
              <a:t>   Betül ALTAŞ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1600200"/>
            <a:ext cx="8501122" cy="452596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There is no </a:t>
            </a:r>
            <a:r>
              <a:rPr lang="en-GB" i="1" dirty="0" smtClean="0"/>
              <a:t>rhyme</a:t>
            </a:r>
            <a:r>
              <a:rPr lang="en-GB" dirty="0" smtClean="0"/>
              <a:t> in Beowulf.</a:t>
            </a:r>
          </a:p>
          <a:p>
            <a:endParaRPr lang="tr-TR" dirty="0" smtClean="0"/>
          </a:p>
          <a:p>
            <a:r>
              <a:rPr lang="en-GB" i="1" dirty="0" smtClean="0"/>
              <a:t>Rhyme</a:t>
            </a:r>
            <a:r>
              <a:rPr lang="en-GB" dirty="0" smtClean="0"/>
              <a:t> is used to identify the repetition</a:t>
            </a:r>
            <a:r>
              <a:rPr lang="tr-TR" dirty="0" smtClean="0"/>
              <a:t> </a:t>
            </a:r>
            <a:r>
              <a:rPr lang="en-GB" dirty="0" smtClean="0"/>
              <a:t>of similar sounds in the poem (ending with two or more verse lines with the same sounds), such as:</a:t>
            </a:r>
          </a:p>
          <a:p>
            <a:pPr>
              <a:buNone/>
            </a:pPr>
            <a:r>
              <a:rPr lang="tr-TR" dirty="0" smtClean="0"/>
              <a:t>                  </a:t>
            </a:r>
            <a:r>
              <a:rPr lang="en-US" sz="2800" dirty="0" smtClean="0"/>
              <a:t>So gardens die, their meek breath </a:t>
            </a:r>
            <a:r>
              <a:rPr lang="en-US" sz="2800" dirty="0" smtClean="0">
                <a:solidFill>
                  <a:srgbClr val="00B0F0"/>
                </a:solidFill>
              </a:rPr>
              <a:t>scenting</a:t>
            </a:r>
          </a:p>
          <a:p>
            <a:pPr>
              <a:buNone/>
            </a:pPr>
            <a:r>
              <a:rPr lang="tr-TR" sz="2800" dirty="0" smtClean="0"/>
              <a:t>                    </a:t>
            </a:r>
            <a:r>
              <a:rPr lang="en-US" sz="2800" dirty="0" smtClean="0"/>
              <a:t>The cowl of winter, done </a:t>
            </a:r>
            <a:r>
              <a:rPr lang="en-US" sz="2800" dirty="0" smtClean="0">
                <a:solidFill>
                  <a:srgbClr val="00B0F0"/>
                </a:solidFill>
              </a:rPr>
              <a:t>repenting</a:t>
            </a:r>
            <a:endParaRPr lang="tr-TR" sz="2800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tr-TR" sz="2800" b="1" i="1" dirty="0" smtClean="0"/>
              <a:t>* </a:t>
            </a:r>
            <a:r>
              <a:rPr lang="tr-TR" sz="2800" b="1" i="1" dirty="0" err="1" smtClean="0"/>
              <a:t>rhyme</a:t>
            </a:r>
            <a:r>
              <a:rPr lang="tr-TR" sz="2800" b="1" i="1" dirty="0" smtClean="0"/>
              <a:t> </a:t>
            </a:r>
            <a:endParaRPr lang="en-US" sz="2800" b="1" i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4282" y="500042"/>
            <a:ext cx="8472518" cy="5786477"/>
          </a:xfrm>
        </p:spPr>
        <p:txBody>
          <a:bodyPr>
            <a:noAutofit/>
          </a:bodyPr>
          <a:lstStyle/>
          <a:p>
            <a:r>
              <a:rPr lang="tr-TR" sz="2800" dirty="0" err="1" smtClean="0"/>
              <a:t>Organizing</a:t>
            </a:r>
            <a:r>
              <a:rPr lang="tr-TR" sz="2800" dirty="0" smtClean="0"/>
              <a:t> device of </a:t>
            </a:r>
            <a:r>
              <a:rPr lang="tr-TR" sz="2800" dirty="0" err="1" smtClean="0"/>
              <a:t>line</a:t>
            </a:r>
            <a:r>
              <a:rPr lang="tr-TR" sz="2800" dirty="0" smtClean="0"/>
              <a:t> is </a:t>
            </a:r>
            <a:r>
              <a:rPr lang="tr-TR" sz="2800" i="1" dirty="0" err="1" smtClean="0"/>
              <a:t>alliteration</a:t>
            </a:r>
            <a:r>
              <a:rPr lang="tr-TR" sz="2800" i="1" dirty="0" smtClean="0"/>
              <a:t>.</a:t>
            </a:r>
          </a:p>
          <a:p>
            <a:endParaRPr lang="tr-TR" sz="2800" i="1" dirty="0" smtClean="0"/>
          </a:p>
          <a:p>
            <a:r>
              <a:rPr lang="tr-TR" sz="2800" dirty="0" err="1" smtClean="0"/>
              <a:t>Each</a:t>
            </a:r>
            <a:r>
              <a:rPr lang="tr-TR" sz="2800" dirty="0" smtClean="0"/>
              <a:t> </a:t>
            </a:r>
            <a:r>
              <a:rPr lang="tr-TR" sz="2800" dirty="0" err="1" smtClean="0"/>
              <a:t>half</a:t>
            </a:r>
            <a:r>
              <a:rPr lang="tr-TR" sz="2800" dirty="0" smtClean="0"/>
              <a:t>-</a:t>
            </a:r>
            <a:r>
              <a:rPr lang="tr-TR" sz="2800" dirty="0" err="1" smtClean="0"/>
              <a:t>line</a:t>
            </a:r>
            <a:r>
              <a:rPr lang="tr-TR" sz="2800" dirty="0" smtClean="0"/>
              <a:t> is </a:t>
            </a:r>
            <a:r>
              <a:rPr lang="tr-TR" sz="2800" dirty="0" err="1" smtClean="0"/>
              <a:t>joined</a:t>
            </a:r>
            <a:r>
              <a:rPr lang="tr-TR" sz="2800" dirty="0" smtClean="0"/>
              <a:t> </a:t>
            </a:r>
            <a:r>
              <a:rPr lang="tr-TR" sz="2800" dirty="0" err="1" smtClean="0"/>
              <a:t>to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other</a:t>
            </a:r>
            <a:r>
              <a:rPr lang="tr-TR" sz="2800" dirty="0" smtClean="0"/>
              <a:t> </a:t>
            </a:r>
            <a:r>
              <a:rPr lang="tr-TR" sz="2800" dirty="0" err="1" smtClean="0"/>
              <a:t>by</a:t>
            </a:r>
            <a:r>
              <a:rPr lang="tr-TR" sz="2800" dirty="0" smtClean="0"/>
              <a:t> </a:t>
            </a:r>
            <a:r>
              <a:rPr lang="tr-TR" sz="2800" dirty="0" err="1" smtClean="0"/>
              <a:t>alliteration</a:t>
            </a:r>
            <a:r>
              <a:rPr lang="tr-TR" sz="2800" dirty="0" smtClean="0"/>
              <a:t>.</a:t>
            </a:r>
          </a:p>
          <a:p>
            <a:endParaRPr lang="tr-TR" sz="2800" dirty="0" smtClean="0"/>
          </a:p>
          <a:p>
            <a:r>
              <a:rPr lang="tr-TR" sz="2800" i="1" dirty="0" err="1" smtClean="0"/>
              <a:t>Alliteration</a:t>
            </a:r>
            <a:r>
              <a:rPr lang="tr-TR" sz="2800" i="1" dirty="0" smtClean="0"/>
              <a:t>             </a:t>
            </a:r>
            <a:r>
              <a:rPr lang="tr-TR" sz="2800" dirty="0" err="1" smtClean="0"/>
              <a:t>two</a:t>
            </a:r>
            <a:r>
              <a:rPr lang="tr-TR" sz="2800" dirty="0" smtClean="0"/>
              <a:t> </a:t>
            </a:r>
            <a:r>
              <a:rPr lang="tr-TR" sz="2800" dirty="0" err="1" smtClean="0"/>
              <a:t>or</a:t>
            </a:r>
            <a:r>
              <a:rPr lang="tr-TR" sz="2800" dirty="0" smtClean="0"/>
              <a:t> </a:t>
            </a:r>
            <a:r>
              <a:rPr lang="tr-TR" sz="2800" dirty="0" err="1" smtClean="0"/>
              <a:t>more</a:t>
            </a:r>
            <a:r>
              <a:rPr lang="tr-TR" sz="2800" dirty="0" smtClean="0"/>
              <a:t> </a:t>
            </a:r>
            <a:r>
              <a:rPr lang="tr-TR" sz="2800" dirty="0" err="1" smtClean="0"/>
              <a:t>words</a:t>
            </a:r>
            <a:r>
              <a:rPr lang="tr-TR" sz="2800" dirty="0" smtClean="0"/>
              <a:t> </a:t>
            </a:r>
            <a:r>
              <a:rPr lang="tr-TR" sz="2800" dirty="0" err="1" smtClean="0"/>
              <a:t>beginning</a:t>
            </a:r>
            <a:r>
              <a:rPr lang="tr-TR" sz="2800" dirty="0" smtClean="0"/>
              <a:t> </a:t>
            </a:r>
            <a:r>
              <a:rPr lang="tr-TR" sz="2800" dirty="0" err="1" smtClean="0"/>
              <a:t>with</a:t>
            </a:r>
            <a:r>
              <a:rPr lang="tr-TR" sz="2800" dirty="0" smtClean="0"/>
              <a:t>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same</a:t>
            </a:r>
            <a:r>
              <a:rPr lang="tr-TR" sz="2800" dirty="0" smtClean="0"/>
              <a:t> </a:t>
            </a:r>
            <a:r>
              <a:rPr lang="tr-TR" sz="2800" dirty="0" err="1" smtClean="0"/>
              <a:t>sound</a:t>
            </a:r>
            <a:r>
              <a:rPr lang="tr-TR" sz="2800" dirty="0" smtClean="0"/>
              <a:t> </a:t>
            </a:r>
            <a:r>
              <a:rPr lang="tr-TR" sz="2800" dirty="0" err="1" smtClean="0"/>
              <a:t>such</a:t>
            </a:r>
            <a:r>
              <a:rPr lang="tr-TR" sz="2800" dirty="0" smtClean="0"/>
              <a:t> as:</a:t>
            </a:r>
          </a:p>
          <a:p>
            <a:endParaRPr lang="tr-TR" sz="2800" dirty="0" smtClean="0"/>
          </a:p>
          <a:p>
            <a:pPr>
              <a:buNone/>
            </a:pPr>
            <a:r>
              <a:rPr lang="tr-TR" sz="2800" dirty="0" smtClean="0"/>
              <a:t>                                       </a:t>
            </a:r>
            <a:r>
              <a:rPr lang="tr-TR" sz="2800" i="1" u="sng" dirty="0" err="1" smtClean="0"/>
              <a:t>m</a:t>
            </a:r>
            <a:r>
              <a:rPr lang="tr-TR" sz="2800" dirty="0" err="1" smtClean="0"/>
              <a:t>iddes</a:t>
            </a:r>
            <a:r>
              <a:rPr lang="tr-TR" sz="2800" dirty="0" smtClean="0"/>
              <a:t>    </a:t>
            </a:r>
            <a:r>
              <a:rPr lang="tr-TR" sz="2800" i="1" u="sng" dirty="0" err="1" smtClean="0"/>
              <a:t>m</a:t>
            </a:r>
            <a:r>
              <a:rPr lang="tr-TR" sz="2800" dirty="0" err="1" smtClean="0"/>
              <a:t>aerne</a:t>
            </a:r>
            <a:r>
              <a:rPr lang="tr-TR" sz="2800" dirty="0" smtClean="0"/>
              <a:t>     </a:t>
            </a:r>
          </a:p>
          <a:p>
            <a:pPr>
              <a:buNone/>
            </a:pPr>
            <a:r>
              <a:rPr lang="tr-TR" sz="2800" dirty="0" smtClean="0"/>
              <a:t>                                       </a:t>
            </a:r>
            <a:r>
              <a:rPr lang="tr-TR" sz="2800" u="sng" dirty="0" err="1" smtClean="0"/>
              <a:t>b</a:t>
            </a:r>
            <a:r>
              <a:rPr lang="tr-TR" sz="2800" dirty="0" err="1" smtClean="0"/>
              <a:t>eorge</a:t>
            </a:r>
            <a:r>
              <a:rPr lang="tr-TR" sz="2800" dirty="0" smtClean="0"/>
              <a:t>     </a:t>
            </a:r>
            <a:r>
              <a:rPr lang="tr-TR" sz="2800" u="sng" dirty="0" err="1" smtClean="0"/>
              <a:t>b</a:t>
            </a:r>
            <a:r>
              <a:rPr lang="tr-TR" sz="2800" dirty="0" err="1" smtClean="0"/>
              <a:t>ael</a:t>
            </a:r>
            <a:r>
              <a:rPr lang="tr-TR" sz="2800" dirty="0" smtClean="0"/>
              <a:t>  </a:t>
            </a:r>
          </a:p>
          <a:p>
            <a:pPr>
              <a:buNone/>
            </a:pPr>
            <a:r>
              <a:rPr lang="tr-TR" sz="2800" dirty="0" smtClean="0"/>
              <a:t>    </a:t>
            </a:r>
          </a:p>
          <a:p>
            <a:pPr>
              <a:buNone/>
            </a:pPr>
            <a:r>
              <a:rPr lang="tr-TR" sz="2800" b="1" i="1" dirty="0" smtClean="0"/>
              <a:t>*</a:t>
            </a:r>
            <a:r>
              <a:rPr lang="tr-TR" sz="2800" b="1" i="1" dirty="0" err="1" smtClean="0"/>
              <a:t>alliteration</a:t>
            </a:r>
            <a:r>
              <a:rPr lang="tr-TR" sz="2800" b="1" i="1" dirty="0" smtClean="0"/>
              <a:t>             </a:t>
            </a:r>
          </a:p>
          <a:p>
            <a:pPr>
              <a:buNone/>
            </a:pPr>
            <a:r>
              <a:rPr lang="tr-TR" sz="2800" dirty="0" smtClean="0"/>
              <a:t>                                 </a:t>
            </a:r>
            <a:endParaRPr lang="en-US" sz="2800" dirty="0"/>
          </a:p>
        </p:txBody>
      </p:sp>
      <p:cxnSp>
        <p:nvCxnSpPr>
          <p:cNvPr id="5" name="4 Düz Ok Bağlayıcısı"/>
          <p:cNvCxnSpPr/>
          <p:nvPr/>
        </p:nvCxnSpPr>
        <p:spPr>
          <a:xfrm>
            <a:off x="2357422" y="2857496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Old</a:t>
            </a:r>
            <a:r>
              <a:rPr lang="tr-TR" dirty="0" smtClean="0"/>
              <a:t> </a:t>
            </a:r>
            <a:r>
              <a:rPr lang="tr-TR" dirty="0" err="1" smtClean="0"/>
              <a:t>English</a:t>
            </a:r>
            <a:r>
              <a:rPr lang="tr-TR" dirty="0" smtClean="0"/>
              <a:t> </a:t>
            </a:r>
            <a:r>
              <a:rPr lang="tr-TR" dirty="0" err="1" smtClean="0"/>
              <a:t>Poems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lnSpcReduction="10000"/>
          </a:bodyPr>
          <a:lstStyle/>
          <a:p>
            <a:r>
              <a:rPr lang="tr-TR" dirty="0" err="1" smtClean="0"/>
              <a:t>Genesis</a:t>
            </a:r>
            <a:r>
              <a:rPr lang="tr-TR" dirty="0" smtClean="0"/>
              <a:t> A</a:t>
            </a:r>
          </a:p>
          <a:p>
            <a:r>
              <a:rPr lang="tr-TR" dirty="0" err="1" smtClean="0"/>
              <a:t>Genesis</a:t>
            </a:r>
            <a:r>
              <a:rPr lang="tr-TR" dirty="0" smtClean="0"/>
              <a:t> B  is </a:t>
            </a:r>
            <a:r>
              <a:rPr lang="tr-TR" dirty="0" err="1" smtClean="0"/>
              <a:t>about</a:t>
            </a:r>
            <a:r>
              <a:rPr lang="tr-TR" dirty="0" smtClean="0"/>
              <a:t>:</a:t>
            </a:r>
          </a:p>
          <a:p>
            <a:pPr>
              <a:buNone/>
            </a:pPr>
            <a:r>
              <a:rPr lang="tr-TR" dirty="0" smtClean="0"/>
              <a:t>                     *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beginning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world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		  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fall</a:t>
            </a:r>
            <a:r>
              <a:rPr lang="tr-TR" dirty="0" smtClean="0"/>
              <a:t> of </a:t>
            </a:r>
            <a:r>
              <a:rPr lang="tr-TR" i="1" dirty="0" err="1" smtClean="0"/>
              <a:t>angels</a:t>
            </a:r>
            <a:r>
              <a:rPr lang="tr-TR" i="1" dirty="0" smtClean="0"/>
              <a:t> </a:t>
            </a:r>
          </a:p>
          <a:p>
            <a:pPr>
              <a:buNone/>
            </a:pPr>
            <a:r>
              <a:rPr lang="tr-TR" dirty="0" smtClean="0"/>
              <a:t>                      * </a:t>
            </a:r>
            <a:r>
              <a:rPr lang="tr-TR" dirty="0" err="1" smtClean="0"/>
              <a:t>God’s</a:t>
            </a:r>
            <a:r>
              <a:rPr lang="tr-TR" dirty="0" smtClean="0"/>
              <a:t> </a:t>
            </a:r>
            <a:r>
              <a:rPr lang="tr-TR" dirty="0" err="1" smtClean="0"/>
              <a:t>punishment</a:t>
            </a:r>
            <a:r>
              <a:rPr lang="tr-TR" dirty="0" smtClean="0"/>
              <a:t> of Satan</a:t>
            </a:r>
          </a:p>
          <a:p>
            <a:pPr>
              <a:buNone/>
            </a:pPr>
            <a:r>
              <a:rPr lang="tr-TR" dirty="0" smtClean="0"/>
              <a:t>                      * </a:t>
            </a:r>
            <a:r>
              <a:rPr lang="tr-TR" dirty="0" err="1" smtClean="0"/>
              <a:t>place</a:t>
            </a:r>
            <a:r>
              <a:rPr lang="tr-TR" dirty="0" smtClean="0"/>
              <a:t> of </a:t>
            </a:r>
            <a:r>
              <a:rPr lang="tr-TR" dirty="0" err="1" smtClean="0"/>
              <a:t>punishment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evil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                  	            </a:t>
            </a:r>
            <a:r>
              <a:rPr lang="tr-TR" i="1" dirty="0" smtClean="0"/>
              <a:t> </a:t>
            </a:r>
            <a:r>
              <a:rPr lang="tr-TR" i="1" dirty="0" err="1" smtClean="0"/>
              <a:t>hell</a:t>
            </a:r>
            <a:endParaRPr lang="tr-TR" i="1" dirty="0" smtClean="0"/>
          </a:p>
          <a:p>
            <a:pPr>
              <a:buNone/>
            </a:pPr>
            <a:r>
              <a:rPr lang="tr-TR" b="1" i="1" dirty="0" smtClean="0"/>
              <a:t>*</a:t>
            </a:r>
            <a:r>
              <a:rPr lang="tr-TR" b="1" i="1" dirty="0" err="1" smtClean="0"/>
              <a:t>angel</a:t>
            </a:r>
            <a:r>
              <a:rPr lang="tr-TR" b="1" i="1" dirty="0" smtClean="0"/>
              <a:t> </a:t>
            </a:r>
          </a:p>
          <a:p>
            <a:pPr>
              <a:buNone/>
            </a:pPr>
            <a:r>
              <a:rPr lang="tr-TR" b="1" i="1" dirty="0" smtClean="0"/>
              <a:t>*</a:t>
            </a:r>
            <a:r>
              <a:rPr lang="tr-TR" b="1" i="1" dirty="0" err="1" smtClean="0"/>
              <a:t>hell</a:t>
            </a:r>
            <a:endParaRPr lang="tr-TR" b="1" i="1" dirty="0" smtClean="0"/>
          </a:p>
          <a:p>
            <a:pPr>
              <a:buNone/>
            </a:pPr>
            <a:endParaRPr lang="tr-TR" i="1" dirty="0" smtClean="0"/>
          </a:p>
          <a:p>
            <a:pPr>
              <a:buNone/>
            </a:pPr>
            <a:endParaRPr lang="en-US" i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poems</a:t>
            </a:r>
            <a:r>
              <a:rPr lang="tr-TR" dirty="0" smtClean="0"/>
              <a:t> </a:t>
            </a:r>
            <a:r>
              <a:rPr lang="tr-TR" dirty="0" err="1" smtClean="0"/>
              <a:t>taken</a:t>
            </a:r>
            <a:r>
              <a:rPr lang="tr-TR" dirty="0" smtClean="0"/>
              <a:t> </a:t>
            </a:r>
            <a:r>
              <a:rPr lang="tr-TR" dirty="0" err="1" smtClean="0"/>
              <a:t>straight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Bible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1428736"/>
            <a:ext cx="8501122" cy="5214974"/>
          </a:xfrm>
        </p:spPr>
        <p:txBody>
          <a:bodyPr>
            <a:normAutofit fontScale="92500"/>
          </a:bodyPr>
          <a:lstStyle/>
          <a:p>
            <a:r>
              <a:rPr lang="tr-TR" i="1" dirty="0" err="1" smtClean="0"/>
              <a:t>Exodus</a:t>
            </a:r>
            <a:r>
              <a:rPr lang="tr-TR" dirty="0" smtClean="0"/>
              <a:t> (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how</a:t>
            </a:r>
            <a:r>
              <a:rPr lang="tr-TR" dirty="0" smtClean="0"/>
              <a:t> </a:t>
            </a:r>
            <a:r>
              <a:rPr lang="tr-TR" dirty="0" err="1" smtClean="0"/>
              <a:t>Israelites</a:t>
            </a:r>
            <a:r>
              <a:rPr lang="tr-TR" dirty="0" smtClean="0"/>
              <a:t> </a:t>
            </a:r>
            <a:r>
              <a:rPr lang="tr-TR" dirty="0" err="1" smtClean="0"/>
              <a:t>left</a:t>
            </a:r>
            <a:r>
              <a:rPr lang="tr-TR" dirty="0" smtClean="0"/>
              <a:t> </a:t>
            </a:r>
            <a:r>
              <a:rPr lang="tr-TR" dirty="0" err="1" smtClean="0"/>
              <a:t>Egypt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Daniel</a:t>
            </a:r>
            <a:r>
              <a:rPr lang="tr-TR" dirty="0" smtClean="0"/>
              <a:t>).</a:t>
            </a:r>
          </a:p>
          <a:p>
            <a:r>
              <a:rPr lang="tr-TR" i="1" dirty="0" err="1" smtClean="0"/>
              <a:t>Christ</a:t>
            </a:r>
            <a:r>
              <a:rPr lang="tr-TR" i="1" dirty="0" smtClean="0"/>
              <a:t> </a:t>
            </a:r>
            <a:r>
              <a:rPr lang="tr-TR" i="1" dirty="0" err="1" smtClean="0"/>
              <a:t>and</a:t>
            </a:r>
            <a:r>
              <a:rPr lang="tr-TR" i="1" dirty="0" smtClean="0"/>
              <a:t> Satan</a:t>
            </a:r>
          </a:p>
          <a:p>
            <a:endParaRPr lang="tr-TR" dirty="0" smtClean="0"/>
          </a:p>
          <a:p>
            <a:r>
              <a:rPr lang="tr-TR" i="1" dirty="0" err="1" smtClean="0"/>
              <a:t>Juliana</a:t>
            </a:r>
            <a:r>
              <a:rPr lang="tr-TR" i="1" dirty="0" smtClean="0"/>
              <a:t> </a:t>
            </a:r>
          </a:p>
          <a:p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Fates</a:t>
            </a:r>
            <a:r>
              <a:rPr lang="tr-TR" i="1" dirty="0" smtClean="0"/>
              <a:t> of 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Apostles</a:t>
            </a:r>
            <a:r>
              <a:rPr lang="tr-TR" i="1" dirty="0" smtClean="0"/>
              <a:t>         </a:t>
            </a:r>
            <a:r>
              <a:rPr lang="tr-TR" dirty="0" err="1" smtClean="0"/>
              <a:t>four</a:t>
            </a:r>
            <a:r>
              <a:rPr lang="tr-TR" dirty="0" smtClean="0"/>
              <a:t> of </a:t>
            </a:r>
            <a:r>
              <a:rPr lang="tr-TR" dirty="0" err="1" smtClean="0"/>
              <a:t>them</a:t>
            </a:r>
            <a:r>
              <a:rPr lang="tr-TR" dirty="0" smtClean="0"/>
              <a:t> </a:t>
            </a:r>
            <a:r>
              <a:rPr lang="tr-TR" dirty="0" err="1" smtClean="0"/>
              <a:t>were</a:t>
            </a:r>
            <a:endParaRPr lang="tr-TR" dirty="0" smtClean="0"/>
          </a:p>
          <a:p>
            <a:r>
              <a:rPr lang="tr-TR" i="1" dirty="0" err="1" smtClean="0"/>
              <a:t>Christ</a:t>
            </a:r>
            <a:r>
              <a:rPr lang="tr-TR" i="1" dirty="0" smtClean="0"/>
              <a:t> </a:t>
            </a:r>
            <a:r>
              <a:rPr lang="tr-TR" dirty="0" smtClean="0"/>
              <a:t>                                           </a:t>
            </a:r>
            <a:r>
              <a:rPr lang="tr-TR" dirty="0" err="1" smtClean="0"/>
              <a:t>written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Cynewulf</a:t>
            </a:r>
            <a:r>
              <a:rPr lang="tr-TR" i="1" dirty="0" smtClean="0"/>
              <a:t>.</a:t>
            </a:r>
          </a:p>
          <a:p>
            <a:r>
              <a:rPr lang="tr-TR" i="1" dirty="0" smtClean="0"/>
              <a:t>Elene</a:t>
            </a:r>
          </a:p>
          <a:p>
            <a:endParaRPr lang="tr-TR" i="1" dirty="0" smtClean="0"/>
          </a:p>
          <a:p>
            <a:pPr>
              <a:buNone/>
            </a:pPr>
            <a:r>
              <a:rPr lang="tr-TR" b="1" i="1" dirty="0" smtClean="0"/>
              <a:t>* </a:t>
            </a:r>
            <a:r>
              <a:rPr lang="tr-TR" b="1" i="1" dirty="0" err="1" smtClean="0"/>
              <a:t>Apostle</a:t>
            </a:r>
            <a:endParaRPr lang="en-US" b="1" i="1" dirty="0"/>
          </a:p>
        </p:txBody>
      </p:sp>
      <p:sp>
        <p:nvSpPr>
          <p:cNvPr id="4" name="3 Sağ Ayraç"/>
          <p:cNvSpPr/>
          <p:nvPr/>
        </p:nvSpPr>
        <p:spPr>
          <a:xfrm>
            <a:off x="4357686" y="3071810"/>
            <a:ext cx="785818" cy="242889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Old</a:t>
            </a:r>
            <a:r>
              <a:rPr lang="tr-TR" dirty="0" smtClean="0"/>
              <a:t> </a:t>
            </a:r>
            <a:r>
              <a:rPr lang="tr-TR" dirty="0" err="1" smtClean="0"/>
              <a:t>English</a:t>
            </a:r>
            <a:r>
              <a:rPr lang="tr-TR" dirty="0" smtClean="0"/>
              <a:t> </a:t>
            </a:r>
            <a:r>
              <a:rPr lang="tr-TR" dirty="0" err="1" smtClean="0"/>
              <a:t>Poems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4282" y="1500174"/>
            <a:ext cx="8472518" cy="5000660"/>
          </a:xfrm>
        </p:spPr>
        <p:txBody>
          <a:bodyPr>
            <a:normAutofit fontScale="85000" lnSpcReduction="20000"/>
          </a:bodyPr>
          <a:lstStyle/>
          <a:p>
            <a:r>
              <a:rPr lang="tr-TR" sz="3300" i="1" dirty="0" err="1" smtClean="0"/>
              <a:t>Andreas</a:t>
            </a:r>
            <a:r>
              <a:rPr lang="tr-TR" sz="3300" i="1" dirty="0" smtClean="0"/>
              <a:t> </a:t>
            </a:r>
            <a:r>
              <a:rPr lang="tr-TR" sz="3300" i="1" dirty="0" err="1" smtClean="0"/>
              <a:t>and</a:t>
            </a:r>
            <a:r>
              <a:rPr lang="tr-TR" sz="3300" i="1" dirty="0" smtClean="0"/>
              <a:t> </a:t>
            </a:r>
            <a:r>
              <a:rPr lang="tr-TR" sz="3300" i="1" dirty="0" err="1" smtClean="0"/>
              <a:t>Guthlac</a:t>
            </a:r>
            <a:endParaRPr lang="tr-TR" sz="3300" i="1" dirty="0" smtClean="0"/>
          </a:p>
          <a:p>
            <a:r>
              <a:rPr lang="tr-TR" sz="3300" i="1" dirty="0" err="1" smtClean="0"/>
              <a:t>Dream</a:t>
            </a:r>
            <a:r>
              <a:rPr lang="tr-TR" sz="3300" i="1" dirty="0" smtClean="0"/>
              <a:t> of </a:t>
            </a:r>
            <a:r>
              <a:rPr lang="tr-TR" sz="3300" i="1" dirty="0" err="1" smtClean="0"/>
              <a:t>the</a:t>
            </a:r>
            <a:r>
              <a:rPr lang="tr-TR" sz="3300" i="1" dirty="0" smtClean="0"/>
              <a:t> </a:t>
            </a:r>
            <a:r>
              <a:rPr lang="tr-TR" sz="3300" i="1" dirty="0" err="1" smtClean="0"/>
              <a:t>Rood</a:t>
            </a:r>
            <a:r>
              <a:rPr lang="tr-TR" sz="3300" i="1" dirty="0" smtClean="0"/>
              <a:t> </a:t>
            </a:r>
            <a:r>
              <a:rPr lang="tr-TR" sz="3300" dirty="0" smtClean="0"/>
              <a:t>(</a:t>
            </a:r>
            <a:r>
              <a:rPr lang="tr-TR" sz="3300" dirty="0" err="1" smtClean="0"/>
              <a:t>rood</a:t>
            </a:r>
            <a:r>
              <a:rPr lang="tr-TR" sz="3300" dirty="0" smtClean="0"/>
              <a:t> </a:t>
            </a:r>
            <a:r>
              <a:rPr lang="tr-TR" sz="3300" dirty="0" err="1" smtClean="0"/>
              <a:t>refers</a:t>
            </a:r>
            <a:r>
              <a:rPr lang="tr-TR" sz="3300" dirty="0" smtClean="0"/>
              <a:t> </a:t>
            </a:r>
            <a:r>
              <a:rPr lang="tr-TR" sz="3300" dirty="0" err="1" smtClean="0"/>
              <a:t>to</a:t>
            </a:r>
            <a:r>
              <a:rPr lang="tr-TR" sz="3300" dirty="0" smtClean="0"/>
              <a:t>  </a:t>
            </a:r>
            <a:r>
              <a:rPr lang="tr-TR" sz="3300" dirty="0" err="1" smtClean="0"/>
              <a:t>the</a:t>
            </a:r>
            <a:r>
              <a:rPr lang="tr-TR" sz="3300" dirty="0" smtClean="0"/>
              <a:t> </a:t>
            </a:r>
            <a:r>
              <a:rPr lang="tr-TR" sz="3300" dirty="0" err="1" smtClean="0"/>
              <a:t>Christ’s</a:t>
            </a:r>
            <a:r>
              <a:rPr lang="tr-TR" sz="3300" dirty="0" smtClean="0"/>
              <a:t> </a:t>
            </a:r>
            <a:r>
              <a:rPr lang="tr-TR" sz="3300" dirty="0" err="1" smtClean="0"/>
              <a:t>cross</a:t>
            </a:r>
            <a:r>
              <a:rPr lang="tr-TR" sz="3300" dirty="0" smtClean="0"/>
              <a:t>)</a:t>
            </a:r>
          </a:p>
          <a:p>
            <a:pPr>
              <a:buNone/>
            </a:pPr>
            <a:r>
              <a:rPr lang="tr-TR" sz="3300" dirty="0" smtClean="0"/>
              <a:t>                      </a:t>
            </a:r>
          </a:p>
          <a:p>
            <a:pPr algn="ctr">
              <a:buNone/>
            </a:pPr>
            <a:r>
              <a:rPr lang="tr-TR" sz="3300" dirty="0" smtClean="0"/>
              <a:t>  </a:t>
            </a:r>
            <a:r>
              <a:rPr lang="tr-TR" sz="3300" b="1" u="sng" dirty="0" err="1" smtClean="0"/>
              <a:t>Old</a:t>
            </a:r>
            <a:r>
              <a:rPr lang="tr-TR" sz="3300" b="1" u="sng" dirty="0" smtClean="0"/>
              <a:t> </a:t>
            </a:r>
            <a:r>
              <a:rPr lang="tr-TR" sz="3300" b="1" u="sng" dirty="0" err="1" smtClean="0"/>
              <a:t>English</a:t>
            </a:r>
            <a:r>
              <a:rPr lang="tr-TR" sz="3300" b="1" u="sng" dirty="0" smtClean="0"/>
              <a:t> </a:t>
            </a:r>
            <a:r>
              <a:rPr lang="tr-TR" sz="3300" b="1" u="sng" dirty="0" err="1" smtClean="0"/>
              <a:t>Lyrics</a:t>
            </a:r>
            <a:r>
              <a:rPr lang="tr-TR" sz="3300" b="1" u="sng" dirty="0" smtClean="0"/>
              <a:t> </a:t>
            </a:r>
          </a:p>
          <a:p>
            <a:pPr>
              <a:buNone/>
            </a:pPr>
            <a:r>
              <a:rPr lang="tr-TR" sz="3300" i="1" dirty="0" smtClean="0"/>
              <a:t>*</a:t>
            </a:r>
            <a:r>
              <a:rPr lang="tr-TR" sz="3300" b="1" dirty="0" err="1" smtClean="0"/>
              <a:t>Lyric</a:t>
            </a:r>
            <a:r>
              <a:rPr lang="tr-TR" sz="3300" dirty="0" smtClean="0"/>
              <a:t>: a </a:t>
            </a:r>
            <a:r>
              <a:rPr lang="tr-TR" sz="3300" dirty="0" err="1" smtClean="0"/>
              <a:t>short</a:t>
            </a:r>
            <a:r>
              <a:rPr lang="tr-TR" sz="3300" dirty="0" smtClean="0"/>
              <a:t> </a:t>
            </a:r>
            <a:r>
              <a:rPr lang="tr-TR" sz="3300" dirty="0" err="1" smtClean="0"/>
              <a:t>poem</a:t>
            </a:r>
            <a:r>
              <a:rPr lang="tr-TR" sz="3300" dirty="0" smtClean="0"/>
              <a:t>, </a:t>
            </a:r>
            <a:r>
              <a:rPr lang="tr-TR" sz="3300" dirty="0" err="1" smtClean="0"/>
              <a:t>originally</a:t>
            </a:r>
            <a:r>
              <a:rPr lang="tr-TR" sz="3300" dirty="0" smtClean="0"/>
              <a:t> </a:t>
            </a:r>
            <a:r>
              <a:rPr lang="tr-TR" sz="3300" dirty="0" err="1" smtClean="0"/>
              <a:t>one</a:t>
            </a:r>
            <a:r>
              <a:rPr lang="tr-TR" sz="3300" dirty="0" smtClean="0"/>
              <a:t> </a:t>
            </a:r>
            <a:r>
              <a:rPr lang="tr-TR" sz="3300" dirty="0" err="1" smtClean="0"/>
              <a:t>meant</a:t>
            </a:r>
            <a:r>
              <a:rPr lang="tr-TR" sz="3300" dirty="0" smtClean="0"/>
              <a:t> </a:t>
            </a:r>
            <a:r>
              <a:rPr lang="tr-TR" sz="3300" dirty="0" err="1" smtClean="0"/>
              <a:t>to</a:t>
            </a:r>
            <a:r>
              <a:rPr lang="tr-TR" sz="3300" dirty="0" smtClean="0"/>
              <a:t> be </a:t>
            </a:r>
            <a:r>
              <a:rPr lang="tr-TR" sz="3300" dirty="0" err="1" smtClean="0"/>
              <a:t>sung</a:t>
            </a:r>
            <a:r>
              <a:rPr lang="tr-TR" sz="3300" dirty="0" smtClean="0"/>
              <a:t>. </a:t>
            </a:r>
          </a:p>
          <a:p>
            <a:pPr>
              <a:buNone/>
            </a:pPr>
            <a:r>
              <a:rPr lang="tr-TR" sz="3300" i="1" dirty="0" smtClean="0"/>
              <a:t>  </a:t>
            </a:r>
            <a:r>
              <a:rPr lang="tr-TR" sz="3300" i="1" dirty="0" err="1" smtClean="0"/>
              <a:t>Deor’s</a:t>
            </a:r>
            <a:r>
              <a:rPr lang="tr-TR" sz="3300" i="1" dirty="0" smtClean="0"/>
              <a:t> </a:t>
            </a:r>
            <a:r>
              <a:rPr lang="tr-TR" sz="3300" i="1" dirty="0" err="1" smtClean="0"/>
              <a:t>Complaint</a:t>
            </a:r>
            <a:r>
              <a:rPr lang="tr-TR" sz="3300" i="1" dirty="0" smtClean="0"/>
              <a:t> </a:t>
            </a:r>
          </a:p>
          <a:p>
            <a:pPr>
              <a:buNone/>
            </a:pPr>
            <a:r>
              <a:rPr lang="tr-TR" sz="3300" i="1" dirty="0" smtClean="0"/>
              <a:t>  </a:t>
            </a:r>
            <a:r>
              <a:rPr lang="tr-TR" sz="3300" i="1" dirty="0" err="1" smtClean="0"/>
              <a:t>The</a:t>
            </a:r>
            <a:r>
              <a:rPr lang="tr-TR" sz="3300" i="1" dirty="0" smtClean="0"/>
              <a:t> </a:t>
            </a:r>
            <a:r>
              <a:rPr lang="tr-TR" sz="3300" i="1" dirty="0" err="1" smtClean="0"/>
              <a:t>Husband’s</a:t>
            </a:r>
            <a:r>
              <a:rPr lang="tr-TR" sz="3300" i="1" dirty="0" smtClean="0"/>
              <a:t> </a:t>
            </a:r>
            <a:r>
              <a:rPr lang="tr-TR" sz="3300" i="1" dirty="0" err="1" smtClean="0"/>
              <a:t>Message</a:t>
            </a:r>
            <a:endParaRPr lang="tr-TR" sz="3300" i="1" dirty="0" smtClean="0"/>
          </a:p>
          <a:p>
            <a:pPr>
              <a:buNone/>
            </a:pPr>
            <a:r>
              <a:rPr lang="tr-TR" sz="3300" i="1" dirty="0" smtClean="0"/>
              <a:t>  </a:t>
            </a:r>
            <a:r>
              <a:rPr lang="tr-TR" sz="3300" i="1" dirty="0" err="1" smtClean="0"/>
              <a:t>The</a:t>
            </a:r>
            <a:r>
              <a:rPr lang="tr-TR" sz="3300" i="1" dirty="0" smtClean="0"/>
              <a:t> </a:t>
            </a:r>
            <a:r>
              <a:rPr lang="tr-TR" sz="3300" i="1" dirty="0" err="1" smtClean="0"/>
              <a:t>Wanderer</a:t>
            </a:r>
            <a:endParaRPr lang="tr-TR" sz="3300" i="1" dirty="0" smtClean="0"/>
          </a:p>
          <a:p>
            <a:pPr>
              <a:buNone/>
            </a:pPr>
            <a:r>
              <a:rPr lang="tr-TR" sz="3300" i="1" dirty="0" smtClean="0"/>
              <a:t>  </a:t>
            </a:r>
            <a:r>
              <a:rPr lang="tr-TR" sz="3300" i="1" dirty="0" err="1" smtClean="0"/>
              <a:t>The</a:t>
            </a:r>
            <a:r>
              <a:rPr lang="tr-TR" sz="3300" i="1" dirty="0" smtClean="0"/>
              <a:t> </a:t>
            </a:r>
            <a:r>
              <a:rPr lang="tr-TR" sz="3300" i="1" dirty="0" err="1" smtClean="0"/>
              <a:t>Wife’s</a:t>
            </a:r>
            <a:r>
              <a:rPr lang="tr-TR" sz="3300" i="1" dirty="0" smtClean="0"/>
              <a:t> </a:t>
            </a:r>
            <a:r>
              <a:rPr lang="tr-TR" sz="3300" i="1" dirty="0" err="1" smtClean="0"/>
              <a:t>Complaint</a:t>
            </a:r>
            <a:endParaRPr lang="tr-TR" sz="3300" i="1" dirty="0" smtClean="0"/>
          </a:p>
          <a:p>
            <a:pPr>
              <a:buNone/>
            </a:pPr>
            <a:endParaRPr lang="tr-TR" sz="3300" i="1" dirty="0" smtClean="0"/>
          </a:p>
          <a:p>
            <a:pPr>
              <a:buNone/>
            </a:pPr>
            <a:r>
              <a:rPr lang="tr-TR" sz="3300" b="1" i="1" dirty="0" smtClean="0"/>
              <a:t>*</a:t>
            </a:r>
            <a:r>
              <a:rPr lang="tr-TR" sz="3300" b="1" i="1" dirty="0" err="1" smtClean="0"/>
              <a:t>lyric</a:t>
            </a:r>
            <a:endParaRPr lang="tr-TR" sz="3300" b="1" i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Old</a:t>
            </a:r>
            <a:r>
              <a:rPr lang="tr-TR" dirty="0" smtClean="0"/>
              <a:t> </a:t>
            </a:r>
            <a:r>
              <a:rPr lang="tr-TR" dirty="0" err="1" smtClean="0"/>
              <a:t>English</a:t>
            </a:r>
            <a:r>
              <a:rPr lang="tr-TR" dirty="0" smtClean="0"/>
              <a:t> </a:t>
            </a:r>
            <a:r>
              <a:rPr lang="tr-TR" dirty="0" err="1" smtClean="0"/>
              <a:t>Poem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Battle</a:t>
            </a:r>
            <a:r>
              <a:rPr lang="tr-TR" i="1" dirty="0" smtClean="0"/>
              <a:t> of </a:t>
            </a:r>
            <a:r>
              <a:rPr lang="tr-TR" i="1" dirty="0" err="1" smtClean="0"/>
              <a:t>Maldon</a:t>
            </a:r>
            <a:r>
              <a:rPr lang="tr-TR" dirty="0" smtClean="0"/>
              <a:t> (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fight</a:t>
            </a:r>
            <a:r>
              <a:rPr lang="tr-TR" dirty="0" smtClean="0"/>
              <a:t>, </a:t>
            </a:r>
            <a:r>
              <a:rPr lang="tr-TR" dirty="0" err="1" smtClean="0"/>
              <a:t>against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Danes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There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words</a:t>
            </a:r>
            <a:r>
              <a:rPr lang="tr-TR" dirty="0" smtClean="0"/>
              <a:t> of </a:t>
            </a:r>
            <a:r>
              <a:rPr lang="tr-TR" dirty="0" err="1" smtClean="0"/>
              <a:t>courage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poem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Old</a:t>
            </a:r>
            <a:r>
              <a:rPr lang="tr-TR" dirty="0" smtClean="0"/>
              <a:t> </a:t>
            </a:r>
            <a:r>
              <a:rPr lang="tr-TR" dirty="0" err="1" smtClean="0"/>
              <a:t>English</a:t>
            </a:r>
            <a:r>
              <a:rPr lang="tr-TR" dirty="0" smtClean="0"/>
              <a:t> </a:t>
            </a:r>
            <a:r>
              <a:rPr lang="tr-TR" i="1" dirty="0" err="1" smtClean="0"/>
              <a:t>prose</a:t>
            </a:r>
            <a:r>
              <a:rPr lang="tr-TR" dirty="0" smtClean="0"/>
              <a:t> </a:t>
            </a:r>
            <a:r>
              <a:rPr lang="tr-TR" dirty="0" err="1" smtClean="0"/>
              <a:t>comes</a:t>
            </a:r>
            <a:r>
              <a:rPr lang="tr-TR" dirty="0" smtClean="0"/>
              <a:t> </a:t>
            </a:r>
            <a:r>
              <a:rPr lang="tr-TR" dirty="0" err="1" smtClean="0"/>
              <a:t>later</a:t>
            </a:r>
            <a:r>
              <a:rPr lang="tr-TR" dirty="0" smtClean="0"/>
              <a:t> </a:t>
            </a:r>
            <a:r>
              <a:rPr lang="tr-TR" dirty="0" err="1" smtClean="0"/>
              <a:t>than</a:t>
            </a:r>
            <a:r>
              <a:rPr lang="tr-TR" dirty="0" smtClean="0"/>
              <a:t> </a:t>
            </a:r>
            <a:r>
              <a:rPr lang="tr-TR" dirty="0" err="1" smtClean="0"/>
              <a:t>Old</a:t>
            </a:r>
            <a:r>
              <a:rPr lang="tr-TR" dirty="0" smtClean="0"/>
              <a:t> </a:t>
            </a:r>
            <a:r>
              <a:rPr lang="tr-TR" dirty="0" err="1" smtClean="0"/>
              <a:t>English</a:t>
            </a:r>
            <a:r>
              <a:rPr lang="tr-TR" dirty="0" smtClean="0"/>
              <a:t> verse. </a:t>
            </a:r>
          </a:p>
          <a:p>
            <a:pPr>
              <a:buNone/>
            </a:pPr>
            <a:endParaRPr lang="tr-TR" i="1" dirty="0" smtClean="0"/>
          </a:p>
          <a:p>
            <a:pPr>
              <a:buNone/>
            </a:pPr>
            <a:r>
              <a:rPr lang="tr-TR" dirty="0" smtClean="0"/>
              <a:t> </a:t>
            </a:r>
            <a:r>
              <a:rPr lang="tr-TR" b="1" i="1" dirty="0" smtClean="0"/>
              <a:t>*</a:t>
            </a:r>
            <a:r>
              <a:rPr lang="tr-TR" b="1" i="1" dirty="0" err="1" smtClean="0"/>
              <a:t>prose</a:t>
            </a:r>
            <a:r>
              <a:rPr lang="tr-TR" b="1" i="1" dirty="0" smtClean="0"/>
              <a:t> </a:t>
            </a:r>
            <a:r>
              <a:rPr lang="tr-TR" dirty="0" smtClean="0"/>
              <a:t>: </a:t>
            </a:r>
            <a:r>
              <a:rPr lang="tr-TR" dirty="0" err="1" smtClean="0"/>
              <a:t>ordinary</a:t>
            </a:r>
            <a:r>
              <a:rPr lang="tr-TR" dirty="0" smtClean="0"/>
              <a:t> </a:t>
            </a:r>
            <a:r>
              <a:rPr lang="tr-TR" dirty="0" err="1" smtClean="0"/>
              <a:t>written</a:t>
            </a:r>
            <a:r>
              <a:rPr lang="tr-TR" dirty="0" smtClean="0"/>
              <a:t> </a:t>
            </a:r>
            <a:r>
              <a:rPr lang="tr-TR" dirty="0" err="1" smtClean="0"/>
              <a:t>language</a:t>
            </a:r>
            <a:r>
              <a:rPr lang="tr-TR" dirty="0" smtClean="0"/>
              <a:t>, not </a:t>
            </a:r>
            <a:r>
              <a:rPr lang="tr-TR" dirty="0" err="1" smtClean="0"/>
              <a:t>controlled</a:t>
            </a:r>
            <a:r>
              <a:rPr lang="tr-TR" dirty="0" smtClean="0"/>
              <a:t> </a:t>
            </a:r>
            <a:r>
              <a:rPr lang="tr-TR" dirty="0" err="1" smtClean="0"/>
              <a:t>like</a:t>
            </a:r>
            <a:r>
              <a:rPr lang="tr-TR" dirty="0" smtClean="0"/>
              <a:t> verse.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Most</a:t>
            </a:r>
            <a:r>
              <a:rPr lang="tr-TR" dirty="0" smtClean="0"/>
              <a:t> </a:t>
            </a:r>
            <a:r>
              <a:rPr lang="tr-TR" dirty="0" err="1" smtClean="0"/>
              <a:t>Interesting</a:t>
            </a:r>
            <a:r>
              <a:rPr lang="tr-TR" dirty="0" smtClean="0"/>
              <a:t> </a:t>
            </a:r>
            <a:r>
              <a:rPr lang="tr-TR" dirty="0" err="1" smtClean="0"/>
              <a:t>Piece</a:t>
            </a:r>
            <a:r>
              <a:rPr lang="tr-TR" dirty="0" smtClean="0"/>
              <a:t> of </a:t>
            </a:r>
            <a:r>
              <a:rPr lang="tr-TR" dirty="0" err="1" smtClean="0"/>
              <a:t>Prose</a:t>
            </a:r>
            <a:r>
              <a:rPr lang="tr-TR" dirty="0" smtClean="0"/>
              <a:t> 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1285860"/>
            <a:ext cx="8329642" cy="5357850"/>
          </a:xfrm>
        </p:spPr>
        <p:txBody>
          <a:bodyPr>
            <a:normAutofit fontScale="92500" lnSpcReduction="10000"/>
          </a:bodyPr>
          <a:lstStyle/>
          <a:p>
            <a:r>
              <a:rPr lang="tr-TR" i="1" dirty="0" err="1" smtClean="0"/>
              <a:t>Anglo</a:t>
            </a:r>
            <a:r>
              <a:rPr lang="tr-TR" i="1" dirty="0" smtClean="0"/>
              <a:t>-</a:t>
            </a:r>
            <a:r>
              <a:rPr lang="tr-TR" i="1" dirty="0" err="1" smtClean="0"/>
              <a:t>Saxon</a:t>
            </a:r>
            <a:r>
              <a:rPr lang="tr-TR" i="1" dirty="0" smtClean="0"/>
              <a:t> </a:t>
            </a:r>
            <a:r>
              <a:rPr lang="tr-TR" i="1" dirty="0" err="1" smtClean="0"/>
              <a:t>Chronicle</a:t>
            </a:r>
            <a:r>
              <a:rPr lang="tr-TR" i="1" dirty="0" smtClean="0"/>
              <a:t> </a:t>
            </a:r>
            <a:r>
              <a:rPr lang="tr-TR" dirty="0" smtClean="0"/>
              <a:t>(an </a:t>
            </a:r>
            <a:r>
              <a:rPr lang="tr-TR" dirty="0" err="1" smtClean="0"/>
              <a:t>early</a:t>
            </a:r>
            <a:r>
              <a:rPr lang="tr-TR" dirty="0" smtClean="0"/>
              <a:t> </a:t>
            </a:r>
            <a:r>
              <a:rPr lang="tr-TR" dirty="0" err="1" smtClean="0"/>
              <a:t>history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country</a:t>
            </a:r>
            <a:r>
              <a:rPr lang="tr-TR" dirty="0" smtClean="0"/>
              <a:t>)</a:t>
            </a:r>
          </a:p>
          <a:p>
            <a:endParaRPr lang="tr-TR" dirty="0" smtClean="0"/>
          </a:p>
          <a:p>
            <a:r>
              <a:rPr lang="tr-TR" b="1" dirty="0" err="1" smtClean="0"/>
              <a:t>King</a:t>
            </a:r>
            <a:r>
              <a:rPr lang="tr-TR" b="1" dirty="0" smtClean="0"/>
              <a:t> </a:t>
            </a:r>
            <a:r>
              <a:rPr lang="tr-TR" b="1" dirty="0" err="1" smtClean="0"/>
              <a:t>Alfred</a:t>
            </a:r>
            <a:r>
              <a:rPr lang="tr-TR" b="1" dirty="0" smtClean="0"/>
              <a:t> </a:t>
            </a:r>
            <a:r>
              <a:rPr lang="tr-TR" dirty="0" smtClean="0"/>
              <a:t>(848-901), </a:t>
            </a:r>
            <a:r>
              <a:rPr lang="tr-TR" dirty="0" err="1" smtClean="0"/>
              <a:t>translated</a:t>
            </a:r>
            <a:r>
              <a:rPr lang="tr-TR" dirty="0" smtClean="0"/>
              <a:t> Latin </a:t>
            </a:r>
            <a:r>
              <a:rPr lang="tr-TR" dirty="0" err="1" smtClean="0"/>
              <a:t>books</a:t>
            </a:r>
            <a:r>
              <a:rPr lang="tr-TR" dirty="0" smtClean="0"/>
              <a:t> </a:t>
            </a:r>
            <a:r>
              <a:rPr lang="tr-TR" dirty="0" err="1" smtClean="0"/>
              <a:t>into</a:t>
            </a:r>
            <a:r>
              <a:rPr lang="tr-TR" dirty="0" smtClean="0"/>
              <a:t> </a:t>
            </a:r>
            <a:r>
              <a:rPr lang="tr-TR" dirty="0" err="1" smtClean="0"/>
              <a:t>Old</a:t>
            </a:r>
            <a:r>
              <a:rPr lang="tr-TR" dirty="0" smtClean="0"/>
              <a:t> </a:t>
            </a:r>
            <a:r>
              <a:rPr lang="tr-TR" dirty="0" err="1" smtClean="0"/>
              <a:t>English</a:t>
            </a:r>
            <a:r>
              <a:rPr lang="tr-TR" dirty="0" smtClean="0"/>
              <a:t>, had a </a:t>
            </a:r>
            <a:r>
              <a:rPr lang="tr-TR" dirty="0" err="1" smtClean="0"/>
              <a:t>great</a:t>
            </a:r>
            <a:r>
              <a:rPr lang="tr-TR" dirty="0" smtClean="0"/>
              <a:t> </a:t>
            </a:r>
            <a:r>
              <a:rPr lang="tr-TR" dirty="0" err="1" smtClean="0"/>
              <a:t>influence</a:t>
            </a:r>
            <a:r>
              <a:rPr lang="tr-TR" dirty="0" smtClean="0"/>
              <a:t> on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work</a:t>
            </a:r>
            <a:r>
              <a:rPr lang="tr-TR" dirty="0" smtClean="0"/>
              <a:t>. </a:t>
            </a:r>
          </a:p>
          <a:p>
            <a:endParaRPr lang="tr-TR" dirty="0" smtClean="0"/>
          </a:p>
          <a:p>
            <a:r>
              <a:rPr lang="tr-TR" i="1" dirty="0" err="1" smtClean="0"/>
              <a:t>Homilies</a:t>
            </a:r>
            <a:r>
              <a:rPr lang="tr-TR" dirty="0" smtClean="0"/>
              <a:t> (990-4)                   </a:t>
            </a:r>
            <a:r>
              <a:rPr lang="tr-TR" dirty="0" err="1" smtClean="0"/>
              <a:t>written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b="1" dirty="0" err="1" smtClean="0"/>
              <a:t>Aelfric</a:t>
            </a:r>
            <a:r>
              <a:rPr lang="tr-TR" b="1" dirty="0" smtClean="0"/>
              <a:t>.</a:t>
            </a:r>
          </a:p>
          <a:p>
            <a:r>
              <a:rPr lang="tr-TR" i="1" dirty="0" err="1" smtClean="0"/>
              <a:t>Lives</a:t>
            </a:r>
            <a:r>
              <a:rPr lang="tr-TR" i="1" dirty="0" smtClean="0"/>
              <a:t> of </a:t>
            </a:r>
            <a:r>
              <a:rPr lang="tr-TR" i="1" dirty="0" err="1" smtClean="0"/>
              <a:t>Saints</a:t>
            </a:r>
            <a:r>
              <a:rPr lang="tr-TR" i="1" dirty="0" smtClean="0"/>
              <a:t> </a:t>
            </a:r>
            <a:r>
              <a:rPr lang="tr-TR" dirty="0" smtClean="0"/>
              <a:t>(993-6)      </a:t>
            </a:r>
          </a:p>
          <a:p>
            <a:endParaRPr lang="tr-TR" dirty="0" smtClean="0"/>
          </a:p>
          <a:p>
            <a:pPr>
              <a:buNone/>
            </a:pPr>
            <a:r>
              <a:rPr lang="tr-TR" b="1" i="1" dirty="0" smtClean="0"/>
              <a:t>*</a:t>
            </a:r>
            <a:r>
              <a:rPr lang="tr-TR" b="1" i="1" dirty="0" err="1" smtClean="0"/>
              <a:t>homily</a:t>
            </a:r>
            <a:r>
              <a:rPr lang="tr-TR" b="1" i="1" dirty="0" smtClean="0"/>
              <a:t>: </a:t>
            </a:r>
            <a:r>
              <a:rPr lang="tr-TR" i="1" dirty="0" err="1" smtClean="0"/>
              <a:t>religious</a:t>
            </a:r>
            <a:r>
              <a:rPr lang="tr-TR" i="1" dirty="0" smtClean="0"/>
              <a:t> talk</a:t>
            </a:r>
          </a:p>
          <a:p>
            <a:pPr>
              <a:buNone/>
            </a:pPr>
            <a:r>
              <a:rPr lang="tr-TR" b="1" dirty="0" smtClean="0"/>
              <a:t>* </a:t>
            </a:r>
            <a:r>
              <a:rPr lang="tr-TR" b="1" dirty="0" err="1" smtClean="0"/>
              <a:t>saint</a:t>
            </a:r>
            <a:r>
              <a:rPr lang="tr-TR" b="1" dirty="0" smtClean="0"/>
              <a:t>: </a:t>
            </a:r>
            <a:r>
              <a:rPr lang="tr-TR" dirty="0" err="1" smtClean="0"/>
              <a:t>holy</a:t>
            </a:r>
            <a:r>
              <a:rPr lang="tr-TR" dirty="0" smtClean="0"/>
              <a:t> </a:t>
            </a:r>
            <a:r>
              <a:rPr lang="tr-TR" dirty="0" err="1" smtClean="0"/>
              <a:t>man</a:t>
            </a:r>
            <a:endParaRPr lang="tr-TR" dirty="0" smtClean="0"/>
          </a:p>
          <a:p>
            <a:endParaRPr lang="en-US" dirty="0"/>
          </a:p>
        </p:txBody>
      </p:sp>
      <p:sp>
        <p:nvSpPr>
          <p:cNvPr id="4" name="3 Sağ Ayraç"/>
          <p:cNvSpPr/>
          <p:nvPr/>
        </p:nvSpPr>
        <p:spPr>
          <a:xfrm>
            <a:off x="3786182" y="4000504"/>
            <a:ext cx="1857388" cy="142876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Aelfric</a:t>
            </a:r>
            <a:r>
              <a:rPr lang="tr-TR" dirty="0" smtClean="0"/>
              <a:t> </a:t>
            </a:r>
            <a:r>
              <a:rPr lang="tr-TR" dirty="0" err="1" smtClean="0"/>
              <a:t>wrote</a:t>
            </a:r>
            <a:r>
              <a:rPr lang="tr-TR" dirty="0" smtClean="0"/>
              <a:t> </a:t>
            </a:r>
            <a:r>
              <a:rPr lang="tr-TR" dirty="0" err="1" smtClean="0"/>
              <a:t>out</a:t>
            </a:r>
            <a:r>
              <a:rPr lang="tr-TR" dirty="0" smtClean="0"/>
              <a:t> in </a:t>
            </a:r>
            <a:r>
              <a:rPr lang="tr-TR" dirty="0" err="1" smtClean="0"/>
              <a:t>Old</a:t>
            </a:r>
            <a:r>
              <a:rPr lang="tr-TR" dirty="0" smtClean="0"/>
              <a:t> </a:t>
            </a:r>
            <a:r>
              <a:rPr lang="tr-TR" dirty="0" err="1" smtClean="0"/>
              <a:t>English</a:t>
            </a:r>
            <a:r>
              <a:rPr lang="tr-TR" dirty="0" smtClean="0"/>
              <a:t> (</a:t>
            </a:r>
            <a:r>
              <a:rPr lang="tr-TR" dirty="0" err="1" smtClean="0"/>
              <a:t>first</a:t>
            </a:r>
            <a:r>
              <a:rPr lang="tr-TR" dirty="0" smtClean="0"/>
              <a:t> seven </a:t>
            </a:r>
            <a:r>
              <a:rPr lang="tr-TR" dirty="0" err="1" smtClean="0"/>
              <a:t>books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Bible</a:t>
            </a:r>
            <a:r>
              <a:rPr lang="tr-TR" dirty="0" smtClean="0"/>
              <a:t>). </a:t>
            </a:r>
          </a:p>
          <a:p>
            <a:r>
              <a:rPr lang="tr-TR" dirty="0" smtClean="0"/>
              <a:t>His </a:t>
            </a:r>
            <a:r>
              <a:rPr lang="tr-TR" dirty="0" err="1" smtClean="0"/>
              <a:t>prose</a:t>
            </a:r>
            <a:r>
              <a:rPr lang="tr-TR" dirty="0" smtClean="0"/>
              <a:t> </a:t>
            </a:r>
            <a:r>
              <a:rPr lang="tr-TR" i="1" dirty="0" err="1" smtClean="0"/>
              <a:t>sytle</a:t>
            </a:r>
            <a:r>
              <a:rPr lang="tr-TR" i="1" dirty="0" smtClean="0"/>
              <a:t> </a:t>
            </a:r>
            <a:r>
              <a:rPr lang="tr-TR" dirty="0" smtClean="0"/>
              <a:t>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best</a:t>
            </a:r>
            <a:r>
              <a:rPr lang="tr-TR" dirty="0" smtClean="0"/>
              <a:t> in </a:t>
            </a:r>
            <a:r>
              <a:rPr lang="tr-TR" dirty="0" err="1" smtClean="0"/>
              <a:t>Old</a:t>
            </a:r>
            <a:r>
              <a:rPr lang="tr-TR" dirty="0" smtClean="0"/>
              <a:t> </a:t>
            </a:r>
            <a:r>
              <a:rPr lang="tr-TR" dirty="0" err="1" smtClean="0"/>
              <a:t>English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uses</a:t>
            </a:r>
            <a:r>
              <a:rPr lang="tr-TR" dirty="0" smtClean="0"/>
              <a:t> </a:t>
            </a:r>
            <a:r>
              <a:rPr lang="tr-TR" dirty="0" err="1" smtClean="0"/>
              <a:t>alliteration</a:t>
            </a:r>
            <a:r>
              <a:rPr lang="tr-TR" dirty="0" smtClean="0"/>
              <a:t>. </a:t>
            </a:r>
          </a:p>
          <a:p>
            <a:endParaRPr lang="tr-TR" dirty="0" smtClean="0"/>
          </a:p>
          <a:p>
            <a:pPr>
              <a:buNone/>
            </a:pPr>
            <a:r>
              <a:rPr lang="tr-TR" b="1" i="1" dirty="0" smtClean="0"/>
              <a:t>*</a:t>
            </a:r>
            <a:r>
              <a:rPr lang="tr-TR" b="1" i="1" dirty="0" err="1" smtClean="0"/>
              <a:t>style</a:t>
            </a:r>
            <a:r>
              <a:rPr lang="tr-TR" b="1" i="1" dirty="0" smtClean="0"/>
              <a:t>: </a:t>
            </a:r>
            <a:r>
              <a:rPr lang="tr-TR" dirty="0" err="1" smtClean="0"/>
              <a:t>writer’s</a:t>
            </a:r>
            <a:r>
              <a:rPr lang="tr-TR" dirty="0" smtClean="0"/>
              <a:t> </a:t>
            </a:r>
            <a:r>
              <a:rPr lang="tr-TR" dirty="0" err="1" smtClean="0"/>
              <a:t>special</a:t>
            </a:r>
            <a:r>
              <a:rPr lang="tr-TR" dirty="0" smtClean="0"/>
              <a:t> </a:t>
            </a:r>
            <a:r>
              <a:rPr lang="tr-TR" dirty="0" err="1" smtClean="0"/>
              <a:t>way</a:t>
            </a:r>
            <a:r>
              <a:rPr lang="tr-TR" dirty="0" smtClean="0"/>
              <a:t> of </a:t>
            </a:r>
            <a:r>
              <a:rPr lang="tr-TR" dirty="0" err="1" smtClean="0"/>
              <a:t>using</a:t>
            </a:r>
            <a:r>
              <a:rPr lang="tr-TR" dirty="0" smtClean="0"/>
              <a:t> </a:t>
            </a:r>
            <a:r>
              <a:rPr lang="tr-TR" dirty="0" err="1" smtClean="0"/>
              <a:t>language</a:t>
            </a:r>
            <a:r>
              <a:rPr lang="tr-TR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785794"/>
            <a:ext cx="8401080" cy="5340369"/>
          </a:xfrm>
        </p:spPr>
        <p:txBody>
          <a:bodyPr>
            <a:normAutofit/>
          </a:bodyPr>
          <a:lstStyle/>
          <a:p>
            <a:r>
              <a:rPr lang="en-GB" dirty="0" smtClean="0"/>
              <a:t>The old English language or Anglo-Saxon was the earliest form of English.</a:t>
            </a:r>
          </a:p>
          <a:p>
            <a:endParaRPr lang="en-GB" dirty="0" smtClean="0"/>
          </a:p>
          <a:p>
            <a:r>
              <a:rPr lang="en-GB" dirty="0" smtClean="0"/>
              <a:t>Old English was spoken from about A.D 600  to about 1100. </a:t>
            </a:r>
          </a:p>
          <a:p>
            <a:endParaRPr lang="en-GB" dirty="0" smtClean="0"/>
          </a:p>
          <a:p>
            <a:r>
              <a:rPr lang="en-GB" i="1" dirty="0" smtClean="0"/>
              <a:t>Beowulf  </a:t>
            </a:r>
            <a:r>
              <a:rPr lang="en-GB" dirty="0" smtClean="0"/>
              <a:t>is the oldest of the great long poems.</a:t>
            </a:r>
          </a:p>
          <a:p>
            <a:endParaRPr lang="en-GB" dirty="0" smtClean="0"/>
          </a:p>
          <a:p>
            <a:r>
              <a:rPr lang="en-GB" dirty="0" smtClean="0"/>
              <a:t>It dates back to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en-GB" dirty="0" smtClean="0"/>
              <a:t>seventh century. </a:t>
            </a:r>
          </a:p>
          <a:p>
            <a:endParaRPr lang="tr-TR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785794"/>
            <a:ext cx="8258204" cy="5340369"/>
          </a:xfrm>
        </p:spPr>
        <p:txBody>
          <a:bodyPr/>
          <a:lstStyle/>
          <a:p>
            <a:r>
              <a:rPr lang="en-GB" dirty="0" smtClean="0"/>
              <a:t>Beowulf  is  English in language and origin, but the story deals not with native English men but with their </a:t>
            </a:r>
            <a:r>
              <a:rPr lang="en-GB" i="1" dirty="0" smtClean="0"/>
              <a:t>Germanic ancestor</a:t>
            </a:r>
            <a:r>
              <a:rPr lang="tr-TR" i="1" dirty="0" smtClean="0"/>
              <a:t>s</a:t>
            </a:r>
            <a:r>
              <a:rPr lang="en-GB" i="1" dirty="0" smtClean="0"/>
              <a:t> </a:t>
            </a:r>
            <a:r>
              <a:rPr lang="en-GB" dirty="0" smtClean="0"/>
              <a:t>(</a:t>
            </a:r>
            <a:r>
              <a:rPr lang="en-GB" dirty="0" err="1" smtClean="0"/>
              <a:t>Abrams</a:t>
            </a:r>
            <a:r>
              <a:rPr lang="en-GB" dirty="0" smtClean="0"/>
              <a:t>, 1996, p. 18).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Beowulf which is composed of about 3000 lines is the first English epic.</a:t>
            </a:r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428604"/>
            <a:ext cx="8258204" cy="607223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GB" i="1" u="sng" dirty="0" smtClean="0"/>
              <a:t>Epic, a literary term</a:t>
            </a:r>
          </a:p>
          <a:p>
            <a:r>
              <a:rPr lang="en-GB" i="1" dirty="0" smtClean="0"/>
              <a:t>Epic</a:t>
            </a:r>
            <a:r>
              <a:rPr lang="en-GB" dirty="0" smtClean="0"/>
              <a:t> is defined as a long narrative poem.</a:t>
            </a:r>
          </a:p>
          <a:p>
            <a:endParaRPr lang="en-GB" dirty="0" smtClean="0"/>
          </a:p>
          <a:p>
            <a:r>
              <a:rPr lang="en-GB" i="1" dirty="0" smtClean="0"/>
              <a:t>Epic poem </a:t>
            </a:r>
            <a:r>
              <a:rPr lang="en-GB" dirty="0" smtClean="0"/>
              <a:t>includes history , the history of people or a race (Barton &amp; Hudson, 1997).</a:t>
            </a:r>
          </a:p>
          <a:p>
            <a:endParaRPr lang="en-GB" dirty="0" smtClean="0"/>
          </a:p>
          <a:p>
            <a:r>
              <a:rPr lang="en-GB" dirty="0" smtClean="0"/>
              <a:t>According to many critics, there are two kinds of epic:  </a:t>
            </a:r>
          </a:p>
          <a:p>
            <a:pPr>
              <a:buNone/>
            </a:pPr>
            <a:r>
              <a:rPr lang="en-GB" dirty="0" smtClean="0"/>
              <a:t>                      a)  traditional epic (or folk epic)</a:t>
            </a:r>
          </a:p>
          <a:p>
            <a:pPr>
              <a:buNone/>
            </a:pPr>
            <a:r>
              <a:rPr lang="en-GB" dirty="0" smtClean="0"/>
              <a:t>                      b)  literary (or art) epic</a:t>
            </a:r>
            <a:endParaRPr lang="tr-TR" dirty="0" smtClean="0"/>
          </a:p>
          <a:p>
            <a:pPr>
              <a:buNone/>
            </a:pPr>
            <a:r>
              <a:rPr lang="tr-TR" b="1" i="1" dirty="0" smtClean="0"/>
              <a:t>* </a:t>
            </a:r>
            <a:r>
              <a:rPr lang="tr-TR" b="1" i="1" dirty="0" err="1" smtClean="0"/>
              <a:t>epic</a:t>
            </a:r>
            <a:endParaRPr lang="en-GB" b="1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500042"/>
            <a:ext cx="8258204" cy="5626121"/>
          </a:xfrm>
        </p:spPr>
        <p:txBody>
          <a:bodyPr/>
          <a:lstStyle/>
          <a:p>
            <a:endParaRPr lang="tr-TR" dirty="0" smtClean="0"/>
          </a:p>
          <a:p>
            <a:pPr>
              <a:buNone/>
            </a:pPr>
            <a:r>
              <a:rPr lang="tr-TR" i="1" dirty="0" smtClean="0"/>
              <a:t>    </a:t>
            </a:r>
            <a:r>
              <a:rPr lang="en-GB" i="1" u="sng" dirty="0" smtClean="0"/>
              <a:t>Epic, a literary term</a:t>
            </a:r>
            <a:endParaRPr lang="en-GB" u="sng" dirty="0" smtClean="0"/>
          </a:p>
          <a:p>
            <a:r>
              <a:rPr lang="en-GB" dirty="0" smtClean="0"/>
              <a:t>The traditional epic is an oral or anonymous poem.</a:t>
            </a:r>
          </a:p>
          <a:p>
            <a:endParaRPr lang="en-GB" dirty="0" smtClean="0"/>
          </a:p>
          <a:p>
            <a:r>
              <a:rPr lang="en-GB" dirty="0" smtClean="0"/>
              <a:t>It focuses on the adventures of a hero who is important to a nation. </a:t>
            </a:r>
          </a:p>
          <a:p>
            <a:endParaRPr lang="en-GB" dirty="0" smtClean="0"/>
          </a:p>
          <a:p>
            <a:r>
              <a:rPr lang="en-GB" dirty="0" smtClean="0"/>
              <a:t>The literary or art epic is a conscious imitation of a folk epic.</a:t>
            </a:r>
          </a:p>
          <a:p>
            <a:endParaRPr lang="tr-TR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4282" y="714356"/>
            <a:ext cx="8572560" cy="5668971"/>
          </a:xfrm>
        </p:spPr>
        <p:txBody>
          <a:bodyPr/>
          <a:lstStyle/>
          <a:p>
            <a:r>
              <a:rPr lang="en-GB" dirty="0" smtClean="0"/>
              <a:t>In this regard, the name of </a:t>
            </a:r>
            <a:r>
              <a:rPr lang="en-GB" i="1" dirty="0" smtClean="0"/>
              <a:t>Beowulf’s </a:t>
            </a:r>
            <a:r>
              <a:rPr lang="en-GB" dirty="0" smtClean="0"/>
              <a:t>author is unknown.</a:t>
            </a:r>
          </a:p>
          <a:p>
            <a:endParaRPr lang="en-GB" dirty="0" smtClean="0"/>
          </a:p>
          <a:p>
            <a:r>
              <a:rPr lang="en-GB" dirty="0" smtClean="0"/>
              <a:t>The story of the poem is not  about English men, but about:</a:t>
            </a:r>
          </a:p>
          <a:p>
            <a:pPr>
              <a:buNone/>
            </a:pPr>
            <a:r>
              <a:rPr lang="en-GB" dirty="0" smtClean="0"/>
              <a:t>                                * </a:t>
            </a:r>
            <a:r>
              <a:rPr lang="en-GB" dirty="0" err="1" smtClean="0"/>
              <a:t>Hrothgar</a:t>
            </a:r>
            <a:r>
              <a:rPr lang="en-GB" dirty="0" smtClean="0"/>
              <a:t>, king of the Danes </a:t>
            </a:r>
          </a:p>
          <a:p>
            <a:pPr>
              <a:buNone/>
            </a:pPr>
            <a:r>
              <a:rPr lang="en-GB" dirty="0" smtClean="0"/>
              <a:t>                                * a brave young man, Beowulf                   			      from Sweden.</a:t>
            </a:r>
          </a:p>
          <a:p>
            <a:endParaRPr lang="tr-TR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0"/>
            <a:ext cx="8329642" cy="628652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i="1" dirty="0" smtClean="0"/>
              <a:t>            </a:t>
            </a:r>
            <a:endParaRPr lang="tr-TR" sz="3300" i="1" dirty="0" smtClean="0"/>
          </a:p>
          <a:p>
            <a:pPr>
              <a:buNone/>
            </a:pPr>
            <a:r>
              <a:rPr lang="tr-TR" sz="3300" i="1" dirty="0" smtClean="0"/>
              <a:t>              </a:t>
            </a:r>
            <a:r>
              <a:rPr lang="tr-TR" sz="3300" i="1" dirty="0" err="1" smtClean="0"/>
              <a:t>What</a:t>
            </a:r>
            <a:r>
              <a:rPr lang="tr-TR" sz="3300" i="1" dirty="0" smtClean="0"/>
              <a:t> t</a:t>
            </a:r>
            <a:r>
              <a:rPr lang="en-GB" sz="3300" i="1" dirty="0" smtClean="0"/>
              <a:t>he story of the poem is</a:t>
            </a:r>
            <a:r>
              <a:rPr lang="tr-TR" sz="3300" i="1" dirty="0" smtClean="0"/>
              <a:t> </a:t>
            </a:r>
            <a:r>
              <a:rPr lang="tr-TR" sz="3300" i="1" dirty="0" err="1" smtClean="0"/>
              <a:t>about</a:t>
            </a:r>
            <a:r>
              <a:rPr lang="tr-TR" sz="3300" i="1" dirty="0" smtClean="0"/>
              <a:t>:</a:t>
            </a:r>
          </a:p>
          <a:p>
            <a:pPr>
              <a:buNone/>
            </a:pPr>
            <a:endParaRPr lang="tr-TR" i="1" dirty="0" smtClean="0"/>
          </a:p>
          <a:p>
            <a:r>
              <a:rPr lang="tr-TR" sz="3300" dirty="0" err="1" smtClean="0"/>
              <a:t>Grendel</a:t>
            </a:r>
            <a:r>
              <a:rPr lang="tr-TR" sz="3300" dirty="0" smtClean="0"/>
              <a:t>, a </a:t>
            </a:r>
            <a:r>
              <a:rPr lang="tr-TR" sz="3300" dirty="0" err="1" smtClean="0"/>
              <a:t>creature</a:t>
            </a:r>
            <a:r>
              <a:rPr lang="tr-TR" sz="3300" dirty="0" smtClean="0"/>
              <a:t> </a:t>
            </a:r>
            <a:r>
              <a:rPr lang="tr-TR" sz="3300" dirty="0" err="1" smtClean="0"/>
              <a:t>visits</a:t>
            </a:r>
            <a:r>
              <a:rPr lang="tr-TR" sz="3300" dirty="0" smtClean="0"/>
              <a:t> </a:t>
            </a:r>
            <a:r>
              <a:rPr lang="tr-TR" sz="3300" dirty="0" err="1" smtClean="0"/>
              <a:t>King’s</a:t>
            </a:r>
            <a:r>
              <a:rPr lang="tr-TR" sz="3300" dirty="0" smtClean="0"/>
              <a:t> </a:t>
            </a:r>
            <a:r>
              <a:rPr lang="tr-TR" sz="3300" dirty="0" err="1" smtClean="0"/>
              <a:t>hall</a:t>
            </a:r>
            <a:r>
              <a:rPr lang="tr-TR" sz="3300" dirty="0" smtClean="0"/>
              <a:t> </a:t>
            </a:r>
            <a:r>
              <a:rPr lang="tr-TR" sz="3300" dirty="0" err="1" smtClean="0"/>
              <a:t>and</a:t>
            </a:r>
            <a:r>
              <a:rPr lang="tr-TR" sz="3300" dirty="0" smtClean="0"/>
              <a:t> </a:t>
            </a:r>
            <a:r>
              <a:rPr lang="tr-TR" sz="3300" dirty="0" err="1" smtClean="0"/>
              <a:t>kills</a:t>
            </a:r>
            <a:r>
              <a:rPr lang="tr-TR" sz="3300" dirty="0" smtClean="0"/>
              <a:t> his men.</a:t>
            </a:r>
          </a:p>
          <a:p>
            <a:endParaRPr lang="tr-TR" sz="3300" dirty="0" smtClean="0"/>
          </a:p>
          <a:p>
            <a:r>
              <a:rPr lang="tr-TR" sz="3300" dirty="0" err="1" smtClean="0"/>
              <a:t>Beowulf</a:t>
            </a:r>
            <a:r>
              <a:rPr lang="tr-TR" sz="3300" dirty="0" smtClean="0"/>
              <a:t>  </a:t>
            </a:r>
            <a:r>
              <a:rPr lang="tr-TR" sz="3300" dirty="0" err="1" smtClean="0"/>
              <a:t>helps</a:t>
            </a:r>
            <a:r>
              <a:rPr lang="tr-TR" sz="3300" dirty="0" smtClean="0"/>
              <a:t> </a:t>
            </a:r>
            <a:r>
              <a:rPr lang="tr-TR" sz="3300" dirty="0" err="1" smtClean="0"/>
              <a:t>king</a:t>
            </a:r>
            <a:r>
              <a:rPr lang="tr-TR" sz="3300" dirty="0" smtClean="0"/>
              <a:t> of </a:t>
            </a:r>
            <a:r>
              <a:rPr lang="tr-TR" sz="3300" dirty="0" err="1" smtClean="0"/>
              <a:t>the</a:t>
            </a:r>
            <a:r>
              <a:rPr lang="tr-TR" sz="3300" dirty="0" smtClean="0"/>
              <a:t> </a:t>
            </a:r>
            <a:r>
              <a:rPr lang="tr-TR" sz="3300" dirty="0" err="1" smtClean="0"/>
              <a:t>Danes</a:t>
            </a:r>
            <a:r>
              <a:rPr lang="tr-TR" sz="3300" dirty="0" smtClean="0"/>
              <a:t>  </a:t>
            </a:r>
            <a:r>
              <a:rPr lang="tr-TR" sz="3300" dirty="0" err="1" smtClean="0"/>
              <a:t>and</a:t>
            </a:r>
            <a:r>
              <a:rPr lang="tr-TR" sz="3300" dirty="0" smtClean="0"/>
              <a:t> </a:t>
            </a:r>
            <a:r>
              <a:rPr lang="tr-TR" sz="3300" dirty="0" err="1" smtClean="0"/>
              <a:t>attacks</a:t>
            </a:r>
            <a:r>
              <a:rPr lang="tr-TR" sz="3300" dirty="0" smtClean="0"/>
              <a:t> </a:t>
            </a:r>
            <a:r>
              <a:rPr lang="tr-TR" sz="3300" dirty="0" err="1" smtClean="0"/>
              <a:t>Grendel</a:t>
            </a:r>
            <a:r>
              <a:rPr lang="tr-TR" sz="3300" dirty="0" smtClean="0"/>
              <a:t>.</a:t>
            </a:r>
          </a:p>
          <a:p>
            <a:endParaRPr lang="tr-TR" sz="3300" dirty="0" smtClean="0"/>
          </a:p>
          <a:p>
            <a:r>
              <a:rPr lang="tr-TR" sz="3300" dirty="0" err="1" smtClean="0"/>
              <a:t>Grendel</a:t>
            </a:r>
            <a:r>
              <a:rPr lang="tr-TR" sz="3300" dirty="0" smtClean="0"/>
              <a:t> </a:t>
            </a:r>
            <a:r>
              <a:rPr lang="tr-TR" sz="3300" dirty="0" err="1" smtClean="0"/>
              <a:t>dies</a:t>
            </a:r>
            <a:r>
              <a:rPr lang="tr-TR" sz="3300" dirty="0" smtClean="0"/>
              <a:t>. </a:t>
            </a:r>
          </a:p>
          <a:p>
            <a:endParaRPr lang="tr-TR" sz="3300" dirty="0" smtClean="0"/>
          </a:p>
          <a:p>
            <a:r>
              <a:rPr lang="tr-TR" sz="3300" dirty="0" err="1" smtClean="0"/>
              <a:t>However</a:t>
            </a:r>
            <a:r>
              <a:rPr lang="tr-TR" sz="3300" dirty="0" smtClean="0"/>
              <a:t>, </a:t>
            </a:r>
            <a:r>
              <a:rPr lang="tr-TR" sz="3300" dirty="0" err="1" smtClean="0"/>
              <a:t>the</a:t>
            </a:r>
            <a:r>
              <a:rPr lang="tr-TR" sz="3300" dirty="0" smtClean="0"/>
              <a:t> </a:t>
            </a:r>
            <a:r>
              <a:rPr lang="tr-TR" sz="3300" dirty="0" err="1" smtClean="0"/>
              <a:t>attacks</a:t>
            </a:r>
            <a:r>
              <a:rPr lang="tr-TR" sz="3300" dirty="0" smtClean="0"/>
              <a:t> </a:t>
            </a:r>
            <a:r>
              <a:rPr lang="tr-TR" sz="3300" dirty="0" err="1" smtClean="0"/>
              <a:t>restart</a:t>
            </a:r>
            <a:r>
              <a:rPr lang="tr-TR" sz="3300" dirty="0" smtClean="0"/>
              <a:t> </a:t>
            </a:r>
            <a:r>
              <a:rPr lang="tr-TR" sz="3300" dirty="0" err="1" smtClean="0"/>
              <a:t>when</a:t>
            </a:r>
            <a:r>
              <a:rPr lang="tr-TR" sz="3300" dirty="0" smtClean="0"/>
              <a:t> </a:t>
            </a:r>
            <a:r>
              <a:rPr lang="tr-TR" sz="3300" dirty="0" err="1" smtClean="0"/>
              <a:t>Grendel’s</a:t>
            </a:r>
            <a:r>
              <a:rPr lang="tr-TR" sz="3300" dirty="0" smtClean="0"/>
              <a:t> </a:t>
            </a:r>
            <a:r>
              <a:rPr lang="tr-TR" sz="3300" dirty="0" err="1" smtClean="0"/>
              <a:t>mother</a:t>
            </a:r>
            <a:r>
              <a:rPr lang="tr-TR" sz="3300" dirty="0" smtClean="0"/>
              <a:t> </a:t>
            </a:r>
            <a:r>
              <a:rPr lang="tr-TR" sz="3300" dirty="0" err="1" smtClean="0"/>
              <a:t>comes</a:t>
            </a:r>
            <a:r>
              <a:rPr lang="tr-TR" sz="3300" dirty="0" smtClean="0"/>
              <a:t> </a:t>
            </a:r>
            <a:r>
              <a:rPr lang="tr-TR" sz="3300" dirty="0" err="1" smtClean="0"/>
              <a:t>to</a:t>
            </a:r>
            <a:r>
              <a:rPr lang="tr-TR" sz="3300" dirty="0" smtClean="0"/>
              <a:t> </a:t>
            </a:r>
            <a:r>
              <a:rPr lang="tr-TR" sz="3300" dirty="0" err="1" smtClean="0"/>
              <a:t>the</a:t>
            </a:r>
            <a:r>
              <a:rPr lang="tr-TR" sz="3300" dirty="0" smtClean="0"/>
              <a:t> </a:t>
            </a:r>
            <a:r>
              <a:rPr lang="tr-TR" sz="3300" dirty="0" err="1" smtClean="0"/>
              <a:t>hall</a:t>
            </a:r>
            <a:r>
              <a:rPr lang="tr-TR" sz="3300" dirty="0" smtClean="0"/>
              <a:t> </a:t>
            </a:r>
            <a:r>
              <a:rPr lang="tr-TR" sz="3300" dirty="0" err="1" smtClean="0"/>
              <a:t>to</a:t>
            </a:r>
            <a:r>
              <a:rPr lang="tr-TR" sz="3300" dirty="0" smtClean="0"/>
              <a:t> </a:t>
            </a:r>
            <a:r>
              <a:rPr lang="tr-TR" sz="3300" dirty="0" err="1" smtClean="0"/>
              <a:t>take</a:t>
            </a:r>
            <a:r>
              <a:rPr lang="tr-TR" sz="3300" dirty="0" smtClean="0"/>
              <a:t> her </a:t>
            </a:r>
            <a:r>
              <a:rPr lang="tr-TR" sz="3300" dirty="0" err="1" smtClean="0"/>
              <a:t>revenge</a:t>
            </a:r>
            <a:r>
              <a:rPr lang="tr-TR" sz="3300" dirty="0" smtClean="0"/>
              <a:t>.</a:t>
            </a:r>
          </a:p>
          <a:p>
            <a:endParaRPr lang="tr-TR" sz="3300" dirty="0" smtClean="0"/>
          </a:p>
          <a:p>
            <a:r>
              <a:rPr lang="tr-TR" sz="3300" dirty="0" err="1" smtClean="0"/>
              <a:t>Beowulf</a:t>
            </a:r>
            <a:r>
              <a:rPr lang="tr-TR" sz="3300" dirty="0" smtClean="0"/>
              <a:t> </a:t>
            </a:r>
            <a:r>
              <a:rPr lang="tr-TR" sz="3300" dirty="0" err="1" smtClean="0"/>
              <a:t>wins</a:t>
            </a:r>
            <a:r>
              <a:rPr lang="tr-TR" sz="3300" dirty="0" smtClean="0"/>
              <a:t> </a:t>
            </a:r>
            <a:r>
              <a:rPr lang="tr-TR" sz="3300" dirty="0" err="1" smtClean="0"/>
              <a:t>the</a:t>
            </a:r>
            <a:r>
              <a:rPr lang="tr-TR" sz="3300" dirty="0" smtClean="0"/>
              <a:t> </a:t>
            </a:r>
            <a:r>
              <a:rPr lang="tr-TR" sz="3300" dirty="0" err="1" smtClean="0"/>
              <a:t>battle</a:t>
            </a:r>
            <a:r>
              <a:rPr lang="tr-TR" sz="3300" dirty="0" smtClean="0"/>
              <a:t> </a:t>
            </a:r>
            <a:r>
              <a:rPr lang="tr-TR" sz="3300" dirty="0" err="1" smtClean="0"/>
              <a:t>by</a:t>
            </a:r>
            <a:r>
              <a:rPr lang="tr-TR" sz="3300" dirty="0" smtClean="0"/>
              <a:t> </a:t>
            </a:r>
            <a:r>
              <a:rPr lang="tr-TR" sz="3300" dirty="0" err="1" smtClean="0"/>
              <a:t>killing</a:t>
            </a:r>
            <a:r>
              <a:rPr lang="tr-TR" sz="3300" dirty="0" smtClean="0"/>
              <a:t> her.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428736"/>
            <a:ext cx="8258204" cy="4697427"/>
          </a:xfrm>
        </p:spPr>
        <p:txBody>
          <a:bodyPr>
            <a:normAutofit/>
          </a:bodyPr>
          <a:lstStyle/>
          <a:p>
            <a:r>
              <a:rPr lang="en-GB" dirty="0" smtClean="0"/>
              <a:t>Afterwards, Beowulf, king of his people fights against a fire</a:t>
            </a:r>
            <a:r>
              <a:rPr lang="tr-TR" dirty="0" smtClean="0"/>
              <a:t>-</a:t>
            </a:r>
            <a:r>
              <a:rPr lang="en-GB" dirty="0" err="1" smtClean="0"/>
              <a:t>bre</a:t>
            </a:r>
            <a:r>
              <a:rPr lang="tr-TR" dirty="0" smtClean="0"/>
              <a:t>a</a:t>
            </a:r>
            <a:r>
              <a:rPr lang="en-GB" dirty="0" smtClean="0"/>
              <a:t>thing creature and he kills it.</a:t>
            </a:r>
          </a:p>
          <a:p>
            <a:endParaRPr lang="en-GB" dirty="0" smtClean="0"/>
          </a:p>
          <a:p>
            <a:r>
              <a:rPr lang="en-GB" dirty="0" smtClean="0"/>
              <a:t>However, he dies because he is wounded in the fight. </a:t>
            </a:r>
          </a:p>
          <a:p>
            <a:endParaRPr lang="en-GB" dirty="0" smtClean="0"/>
          </a:p>
          <a:p>
            <a:r>
              <a:rPr lang="en-GB" dirty="0" smtClean="0"/>
              <a:t>The story ends with a painful  portrait of Beowulf’s funeral fire.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Beowulf</a:t>
            </a:r>
            <a:r>
              <a:rPr lang="tr-TR" dirty="0" smtClean="0"/>
              <a:t> </a:t>
            </a:r>
            <a:r>
              <a:rPr lang="tr-TR" dirty="0" err="1" smtClean="0"/>
              <a:t>offers</a:t>
            </a:r>
            <a:r>
              <a:rPr lang="tr-TR" dirty="0" smtClean="0"/>
              <a:t> </a:t>
            </a:r>
            <a:r>
              <a:rPr lang="tr-TR" dirty="0" err="1" smtClean="0"/>
              <a:t>insights</a:t>
            </a:r>
            <a:r>
              <a:rPr lang="tr-TR" dirty="0" smtClean="0"/>
              <a:t> </a:t>
            </a:r>
            <a:r>
              <a:rPr lang="tr-TR" dirty="0" err="1" smtClean="0"/>
              <a:t>into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fierce fights</a:t>
            </a:r>
          </a:p>
          <a:p>
            <a:r>
              <a:rPr lang="en-GB" dirty="0" smtClean="0"/>
              <a:t>brave deeds</a:t>
            </a:r>
          </a:p>
          <a:p>
            <a:r>
              <a:rPr lang="en-GB" dirty="0" smtClean="0"/>
              <a:t>speeches of the leader</a:t>
            </a:r>
          </a:p>
          <a:p>
            <a:r>
              <a:rPr lang="en-GB" dirty="0" smtClean="0"/>
              <a:t>suffering of the leader’s men</a:t>
            </a:r>
          </a:p>
          <a:p>
            <a:r>
              <a:rPr lang="en-GB" dirty="0" smtClean="0"/>
              <a:t>description of their lives in the hall</a:t>
            </a:r>
          </a:p>
          <a:p>
            <a:r>
              <a:rPr lang="en-GB" dirty="0" smtClean="0"/>
              <a:t>their travels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734</Words>
  <Application>Microsoft Office PowerPoint</Application>
  <PresentationFormat>Ekran Gösterisi (4:3)</PresentationFormat>
  <Paragraphs>125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Ofis Teması</vt:lpstr>
      <vt:lpstr>Old English Literature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Beowulf offers insights into:</vt:lpstr>
      <vt:lpstr>PowerPoint Sunusu</vt:lpstr>
      <vt:lpstr>PowerPoint Sunusu</vt:lpstr>
      <vt:lpstr>Other Old English Poems</vt:lpstr>
      <vt:lpstr>Other poems taken straight from Bible</vt:lpstr>
      <vt:lpstr>Other Old English Poems</vt:lpstr>
      <vt:lpstr>Other Old English Poem</vt:lpstr>
      <vt:lpstr>Most Interesting Piece of Prose 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English Literature</dc:title>
  <dc:creator>dell1</dc:creator>
  <cp:lastModifiedBy>Betul ALTAS</cp:lastModifiedBy>
  <cp:revision>45</cp:revision>
  <dcterms:created xsi:type="dcterms:W3CDTF">2017-09-25T19:44:43Z</dcterms:created>
  <dcterms:modified xsi:type="dcterms:W3CDTF">2024-09-27T06:12:34Z</dcterms:modified>
</cp:coreProperties>
</file>