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3" r:id="rId1"/>
  </p:sldMasterIdLst>
  <p:notesMasterIdLst>
    <p:notesMasterId r:id="rId7"/>
  </p:notes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nes ünaldı" initials="eü" lastIdx="1" clrIdx="0">
    <p:extLst>
      <p:ext uri="{19B8F6BF-5375-455C-9EA6-DF929625EA0E}">
        <p15:presenceInfo xmlns:p15="http://schemas.microsoft.com/office/powerpoint/2012/main" userId="80feacbdf03dbbb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6366" autoAdjust="0"/>
  </p:normalViewPr>
  <p:slideViewPr>
    <p:cSldViewPr snapToGrid="0">
      <p:cViewPr varScale="1">
        <p:scale>
          <a:sx n="122" d="100"/>
          <a:sy n="122" d="100"/>
        </p:scale>
        <p:origin x="96" y="13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7" d="100"/>
          <a:sy n="87" d="100"/>
        </p:scale>
        <p:origin x="3840"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04-10T12:31:12.477" idx="1">
    <p:pos x="6439" y="-357"/>
    <p:text/>
    <p:extLst>
      <p:ext uri="{C676402C-5697-4E1C-873F-D02D1690AC5C}">
        <p15:threadingInfo xmlns:p15="http://schemas.microsoft.com/office/powerpoint/2012/main" timeZoneBias="-18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49E746-E4CC-4E5D-BC45-C98C2BAEFAA7}" type="datetimeFigureOut">
              <a:rPr lang="tr-TR" smtClean="0"/>
              <a:t>10.04.2022</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F68640-30F0-464C-B289-ED8AEAED2DD4}" type="slidenum">
              <a:rPr lang="tr-TR" smtClean="0"/>
              <a:t>‹#›</a:t>
            </a:fld>
            <a:endParaRPr lang="tr-TR"/>
          </a:p>
        </p:txBody>
      </p:sp>
    </p:spTree>
    <p:extLst>
      <p:ext uri="{BB962C8B-B14F-4D97-AF65-F5344CB8AC3E}">
        <p14:creationId xmlns:p14="http://schemas.microsoft.com/office/powerpoint/2010/main" val="40145099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5"/>
          </p:nvPr>
        </p:nvSpPr>
        <p:spPr/>
        <p:txBody>
          <a:bodyPr/>
          <a:lstStyle/>
          <a:p>
            <a:fld id="{02F68640-30F0-464C-B289-ED8AEAED2DD4}" type="slidenum">
              <a:rPr lang="tr-TR" smtClean="0"/>
              <a:t>1</a:t>
            </a:fld>
            <a:endParaRPr lang="tr-TR"/>
          </a:p>
        </p:txBody>
      </p:sp>
    </p:spTree>
    <p:extLst>
      <p:ext uri="{BB962C8B-B14F-4D97-AF65-F5344CB8AC3E}">
        <p14:creationId xmlns:p14="http://schemas.microsoft.com/office/powerpoint/2010/main" val="18929693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tr-TR"/>
              <a:t>Asıl başlık stilini düzenlemek için tıklayın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355807A6-8187-426E-A807-074F069BDD68}" type="datetimeFigureOut">
              <a:rPr lang="tr-TR" smtClean="0"/>
              <a:t>10.04.2022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91928FD-41BD-4F70-8C5B-89C88FBF5C3E}" type="slidenum">
              <a:rPr lang="tr-TR" smtClean="0"/>
              <a:t>‹#›</a:t>
            </a:fld>
            <a:endParaRPr lang="tr-TR"/>
          </a:p>
        </p:txBody>
      </p:sp>
    </p:spTree>
    <p:extLst>
      <p:ext uri="{BB962C8B-B14F-4D97-AF65-F5344CB8AC3E}">
        <p14:creationId xmlns:p14="http://schemas.microsoft.com/office/powerpoint/2010/main" val="38181407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355807A6-8187-426E-A807-074F069BDD68}" type="datetimeFigureOut">
              <a:rPr lang="tr-TR" smtClean="0"/>
              <a:t>10.04.2022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91928FD-41BD-4F70-8C5B-89C88FBF5C3E}" type="slidenum">
              <a:rPr lang="tr-TR" smtClean="0"/>
              <a:t>‹#›</a:t>
            </a:fld>
            <a:endParaRPr lang="tr-TR"/>
          </a:p>
        </p:txBody>
      </p:sp>
    </p:spTree>
    <p:extLst>
      <p:ext uri="{BB962C8B-B14F-4D97-AF65-F5344CB8AC3E}">
        <p14:creationId xmlns:p14="http://schemas.microsoft.com/office/powerpoint/2010/main" val="27396978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tr-TR"/>
              <a:t>Asıl başlık stilini düzenlemek için tıklayın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355807A6-8187-426E-A807-074F069BDD68}" type="datetimeFigureOut">
              <a:rPr lang="tr-TR" smtClean="0"/>
              <a:t>10.04.2022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91928FD-41BD-4F70-8C5B-89C88FBF5C3E}" type="slidenum">
              <a:rPr lang="tr-TR" smtClean="0"/>
              <a:t>‹#›</a:t>
            </a:fld>
            <a:endParaRPr lang="tr-TR"/>
          </a:p>
        </p:txBody>
      </p:sp>
    </p:spTree>
    <p:extLst>
      <p:ext uri="{BB962C8B-B14F-4D97-AF65-F5344CB8AC3E}">
        <p14:creationId xmlns:p14="http://schemas.microsoft.com/office/powerpoint/2010/main" val="162857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tr-TR"/>
              <a:t>Asıl başlık stilini düzenlemek için tıklayın</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355807A6-8187-426E-A807-074F069BDD68}" type="datetimeFigureOut">
              <a:rPr lang="tr-TR" smtClean="0"/>
              <a:t>10.04.2022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91928FD-41BD-4F70-8C5B-89C88FBF5C3E}" type="slidenum">
              <a:rPr lang="tr-TR" smtClean="0"/>
              <a:t>‹#›</a:t>
            </a:fld>
            <a:endParaRPr lang="tr-TR"/>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1714726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355807A6-8187-426E-A807-074F069BDD68}" type="datetimeFigureOut">
              <a:rPr lang="tr-TR" smtClean="0"/>
              <a:t>10.04.2022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91928FD-41BD-4F70-8C5B-89C88FBF5C3E}" type="slidenum">
              <a:rPr lang="tr-TR" smtClean="0"/>
              <a:t>‹#›</a:t>
            </a:fld>
            <a:endParaRPr lang="tr-TR"/>
          </a:p>
        </p:txBody>
      </p:sp>
    </p:spTree>
    <p:extLst>
      <p:ext uri="{BB962C8B-B14F-4D97-AF65-F5344CB8AC3E}">
        <p14:creationId xmlns:p14="http://schemas.microsoft.com/office/powerpoint/2010/main" val="11357544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55807A6-8187-426E-A807-074F069BDD68}" type="datetimeFigureOut">
              <a:rPr lang="tr-TR" smtClean="0"/>
              <a:t>10.04.2022</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91928FD-41BD-4F70-8C5B-89C88FBF5C3E}" type="slidenum">
              <a:rPr lang="tr-TR" smtClean="0"/>
              <a:t>‹#›</a:t>
            </a:fld>
            <a:endParaRPr lang="tr-TR"/>
          </a:p>
        </p:txBody>
      </p:sp>
    </p:spTree>
    <p:extLst>
      <p:ext uri="{BB962C8B-B14F-4D97-AF65-F5344CB8AC3E}">
        <p14:creationId xmlns:p14="http://schemas.microsoft.com/office/powerpoint/2010/main" val="13299125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55807A6-8187-426E-A807-074F069BDD68}" type="datetimeFigureOut">
              <a:rPr lang="tr-TR" smtClean="0"/>
              <a:t>10.04.2022</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91928FD-41BD-4F70-8C5B-89C88FBF5C3E}" type="slidenum">
              <a:rPr lang="tr-TR" smtClean="0"/>
              <a:t>‹#›</a:t>
            </a:fld>
            <a:endParaRPr lang="tr-TR"/>
          </a:p>
        </p:txBody>
      </p:sp>
    </p:spTree>
    <p:extLst>
      <p:ext uri="{BB962C8B-B14F-4D97-AF65-F5344CB8AC3E}">
        <p14:creationId xmlns:p14="http://schemas.microsoft.com/office/powerpoint/2010/main" val="30890666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355807A6-8187-426E-A807-074F069BDD68}" type="datetimeFigureOut">
              <a:rPr lang="tr-TR" smtClean="0"/>
              <a:t>10.04.2022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91928FD-41BD-4F70-8C5B-89C88FBF5C3E}" type="slidenum">
              <a:rPr lang="tr-TR" smtClean="0"/>
              <a:t>‹#›</a:t>
            </a:fld>
            <a:endParaRPr lang="tr-TR"/>
          </a:p>
        </p:txBody>
      </p:sp>
    </p:spTree>
    <p:extLst>
      <p:ext uri="{BB962C8B-B14F-4D97-AF65-F5344CB8AC3E}">
        <p14:creationId xmlns:p14="http://schemas.microsoft.com/office/powerpoint/2010/main" val="1051875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355807A6-8187-426E-A807-074F069BDD68}" type="datetimeFigureOut">
              <a:rPr lang="tr-TR" smtClean="0"/>
              <a:t>10.04.2022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91928FD-41BD-4F70-8C5B-89C88FBF5C3E}" type="slidenum">
              <a:rPr lang="tr-TR" smtClean="0"/>
              <a:t>‹#›</a:t>
            </a:fld>
            <a:endParaRPr lang="tr-TR"/>
          </a:p>
        </p:txBody>
      </p:sp>
    </p:spTree>
    <p:extLst>
      <p:ext uri="{BB962C8B-B14F-4D97-AF65-F5344CB8AC3E}">
        <p14:creationId xmlns:p14="http://schemas.microsoft.com/office/powerpoint/2010/main" val="35603948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355807A6-8187-426E-A807-074F069BDD68}" type="datetimeFigureOut">
              <a:rPr lang="tr-TR" smtClean="0"/>
              <a:t>10.04.2022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91928FD-41BD-4F70-8C5B-89C88FBF5C3E}" type="slidenum">
              <a:rPr lang="tr-TR" smtClean="0"/>
              <a:t>‹#›</a:t>
            </a:fld>
            <a:endParaRPr lang="tr-TR"/>
          </a:p>
        </p:txBody>
      </p:sp>
    </p:spTree>
    <p:extLst>
      <p:ext uri="{BB962C8B-B14F-4D97-AF65-F5344CB8AC3E}">
        <p14:creationId xmlns:p14="http://schemas.microsoft.com/office/powerpoint/2010/main" val="30655180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355807A6-8187-426E-A807-074F069BDD68}" type="datetimeFigureOut">
              <a:rPr lang="tr-TR" smtClean="0"/>
              <a:t>10.04.2022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91928FD-41BD-4F70-8C5B-89C88FBF5C3E}" type="slidenum">
              <a:rPr lang="tr-TR" smtClean="0"/>
              <a:t>‹#›</a:t>
            </a:fld>
            <a:endParaRPr lang="tr-TR"/>
          </a:p>
        </p:txBody>
      </p:sp>
    </p:spTree>
    <p:extLst>
      <p:ext uri="{BB962C8B-B14F-4D97-AF65-F5344CB8AC3E}">
        <p14:creationId xmlns:p14="http://schemas.microsoft.com/office/powerpoint/2010/main" val="34635938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355807A6-8187-426E-A807-074F069BDD68}" type="datetimeFigureOut">
              <a:rPr lang="tr-TR" smtClean="0"/>
              <a:t>10.04.2022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91928FD-41BD-4F70-8C5B-89C88FBF5C3E}" type="slidenum">
              <a:rPr lang="tr-TR" smtClean="0"/>
              <a:t>‹#›</a:t>
            </a:fld>
            <a:endParaRPr lang="tr-TR"/>
          </a:p>
        </p:txBody>
      </p:sp>
    </p:spTree>
    <p:extLst>
      <p:ext uri="{BB962C8B-B14F-4D97-AF65-F5344CB8AC3E}">
        <p14:creationId xmlns:p14="http://schemas.microsoft.com/office/powerpoint/2010/main" val="2825906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355807A6-8187-426E-A807-074F069BDD68}" type="datetimeFigureOut">
              <a:rPr lang="tr-TR" smtClean="0"/>
              <a:t>10.04.2022</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791928FD-41BD-4F70-8C5B-89C88FBF5C3E}" type="slidenum">
              <a:rPr lang="tr-TR" smtClean="0"/>
              <a:t>‹#›</a:t>
            </a:fld>
            <a:endParaRPr lang="tr-TR"/>
          </a:p>
        </p:txBody>
      </p:sp>
    </p:spTree>
    <p:extLst>
      <p:ext uri="{BB962C8B-B14F-4D97-AF65-F5344CB8AC3E}">
        <p14:creationId xmlns:p14="http://schemas.microsoft.com/office/powerpoint/2010/main" val="38288135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7" name="Date Placeholder 2"/>
          <p:cNvSpPr>
            <a:spLocks noGrp="1"/>
          </p:cNvSpPr>
          <p:nvPr>
            <p:ph type="dt" sz="half" idx="10"/>
          </p:nvPr>
        </p:nvSpPr>
        <p:spPr/>
        <p:txBody>
          <a:bodyPr/>
          <a:lstStyle/>
          <a:p>
            <a:fld id="{355807A6-8187-426E-A807-074F069BDD68}" type="datetimeFigureOut">
              <a:rPr lang="tr-TR" smtClean="0"/>
              <a:t>10.04.2022</a:t>
            </a:fld>
            <a:endParaRPr lang="tr-TR"/>
          </a:p>
        </p:txBody>
      </p:sp>
      <p:sp>
        <p:nvSpPr>
          <p:cNvPr id="5" name="Footer Placeholder 3"/>
          <p:cNvSpPr>
            <a:spLocks noGrp="1"/>
          </p:cNvSpPr>
          <p:nvPr>
            <p:ph type="ftr" sz="quarter" idx="11"/>
          </p:nvPr>
        </p:nvSpPr>
        <p:spPr/>
        <p:txBody>
          <a:bodyPr/>
          <a:lstStyle/>
          <a:p>
            <a:endParaRPr lang="tr-TR"/>
          </a:p>
        </p:txBody>
      </p:sp>
      <p:sp>
        <p:nvSpPr>
          <p:cNvPr id="6" name="Slide Number Placeholder 4"/>
          <p:cNvSpPr>
            <a:spLocks noGrp="1"/>
          </p:cNvSpPr>
          <p:nvPr>
            <p:ph type="sldNum" sz="quarter" idx="12"/>
          </p:nvPr>
        </p:nvSpPr>
        <p:spPr/>
        <p:txBody>
          <a:bodyPr/>
          <a:lstStyle/>
          <a:p>
            <a:fld id="{791928FD-41BD-4F70-8C5B-89C88FBF5C3E}" type="slidenum">
              <a:rPr lang="tr-TR" smtClean="0"/>
              <a:t>‹#›</a:t>
            </a:fld>
            <a:endParaRPr lang="tr-TR"/>
          </a:p>
        </p:txBody>
      </p:sp>
    </p:spTree>
    <p:extLst>
      <p:ext uri="{BB962C8B-B14F-4D97-AF65-F5344CB8AC3E}">
        <p14:creationId xmlns:p14="http://schemas.microsoft.com/office/powerpoint/2010/main" val="28582652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55807A6-8187-426E-A807-074F069BDD68}" type="datetimeFigureOut">
              <a:rPr lang="tr-TR" smtClean="0"/>
              <a:t>10.04.2022</a:t>
            </a:fld>
            <a:endParaRPr lang="tr-TR"/>
          </a:p>
        </p:txBody>
      </p:sp>
      <p:sp>
        <p:nvSpPr>
          <p:cNvPr id="5" name="Footer Placeholder 2"/>
          <p:cNvSpPr>
            <a:spLocks noGrp="1"/>
          </p:cNvSpPr>
          <p:nvPr>
            <p:ph type="ftr" sz="quarter" idx="11"/>
          </p:nvPr>
        </p:nvSpPr>
        <p:spPr/>
        <p:txBody>
          <a:bodyPr/>
          <a:lstStyle/>
          <a:p>
            <a:endParaRPr lang="tr-TR"/>
          </a:p>
        </p:txBody>
      </p:sp>
      <p:sp>
        <p:nvSpPr>
          <p:cNvPr id="6" name="Slide Number Placeholder 3"/>
          <p:cNvSpPr>
            <a:spLocks noGrp="1"/>
          </p:cNvSpPr>
          <p:nvPr>
            <p:ph type="sldNum" sz="quarter" idx="12"/>
          </p:nvPr>
        </p:nvSpPr>
        <p:spPr/>
        <p:txBody>
          <a:bodyPr/>
          <a:lstStyle/>
          <a:p>
            <a:fld id="{791928FD-41BD-4F70-8C5B-89C88FBF5C3E}" type="slidenum">
              <a:rPr lang="tr-TR" smtClean="0"/>
              <a:t>‹#›</a:t>
            </a:fld>
            <a:endParaRPr lang="tr-TR"/>
          </a:p>
        </p:txBody>
      </p:sp>
    </p:spTree>
    <p:extLst>
      <p:ext uri="{BB962C8B-B14F-4D97-AF65-F5344CB8AC3E}">
        <p14:creationId xmlns:p14="http://schemas.microsoft.com/office/powerpoint/2010/main" val="2745099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tr-TR"/>
              <a:t>Asıl başlık stilini düzenlemek için tıklayın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7" name="Date Placeholder 4"/>
          <p:cNvSpPr>
            <a:spLocks noGrp="1"/>
          </p:cNvSpPr>
          <p:nvPr>
            <p:ph type="dt" sz="half" idx="10"/>
          </p:nvPr>
        </p:nvSpPr>
        <p:spPr/>
        <p:txBody>
          <a:bodyPr/>
          <a:lstStyle/>
          <a:p>
            <a:fld id="{355807A6-8187-426E-A807-074F069BDD68}" type="datetimeFigureOut">
              <a:rPr lang="tr-TR" smtClean="0"/>
              <a:t>10.04.2022</a:t>
            </a:fld>
            <a:endParaRPr lang="tr-TR"/>
          </a:p>
        </p:txBody>
      </p:sp>
      <p:sp>
        <p:nvSpPr>
          <p:cNvPr id="5" name="Footer Placeholder 5"/>
          <p:cNvSpPr>
            <a:spLocks noGrp="1"/>
          </p:cNvSpPr>
          <p:nvPr>
            <p:ph type="ftr" sz="quarter" idx="11"/>
          </p:nvPr>
        </p:nvSpPr>
        <p:spPr/>
        <p:txBody>
          <a:bodyPr/>
          <a:lstStyle/>
          <a:p>
            <a:endParaRPr lang="tr-TR"/>
          </a:p>
        </p:txBody>
      </p:sp>
      <p:sp>
        <p:nvSpPr>
          <p:cNvPr id="6" name="Slide Number Placeholder 6"/>
          <p:cNvSpPr>
            <a:spLocks noGrp="1"/>
          </p:cNvSpPr>
          <p:nvPr>
            <p:ph type="sldNum" sz="quarter" idx="12"/>
          </p:nvPr>
        </p:nvSpPr>
        <p:spPr/>
        <p:txBody>
          <a:bodyPr/>
          <a:lstStyle/>
          <a:p>
            <a:fld id="{791928FD-41BD-4F70-8C5B-89C88FBF5C3E}" type="slidenum">
              <a:rPr lang="tr-TR" smtClean="0"/>
              <a:t>‹#›</a:t>
            </a:fld>
            <a:endParaRPr lang="tr-TR"/>
          </a:p>
        </p:txBody>
      </p:sp>
    </p:spTree>
    <p:extLst>
      <p:ext uri="{BB962C8B-B14F-4D97-AF65-F5344CB8AC3E}">
        <p14:creationId xmlns:p14="http://schemas.microsoft.com/office/powerpoint/2010/main" val="35201032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355807A6-8187-426E-A807-074F069BDD68}" type="datetimeFigureOut">
              <a:rPr lang="tr-TR" smtClean="0"/>
              <a:t>10.04.2022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91928FD-41BD-4F70-8C5B-89C88FBF5C3E}" type="slidenum">
              <a:rPr lang="tr-TR" smtClean="0"/>
              <a:t>‹#›</a:t>
            </a:fld>
            <a:endParaRPr lang="tr-TR"/>
          </a:p>
        </p:txBody>
      </p:sp>
    </p:spTree>
    <p:extLst>
      <p:ext uri="{BB962C8B-B14F-4D97-AF65-F5344CB8AC3E}">
        <p14:creationId xmlns:p14="http://schemas.microsoft.com/office/powerpoint/2010/main" val="26266311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355807A6-8187-426E-A807-074F069BDD68}" type="datetimeFigureOut">
              <a:rPr lang="tr-TR" smtClean="0"/>
              <a:t>10.04.2022</a:t>
            </a:fld>
            <a:endParaRPr lang="tr-T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tr-TR"/>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791928FD-41BD-4F70-8C5B-89C88FBF5C3E}" type="slidenum">
              <a:rPr lang="tr-TR" smtClean="0"/>
              <a:t>‹#›</a:t>
            </a:fld>
            <a:endParaRPr lang="tr-TR"/>
          </a:p>
        </p:txBody>
      </p:sp>
    </p:spTree>
    <p:extLst>
      <p:ext uri="{BB962C8B-B14F-4D97-AF65-F5344CB8AC3E}">
        <p14:creationId xmlns:p14="http://schemas.microsoft.com/office/powerpoint/2010/main" val="176167283"/>
      </p:ext>
    </p:extLst>
  </p:cSld>
  <p:clrMap bg1="dk1" tx1="lt1" bg2="dk2" tx2="lt2" accent1="accent1" accent2="accent2" accent3="accent3" accent4="accent4" accent5="accent5" accent6="accent6" hlink="hlink" folHlink="folHlink"/>
  <p:sldLayoutIdLst>
    <p:sldLayoutId id="2147483954" r:id="rId1"/>
    <p:sldLayoutId id="2147483955" r:id="rId2"/>
    <p:sldLayoutId id="2147483956" r:id="rId3"/>
    <p:sldLayoutId id="2147483957" r:id="rId4"/>
    <p:sldLayoutId id="2147483958" r:id="rId5"/>
    <p:sldLayoutId id="2147483959" r:id="rId6"/>
    <p:sldLayoutId id="2147483960" r:id="rId7"/>
    <p:sldLayoutId id="2147483961" r:id="rId8"/>
    <p:sldLayoutId id="2147483962" r:id="rId9"/>
    <p:sldLayoutId id="2147483963" r:id="rId10"/>
    <p:sldLayoutId id="2147483964" r:id="rId11"/>
    <p:sldLayoutId id="2147483965" r:id="rId12"/>
    <p:sldLayoutId id="2147483966" r:id="rId13"/>
    <p:sldLayoutId id="2147483967" r:id="rId14"/>
    <p:sldLayoutId id="2147483968" r:id="rId15"/>
    <p:sldLayoutId id="2147483969" r:id="rId16"/>
    <p:sldLayoutId id="2147483970"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 Id="rId4" Type="http://schemas.openxmlformats.org/officeDocument/2006/relationships/comments" Target="../comments/commen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B80F5BA-7D8B-477B-A4D1-3631C112787A}"/>
              </a:ext>
            </a:extLst>
          </p:cNvPr>
          <p:cNvSpPr>
            <a:spLocks noGrp="1"/>
          </p:cNvSpPr>
          <p:nvPr>
            <p:ph type="ctrTitle"/>
          </p:nvPr>
        </p:nvSpPr>
        <p:spPr>
          <a:xfrm>
            <a:off x="1154955" y="1"/>
            <a:ext cx="8825658" cy="1306286"/>
          </a:xfrm>
          <a:noFill/>
          <a:ln w="9525" cap="flat" cmpd="sng" algn="ctr">
            <a:solidFill>
              <a:schemeClr val="accent6"/>
            </a:solidFill>
            <a:prstDash val="solid"/>
            <a:round/>
            <a:headEnd type="none" w="med" len="med"/>
            <a:tailEnd type="none" w="med" len="med"/>
          </a:ln>
        </p:spPr>
        <p:style>
          <a:lnRef idx="0">
            <a:scrgbClr r="0" g="0" b="0"/>
          </a:lnRef>
          <a:fillRef idx="0">
            <a:scrgbClr r="0" g="0" b="0"/>
          </a:fillRef>
          <a:effectRef idx="0">
            <a:scrgbClr r="0" g="0" b="0"/>
          </a:effectRef>
          <a:fontRef idx="minor">
            <a:schemeClr val="accent6"/>
          </a:fontRef>
        </p:style>
        <p:txBody>
          <a:bodyPr/>
          <a:lstStyle/>
          <a:p>
            <a:pPr algn="r"/>
            <a:r>
              <a:rPr lang="tr-TR" dirty="0">
                <a:ln w="0"/>
                <a:solidFill>
                  <a:schemeClr val="tx1"/>
                </a:solidFill>
                <a:effectLst>
                  <a:outerShdw blurRad="38100" dist="19050" dir="2700000" algn="tl" rotWithShape="0">
                    <a:schemeClr val="dk1">
                      <a:alpha val="40000"/>
                    </a:schemeClr>
                  </a:outerShdw>
                </a:effectLst>
              </a:rPr>
              <a:t>ÇAĞ ÜNİVERSİTESİ </a:t>
            </a:r>
          </a:p>
        </p:txBody>
      </p:sp>
      <p:sp>
        <p:nvSpPr>
          <p:cNvPr id="5" name="Alt Başlık 4">
            <a:extLst>
              <a:ext uri="{FF2B5EF4-FFF2-40B4-BE49-F238E27FC236}">
                <a16:creationId xmlns:a16="http://schemas.microsoft.com/office/drawing/2014/main" id="{967F05FA-8B60-4B2E-90C6-22602D1482CE}"/>
              </a:ext>
            </a:extLst>
          </p:cNvPr>
          <p:cNvSpPr>
            <a:spLocks noGrp="1"/>
          </p:cNvSpPr>
          <p:nvPr>
            <p:ph type="subTitle" idx="1"/>
          </p:nvPr>
        </p:nvSpPr>
        <p:spPr>
          <a:xfrm>
            <a:off x="1005840" y="1793967"/>
            <a:ext cx="11120845" cy="4502330"/>
          </a:xfrm>
        </p:spPr>
        <p:txBody>
          <a:bodyPr>
            <a:normAutofit/>
          </a:bodyPr>
          <a:lstStyle/>
          <a:p>
            <a:r>
              <a:rPr lang="tr-TR" sz="2800" dirty="0">
                <a:solidFill>
                  <a:schemeClr val="tx1"/>
                </a:solidFill>
                <a:latin typeface="Tw Cen MT Condensed Extra Bold" panose="020B0803020202020204" pitchFamily="34" charset="0"/>
              </a:rPr>
              <a:t>AD: Enes</a:t>
            </a:r>
          </a:p>
          <a:p>
            <a:r>
              <a:rPr lang="tr-TR" sz="2800" dirty="0">
                <a:solidFill>
                  <a:schemeClr val="tx1"/>
                </a:solidFill>
                <a:latin typeface="Tw Cen MT Condensed Extra Bold" panose="020B0803020202020204" pitchFamily="34" charset="0"/>
              </a:rPr>
              <a:t>SOYAD: ÜNALDI</a:t>
            </a:r>
          </a:p>
          <a:p>
            <a:r>
              <a:rPr lang="tr-TR" sz="2800" dirty="0">
                <a:solidFill>
                  <a:schemeClr val="tx1"/>
                </a:solidFill>
                <a:latin typeface="Tw Cen MT Condensed Extra Bold" panose="020B0803020202020204" pitchFamily="34" charset="0"/>
              </a:rPr>
              <a:t>NO:16</a:t>
            </a:r>
          </a:p>
          <a:p>
            <a:r>
              <a:rPr lang="tr-TR" sz="2800" dirty="0">
                <a:solidFill>
                  <a:schemeClr val="tx1"/>
                </a:solidFill>
                <a:latin typeface="Tw Cen MT Condensed Extra Bold" panose="020B0803020202020204" pitchFamily="34" charset="0"/>
              </a:rPr>
              <a:t>BÖLÜM: BANKACILIK VE SİGORTACILIK</a:t>
            </a:r>
          </a:p>
          <a:p>
            <a:r>
              <a:rPr lang="tr-TR" sz="2800" dirty="0">
                <a:solidFill>
                  <a:schemeClr val="tx1"/>
                </a:solidFill>
                <a:latin typeface="Tw Cen MT Condensed Extra Bold" panose="020B0803020202020204" pitchFamily="34" charset="0"/>
              </a:rPr>
              <a:t>KONU: yeminli mali müşavirlik ve bağımsız denetim şirketleri işleyişleri ve amaçları ? Para kazanma yöntemleri. denetimde çıkar çatışması kavramı </a:t>
            </a:r>
            <a:r>
              <a:rPr lang="tr-TR" sz="2400" dirty="0">
                <a:solidFill>
                  <a:schemeClr val="tx1"/>
                </a:solidFill>
                <a:latin typeface="Tw Cen MT Condensed Extra Bold" panose="020B0803020202020204" pitchFamily="34" charset="0"/>
              </a:rPr>
              <a:t>?</a:t>
            </a:r>
          </a:p>
        </p:txBody>
      </p:sp>
    </p:spTree>
    <p:custDataLst>
      <p:tags r:id="rId1"/>
    </p:custDataLst>
    <p:extLst>
      <p:ext uri="{BB962C8B-B14F-4D97-AF65-F5344CB8AC3E}">
        <p14:creationId xmlns:p14="http://schemas.microsoft.com/office/powerpoint/2010/main" val="2357972889"/>
      </p:ext>
    </p:extLst>
  </p:cSld>
  <p:clrMapOvr>
    <a:masterClrMapping/>
  </p:clrMapOvr>
  <mc:AlternateContent xmlns:mc="http://schemas.openxmlformats.org/markup-compatibility/2006" xmlns:p14="http://schemas.microsoft.com/office/powerpoint/2010/main">
    <mc:Choice Requires="p14">
      <p:transition p14:dur="10" advTm="693"/>
    </mc:Choice>
    <mc:Fallback xmlns="">
      <p:transition advTm="69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7F3E997-DE45-49F6-8C0F-6238CA8FF55E}"/>
              </a:ext>
            </a:extLst>
          </p:cNvPr>
          <p:cNvSpPr>
            <a:spLocks noGrp="1"/>
          </p:cNvSpPr>
          <p:nvPr>
            <p:ph type="title"/>
          </p:nvPr>
        </p:nvSpPr>
        <p:spPr>
          <a:xfrm>
            <a:off x="1103312" y="452846"/>
            <a:ext cx="9329557" cy="1400402"/>
          </a:xfrm>
        </p:spPr>
        <p:txBody>
          <a:bodyPr/>
          <a:lstStyle/>
          <a:p>
            <a:r>
              <a:rPr lang="tr-TR" sz="2800" dirty="0">
                <a:solidFill>
                  <a:schemeClr val="tx1"/>
                </a:solidFill>
                <a:latin typeface="Britannic Bold" panose="020B0903060703020204" pitchFamily="34" charset="0"/>
              </a:rPr>
              <a:t>YEMİNLİ MALİ MÜŞAVİRLİK İŞLEYİŞLERİ VE AMAÇLARI</a:t>
            </a:r>
          </a:p>
        </p:txBody>
      </p:sp>
      <p:sp>
        <p:nvSpPr>
          <p:cNvPr id="3" name="İçerik Yer Tutucusu 2">
            <a:extLst>
              <a:ext uri="{FF2B5EF4-FFF2-40B4-BE49-F238E27FC236}">
                <a16:creationId xmlns:a16="http://schemas.microsoft.com/office/drawing/2014/main" id="{0B84E380-A2EA-49EA-B6C5-DFC1BFD466A8}"/>
              </a:ext>
            </a:extLst>
          </p:cNvPr>
          <p:cNvSpPr>
            <a:spLocks noGrp="1"/>
          </p:cNvSpPr>
          <p:nvPr>
            <p:ph idx="1"/>
          </p:nvPr>
        </p:nvSpPr>
        <p:spPr>
          <a:xfrm>
            <a:off x="85969" y="1070708"/>
            <a:ext cx="12035693" cy="5787292"/>
          </a:xfrm>
        </p:spPr>
        <p:txBody>
          <a:bodyPr>
            <a:normAutofit fontScale="25000" lnSpcReduction="20000"/>
          </a:bodyPr>
          <a:lstStyle/>
          <a:p>
            <a:pPr>
              <a:buFont typeface="Arial" panose="020B0604020202020204" pitchFamily="34" charset="0"/>
              <a:buChar char="•"/>
            </a:pPr>
            <a:r>
              <a:rPr lang="tr-TR" sz="5600" dirty="0">
                <a:effectLst/>
              </a:rPr>
              <a:t>Finansal sistem ve bütçelerin yönetimini sağlamak,</a:t>
            </a:r>
          </a:p>
          <a:p>
            <a:pPr>
              <a:buFont typeface="Arial" panose="020B0604020202020204" pitchFamily="34" charset="0"/>
              <a:buChar char="•"/>
            </a:pPr>
            <a:r>
              <a:rPr lang="tr-TR" sz="5600" dirty="0">
                <a:effectLst/>
              </a:rPr>
              <a:t>Müşteriyi satın alma, birleşme ve diğer ticari işlemler konusunda bilgilendirmek,</a:t>
            </a:r>
          </a:p>
          <a:p>
            <a:pPr>
              <a:buFont typeface="Arial" panose="020B0604020202020204" pitchFamily="34" charset="0"/>
              <a:buChar char="•"/>
            </a:pPr>
            <a:r>
              <a:rPr lang="tr-TR" sz="5600" dirty="0">
                <a:effectLst/>
              </a:rPr>
              <a:t>Şirket sistemlerini gözden geçirmek ve risk analizi yapmak,</a:t>
            </a:r>
          </a:p>
          <a:p>
            <a:pPr>
              <a:buFont typeface="Arial" panose="020B0604020202020204" pitchFamily="34" charset="0"/>
              <a:buChar char="•"/>
            </a:pPr>
            <a:r>
              <a:rPr lang="tr-TR" sz="5600" dirty="0">
                <a:effectLst/>
              </a:rPr>
              <a:t>Finansal rapor ve belgeleri hazırlamak,</a:t>
            </a:r>
          </a:p>
          <a:p>
            <a:pPr>
              <a:buFont typeface="Arial" panose="020B0604020202020204" pitchFamily="34" charset="0"/>
              <a:buChar char="•"/>
            </a:pPr>
            <a:r>
              <a:rPr lang="tr-TR" sz="5600" dirty="0">
                <a:effectLst/>
              </a:rPr>
              <a:t>Yatırım kayıtlarını tutmak,</a:t>
            </a:r>
          </a:p>
          <a:p>
            <a:pPr>
              <a:buFont typeface="Arial" panose="020B0604020202020204" pitchFamily="34" charset="0"/>
              <a:buChar char="•"/>
            </a:pPr>
            <a:r>
              <a:rPr lang="tr-TR" sz="5600" dirty="0">
                <a:effectLst/>
              </a:rPr>
              <a:t>Firmanın mali kararlarına ilişkin profesyonel görüşler sunmak,</a:t>
            </a:r>
          </a:p>
          <a:p>
            <a:pPr>
              <a:buFont typeface="Arial" panose="020B0604020202020204" pitchFamily="34" charset="0"/>
              <a:buChar char="•"/>
            </a:pPr>
            <a:r>
              <a:rPr lang="tr-TR" sz="5600" dirty="0">
                <a:effectLst/>
              </a:rPr>
              <a:t>İç ve dış denetçilerle ilişki kurmak ve ortaya çıkabilecek mali düzensizlikleri ele almak</a:t>
            </a:r>
          </a:p>
          <a:p>
            <a:pPr>
              <a:buFont typeface="Arial" panose="020B0604020202020204" pitchFamily="34" charset="0"/>
              <a:buChar char="•"/>
            </a:pPr>
            <a:r>
              <a:rPr lang="tr-TR" sz="5600" b="0" i="0" dirty="0">
                <a:effectLst/>
                <a:latin typeface="GreycliffCF"/>
              </a:rPr>
              <a:t>Vergi iadelerini hazırlamak</a:t>
            </a:r>
            <a:endParaRPr lang="tr-TR" sz="5600" dirty="0">
              <a:latin typeface="GreycliffCF"/>
            </a:endParaRPr>
          </a:p>
          <a:p>
            <a:pPr>
              <a:buFont typeface="Arial" panose="020B0604020202020204" pitchFamily="34" charset="0"/>
              <a:buChar char="•"/>
            </a:pPr>
            <a:r>
              <a:rPr lang="tr-TR" sz="5600" b="0" i="0" dirty="0">
                <a:effectLst/>
                <a:latin typeface="Fira Sans" panose="020B0604020202020204" pitchFamily="34" charset="0"/>
              </a:rPr>
              <a:t>Muhasebe sistemlerini geliştirmek</a:t>
            </a:r>
          </a:p>
          <a:p>
            <a:pPr>
              <a:buFont typeface="Arial" panose="020B0604020202020204" pitchFamily="34" charset="0"/>
              <a:buChar char="•"/>
            </a:pPr>
            <a:r>
              <a:rPr lang="tr-TR" sz="5600" b="0" i="0" dirty="0">
                <a:effectLst/>
                <a:latin typeface="Fira Sans" panose="020B0503050000020004" pitchFamily="34" charset="0"/>
              </a:rPr>
              <a:t>Yeni kurulan ya da faaliyetlerine devam eden firmalarda muhasebe sistemleri kurmak</a:t>
            </a:r>
          </a:p>
          <a:p>
            <a:pPr>
              <a:buFont typeface="Arial" panose="020B0604020202020204" pitchFamily="34" charset="0"/>
              <a:buChar char="•"/>
            </a:pPr>
            <a:r>
              <a:rPr lang="tr-TR" sz="5600" b="0" i="0" dirty="0">
                <a:effectLst/>
                <a:latin typeface="Fira Sans" panose="020B0503050000020004" pitchFamily="34" charset="0"/>
              </a:rPr>
              <a:t>Talep edilen konularda rapor hazırlamak ve görüş bildirmek</a:t>
            </a:r>
          </a:p>
          <a:p>
            <a:pPr>
              <a:buFont typeface="Arial" panose="020B0604020202020204" pitchFamily="34" charset="0"/>
              <a:buChar char="•"/>
            </a:pPr>
            <a:r>
              <a:rPr lang="tr-TR" sz="5600" b="0" i="0" dirty="0">
                <a:effectLst/>
                <a:latin typeface="Fira Sans" panose="020B0503050000020004" pitchFamily="34" charset="0"/>
              </a:rPr>
              <a:t>Talep edilen konularda rapor hazırlamak ve görüş bildirmek</a:t>
            </a:r>
          </a:p>
          <a:p>
            <a:pPr>
              <a:buFont typeface="Arial" panose="020B0604020202020204" pitchFamily="34" charset="0"/>
              <a:buChar char="•"/>
            </a:pPr>
            <a:r>
              <a:rPr lang="tr-TR" sz="5600" b="0" i="0" dirty="0">
                <a:effectLst/>
                <a:latin typeface="Fira Sans" panose="020B0503050000020004" pitchFamily="34" charset="0"/>
              </a:rPr>
              <a:t>Muhasebeye konu olan evrakları finansal tablolarla beraber hazırlamak ve denetimlerde bulunmak</a:t>
            </a:r>
          </a:p>
          <a:p>
            <a:pPr>
              <a:buFont typeface="Arial" panose="020B0604020202020204" pitchFamily="34" charset="0"/>
              <a:buChar char="•"/>
            </a:pPr>
            <a:r>
              <a:rPr lang="tr-TR" sz="5600" b="0" i="0" dirty="0">
                <a:effectLst/>
                <a:latin typeface="Fira Sans" panose="020B0503050000020004" pitchFamily="34" charset="0"/>
              </a:rPr>
              <a:t>Firmanın genel kurul toplantıları için gerekli olan evrakları hazırlamak</a:t>
            </a:r>
          </a:p>
          <a:p>
            <a:pPr>
              <a:buFont typeface="Arial" panose="020B0604020202020204" pitchFamily="34" charset="0"/>
              <a:buChar char="•"/>
            </a:pPr>
            <a:r>
              <a:rPr lang="tr-TR" sz="5600" b="0" i="0" dirty="0">
                <a:effectLst/>
                <a:latin typeface="Fira Sans" panose="020B0503050000020004" pitchFamily="34" charset="0"/>
              </a:rPr>
              <a:t>KDV iadeleri ve sermaye artırımı gibi konularda rapor hazırlamak</a:t>
            </a:r>
          </a:p>
          <a:p>
            <a:pPr>
              <a:buFont typeface="Arial" panose="020B0604020202020204" pitchFamily="34" charset="0"/>
              <a:buChar char="•"/>
            </a:pPr>
            <a:r>
              <a:rPr lang="tr-TR" sz="5600" b="0" i="0" dirty="0">
                <a:effectLst/>
                <a:latin typeface="Fira Sans" panose="020B0503050000020004" pitchFamily="34" charset="0"/>
              </a:rPr>
              <a:t>Ay sonunda banka mutabakatlarını gerçekleştirmek</a:t>
            </a:r>
          </a:p>
          <a:p>
            <a:pPr>
              <a:buFont typeface="Arial" panose="020B0604020202020204" pitchFamily="34" charset="0"/>
              <a:buChar char="•"/>
            </a:pPr>
            <a:r>
              <a:rPr lang="tr-TR" sz="5600" b="0" i="0" dirty="0">
                <a:effectLst/>
                <a:latin typeface="Fira Sans" panose="020B0503050000020004" pitchFamily="34" charset="0"/>
              </a:rPr>
              <a:t>Tahakkuk fişlerini mükelleflerine göndermek</a:t>
            </a:r>
          </a:p>
          <a:p>
            <a:pPr>
              <a:buFont typeface="Arial" panose="020B0604020202020204" pitchFamily="34" charset="0"/>
              <a:buChar char="•"/>
            </a:pPr>
            <a:r>
              <a:rPr lang="tr-TR" sz="5600" b="0" i="0" dirty="0">
                <a:effectLst/>
                <a:latin typeface="Fira Sans" panose="020B0503050000020004" pitchFamily="34" charset="0"/>
              </a:rPr>
              <a:t>Sosyal Sigortalar Kurumu’yla ilgili olan işe giriş ve çıkış ile aylık hizmet bildirgesi gibi belgeleri hazırlamak ve bu belgeleri yine elektronik ortamda onaylamak</a:t>
            </a:r>
          </a:p>
          <a:p>
            <a:pPr>
              <a:buFont typeface="Arial" panose="020B0604020202020204" pitchFamily="34" charset="0"/>
              <a:buChar char="•"/>
            </a:pPr>
            <a:endParaRPr lang="tr-TR" sz="4000" b="0" i="0" dirty="0">
              <a:effectLst/>
              <a:latin typeface="Fira Sans" panose="020B0503050000020004" pitchFamily="34" charset="0"/>
            </a:endParaRPr>
          </a:p>
          <a:p>
            <a:pPr>
              <a:buFont typeface="Arial" panose="020B0604020202020204" pitchFamily="34" charset="0"/>
              <a:buChar char="•"/>
            </a:pPr>
            <a:endParaRPr lang="tr-TR" sz="4400" b="0" i="0" dirty="0">
              <a:effectLst/>
              <a:latin typeface="Fira Sans" panose="020B0503050000020004" pitchFamily="34" charset="0"/>
            </a:endParaRPr>
          </a:p>
          <a:p>
            <a:pPr>
              <a:buFont typeface="Arial" panose="020B0604020202020204" pitchFamily="34" charset="0"/>
              <a:buChar char="•"/>
            </a:pPr>
            <a:endParaRPr lang="tr-TR" sz="4800" b="0" i="0" dirty="0">
              <a:effectLst/>
              <a:latin typeface="Fira Sans" panose="020B0503050000020004" pitchFamily="34" charset="0"/>
            </a:endParaRPr>
          </a:p>
          <a:p>
            <a:pPr>
              <a:buFont typeface="Arial" panose="020B0604020202020204" pitchFamily="34" charset="0"/>
              <a:buChar char="•"/>
            </a:pPr>
            <a:endParaRPr lang="tr-TR" b="0" i="0" dirty="0">
              <a:solidFill>
                <a:srgbClr val="7C7C7C"/>
              </a:solidFill>
              <a:effectLst/>
              <a:latin typeface="Fira Sans" panose="020B0503050000020004" pitchFamily="34" charset="0"/>
            </a:endParaRPr>
          </a:p>
          <a:p>
            <a:pPr>
              <a:buFont typeface="Arial" panose="020B0604020202020204" pitchFamily="34" charset="0"/>
              <a:buChar char="•"/>
            </a:pPr>
            <a:endParaRPr lang="tr-TR" b="0" i="0" dirty="0">
              <a:solidFill>
                <a:srgbClr val="7C7C7C"/>
              </a:solidFill>
              <a:effectLst/>
              <a:latin typeface="Fira Sans" panose="020B0604020202020204" pitchFamily="34" charset="0"/>
            </a:endParaRPr>
          </a:p>
          <a:p>
            <a:pPr>
              <a:buFont typeface="Arial" panose="020B0604020202020204" pitchFamily="34" charset="0"/>
              <a:buChar char="•"/>
            </a:pPr>
            <a:endParaRPr lang="tr-TR" b="0" i="0" dirty="0">
              <a:solidFill>
                <a:srgbClr val="4D4D4D"/>
              </a:solidFill>
              <a:effectLst/>
              <a:latin typeface="GreycliffCF"/>
            </a:endParaRPr>
          </a:p>
          <a:p>
            <a:pPr>
              <a:buFont typeface="Arial" panose="020B0604020202020204" pitchFamily="34" charset="0"/>
              <a:buChar char="•"/>
            </a:pPr>
            <a:endParaRPr lang="tr-TR" dirty="0">
              <a:effectLst/>
            </a:endParaRPr>
          </a:p>
          <a:p>
            <a:pPr marL="0" indent="0">
              <a:buNone/>
            </a:pPr>
            <a:br>
              <a:rPr lang="tr-TR" dirty="0"/>
            </a:br>
            <a:endParaRPr lang="tr-TR" dirty="0"/>
          </a:p>
        </p:txBody>
      </p:sp>
    </p:spTree>
    <p:extLst>
      <p:ext uri="{BB962C8B-B14F-4D97-AF65-F5344CB8AC3E}">
        <p14:creationId xmlns:p14="http://schemas.microsoft.com/office/powerpoint/2010/main" val="3456890671"/>
      </p:ext>
    </p:extLst>
  </p:cSld>
  <p:clrMapOvr>
    <a:masterClrMapping/>
  </p:clrMapOvr>
  <mc:AlternateContent xmlns:mc="http://schemas.openxmlformats.org/markup-compatibility/2006" xmlns:p14="http://schemas.microsoft.com/office/powerpoint/2010/main">
    <mc:Choice Requires="p14">
      <p:transition spd="slow" p14:dur="800" advTm="177">
        <p:circle/>
      </p:transition>
    </mc:Choice>
    <mc:Fallback xmlns="">
      <p:transition spd="slow" advTm="177">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62DED0E-8E1A-4410-AC54-E264AAB4C138}"/>
              </a:ext>
            </a:extLst>
          </p:cNvPr>
          <p:cNvSpPr>
            <a:spLocks noGrp="1"/>
          </p:cNvSpPr>
          <p:nvPr>
            <p:ph type="title"/>
          </p:nvPr>
        </p:nvSpPr>
        <p:spPr>
          <a:xfrm>
            <a:off x="984069" y="257908"/>
            <a:ext cx="9683931" cy="679938"/>
          </a:xfrm>
        </p:spPr>
        <p:txBody>
          <a:bodyPr/>
          <a:lstStyle/>
          <a:p>
            <a:r>
              <a:rPr lang="tr-TR" sz="2400" dirty="0">
                <a:solidFill>
                  <a:schemeClr val="tx1"/>
                </a:solidFill>
                <a:latin typeface="Britannic Bold" panose="020B0903060703020204" pitchFamily="34" charset="0"/>
              </a:rPr>
              <a:t>BAĞIMSIZ DENETİM ŞİRKETLERİ İŞLEYİŞLERİ VE AMAÇLARI</a:t>
            </a:r>
          </a:p>
        </p:txBody>
      </p:sp>
      <p:sp>
        <p:nvSpPr>
          <p:cNvPr id="3" name="İçerik Yer Tutucusu 2">
            <a:extLst>
              <a:ext uri="{FF2B5EF4-FFF2-40B4-BE49-F238E27FC236}">
                <a16:creationId xmlns:a16="http://schemas.microsoft.com/office/drawing/2014/main" id="{27BA5CD2-F021-42CF-9411-A8E3BA25BBA7}"/>
              </a:ext>
            </a:extLst>
          </p:cNvPr>
          <p:cNvSpPr>
            <a:spLocks noGrp="1"/>
          </p:cNvSpPr>
          <p:nvPr>
            <p:ph idx="1"/>
          </p:nvPr>
        </p:nvSpPr>
        <p:spPr>
          <a:xfrm>
            <a:off x="679270" y="1086338"/>
            <a:ext cx="9303592" cy="5771661"/>
          </a:xfrm>
        </p:spPr>
        <p:txBody>
          <a:bodyPr>
            <a:normAutofit fontScale="92500"/>
          </a:bodyPr>
          <a:lstStyle/>
          <a:p>
            <a:r>
              <a:rPr lang="tr-TR" b="1" i="0" dirty="0">
                <a:effectLst/>
                <a:latin typeface="Calibri" panose="020F0502020204030204" pitchFamily="34" charset="0"/>
                <a:cs typeface="Calibri" panose="020F0502020204030204" pitchFamily="34" charset="0"/>
              </a:rPr>
              <a:t>Bağımsız</a:t>
            </a:r>
            <a:r>
              <a:rPr lang="tr-TR" b="0" i="0" dirty="0">
                <a:effectLst/>
                <a:latin typeface="Calibri" panose="020F0502020204030204" pitchFamily="34" charset="0"/>
                <a:cs typeface="Calibri" panose="020F0502020204030204" pitchFamily="34" charset="0"/>
              </a:rPr>
              <a:t> dış </a:t>
            </a:r>
            <a:r>
              <a:rPr lang="tr-TR" b="1" i="0" dirty="0">
                <a:effectLst/>
                <a:latin typeface="Calibri" panose="020F0502020204030204" pitchFamily="34" charset="0"/>
                <a:cs typeface="Calibri" panose="020F0502020204030204" pitchFamily="34" charset="0"/>
              </a:rPr>
              <a:t>denetçi</a:t>
            </a:r>
            <a:r>
              <a:rPr lang="tr-TR" b="0" i="0" dirty="0">
                <a:effectLst/>
                <a:latin typeface="Calibri" panose="020F0502020204030204" pitchFamily="34" charset="0"/>
                <a:cs typeface="Calibri" panose="020F0502020204030204" pitchFamily="34" charset="0"/>
              </a:rPr>
              <a:t> finansal tabloların doğruluğu ve güvenirliği konusunda makul bir güvence teşkil edecek biçimde tarafsız olarak kanıt toplayarak incelemekle sorumludur.</a:t>
            </a:r>
          </a:p>
          <a:p>
            <a:r>
              <a:rPr lang="tr-TR" b="1" i="0" dirty="0">
                <a:effectLst/>
                <a:latin typeface="Calibri" panose="020F0502020204030204" pitchFamily="34" charset="0"/>
                <a:cs typeface="Calibri" panose="020F0502020204030204" pitchFamily="34" charset="0"/>
              </a:rPr>
              <a:t> Bağımsız denetimin amacı</a:t>
            </a:r>
            <a:r>
              <a:rPr lang="tr-TR" b="0" i="0" dirty="0">
                <a:effectLst/>
                <a:latin typeface="Calibri" panose="020F0502020204030204" pitchFamily="34" charset="0"/>
                <a:cs typeface="Calibri" panose="020F0502020204030204" pitchFamily="34" charset="0"/>
              </a:rPr>
              <a:t>, işletmelerin faaliyet ve finansal durumlarının, görevli </a:t>
            </a:r>
            <a:r>
              <a:rPr lang="tr-TR" b="1" i="0" dirty="0">
                <a:effectLst/>
                <a:latin typeface="Calibri" panose="020F0502020204030204" pitchFamily="34" charset="0"/>
                <a:cs typeface="Calibri" panose="020F0502020204030204" pitchFamily="34" charset="0"/>
              </a:rPr>
              <a:t>bağımsız</a:t>
            </a:r>
            <a:r>
              <a:rPr lang="tr-TR" b="0" i="0" dirty="0">
                <a:effectLst/>
                <a:latin typeface="Calibri" panose="020F0502020204030204" pitchFamily="34" charset="0"/>
                <a:cs typeface="Calibri" panose="020F0502020204030204" pitchFamily="34" charset="0"/>
              </a:rPr>
              <a:t> denetçilerin inceleme ve değerlendirmelerinin sonucunda gerçeğe uygunluğunun denetlenmesi ve bilgi kullanıcıların doğru bir şekilde aydınlatılması amaçlanmaktadır.</a:t>
            </a:r>
          </a:p>
          <a:p>
            <a:r>
              <a:rPr lang="tr-TR" b="1" i="0" dirty="0">
                <a:effectLst/>
                <a:latin typeface="Calibri" panose="020F0502020204030204" pitchFamily="34" charset="0"/>
                <a:cs typeface="Calibri" panose="020F0502020204030204" pitchFamily="34" charset="0"/>
              </a:rPr>
              <a:t> Denetim</a:t>
            </a:r>
            <a:r>
              <a:rPr lang="tr-TR" b="0" i="0" dirty="0">
                <a:effectLst/>
                <a:latin typeface="Calibri" panose="020F0502020204030204" pitchFamily="34" charset="0"/>
                <a:cs typeface="Calibri" panose="020F0502020204030204" pitchFamily="34" charset="0"/>
              </a:rPr>
              <a:t> tamamen </a:t>
            </a:r>
            <a:r>
              <a:rPr lang="tr-TR" b="1" i="0" dirty="0">
                <a:effectLst/>
                <a:latin typeface="Calibri" panose="020F0502020204030204" pitchFamily="34" charset="0"/>
                <a:cs typeface="Calibri" panose="020F0502020204030204" pitchFamily="34" charset="0"/>
              </a:rPr>
              <a:t>bağımsız</a:t>
            </a:r>
            <a:r>
              <a:rPr lang="tr-TR" b="0" i="0" dirty="0">
                <a:effectLst/>
                <a:latin typeface="Calibri" panose="020F0502020204030204" pitchFamily="34" charset="0"/>
                <a:cs typeface="Calibri" panose="020F0502020204030204" pitchFamily="34" charset="0"/>
              </a:rPr>
              <a:t> kişilerce gerçekleştirilmelidir. Amaç, mali tablolarda yer alan önemli yanlışlıkların ortaya çıkarılması ve denetlenen finansal tablolara güvenilirlik kazandırmaktır. </a:t>
            </a:r>
            <a:r>
              <a:rPr lang="tr-TR" b="1" i="0" dirty="0">
                <a:effectLst/>
                <a:latin typeface="Calibri" panose="020F0502020204030204" pitchFamily="34" charset="0"/>
                <a:cs typeface="Calibri" panose="020F0502020204030204" pitchFamily="34" charset="0"/>
              </a:rPr>
              <a:t>Denetim</a:t>
            </a:r>
            <a:r>
              <a:rPr lang="tr-TR" b="0" i="0" dirty="0">
                <a:effectLst/>
                <a:latin typeface="Calibri" panose="020F0502020204030204" pitchFamily="34" charset="0"/>
                <a:cs typeface="Calibri" panose="020F0502020204030204" pitchFamily="34" charset="0"/>
              </a:rPr>
              <a:t> sonunda mali tablolar hakkında tek bir görüş oluşturulur.</a:t>
            </a:r>
          </a:p>
          <a:p>
            <a:r>
              <a:rPr lang="tr-TR" dirty="0"/>
              <a:t>Bağımsız denetim şirketi tarafından gerçekleştirilen denetim faaliyeti, denetimin konusu ve defter tutma sitemi açısından değerlendirilmelidir.</a:t>
            </a:r>
          </a:p>
          <a:p>
            <a:r>
              <a:rPr lang="tr-TR" dirty="0"/>
              <a:t>Denetim kuruluşları ve denetçiler, denetim çalışmalarında denetlenen kuruluştan esasen  bağımsız ve tarafsız olmak zorundadır.  </a:t>
            </a:r>
          </a:p>
          <a:p>
            <a:r>
              <a:rPr lang="tr-TR" b="0" i="0" dirty="0">
                <a:effectLst/>
                <a:latin typeface="PwC Helvetica Neue"/>
              </a:rPr>
              <a:t>Finansal tablolardaki bağımsız denetim: finansal tabloların, finansal raporlama standartları doğrultusunda işletmenin finansal durumunu ve faaliyetlerinin sonucunu bütün önemli yönleriyle gerçeğe uygun ve doğru bir şekilde gösterip göstermediği konusunda bağımsız denetçinin görüş bildirmesini sağlar.</a:t>
            </a:r>
            <a:endParaRPr lang="tr-TR" dirty="0"/>
          </a:p>
          <a:p>
            <a:endParaRPr lang="tr-TR" dirty="0">
              <a:latin typeface="Calibri" panose="020F0502020204030204" pitchFamily="34" charset="0"/>
              <a:cs typeface="Calibri" panose="020F0502020204030204" pitchFamily="34" charset="0"/>
            </a:endParaRPr>
          </a:p>
          <a:p>
            <a:endParaRPr lang="tr-TR"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254381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157">
        <p15:prstTrans prst="wind"/>
      </p:transition>
    </mc:Choice>
    <mc:Fallback xmlns="">
      <p:transition spd="slow" advTm="157">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0922B25-1150-4726-9A07-B5DD7ADAB9FA}"/>
              </a:ext>
            </a:extLst>
          </p:cNvPr>
          <p:cNvSpPr>
            <a:spLocks noGrp="1"/>
          </p:cNvSpPr>
          <p:nvPr>
            <p:ph type="title"/>
          </p:nvPr>
        </p:nvSpPr>
        <p:spPr>
          <a:xfrm>
            <a:off x="896983" y="452718"/>
            <a:ext cx="9153851" cy="1400530"/>
          </a:xfrm>
        </p:spPr>
        <p:txBody>
          <a:bodyPr/>
          <a:lstStyle/>
          <a:p>
            <a:r>
              <a:rPr lang="tr-TR" sz="2800" cap="all"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MALİ MÜŞAVİRLİK VE DENETİM ŞİRKETİNİN PARA KAZANMASI</a:t>
            </a:r>
            <a:br>
              <a:rPr lang="tr-TR" sz="1800" dirty="0">
                <a:effectLst/>
                <a:latin typeface="Calibri" panose="020F0502020204030204" pitchFamily="34" charset="0"/>
                <a:ea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B581EA52-46B9-472F-952C-E8B2B3595645}"/>
              </a:ext>
            </a:extLst>
          </p:cNvPr>
          <p:cNvSpPr>
            <a:spLocks noGrp="1"/>
          </p:cNvSpPr>
          <p:nvPr>
            <p:ph idx="1"/>
          </p:nvPr>
        </p:nvSpPr>
        <p:spPr>
          <a:xfrm>
            <a:off x="1000637" y="1445624"/>
            <a:ext cx="8961969" cy="4463142"/>
          </a:xfrm>
        </p:spPr>
        <p:txBody>
          <a:bodyPr>
            <a:normAutofit/>
          </a:bodyPr>
          <a:lstStyle/>
          <a:p>
            <a:r>
              <a:rPr lang="tr-TR" b="0" i="0" dirty="0">
                <a:effectLst/>
                <a:latin typeface="arial" panose="020B0604020202020204" pitchFamily="34" charset="0"/>
              </a:rPr>
              <a:t>Çevresi geniş bir </a:t>
            </a:r>
            <a:r>
              <a:rPr lang="tr-TR" b="1" i="0" dirty="0">
                <a:effectLst/>
                <a:latin typeface="arial" panose="020B0604020202020204" pitchFamily="34" charset="0"/>
              </a:rPr>
              <a:t>mali müşavir</a:t>
            </a:r>
            <a:r>
              <a:rPr lang="tr-TR" b="0" i="0" dirty="0">
                <a:effectLst/>
                <a:latin typeface="arial" panose="020B0604020202020204" pitchFamily="34" charset="0"/>
              </a:rPr>
              <a:t> daha çok defter tutar, daha çok hizmet verir ve böylelikle daha çok </a:t>
            </a:r>
            <a:r>
              <a:rPr lang="tr-TR" b="1" i="0" dirty="0">
                <a:effectLst/>
                <a:latin typeface="arial" panose="020B0604020202020204" pitchFamily="34" charset="0"/>
              </a:rPr>
              <a:t>para</a:t>
            </a:r>
            <a:r>
              <a:rPr lang="tr-TR" b="0" i="0" dirty="0">
                <a:effectLst/>
                <a:latin typeface="arial" panose="020B0604020202020204" pitchFamily="34" charset="0"/>
              </a:rPr>
              <a:t> kazanır. </a:t>
            </a:r>
            <a:r>
              <a:rPr lang="tr-TR" b="1" i="0" dirty="0">
                <a:effectLst/>
                <a:latin typeface="arial" panose="020B0604020202020204" pitchFamily="34" charset="0"/>
              </a:rPr>
              <a:t>Mali müşavir</a:t>
            </a:r>
            <a:r>
              <a:rPr lang="tr-TR" b="0" i="0" dirty="0">
                <a:effectLst/>
                <a:latin typeface="arial" panose="020B0604020202020204" pitchFamily="34" charset="0"/>
              </a:rPr>
              <a:t> maaşları 2021 yılında ortalama 4-5 bin TL olmuştur. Ancak çok fazla defter tutamayan ve müşteri kazanamayan </a:t>
            </a:r>
            <a:r>
              <a:rPr lang="tr-TR" b="1" i="0" dirty="0">
                <a:effectLst/>
                <a:latin typeface="arial" panose="020B0604020202020204" pitchFamily="34" charset="0"/>
              </a:rPr>
              <a:t>mali müşavirlerin</a:t>
            </a:r>
            <a:r>
              <a:rPr lang="tr-TR" b="0" i="0" dirty="0">
                <a:effectLst/>
                <a:latin typeface="arial" panose="020B0604020202020204" pitchFamily="34" charset="0"/>
              </a:rPr>
              <a:t> 2-3 bin TL </a:t>
            </a:r>
            <a:r>
              <a:rPr lang="tr-TR" b="1" i="0" dirty="0">
                <a:effectLst/>
                <a:latin typeface="arial" panose="020B0604020202020204" pitchFamily="34" charset="0"/>
              </a:rPr>
              <a:t>kazandığı</a:t>
            </a:r>
            <a:r>
              <a:rPr lang="tr-TR" b="0" i="0" dirty="0">
                <a:effectLst/>
                <a:latin typeface="arial" panose="020B0604020202020204" pitchFamily="34" charset="0"/>
              </a:rPr>
              <a:t> da görüldü.</a:t>
            </a:r>
          </a:p>
          <a:p>
            <a:pPr algn="just">
              <a:spcAft>
                <a:spcPts val="0"/>
              </a:spcAft>
            </a:pPr>
            <a:r>
              <a:rPr lang="tr-TR" sz="1900" b="0" i="0" dirty="0">
                <a:effectLst/>
                <a:latin typeface="Calibri" panose="020F0502020204030204" pitchFamily="34" charset="0"/>
              </a:rPr>
              <a:t>Denetim Şirketi ücreti, denetimin bağımsızlığını, tarafsızlığını ve kalitesini sağlayacak şekilde belirlenir. Denetlenen işletmeye ilgili mevzuat uyarınca izin verilen hizmetlerin sağlanması durumunda denetim ücreti bundan etkilenmez.</a:t>
            </a:r>
            <a:endParaRPr lang="tr-TR" sz="2200" b="0" i="0" dirty="0">
              <a:effectLst/>
              <a:latin typeface="Times New Roman" panose="02020603050405020304" pitchFamily="18" charset="0"/>
            </a:endParaRPr>
          </a:p>
          <a:p>
            <a:pPr algn="just">
              <a:spcAft>
                <a:spcPts val="0"/>
              </a:spcAft>
            </a:pPr>
            <a:r>
              <a:rPr lang="tr-TR" sz="1900" b="0" i="0" dirty="0">
                <a:effectLst/>
                <a:latin typeface="Calibri" panose="020F0502020204030204" pitchFamily="34" charset="0"/>
              </a:rPr>
              <a:t> Denetim hizmetleri için Kurum tarafından ilgili yıl için ücret tarifeleri belirlenebilir.</a:t>
            </a:r>
            <a:endParaRPr lang="tr-TR" sz="2200" b="0" i="0" dirty="0">
              <a:effectLst/>
              <a:latin typeface="Times New Roman" panose="02020603050405020304" pitchFamily="18" charset="0"/>
            </a:endParaRPr>
          </a:p>
          <a:p>
            <a:pPr algn="just">
              <a:spcAft>
                <a:spcPts val="0"/>
              </a:spcAft>
            </a:pPr>
            <a:r>
              <a:rPr lang="tr-TR" sz="1900" b="0" i="0" dirty="0">
                <a:effectLst/>
                <a:latin typeface="Calibri" panose="020F0502020204030204" pitchFamily="34" charset="0"/>
              </a:rPr>
              <a:t> Ücret tarifesinin belirlenmemiş olduğu yıllarda, yılbaşından itibaren geçerli olmak üzere önceki yılda uygulanan ücret tutarlarının Maliye Bakanlığınca o yıl için tespit ve ilan olunan yeniden değerleme oranında artırılması suretiyle bulunacak tutarlar uygulanır.</a:t>
            </a:r>
            <a:endParaRPr lang="tr-TR" sz="2200" b="0" i="0" dirty="0">
              <a:effectLst/>
              <a:latin typeface="Times New Roman" panose="02020603050405020304" pitchFamily="18" charset="0"/>
            </a:endParaRPr>
          </a:p>
          <a:p>
            <a:endParaRPr lang="tr-TR" dirty="0"/>
          </a:p>
        </p:txBody>
      </p:sp>
    </p:spTree>
    <p:extLst>
      <p:ext uri="{BB962C8B-B14F-4D97-AF65-F5344CB8AC3E}">
        <p14:creationId xmlns:p14="http://schemas.microsoft.com/office/powerpoint/2010/main" val="6593398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623">
        <p15:prstTrans prst="fallOver"/>
      </p:transition>
    </mc:Choice>
    <mc:Fallback xmlns="">
      <p:transition spd="slow" advTm="623">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89FABD2-694C-4389-AAD3-77BDD0D3CFDD}"/>
              </a:ext>
            </a:extLst>
          </p:cNvPr>
          <p:cNvSpPr>
            <a:spLocks noGrp="1"/>
          </p:cNvSpPr>
          <p:nvPr>
            <p:ph type="title"/>
          </p:nvPr>
        </p:nvSpPr>
        <p:spPr>
          <a:xfrm>
            <a:off x="1567543" y="374341"/>
            <a:ext cx="9204960" cy="1400530"/>
          </a:xfrm>
        </p:spPr>
        <p:txBody>
          <a:bodyPr/>
          <a:lstStyle/>
          <a:p>
            <a:r>
              <a:rPr lang="tr-TR" sz="4800" dirty="0">
                <a:latin typeface="Bahnschrift Condensed" panose="020B0502040204020203" pitchFamily="34" charset="0"/>
              </a:rPr>
              <a:t>DENETİMDE ÇIKAR ÇATIŞMASI KAVRAMI </a:t>
            </a:r>
          </a:p>
        </p:txBody>
      </p:sp>
      <p:sp>
        <p:nvSpPr>
          <p:cNvPr id="3" name="İçerik Yer Tutucusu 2">
            <a:extLst>
              <a:ext uri="{FF2B5EF4-FFF2-40B4-BE49-F238E27FC236}">
                <a16:creationId xmlns:a16="http://schemas.microsoft.com/office/drawing/2014/main" id="{D34976CF-D90B-493B-A1AB-5695E3E703E4}"/>
              </a:ext>
            </a:extLst>
          </p:cNvPr>
          <p:cNvSpPr>
            <a:spLocks noGrp="1"/>
          </p:cNvSpPr>
          <p:nvPr>
            <p:ph idx="1"/>
          </p:nvPr>
        </p:nvSpPr>
        <p:spPr>
          <a:xfrm>
            <a:off x="1233941" y="1774871"/>
            <a:ext cx="8946541" cy="4195481"/>
          </a:xfrm>
        </p:spPr>
        <p:txBody>
          <a:bodyPr>
            <a:normAutofit lnSpcReduction="10000"/>
          </a:bodyPr>
          <a:lstStyle/>
          <a:p>
            <a:r>
              <a:rPr lang="tr-TR" b="1" i="0" dirty="0">
                <a:effectLst/>
                <a:latin typeface="arial" panose="020B0604020202020204" pitchFamily="34" charset="0"/>
              </a:rPr>
              <a:t>Çıkar çatışması</a:t>
            </a:r>
            <a:r>
              <a:rPr lang="tr-TR" b="0" i="0" dirty="0">
                <a:effectLst/>
                <a:latin typeface="arial" panose="020B0604020202020204" pitchFamily="34" charset="0"/>
              </a:rPr>
              <a:t>; çalışanların görevlerini tarafsız bir şekilde icra etmelerini etkileyen veya etkileyebilecek, parayla ölçülebilir olan veya olmayan her türlü menfaati ve onlarla ilgili herhangi bir şahsi çıkara sahip olmaları halini ifade eder.</a:t>
            </a:r>
          </a:p>
          <a:p>
            <a:r>
              <a:rPr lang="tr-TR" b="0" i="0" dirty="0">
                <a:effectLst/>
                <a:latin typeface="Lato" panose="020B0604020202020204" pitchFamily="34" charset="0"/>
              </a:rPr>
              <a:t>Söz konusu çıkar çatışması ortağın müdürüne intikal ettirilip tamamen açıklanmadığı, önerilen faaliyet müdür tarafından onaylanmadığı ve müdür tarafından çıkar çatışmasının önlenmesi için gerekli görülen tüm özel prosedürlere ortak tarafından uyulmadığı sürece, ortakların o çıkar çatışmasıyla ilgili  içindeki herhangi bir görevde çalışmaya devam etmesi veya ilgili bir kararda rol oynaması yasaktır.</a:t>
            </a:r>
            <a:endParaRPr lang="tr-TR" b="0" i="0" dirty="0">
              <a:effectLst/>
              <a:latin typeface="arial" panose="020B0604020202020204" pitchFamily="34" charset="0"/>
            </a:endParaRPr>
          </a:p>
          <a:p>
            <a:r>
              <a:rPr lang="tr-TR" b="0" i="0" dirty="0">
                <a:effectLst/>
                <a:latin typeface="arial" panose="020B0604020202020204" pitchFamily="34" charset="0"/>
              </a:rPr>
              <a:t>Örneğin kendi eşinin işe alınması kararına katılmak kişisel </a:t>
            </a:r>
            <a:r>
              <a:rPr lang="tr-TR" b="1" i="0" dirty="0">
                <a:effectLst/>
                <a:latin typeface="arial" panose="020B0604020202020204" pitchFamily="34" charset="0"/>
              </a:rPr>
              <a:t>çıkar çatışması</a:t>
            </a:r>
            <a:r>
              <a:rPr lang="tr-TR" b="0" i="0" dirty="0">
                <a:effectLst/>
                <a:latin typeface="arial" panose="020B0604020202020204" pitchFamily="34" charset="0"/>
              </a:rPr>
              <a:t> yaratır. Bir diğer </a:t>
            </a:r>
            <a:r>
              <a:rPr lang="tr-TR" b="1" i="0" dirty="0">
                <a:effectLst/>
                <a:latin typeface="arial" panose="020B0604020202020204" pitchFamily="34" charset="0"/>
              </a:rPr>
              <a:t>örnek</a:t>
            </a:r>
            <a:r>
              <a:rPr lang="tr-TR" b="0" i="0" dirty="0">
                <a:effectLst/>
                <a:latin typeface="arial" panose="020B0604020202020204" pitchFamily="34" charset="0"/>
              </a:rPr>
              <a:t> ise yakın bir akrabanın bir mezuniyet programına kabulüne karar vermektir. Özet olarak kişisel ilişkiler adil ve objektif olarak verilmesine ihtiyaç duyulan kararları etkileyebilir.</a:t>
            </a:r>
            <a:endParaRPr lang="tr-TR" dirty="0"/>
          </a:p>
        </p:txBody>
      </p:sp>
    </p:spTree>
    <p:extLst>
      <p:ext uri="{BB962C8B-B14F-4D97-AF65-F5344CB8AC3E}">
        <p14:creationId xmlns:p14="http://schemas.microsoft.com/office/powerpoint/2010/main" val="16500064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0.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İy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y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206</TotalTime>
  <Words>626</Words>
  <Application>Microsoft Office PowerPoint</Application>
  <PresentationFormat>Geniş ekran</PresentationFormat>
  <Paragraphs>50</Paragraphs>
  <Slides>5</Slides>
  <Notes>1</Notes>
  <HiddenSlides>0</HiddenSlides>
  <MMClips>0</MMClips>
  <ScaleCrop>false</ScaleCrop>
  <HeadingPairs>
    <vt:vector size="6" baseType="variant">
      <vt:variant>
        <vt:lpstr>Kullanılan Yazı Tipleri</vt:lpstr>
      </vt:variant>
      <vt:variant>
        <vt:i4>13</vt:i4>
      </vt:variant>
      <vt:variant>
        <vt:lpstr>Tema</vt:lpstr>
      </vt:variant>
      <vt:variant>
        <vt:i4>1</vt:i4>
      </vt:variant>
      <vt:variant>
        <vt:lpstr>Slayt Başlıkları</vt:lpstr>
      </vt:variant>
      <vt:variant>
        <vt:i4>5</vt:i4>
      </vt:variant>
    </vt:vector>
  </HeadingPairs>
  <TitlesOfParts>
    <vt:vector size="19" baseType="lpstr">
      <vt:lpstr>Arial</vt:lpstr>
      <vt:lpstr>Arial</vt:lpstr>
      <vt:lpstr>Bahnschrift Condensed</vt:lpstr>
      <vt:lpstr>Britannic Bold</vt:lpstr>
      <vt:lpstr>Calibri</vt:lpstr>
      <vt:lpstr>Century Gothic</vt:lpstr>
      <vt:lpstr>Fira Sans</vt:lpstr>
      <vt:lpstr>GreycliffCF</vt:lpstr>
      <vt:lpstr>Lato</vt:lpstr>
      <vt:lpstr>PwC Helvetica Neue</vt:lpstr>
      <vt:lpstr>Times New Roman</vt:lpstr>
      <vt:lpstr>Tw Cen MT Condensed Extra Bold</vt:lpstr>
      <vt:lpstr>Wingdings 3</vt:lpstr>
      <vt:lpstr>İyon</vt:lpstr>
      <vt:lpstr>ÇAĞ ÜNİVERSİTESİ </vt:lpstr>
      <vt:lpstr>YEMİNLİ MALİ MÜŞAVİRLİK İŞLEYİŞLERİ VE AMAÇLARI</vt:lpstr>
      <vt:lpstr>BAĞIMSIZ DENETİM ŞİRKETLERİ İŞLEYİŞLERİ VE AMAÇLARI</vt:lpstr>
      <vt:lpstr>MALİ MÜŞAVİRLİK VE DENETİM ŞİRKETİNİN PARA KAZANMASI </vt:lpstr>
      <vt:lpstr>DENETİMDE ÇIKAR ÇATIŞMASI KAVRAMI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TC </dc:title>
  <dc:creator>enes ünaldı</dc:creator>
  <cp:lastModifiedBy>enes ünaldı</cp:lastModifiedBy>
  <cp:revision>6</cp:revision>
  <dcterms:created xsi:type="dcterms:W3CDTF">2022-04-09T20:44:44Z</dcterms:created>
  <dcterms:modified xsi:type="dcterms:W3CDTF">2022-04-10T14:43:57Z</dcterms:modified>
</cp:coreProperties>
</file>