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9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9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92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4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4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12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58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34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1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32D0-7066-4D5D-BFF8-408343765AE8}" type="datetimeFigureOut">
              <a:rPr lang="tr-TR" smtClean="0"/>
              <a:t>03.11.2024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49B4-D76A-4CEB-BF13-CBC1AC053A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42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RİSK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230425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"/>
              </a:spcBef>
            </a:pPr>
            <a:r>
              <a:rPr lang="tr-TR" dirty="0" smtClean="0">
                <a:solidFill>
                  <a:schemeClr val="tx1"/>
                </a:solidFill>
                <a:cs typeface="Comic Sans MS"/>
              </a:rPr>
              <a:t>"gerçekleşme</a:t>
            </a:r>
            <a:r>
              <a:rPr lang="tr-TR" spc="-40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ihtimali</a:t>
            </a:r>
            <a:r>
              <a:rPr lang="tr-TR" spc="-2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spc="-10" dirty="0" smtClean="0">
                <a:solidFill>
                  <a:schemeClr val="tx1"/>
                </a:solidFill>
                <a:cs typeface="Comic Sans MS"/>
              </a:rPr>
              <a:t>bulunan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fakat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gerçekleşip</a:t>
            </a:r>
            <a:r>
              <a:rPr lang="tr-TR" spc="-1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gerçekleşmeyeceği</a:t>
            </a:r>
            <a:r>
              <a:rPr lang="tr-TR" spc="-40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ya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da ne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spc="-10" dirty="0" smtClean="0">
                <a:solidFill>
                  <a:schemeClr val="tx1"/>
                </a:solidFill>
                <a:cs typeface="Comic Sans MS"/>
              </a:rPr>
              <a:t>zaman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gerçekleşeceği</a:t>
            </a:r>
            <a:r>
              <a:rPr lang="tr-TR" spc="-4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kesin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olmayan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zarar</a:t>
            </a:r>
            <a:r>
              <a:rPr lang="tr-TR" spc="-1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verici</a:t>
            </a:r>
            <a:r>
              <a:rPr lang="tr-TR" spc="-1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olaylar"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</a:p>
          <a:p>
            <a:pPr>
              <a:spcBef>
                <a:spcPts val="5"/>
              </a:spcBef>
            </a:pPr>
            <a:r>
              <a:rPr lang="tr-TR" b="1" spc="-25" dirty="0" smtClean="0">
                <a:solidFill>
                  <a:schemeClr val="tx1"/>
                </a:solidFill>
                <a:cs typeface="Comic Sans MS"/>
              </a:rPr>
              <a:t>ya </a:t>
            </a:r>
            <a:r>
              <a:rPr lang="tr-TR" b="1" dirty="0" smtClean="0">
                <a:solidFill>
                  <a:schemeClr val="tx1"/>
                </a:solidFill>
                <a:cs typeface="Comic Sans MS"/>
              </a:rPr>
              <a:t>da</a:t>
            </a:r>
            <a:r>
              <a:rPr lang="tr-TR" spc="-30" dirty="0" smtClean="0">
                <a:solidFill>
                  <a:schemeClr val="tx1"/>
                </a:solidFill>
                <a:cs typeface="Comic Sans MS"/>
              </a:rPr>
              <a:t> </a:t>
            </a:r>
          </a:p>
          <a:p>
            <a:pPr>
              <a:spcBef>
                <a:spcPts val="5"/>
              </a:spcBef>
            </a:pPr>
            <a:r>
              <a:rPr lang="tr-TR" dirty="0" smtClean="0">
                <a:solidFill>
                  <a:schemeClr val="tx1"/>
                </a:solidFill>
                <a:cs typeface="Comic Sans MS"/>
              </a:rPr>
              <a:t>"ekonomik</a:t>
            </a:r>
            <a:r>
              <a:rPr lang="tr-TR" spc="-2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kayıp</a:t>
            </a:r>
            <a:r>
              <a:rPr lang="tr-TR" spc="-20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doğuracak</a:t>
            </a:r>
            <a:r>
              <a:rPr lang="tr-TR" spc="-5" dirty="0" smtClean="0">
                <a:solidFill>
                  <a:schemeClr val="tx1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chemeClr val="tx1"/>
                </a:solidFill>
                <a:cs typeface="Comic Sans MS"/>
              </a:rPr>
              <a:t>durum"</a:t>
            </a:r>
            <a:r>
              <a:rPr lang="tr-TR" spc="5" dirty="0" smtClean="0">
                <a:solidFill>
                  <a:schemeClr val="tx1"/>
                </a:solidFill>
                <a:cs typeface="Comic Sans MS"/>
              </a:rPr>
              <a:t> </a:t>
            </a:r>
          </a:p>
          <a:p>
            <a:pPr>
              <a:spcBef>
                <a:spcPts val="5"/>
              </a:spcBef>
            </a:pPr>
            <a:endParaRPr lang="tr-TR" spc="5" dirty="0" smtClean="0">
              <a:solidFill>
                <a:schemeClr val="tx1"/>
              </a:solidFill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spc="-10" dirty="0" smtClean="0">
                <a:solidFill>
                  <a:schemeClr val="tx1"/>
                </a:solidFill>
                <a:cs typeface="Comic Sans MS"/>
              </a:rPr>
              <a:t>olarak tanımlanmaktadır.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827584" y="35730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FF0000"/>
                </a:solidFill>
              </a:rPr>
              <a:t>RİZİKO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619672" y="4653136"/>
            <a:ext cx="6768752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chemeClr val="tx1"/>
                </a:solidFill>
                <a:latin typeface="+mn-lt"/>
                <a:cs typeface="Comic Sans MS"/>
              </a:rPr>
              <a:t>Riski üzerinde taşıyan kişi, nesne ya da aktif değer.</a:t>
            </a:r>
          </a:p>
          <a:p>
            <a:endParaRPr lang="tr-TR" sz="2400" b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Sigortacılık sektöründe ise tazminat yaratabilecek maddi ve manevi zarar verebilecek tehlike ve durumlar için riziko kelimesi kullanılır.</a:t>
            </a:r>
            <a:r>
              <a:rPr lang="tr-TR" sz="2400" dirty="0"/>
              <a:t> </a:t>
            </a:r>
            <a:endParaRPr lang="tr-TR" sz="2400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SÖZLEŞMESİNİN BAŞLAMASI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Sigorta sözleşmesi poliçede belirtilen	tarih olmakla beraber sigortacının sorumluluğu sigorta ücretinin</a:t>
            </a:r>
          </a:p>
          <a:p>
            <a:pPr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(priminin) tamamının ya da taksitle ödenmesi kararlaştırılmışsa ilk taksitinin ödenmesi ile başlar.</a:t>
            </a:r>
          </a:p>
          <a:p>
            <a:pPr>
              <a:spcBef>
                <a:spcPts val="5"/>
              </a:spcBef>
            </a:pPr>
            <a:endParaRPr lang="tr-TR" b="1" spc="-10" dirty="0" smtClean="0">
              <a:latin typeface="+mn-lt"/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Sigorta primlerinin peşin tahsil edilmesi esastır. Primlerin taksitle ödenmesi kararlaştırılmış ise, taksitlerin tutarı, kesin ödeme zamanı ve vadesinde ödenmemesi halinde ortaya çıkacak sonuçlar poliçede yazılı olarak sigortalıya bildirilir.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76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SÖZLEŞMESİNİN SONA ERMESİ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Sigorta süresinin sona ermesi, projenin veya seferin tamamlanması,</a:t>
            </a:r>
          </a:p>
          <a:p>
            <a:pPr marL="457200" indent="-457200" algn="just"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Riskin gerçekleşmesi,</a:t>
            </a:r>
          </a:p>
          <a:p>
            <a:pPr marL="457200" indent="-457200" algn="just"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Riskin gerçekleşme olasılığının ortadan kalkması,</a:t>
            </a:r>
          </a:p>
          <a:p>
            <a:pPr marL="457200" indent="-457200" algn="just"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Tarafların karşılıklı anlaşması,</a:t>
            </a:r>
          </a:p>
          <a:p>
            <a:pPr marL="457200" indent="-457200" algn="just"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Taraflardan birinin fesih hakkını kullanması.</a:t>
            </a:r>
          </a:p>
          <a:p>
            <a:pPr algn="just">
              <a:spcBef>
                <a:spcPts val="5"/>
              </a:spcBef>
            </a:pPr>
            <a:endParaRPr lang="tr-TR" b="1" spc="-10" dirty="0" smtClean="0">
              <a:latin typeface="+mn-lt"/>
              <a:cs typeface="Comic Sans MS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387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SÖZLEŞMESİNİN TARAFLARI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Sigortacı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Sigorta ettiren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Zarar Sigortalarında;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-(Sigortalı)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-(İpotekli/Rehinli Alacaklı-</a:t>
            </a:r>
            <a:r>
              <a:rPr lang="tr-TR" b="1" spc="-10" dirty="0" err="1" smtClean="0">
                <a:latin typeface="+mn-lt"/>
                <a:cs typeface="Comic Sans MS"/>
              </a:rPr>
              <a:t>Dain</a:t>
            </a:r>
            <a:r>
              <a:rPr lang="tr-TR" b="1" spc="-10" dirty="0" smtClean="0">
                <a:latin typeface="+mn-lt"/>
                <a:cs typeface="Comic Sans MS"/>
              </a:rPr>
              <a:t> </a:t>
            </a:r>
            <a:r>
              <a:rPr lang="tr-TR" b="1" spc="-10" dirty="0" err="1" smtClean="0">
                <a:latin typeface="+mn-lt"/>
                <a:cs typeface="Comic Sans MS"/>
              </a:rPr>
              <a:t>Mürtehin</a:t>
            </a:r>
            <a:r>
              <a:rPr lang="tr-TR" b="1" spc="-10" dirty="0" smtClean="0">
                <a:latin typeface="+mn-lt"/>
                <a:cs typeface="Comic Sans MS"/>
              </a:rPr>
              <a:t>)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Sorumluluk Sigortalarında Zarar Gören Üçüncü Kişiler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Hayat Sigortalarında;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-(Sigortalı)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tr-TR" b="1" spc="-10" dirty="0" smtClean="0">
                <a:latin typeface="+mn-lt"/>
                <a:cs typeface="Comic Sans MS"/>
              </a:rPr>
              <a:t>-(</a:t>
            </a:r>
            <a:r>
              <a:rPr lang="tr-TR" b="1" spc="-10" dirty="0" err="1" smtClean="0">
                <a:latin typeface="+mn-lt"/>
                <a:cs typeface="Comic Sans MS"/>
              </a:rPr>
              <a:t>Lehdar</a:t>
            </a:r>
            <a:r>
              <a:rPr lang="tr-TR" b="1" spc="-10" dirty="0" smtClean="0">
                <a:latin typeface="+mn-lt"/>
                <a:cs typeface="Comic Sans MS"/>
              </a:rPr>
              <a:t>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3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SÖZLEŞMESİNDE </a:t>
            </a:r>
            <a:r>
              <a:rPr lang="tr-TR" b="1" u="sng" dirty="0" smtClean="0">
                <a:solidFill>
                  <a:srgbClr val="FF0000"/>
                </a:solidFill>
              </a:rPr>
              <a:t>SİGORTALININ</a:t>
            </a:r>
            <a:r>
              <a:rPr lang="tr-TR" dirty="0" smtClean="0">
                <a:solidFill>
                  <a:srgbClr val="FF0000"/>
                </a:solidFill>
              </a:rPr>
              <a:t> YÜKÜMLÜLÜKLERİ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Beyan Yükümlülüğü,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Bilgi verme ve araştırma yapılmasına izin verme yükümlülüğü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Riskin gerçekleştiğini ihbar yükümlülüğü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Zararı önleme, azaltma ve sigortacının rücu haklarını koruma yükümlülüğü,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Prim ödeme borcu,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Beyan Yükümlülüğü,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Sözleşmenin yapılmasındaki beyan,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Sözleşme süresi içindeki değişikliklerle ilgili beyan,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Riskin gerçekleşmesinde beyan.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609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SÖZLEŞMESİNDE </a:t>
            </a:r>
            <a:r>
              <a:rPr lang="tr-TR" b="1" u="sng" dirty="0" smtClean="0">
                <a:solidFill>
                  <a:srgbClr val="FF0000"/>
                </a:solidFill>
              </a:rPr>
              <a:t>SİGORTACININ</a:t>
            </a:r>
            <a:r>
              <a:rPr lang="tr-TR" dirty="0" smtClean="0">
                <a:solidFill>
                  <a:srgbClr val="FF0000"/>
                </a:solidFill>
              </a:rPr>
              <a:t> YÜKÜMLÜLÜKLERİ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Rizikoyu taşıma yükümlülüğü (Sigorta Himayesi),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Aydınlatma yükümlülüğü,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Sigorta poliçesi tanzim etme ve verme yükümlülüğü,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Giderleri ödeme borcu,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spc="-10" dirty="0" smtClean="0">
                <a:latin typeface="+mn-lt"/>
                <a:cs typeface="Comic Sans MS"/>
              </a:rPr>
              <a:t>Tazminat ödeme borcu.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165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SİGORTANIN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İŞLEVLERİ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1) Sigortanın güvence ve risk yönetimi işlevleri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2) Sigortanın ekonomik işlevleri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8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Sigortanın Güvence ve Risk Yönetimi İşlevleri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Sigorta, Toplumda Huzur ve Güven Tesis Eder, Dayanışmayı Sağlar</a:t>
            </a:r>
          </a:p>
          <a:p>
            <a:r>
              <a:rPr lang="tr-TR" dirty="0" smtClean="0"/>
              <a:t>Sigorta, Tasarruf Bilincini Geliştirir ve Ekonomide Yatırım Kararları Üzerine Olumlu Etki Sağlar</a:t>
            </a:r>
          </a:p>
          <a:p>
            <a:r>
              <a:rPr lang="tr-TR" dirty="0" smtClean="0"/>
              <a:t>Sigorta, Muhtemel Risklere Karşı Atıl Tutulan Sermaye Miktarını En Aza İndirir ve Finansal Sistemin Etkinliğini Artırır</a:t>
            </a:r>
          </a:p>
          <a:p>
            <a:r>
              <a:rPr lang="tr-TR" dirty="0" smtClean="0"/>
              <a:t>Sigorta, Risklere Karşı Önleyici Önlemleri Geliştirir</a:t>
            </a:r>
          </a:p>
        </p:txBody>
      </p:sp>
    </p:spTree>
    <p:extLst>
      <p:ext uri="{BB962C8B-B14F-4D97-AF65-F5344CB8AC3E}">
        <p14:creationId xmlns:p14="http://schemas.microsoft.com/office/powerpoint/2010/main" val="59672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Sigortanın Ekonomik İşlevleri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smtClean="0"/>
              <a:t>Sigorta Fertlere ve Kuramlara Ekonomik ve Sosyal Hayatta Öngörülebilirlik ve Emniyet Sağlar</a:t>
            </a:r>
          </a:p>
          <a:p>
            <a:r>
              <a:rPr lang="tr-TR" b="1" dirty="0" smtClean="0"/>
              <a:t>Sigorta Kredi Teminine Yardım Eder. </a:t>
            </a:r>
          </a:p>
          <a:p>
            <a:r>
              <a:rPr lang="tr-TR" b="1" dirty="0" smtClean="0"/>
              <a:t>Sigorta Tasarrufu Geliştirir, Sermaye Oluşumuna Katkı Sağlar. </a:t>
            </a:r>
          </a:p>
          <a:p>
            <a:r>
              <a:rPr lang="tr-TR" b="1" dirty="0" smtClean="0"/>
              <a:t>Sigorta Toplumda Huzur ve Güven Tesis Eder, Dayanışmayı Sağlar.</a:t>
            </a:r>
          </a:p>
          <a:p>
            <a:r>
              <a:rPr lang="tr-TR" b="1" dirty="0" smtClean="0"/>
              <a:t>Sigorta uluslararası ekonomik ilişkileri geliştirir. </a:t>
            </a:r>
          </a:p>
          <a:p>
            <a:r>
              <a:rPr lang="tr-TR" b="1" dirty="0" smtClean="0"/>
              <a:t>Sigorta Finansal İstikrarı Artırır</a:t>
            </a:r>
          </a:p>
          <a:p>
            <a:r>
              <a:rPr lang="tr-TR" b="1" dirty="0" smtClean="0"/>
              <a:t>Sigorta Girişimcileri ve Ticareti Destekler, İş Sürekliliği Sağlar. </a:t>
            </a:r>
          </a:p>
          <a:p>
            <a:r>
              <a:rPr lang="tr-TR" b="1" dirty="0" smtClean="0"/>
              <a:t>Sigorta Sosyal Güvenlik Programlarının Üzerindeki Baskıyı Hafifletir</a:t>
            </a:r>
          </a:p>
          <a:p>
            <a:r>
              <a:rPr lang="tr-TR" b="1" dirty="0" smtClean="0"/>
              <a:t>Sigorta Risklerin Daha Etkin Yönetilmesini Sağlar</a:t>
            </a:r>
          </a:p>
          <a:p>
            <a:r>
              <a:rPr lang="tr-TR" b="1" dirty="0" smtClean="0"/>
              <a:t>Sigorta Finansal Sistemin Etkinliğini Artırır</a:t>
            </a:r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22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SİGORTACILIĞIN FON YARATMA FONKSİYONU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Prim Toplama</a:t>
            </a:r>
          </a:p>
          <a:p>
            <a:r>
              <a:rPr lang="tr-TR" b="1" dirty="0" smtClean="0"/>
              <a:t>Risk Yönetimi</a:t>
            </a:r>
          </a:p>
          <a:p>
            <a:r>
              <a:rPr lang="tr-TR" b="1" dirty="0" smtClean="0"/>
              <a:t>Yatırım Faaliyetleri</a:t>
            </a:r>
          </a:p>
          <a:p>
            <a:r>
              <a:rPr lang="tr-TR" b="1" dirty="0" err="1" smtClean="0"/>
              <a:t>Aktüeryal</a:t>
            </a:r>
            <a:r>
              <a:rPr lang="tr-TR" b="1" dirty="0" smtClean="0"/>
              <a:t> Hesaplamalar</a:t>
            </a:r>
          </a:p>
          <a:p>
            <a:r>
              <a:rPr lang="tr-TR" b="1" dirty="0" smtClean="0"/>
              <a:t>Rezerv Oluşturma</a:t>
            </a:r>
          </a:p>
          <a:p>
            <a:r>
              <a:rPr lang="tr-TR" b="1" dirty="0" smtClean="0"/>
              <a:t>Düzenleyici Kurallar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316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RİSKLERİN SINIFLANDIRILMASI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Font typeface="Arial" charset="0"/>
              <a:buChar char="•"/>
            </a:pPr>
            <a:r>
              <a:rPr lang="tr-TR" sz="2400" dirty="0" smtClean="0">
                <a:solidFill>
                  <a:srgbClr val="FF0000"/>
                </a:solidFill>
                <a:cs typeface="Comic Sans MS"/>
              </a:rPr>
              <a:t>SPEKÜLATİF RİSKLER</a:t>
            </a: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cs typeface="Comic Sans MS"/>
              </a:rPr>
              <a:t>Bir yandan kayıp tehlikesi söz konusu iken, diğer yandan kazanma beklentisinin söz konusu olduğu hal. (Borsa yatırımları, iddia, kumar...)</a:t>
            </a:r>
          </a:p>
          <a:p>
            <a:pPr marL="0" indent="0">
              <a:spcBef>
                <a:spcPts val="5"/>
              </a:spcBef>
              <a:buNone/>
            </a:pPr>
            <a:endParaRPr lang="tr-TR" sz="2400" dirty="0" smtClean="0">
              <a:solidFill>
                <a:schemeClr val="tx1"/>
              </a:solidFill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 charset="0"/>
              <a:buChar char="•"/>
            </a:pPr>
            <a:r>
              <a:rPr lang="tr-TR" sz="2400" dirty="0" smtClean="0">
                <a:solidFill>
                  <a:srgbClr val="FF0000"/>
                </a:solidFill>
                <a:cs typeface="Comic Sans MS"/>
              </a:rPr>
              <a:t>GERÇEK RİSKLER</a:t>
            </a: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cs typeface="Comic Sans MS"/>
              </a:rPr>
              <a:t>Kazanç beklentisi yok. Gerçekleşmesi halinde bir kaybın, gerçekleşmemesi halinde durumun muhafaza edildiği hal. (Yangın, trafik kazası...)</a:t>
            </a:r>
          </a:p>
          <a:p>
            <a:pPr>
              <a:spcBef>
                <a:spcPts val="5"/>
              </a:spcBef>
            </a:pPr>
            <a:endParaRPr lang="tr-TR" sz="2400" b="1" dirty="0">
              <a:latin typeface="+mn-lt"/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rgbClr val="FF0000"/>
                </a:solidFill>
                <a:latin typeface="+mn-lt"/>
                <a:cs typeface="Comic Sans MS"/>
              </a:rPr>
              <a:t>TEMEL RİSKLER</a:t>
            </a:r>
          </a:p>
          <a:p>
            <a:pPr marL="0" indent="0">
              <a:spcBef>
                <a:spcPts val="5"/>
              </a:spcBef>
              <a:buNone/>
            </a:pPr>
            <a:endParaRPr lang="tr-TR" sz="2400" dirty="0" smtClean="0">
              <a:solidFill>
                <a:srgbClr val="FF0000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Bireysel olmaktan çok, doğal afet, savaş,</a:t>
            </a: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enflasyon gibi fiziksel ya da toplumsal niteliklidir.</a:t>
            </a: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Geniş kitleleri etkileyen </a:t>
            </a:r>
            <a:r>
              <a:rPr lang="tr-TR" sz="2400" dirty="0" err="1" smtClean="0">
                <a:solidFill>
                  <a:schemeClr val="tx1"/>
                </a:solidFill>
                <a:latin typeface="+mn-lt"/>
                <a:cs typeface="Comic Sans MS"/>
              </a:rPr>
              <a:t>katastrofik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 özelliklidir.</a:t>
            </a:r>
          </a:p>
          <a:p>
            <a:pPr marL="0" indent="0">
              <a:spcBef>
                <a:spcPts val="5"/>
              </a:spcBef>
              <a:buNone/>
            </a:pPr>
            <a:endParaRPr lang="tr-TR" sz="2400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rgbClr val="FF0000"/>
                </a:solidFill>
                <a:latin typeface="+mn-lt"/>
                <a:cs typeface="Comic Sans MS"/>
              </a:rPr>
              <a:t>ÖZEL	RİSKLER</a:t>
            </a:r>
          </a:p>
          <a:p>
            <a:pPr marL="0" indent="0">
              <a:spcBef>
                <a:spcPts val="5"/>
              </a:spcBef>
              <a:buNone/>
            </a:pPr>
            <a:endParaRPr lang="tr-TR" sz="2400" dirty="0" smtClean="0">
              <a:solidFill>
                <a:srgbClr val="FF0000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Bireyi etkileyen, sınırlı sayıda münferit olayları kapsar</a:t>
            </a:r>
          </a:p>
          <a:p>
            <a:pPr>
              <a:spcBef>
                <a:spcPts val="5"/>
              </a:spcBef>
            </a:pPr>
            <a:r>
              <a:rPr lang="tr-TR" sz="2400" dirty="0" smtClean="0">
                <a:solidFill>
                  <a:schemeClr val="tx1"/>
                </a:solidFill>
                <a:latin typeface="+mn-lt"/>
                <a:cs typeface="Comic Sans MS"/>
              </a:rPr>
              <a:t>(trafik kazası, hırsızlık...).</a:t>
            </a:r>
          </a:p>
          <a:p>
            <a:pPr>
              <a:spcBef>
                <a:spcPts val="5"/>
              </a:spcBef>
            </a:pPr>
            <a:endParaRPr lang="tr-TR" sz="2400" dirty="0" smtClean="0">
              <a:solidFill>
                <a:schemeClr val="tx1"/>
              </a:solidFill>
              <a:cs typeface="Comic Sans MS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5477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>
                <a:solidFill>
                  <a:srgbClr val="FF0000"/>
                </a:solidFill>
                <a:cs typeface="Comic Sans MS"/>
              </a:rPr>
              <a:t>RİSK KARŞISINDA İNSAN DAVRANIŞI</a:t>
            </a:r>
            <a:br>
              <a:rPr lang="tr-TR" dirty="0">
                <a:solidFill>
                  <a:srgbClr val="FF0000"/>
                </a:solidFill>
                <a:cs typeface="Comic Sans MS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"/>
              </a:spcBef>
            </a:pPr>
            <a:r>
              <a:rPr lang="tr-TR" dirty="0" smtClean="0">
                <a:solidFill>
                  <a:schemeClr val="tx1"/>
                </a:solidFill>
                <a:cs typeface="Comic Sans MS"/>
              </a:rPr>
              <a:t>Risk taşıyan ve riskin gerçekleşmesi sonucunda zarar görecek olan kişi,</a:t>
            </a:r>
          </a:p>
          <a:p>
            <a:pPr>
              <a:spcBef>
                <a:spcPts val="5"/>
              </a:spcBef>
            </a:pPr>
            <a:endParaRPr lang="tr-TR" dirty="0" smtClean="0">
              <a:solidFill>
                <a:schemeClr val="tx1"/>
              </a:solidFill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cs typeface="Comic Sans MS"/>
              </a:rPr>
              <a:t>Riski kabul eder ve üzerinde tutar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  <a:cs typeface="Comic Sans MS"/>
              </a:rPr>
              <a:t>Riski transfer ederek, muhtemel mali sonuçlarını güvence altına alır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  <a:cs typeface="Comic Sans MS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525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SİGORTANIN TANIMI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b="1" dirty="0" smtClean="0"/>
              <a:t>Sigorta, </a:t>
            </a:r>
            <a:r>
              <a:rPr lang="tr-TR" dirty="0" smtClean="0"/>
              <a:t>aynı türden tehlikeyle karşı karşıya olan kişilerin, belirli bir miktar para ödemesi yoluyla toplanan tutarın, sadece o tehlikenin gerçekleşmesi sonucu fiilen zarara uğrayanların zararını karşılamada kullanıldığı, bir risk transfer sistemidir. </a:t>
            </a:r>
          </a:p>
          <a:p>
            <a:pPr algn="just"/>
            <a:r>
              <a:rPr lang="tr-TR" dirty="0" smtClean="0"/>
              <a:t>Bu sistem sayesinde kişiler, karşı karşıya bulundukları tehlikelerin neden olabileceği, parayla ölçülebilen zararlarını, nispeten küçük miktarlarda ödemiş oldukları primler yoluyla paylaşmaktadırlar. </a:t>
            </a:r>
          </a:p>
          <a:p>
            <a:pPr algn="just"/>
            <a:r>
              <a:rPr lang="tr-TR" dirty="0" smtClean="0"/>
              <a:t>Sigortanın temel işlevi, zararı ekonomik açıdan önemsiz bir duruma getirmektir. Kişiler tek başına karşılayamayacakları zararları bir organizasyon aracılığıyla aralarında paylaşmaktadırlar.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92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SİGORTA TÜRLERİ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ctr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  <a:latin typeface="+mn-lt"/>
                <a:cs typeface="Comic Sans MS"/>
              </a:rPr>
              <a:t>“Özel Sigorta Sistemi”</a:t>
            </a:r>
          </a:p>
          <a:p>
            <a:pPr marL="457200" indent="-457200" algn="ctr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  <a:latin typeface="+mn-lt"/>
                <a:cs typeface="Comic Sans MS"/>
              </a:rPr>
              <a:t>“Sosyal Sigorta Sistemi”</a:t>
            </a: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endParaRPr lang="tr-TR" b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  <a:cs typeface="Comic Sans MS"/>
              </a:rPr>
              <a:t>olarak iki ana grup altında incelemektedir.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tr-TR" b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  <a:buFont typeface="Arial" charset="0"/>
              <a:buChar char="•"/>
            </a:pPr>
            <a:r>
              <a:rPr lang="tr-TR" b="1" dirty="0" smtClean="0">
                <a:solidFill>
                  <a:srgbClr val="FF0000"/>
                </a:solidFill>
                <a:latin typeface="+mn-lt"/>
                <a:cs typeface="Comic Sans MS"/>
              </a:rPr>
              <a:t>Sosyal Sigorta Sistemi: </a:t>
            </a:r>
            <a:r>
              <a:rPr lang="tr-TR" sz="2600" dirty="0" smtClean="0">
                <a:solidFill>
                  <a:schemeClr val="tx1"/>
                </a:solidFill>
                <a:latin typeface="+mn-lt"/>
                <a:cs typeface="Comic Sans MS"/>
              </a:rPr>
              <a:t>Her birey ve toplum için mutlaka karşılanması gereken bir gereksinim olarak “Sosyal Güvenlik Sistemi” içinde yer alır.</a:t>
            </a:r>
          </a:p>
          <a:p>
            <a:pPr marL="0" indent="0">
              <a:spcBef>
                <a:spcPts val="5"/>
              </a:spcBef>
              <a:buNone/>
            </a:pPr>
            <a:endParaRPr lang="tr-TR" sz="2600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  <a:buFont typeface="Arial" charset="0"/>
              <a:buChar char="•"/>
            </a:pPr>
            <a:r>
              <a:rPr lang="tr-TR" sz="2400" spc="-10" dirty="0" smtClean="0">
                <a:latin typeface="+mn-lt"/>
              </a:rPr>
              <a:t>Toplumun karşılaştığı temel risklere karşı güvence sağlamak amacıyla devlet desteği ile uygulanan sigorta türüdür.</a:t>
            </a:r>
          </a:p>
          <a:p>
            <a:pPr marL="0" indent="0">
              <a:spcBef>
                <a:spcPts val="5"/>
              </a:spcBef>
              <a:buNone/>
            </a:pPr>
            <a:endParaRPr lang="tr-TR" b="1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  <a:buFont typeface="Arial" charset="0"/>
              <a:buChar char="•"/>
            </a:pPr>
            <a:r>
              <a:rPr lang="tr-TR" b="1" dirty="0" smtClean="0">
                <a:solidFill>
                  <a:srgbClr val="FF0000"/>
                </a:solidFill>
                <a:latin typeface="+mn-lt"/>
                <a:cs typeface="Comic Sans MS"/>
              </a:rPr>
              <a:t>Özel sigortalar </a:t>
            </a:r>
            <a:r>
              <a:rPr lang="tr-TR" sz="2600" dirty="0" smtClean="0">
                <a:solidFill>
                  <a:schemeClr val="tx1"/>
                </a:solidFill>
                <a:latin typeface="+mn-lt"/>
                <a:cs typeface="Comic Sans MS"/>
              </a:rPr>
              <a:t>ise; yine sosyal güvenlik sistemi içinde, özel sigorta hukukuna tabi olarak yer almaktadır.</a:t>
            </a:r>
          </a:p>
          <a:p>
            <a:pPr marL="0" indent="0">
              <a:spcBef>
                <a:spcPts val="5"/>
              </a:spcBef>
              <a:buNone/>
            </a:pPr>
            <a:endParaRPr lang="tr-TR" sz="2600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pPr>
              <a:spcBef>
                <a:spcPts val="5"/>
              </a:spcBef>
              <a:buFont typeface="Arial" charset="0"/>
              <a:buChar char="•"/>
            </a:pPr>
            <a:r>
              <a:rPr lang="tr-TR" sz="2400" spc="-10" dirty="0" smtClean="0">
                <a:latin typeface="+mn-lt"/>
              </a:rPr>
              <a:t>Gerçek ya da tüzel kişilerin risklerinin transferi amacıyla ihtiyari ya da zorunlu olarak uygulanan sigortadır.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v"/>
            </a:pPr>
            <a:endParaRPr lang="tr-TR" sz="2600" dirty="0" smtClean="0">
              <a:solidFill>
                <a:schemeClr val="tx1"/>
              </a:solidFill>
              <a:latin typeface="+mn-lt"/>
              <a:cs typeface="Comic Sans M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76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35909CA-8E1E-0DDB-F871-B9EE9ABFC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" y="0"/>
            <a:ext cx="7740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SİGORTANIN TEMEL PRENSİPLERİ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smtClean="0">
                <a:cs typeface="Comic Sans MS"/>
              </a:rPr>
              <a:t>Sigortalanabilir Menfaat Prensibi,</a:t>
            </a:r>
          </a:p>
          <a:p>
            <a:pPr marL="0" indent="0">
              <a:spcBef>
                <a:spcPts val="5"/>
              </a:spcBef>
              <a:buNone/>
            </a:pPr>
            <a:endParaRPr lang="tr-TR" b="1" spc="-10" dirty="0" smtClean="0"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smtClean="0">
                <a:cs typeface="Comic Sans MS"/>
              </a:rPr>
              <a:t>Azami İyi Niyet Prensibi,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endParaRPr lang="tr-TR" b="1" spc="-10" dirty="0" smtClean="0"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smtClean="0">
                <a:cs typeface="Comic Sans MS"/>
              </a:rPr>
              <a:t>Tazminat Prensibi,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endParaRPr lang="tr-TR" b="1" spc="-10" dirty="0" smtClean="0"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err="1" smtClean="0">
                <a:cs typeface="Comic Sans MS"/>
              </a:rPr>
              <a:t>Halefiyet</a:t>
            </a:r>
            <a:r>
              <a:rPr lang="tr-TR" b="1" spc="-10" dirty="0" smtClean="0">
                <a:cs typeface="Comic Sans MS"/>
              </a:rPr>
              <a:t> ve Hakların Devri Prensibi,</a:t>
            </a: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endParaRPr lang="tr-TR" b="1" spc="-10" dirty="0" smtClean="0"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smtClean="0">
                <a:cs typeface="Comic Sans MS"/>
              </a:rPr>
              <a:t>Hasara Katılım Prensibi</a:t>
            </a:r>
          </a:p>
          <a:p>
            <a:pPr marL="0" indent="0">
              <a:spcBef>
                <a:spcPts val="5"/>
              </a:spcBef>
              <a:buNone/>
            </a:pPr>
            <a:endParaRPr lang="tr-TR" b="1" spc="-10" dirty="0" smtClean="0">
              <a:cs typeface="Comic Sans MS"/>
            </a:endParaRPr>
          </a:p>
          <a:p>
            <a:pPr marL="457200" indent="-457200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tr-TR" b="1" spc="-10" dirty="0" smtClean="0">
                <a:cs typeface="Comic Sans MS"/>
              </a:rPr>
              <a:t>Yakın Neden Prensibi.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3008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+mn-lt"/>
                <a:cs typeface="Comic Sans MS"/>
              </a:rPr>
              <a:t>Sigorta sözleşmesi, sigortacının bir prim karşılığında, kişinin para ile ölçülebilir bir menfaatini zarara uğratan tehlikenin veya rizikonun meydana gelmesi halinde bunu tazmin etmeyi veya belirli sürelerde para ödemeyi yükümlendiği sözleşmedir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291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SİGORTA SÖZLEŞMESİNDE(POLİÇE) YAZILI OLMASI ARANAN HUSUSLAR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Sigortacının ve sigorta ettirenin ve varsa sigortadan faydalanan kimsenin adı, soyadı veya ticaret unvanı ve ikametgahları,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Sigortanın konusu,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Sigortacının üzerine aldığı risklerle bunların başlayacağı ve son bulacağı tarihler,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Sigorta bedeli,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Prim tutarı ile ödeme zamanı ve yeri,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Sigortacının üstüne aldığı rizikoların gerçek niteliklerini belirlemeye yarayacak bütün haller,</a:t>
            </a:r>
          </a:p>
          <a:p>
            <a:pPr marL="457200" indent="-4572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tr-TR" b="1" spc="-10" dirty="0" smtClean="0">
                <a:latin typeface="+mn-lt"/>
                <a:cs typeface="Comic Sans MS"/>
              </a:rPr>
              <a:t>Tanzim tarihi.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127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787</Words>
  <Application>Microsoft Office PowerPoint</Application>
  <PresentationFormat>Ekran Gösterisi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RİSK</vt:lpstr>
      <vt:lpstr>RİSKLERİN SINIFLANDIRILMASI</vt:lpstr>
      <vt:lpstr>RİSK KARŞISINDA İNSAN DAVRANIŞI </vt:lpstr>
      <vt:lpstr>SİGORTANIN TANIMI</vt:lpstr>
      <vt:lpstr>SİGORTA TÜRLERİ</vt:lpstr>
      <vt:lpstr>PowerPoint Sunusu</vt:lpstr>
      <vt:lpstr>SİGORTANIN TEMEL PRENSİPLERİ</vt:lpstr>
      <vt:lpstr>SİGORTA SÖZLEŞMESİ</vt:lpstr>
      <vt:lpstr>SİGORTA SÖZLEŞMESİNDE(POLİÇE) YAZILI OLMASI ARANAN HUSUSLAR</vt:lpstr>
      <vt:lpstr>SİGORTA SÖZLEŞMESİNİN BAŞLAMASI</vt:lpstr>
      <vt:lpstr>SİGORTA SÖZLEŞMESİNİN SONA ERMESİ</vt:lpstr>
      <vt:lpstr>SİGORTA SÖZLEŞMESİNİN TARAFLARI</vt:lpstr>
      <vt:lpstr>SİGORTA SÖZLEŞMESİNDE SİGORTALININ YÜKÜMLÜLÜKLERİ</vt:lpstr>
      <vt:lpstr>SİGORTA SÖZLEŞMESİNDE SİGORTACININ YÜKÜMLÜLÜKLERİ</vt:lpstr>
      <vt:lpstr>SİGORTANIN İŞLEVLERİ</vt:lpstr>
      <vt:lpstr>Sigortanın Güvence ve Risk Yönetimi İşlevleri</vt:lpstr>
      <vt:lpstr>Sigortanın Ekonomik İşlevleri</vt:lpstr>
      <vt:lpstr>SİGORTACILIĞIN FON YARATMA FONKSİYONU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RİSK VE BELİRSİZLİK</dc:title>
  <dc:creator>Gökhan Sözen</dc:creator>
  <cp:lastModifiedBy>Gökhan Sözen</cp:lastModifiedBy>
  <cp:revision>9</cp:revision>
  <dcterms:created xsi:type="dcterms:W3CDTF">2024-11-03T14:40:58Z</dcterms:created>
  <dcterms:modified xsi:type="dcterms:W3CDTF">2024-11-03T19:16:49Z</dcterms:modified>
</cp:coreProperties>
</file>