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60" r:id="rId4"/>
    <p:sldId id="261" r:id="rId5"/>
    <p:sldId id="259" r:id="rId6"/>
    <p:sldId id="262" r:id="rId7"/>
    <p:sldId id="263" r:id="rId8"/>
    <p:sldId id="295" r:id="rId9"/>
    <p:sldId id="265" r:id="rId10"/>
    <p:sldId id="266" r:id="rId11"/>
    <p:sldId id="267" r:id="rId12"/>
    <p:sldId id="296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97" r:id="rId24"/>
    <p:sldId id="279" r:id="rId25"/>
    <p:sldId id="281" r:id="rId26"/>
    <p:sldId id="282" r:id="rId27"/>
    <p:sldId id="298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9" r:id="rId39"/>
    <p:sldId id="300" r:id="rId40"/>
    <p:sldId id="294" r:id="rId41"/>
    <p:sldId id="293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ruthi V Kumar" initials="SV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140D"/>
    <a:srgbClr val="FEDF14"/>
    <a:srgbClr val="EED700"/>
    <a:srgbClr val="292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474" y="67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26918-3064-6E42-A299-7FE56F86057C}" type="datetimeFigureOut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6C38-1D6E-7044-A0C7-B473B6D46E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2972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DC17F-833C-2641-98B2-840A6B3BA077}" type="datetimeFigureOut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5DB8A-4D92-6940-A47A-36AE24402E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3327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oone16e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5099" y="1975436"/>
            <a:ext cx="4761261" cy="3188356"/>
          </a:xfrm>
        </p:spPr>
        <p:txBody>
          <a:bodyPr anchor="t">
            <a:noAutofit/>
          </a:bodyPr>
          <a:lstStyle>
            <a:lvl1pPr>
              <a:lnSpc>
                <a:spcPts val="5160"/>
              </a:lnSpc>
              <a:defRPr sz="5400" cap="all" spc="-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75099" y="4846320"/>
            <a:ext cx="4571023" cy="1398172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 spc="0">
                <a:solidFill>
                  <a:schemeClr val="tx1"/>
                </a:solidFill>
                <a:latin typeface="Trebuchet MS Bold"/>
                <a:cs typeface="Trebuchet MS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975099" y="1098956"/>
            <a:ext cx="253347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chemeClr val="tx1"/>
                </a:solidFill>
                <a:latin typeface="Calibri"/>
                <a:cs typeface="Calibri"/>
              </a:rPr>
              <a:t>Chapter 2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5281" y="5798821"/>
            <a:ext cx="3150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FFFFFF"/>
                </a:solidFill>
                <a:latin typeface="Cambria"/>
                <a:cs typeface="Cambria"/>
              </a:rPr>
              <a:t>© 2016 Cengage Learning. All Rights Reserved. May not be copied, scanned, or duplicated, in whole or in part, except for use as permitted in a license distributed with a certain product or service or otherwise</a:t>
            </a:r>
            <a:r>
              <a:rPr lang="en-US" sz="1000" baseline="0" dirty="0">
                <a:solidFill>
                  <a:srgbClr val="FFFFFF"/>
                </a:solidFill>
                <a:latin typeface="Cambria"/>
                <a:cs typeface="Cambria"/>
              </a:rPr>
              <a:t> on a password-protected website for classroom use. </a:t>
            </a:r>
            <a:endParaRPr lang="en-US" sz="100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pic>
        <p:nvPicPr>
          <p:cNvPr id="11" name="Picture 10" descr="9781305075368.jp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480" y="216715"/>
            <a:ext cx="2221992" cy="26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97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BE06-E95B-B245-9118-D6D34FC4A6FA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33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82EE-3329-6649-8BED-C620C1CCFA52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491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D73B-1C6E-C942-8619-30E5F64124A4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49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oone16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4920"/>
            <a:ext cx="8229600" cy="47149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5270" y="6497478"/>
            <a:ext cx="2133600" cy="365125"/>
          </a:xfrm>
        </p:spPr>
        <p:txBody>
          <a:bodyPr/>
          <a:lstStyle/>
          <a:p>
            <a:fld id="{4B896723-57CD-594F-A552-1F057032A5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-26640" y="6558862"/>
            <a:ext cx="823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/>
                </a:solidFill>
                <a:latin typeface="Cambria"/>
                <a:cs typeface="Cambria"/>
              </a:rPr>
              <a:t>© 2016 </a:t>
            </a:r>
            <a:r>
              <a:rPr lang="en-US" sz="800" dirty="0" err="1">
                <a:solidFill>
                  <a:schemeClr val="bg1"/>
                </a:solidFill>
                <a:latin typeface="Cambria"/>
                <a:cs typeface="Cambria"/>
              </a:rPr>
              <a:t>Cengage</a:t>
            </a:r>
            <a:r>
              <a:rPr lang="en-US" sz="800" dirty="0">
                <a:solidFill>
                  <a:schemeClr val="bg1"/>
                </a:solidFill>
                <a:latin typeface="Cambria"/>
                <a:cs typeface="Cambria"/>
              </a:rPr>
              <a:t> Learning. All Rights Reserved. May not be copied, scanned, or duplicated, in whole or in part, except</a:t>
            </a:r>
            <a:r>
              <a:rPr lang="en-US" sz="800" baseline="0" dirty="0">
                <a:solidFill>
                  <a:schemeClr val="bg1"/>
                </a:solidFill>
                <a:latin typeface="Cambria"/>
                <a:cs typeface="Cambria"/>
              </a:rPr>
              <a:t> for use as permitted in a license distributed with a certain product or service or otherwise on a password-protected website for classroom use.</a:t>
            </a:r>
            <a:endParaRPr lang="en-US" sz="8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084101" y="9769"/>
            <a:ext cx="6854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400" dirty="0">
                <a:solidFill>
                  <a:schemeClr val="bg1">
                    <a:lumMod val="50000"/>
                  </a:schemeClr>
                </a:solidFill>
              </a:rPr>
              <a:t>Chapter</a:t>
            </a:r>
            <a:r>
              <a:rPr lang="en-IN" sz="1400" baseline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N" sz="1400" dirty="0">
                <a:solidFill>
                  <a:schemeClr val="bg1">
                    <a:lumMod val="50000"/>
                  </a:schemeClr>
                </a:solidFill>
              </a:rPr>
              <a:t>2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Strategic Planning in Contemporary Marketing</a:t>
            </a:r>
            <a:endParaRPr lang="en-IN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5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one16eOBJ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076" y="274638"/>
            <a:ext cx="7377723" cy="973751"/>
          </a:xfrm>
          <a:effectLst>
            <a:outerShdw blurRad="50800" dist="38100" dir="2700000" sx="97000" sy="97000" algn="tl" rotWithShape="0">
              <a:prstClr val="black">
                <a:alpha val="47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29279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692" y="1264689"/>
            <a:ext cx="7954108" cy="4714940"/>
          </a:xfrm>
        </p:spPr>
        <p:txBody>
          <a:bodyPr/>
          <a:lstStyle>
            <a:lvl1pPr marL="514350" indent="-514350">
              <a:buClr>
                <a:srgbClr val="FF0000"/>
              </a:buClr>
              <a:buSzPct val="120000"/>
              <a:buFont typeface="Wingdings" charset="2"/>
              <a:buAutoNum type="arabicPlain"/>
              <a:defRPr b="0" i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5270" y="6497478"/>
            <a:ext cx="2133600" cy="365125"/>
          </a:xfrm>
        </p:spPr>
        <p:txBody>
          <a:bodyPr/>
          <a:lstStyle/>
          <a:p>
            <a:fld id="{4B896723-57CD-594F-A552-1F057032A5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084101" y="9769"/>
            <a:ext cx="6854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400" dirty="0">
                <a:solidFill>
                  <a:schemeClr val="bg1">
                    <a:lumMod val="50000"/>
                  </a:schemeClr>
                </a:solidFill>
              </a:rPr>
              <a:t>Chapter 2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Strategic Planning in Contemporary Marketing</a:t>
            </a:r>
            <a:endParaRPr lang="en-IN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-26639" y="6574367"/>
            <a:ext cx="8298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/>
                </a:solidFill>
                <a:latin typeface="Cambria"/>
                <a:cs typeface="Cambria"/>
              </a:rPr>
              <a:t>© 2016 </a:t>
            </a:r>
            <a:r>
              <a:rPr lang="en-US" sz="800" dirty="0" err="1">
                <a:solidFill>
                  <a:schemeClr val="bg1"/>
                </a:solidFill>
                <a:latin typeface="Cambria"/>
                <a:cs typeface="Cambria"/>
              </a:rPr>
              <a:t>Cengage</a:t>
            </a:r>
            <a:r>
              <a:rPr lang="en-US" sz="800" dirty="0">
                <a:solidFill>
                  <a:schemeClr val="bg1"/>
                </a:solidFill>
                <a:latin typeface="Cambria"/>
                <a:cs typeface="Cambria"/>
              </a:rPr>
              <a:t> Learning. All Rights Reserved. May not be copied, scanned, or duplicated, in whole or in part, except</a:t>
            </a:r>
            <a:r>
              <a:rPr lang="en-US" sz="800" baseline="0" dirty="0">
                <a:solidFill>
                  <a:schemeClr val="bg1"/>
                </a:solidFill>
                <a:latin typeface="Cambria"/>
                <a:cs typeface="Cambria"/>
              </a:rPr>
              <a:t> for use as permitted in a license distributed with a certain product or service or otherwise on a password-protected website for classroom use.</a:t>
            </a:r>
            <a:endParaRPr lang="en-US" sz="8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711275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232F-257B-DA4F-B1B9-674BBEDDAC5B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899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83C4-AB2C-874B-81C9-C24BB68FD701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164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A60B-AB7F-3044-ACFE-C83A52ECA41E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362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A2D4-A7D8-804A-A695-68B39F9B933C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468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C3B8-9DBA-8D4C-9AAA-258604806F9D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52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2680-8D42-BB42-94AF-BA68EB201D9A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12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37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072"/>
            <a:ext cx="8229600" cy="4714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4EBA9-6EBF-F841-954A-92830B4900F0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B896723-57CD-594F-A552-1F057032A5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9335320" y="59379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32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400" b="1" i="0" kern="1200">
          <a:solidFill>
            <a:schemeClr val="tx1"/>
          </a:solidFill>
          <a:latin typeface="Trebuchet MS Bold"/>
          <a:ea typeface="+mj-ea"/>
          <a:cs typeface="Trebuchet MS Bold"/>
        </a:defRPr>
      </a:lvl1pPr>
    </p:titleStyle>
    <p:bodyStyle>
      <a:lvl1pPr marL="347472" indent="-347472" algn="l" defTabSz="457200" rtl="0" eaLnBrk="1" latinLnBrk="0" hangingPunct="1">
        <a:spcBef>
          <a:spcPct val="20000"/>
        </a:spcBef>
        <a:buClr>
          <a:srgbClr val="292795"/>
        </a:buClr>
        <a:buSzPct val="101000"/>
        <a:buFont typeface="Lucida Grande"/>
        <a:buChar char="▮"/>
        <a:defRPr sz="3200" kern="12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iness.qld.gov.au/running-business/marketing-sales/marketing-promotion/marketing-basics/seven-ps-marketing" TargetMode="External"/><Relationship Id="rId2" Type="http://schemas.openxmlformats.org/officeDocument/2006/relationships/hyperlink" Target="https://pdfs.semanticscholar.org/8f3d/34a798ca22fd1707793270a031afd40d4abf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lloggs.com/" TargetMode="External"/><Relationship Id="rId2" Type="http://schemas.openxmlformats.org/officeDocument/2006/relationships/hyperlink" Target="http://www.generalmill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ostfoods.com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ngage.com/marketing/book_content/boone_9781133628460/videos/ch02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rketing-schools.org/types-of-marketing/relationship-marketing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Strategic Planning in Contemporary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135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Table 2.1 - Planning at Different Managerial Levels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 descr="CM_T2.1_re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1380066"/>
            <a:ext cx="7476067" cy="452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13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the Marketing Planning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sz="2800" dirty="0"/>
              <a:t>Defining the organization’s mission and objectives</a:t>
            </a:r>
          </a:p>
          <a:p>
            <a:pPr lvl="1">
              <a:spcBef>
                <a:spcPts val="1200"/>
              </a:spcBef>
            </a:pPr>
            <a:r>
              <a:rPr lang="en-US" sz="2400" b="1" dirty="0">
                <a:solidFill>
                  <a:srgbClr val="FF0000"/>
                </a:solidFill>
              </a:rPr>
              <a:t>Mission</a:t>
            </a:r>
            <a:r>
              <a:rPr lang="en-US" sz="2400" dirty="0"/>
              <a:t> - Essential purpose that differentiates one company from another</a:t>
            </a:r>
            <a:endParaRPr lang="tr-TR" sz="2400" dirty="0"/>
          </a:p>
          <a:p>
            <a:pPr lvl="2">
              <a:spcBef>
                <a:spcPts val="1200"/>
              </a:spcBef>
            </a:pPr>
            <a:r>
              <a:rPr lang="en-US" dirty="0"/>
              <a:t>Walmart: “Save money. Live better.”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Infiniti: “Inspired performance.”</a:t>
            </a:r>
            <a:endParaRPr lang="tr-TR" dirty="0"/>
          </a:p>
          <a:p>
            <a:pPr lvl="2">
              <a:spcBef>
                <a:spcPts val="1200"/>
              </a:spcBef>
            </a:pPr>
            <a:r>
              <a:rPr lang="tr-TR" dirty="0"/>
              <a:t>Amazon.com: "T</a:t>
            </a:r>
            <a:r>
              <a:rPr lang="en-US" dirty="0"/>
              <a:t>o continually raise the bar of the customer experience by using the internet and technology to help consumers </a:t>
            </a:r>
            <a:r>
              <a:rPr lang="en-US" dirty="0">
                <a:highlight>
                  <a:srgbClr val="FFFF00"/>
                </a:highlight>
              </a:rPr>
              <a:t>find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discover</a:t>
            </a:r>
            <a:r>
              <a:rPr lang="en-US" dirty="0"/>
              <a:t> and </a:t>
            </a:r>
            <a:r>
              <a:rPr lang="en-US" dirty="0">
                <a:highlight>
                  <a:srgbClr val="FFFF00"/>
                </a:highlight>
              </a:rPr>
              <a:t>buy</a:t>
            </a:r>
            <a:r>
              <a:rPr lang="en-US" dirty="0"/>
              <a:t> anything, and empower businesses and content creators to maximize their success. We aim to be Earth's most customer centric company.</a:t>
            </a:r>
            <a:r>
              <a:rPr lang="tr-TR" dirty="0"/>
              <a:t>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906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6072FF-65BC-4402-AAD7-8CFF6B111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Mission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A8D8B4E-3C69-4C32-BD1E-6AF5CCA89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-</a:t>
            </a:r>
            <a:r>
              <a:rPr lang="tr-TR" sz="2800" dirty="0"/>
              <a:t>Google: "T</a:t>
            </a:r>
            <a:r>
              <a:rPr lang="en-US" sz="2800" dirty="0"/>
              <a:t>o </a:t>
            </a:r>
            <a:r>
              <a:rPr lang="en-US" sz="2800" dirty="0">
                <a:highlight>
                  <a:srgbClr val="FFFF00"/>
                </a:highlight>
              </a:rPr>
              <a:t>organize</a:t>
            </a:r>
            <a:r>
              <a:rPr lang="en-US" sz="2800" dirty="0"/>
              <a:t> the </a:t>
            </a:r>
            <a:r>
              <a:rPr lang="en-US" sz="2800" dirty="0">
                <a:highlight>
                  <a:srgbClr val="FFFF00"/>
                </a:highlight>
              </a:rPr>
              <a:t>world's information </a:t>
            </a:r>
            <a:r>
              <a:rPr lang="en-US" sz="2800" dirty="0"/>
              <a:t>and </a:t>
            </a:r>
            <a:r>
              <a:rPr lang="en-US" sz="2800" dirty="0">
                <a:highlight>
                  <a:srgbClr val="FFFF00"/>
                </a:highlight>
              </a:rPr>
              <a:t>make it universally accessible and useful</a:t>
            </a:r>
            <a:r>
              <a:rPr lang="en-US" sz="2800" dirty="0"/>
              <a:t>. That's why Search makes it easy to discover a broad range of information from a wide variety of sources.</a:t>
            </a:r>
            <a:r>
              <a:rPr lang="tr-TR" sz="2800" dirty="0"/>
              <a:t>"</a:t>
            </a:r>
          </a:p>
          <a:p>
            <a:pPr marL="0" indent="0">
              <a:buNone/>
            </a:pPr>
            <a:r>
              <a:rPr lang="tr-TR" sz="2800" dirty="0"/>
              <a:t>- Apple: </a:t>
            </a:r>
            <a:r>
              <a:rPr lang="en-US" sz="2800" dirty="0"/>
              <a:t>“</a:t>
            </a:r>
            <a:r>
              <a:rPr lang="tr-TR" sz="2800" dirty="0">
                <a:highlight>
                  <a:srgbClr val="FFFF00"/>
                </a:highlight>
              </a:rPr>
              <a:t>T</a:t>
            </a:r>
            <a:r>
              <a:rPr lang="en-US" sz="2800" dirty="0">
                <a:highlight>
                  <a:srgbClr val="FFFF00"/>
                </a:highlight>
              </a:rPr>
              <a:t>o bring the best personal computing products and support</a:t>
            </a:r>
            <a:r>
              <a:rPr lang="en-US" sz="2800" dirty="0"/>
              <a:t> to students, educators, designers, scientists, engineers, businesspersons and consumers in over 140 countries around the world.”</a:t>
            </a:r>
            <a:r>
              <a:rPr lang="tr-TR" sz="2800" dirty="0"/>
              <a:t> </a:t>
            </a:r>
          </a:p>
          <a:p>
            <a:pPr marL="0" indent="0">
              <a:buNone/>
            </a:pPr>
            <a:r>
              <a:rPr lang="tr-TR" dirty="0" err="1">
                <a:solidFill>
                  <a:srgbClr val="FF0000"/>
                </a:solidFill>
              </a:rPr>
              <a:t>Mission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vs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Vision</a:t>
            </a:r>
            <a:r>
              <a:rPr lang="tr-TR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36AAB9A-EBC8-4DAF-966E-C9F8D0D86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01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the Marketing Planning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Objectives</a:t>
            </a:r>
            <a:r>
              <a:rPr lang="tr-TR" dirty="0"/>
              <a:t>/</a:t>
            </a:r>
            <a:r>
              <a:rPr lang="tr-TR" dirty="0" err="1"/>
              <a:t>Goals</a:t>
            </a:r>
            <a:r>
              <a:rPr lang="en-US" dirty="0"/>
              <a:t> - Guide the development of marketing objectives and plans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For example: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Generate a 15 percent profit over the next 24 months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Add 25 new outlets within the next year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err="1">
                <a:solidFill>
                  <a:srgbClr val="FF0000"/>
                </a:solidFill>
              </a:rPr>
              <a:t>Objective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or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Goal</a:t>
            </a:r>
            <a:r>
              <a:rPr lang="tr-TR" dirty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603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Assessing Organizational Resources and Evaluating Environmental Risks and Opportunities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24678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457200" rtl="0" eaLnBrk="1" latinLnBrk="0" hangingPunct="1">
              <a:spcBef>
                <a:spcPct val="20000"/>
              </a:spcBef>
              <a:buClr>
                <a:srgbClr val="292795"/>
              </a:buClr>
              <a:buSzPct val="101000"/>
              <a:buFont typeface="Lucida Grande"/>
              <a:buChar char="▮"/>
              <a:defRPr sz="3200" kern="1200">
                <a:solidFill>
                  <a:schemeClr val="tx1"/>
                </a:solidFill>
                <a:latin typeface="Cambria"/>
                <a:ea typeface="+mn-ea"/>
                <a:cs typeface="Cambr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ambria"/>
                <a:ea typeface="+mn-ea"/>
                <a:cs typeface="Cambr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ambria"/>
                <a:ea typeface="+mn-ea"/>
                <a:cs typeface="Cambr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mbria"/>
                <a:ea typeface="+mn-ea"/>
                <a:cs typeface="Cambr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ambria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Resources include:</a:t>
            </a:r>
          </a:p>
          <a:p>
            <a:pPr lvl="1"/>
            <a:r>
              <a:rPr lang="en-US" sz="2600" dirty="0"/>
              <a:t>Production</a:t>
            </a:r>
          </a:p>
          <a:p>
            <a:pPr lvl="1"/>
            <a:r>
              <a:rPr lang="en-US" sz="2600" dirty="0"/>
              <a:t>Marketing</a:t>
            </a:r>
          </a:p>
          <a:p>
            <a:pPr lvl="1"/>
            <a:r>
              <a:rPr lang="en-US" sz="2600" dirty="0"/>
              <a:t>Finance</a:t>
            </a:r>
          </a:p>
          <a:p>
            <a:pPr lvl="1"/>
            <a:r>
              <a:rPr lang="en-US" sz="2600" dirty="0"/>
              <a:t>Technology</a:t>
            </a:r>
          </a:p>
          <a:p>
            <a:pPr lvl="1"/>
            <a:r>
              <a:rPr lang="en-US" sz="2600" dirty="0"/>
              <a:t>Employees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121426" y="1600200"/>
            <a:ext cx="4565374" cy="4525963"/>
          </a:xfrm>
          <a:prstGeom prst="rect">
            <a:avLst/>
          </a:prstGeom>
        </p:spPr>
        <p:txBody>
          <a:bodyPr/>
          <a:lstStyle>
            <a:lvl1pPr marL="347472" indent="-347472" algn="l" defTabSz="457200" rtl="0" eaLnBrk="1" latinLnBrk="0" hangingPunct="1">
              <a:spcBef>
                <a:spcPct val="20000"/>
              </a:spcBef>
              <a:buClr>
                <a:srgbClr val="292795"/>
              </a:buClr>
              <a:buSzPct val="101000"/>
              <a:buFont typeface="Lucida Grande"/>
              <a:buChar char="▮"/>
              <a:defRPr sz="3200" kern="1200">
                <a:solidFill>
                  <a:schemeClr val="tx1"/>
                </a:solidFill>
                <a:latin typeface="Cambria"/>
                <a:ea typeface="+mn-ea"/>
                <a:cs typeface="Cambr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ambria"/>
                <a:ea typeface="+mn-ea"/>
                <a:cs typeface="Cambr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ambria"/>
                <a:ea typeface="+mn-ea"/>
                <a:cs typeface="Cambr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mbria"/>
                <a:ea typeface="+mn-ea"/>
                <a:cs typeface="Cambr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ambria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Strengths help planners:</a:t>
            </a:r>
          </a:p>
          <a:p>
            <a:pPr lvl="1"/>
            <a:r>
              <a:rPr lang="en-US" sz="2600" dirty="0"/>
              <a:t>Set objectives</a:t>
            </a:r>
          </a:p>
          <a:p>
            <a:pPr lvl="1"/>
            <a:r>
              <a:rPr lang="en-US" sz="2600" dirty="0"/>
              <a:t>Develop plans</a:t>
            </a:r>
          </a:p>
          <a:p>
            <a:pPr lvl="1"/>
            <a:r>
              <a:rPr lang="en-US" sz="2600" dirty="0"/>
              <a:t>Take advantage of marketing  opportunities</a:t>
            </a:r>
            <a:endParaRPr lang="tr-TR" sz="2600" dirty="0"/>
          </a:p>
          <a:p>
            <a:pPr marL="457200" lvl="1" indent="0">
              <a:buNone/>
            </a:pPr>
            <a:r>
              <a:rPr lang="tr-TR" sz="2600" b="1" i="1" dirty="0" err="1">
                <a:solidFill>
                  <a:srgbClr val="FF0000"/>
                </a:solidFill>
              </a:rPr>
              <a:t>What</a:t>
            </a:r>
            <a:r>
              <a:rPr lang="tr-TR" sz="2600" b="1" i="1" dirty="0">
                <a:solidFill>
                  <a:srgbClr val="FF0000"/>
                </a:solidFill>
              </a:rPr>
              <a:t> marketing </a:t>
            </a:r>
            <a:r>
              <a:rPr lang="tr-TR" sz="2600" b="1" i="1" dirty="0" err="1">
                <a:solidFill>
                  <a:srgbClr val="FF0000"/>
                </a:solidFill>
              </a:rPr>
              <a:t>opportunities</a:t>
            </a:r>
            <a:r>
              <a:rPr lang="tr-TR" sz="2600" b="1" i="1" dirty="0">
                <a:solidFill>
                  <a:srgbClr val="FF0000"/>
                </a:solidFill>
              </a:rPr>
              <a:t> </a:t>
            </a:r>
            <a:r>
              <a:rPr lang="tr-TR" sz="2600" b="1" i="1" dirty="0" err="1">
                <a:solidFill>
                  <a:srgbClr val="FF0000"/>
                </a:solidFill>
              </a:rPr>
              <a:t>does</a:t>
            </a:r>
            <a:r>
              <a:rPr lang="tr-TR" sz="2600" b="1" i="1" dirty="0">
                <a:solidFill>
                  <a:srgbClr val="FF0000"/>
                </a:solidFill>
              </a:rPr>
              <a:t> Covid19-pandemic </a:t>
            </a:r>
            <a:r>
              <a:rPr lang="tr-TR" sz="2600" b="1" i="1" dirty="0" err="1">
                <a:solidFill>
                  <a:srgbClr val="FF0000"/>
                </a:solidFill>
              </a:rPr>
              <a:t>offer</a:t>
            </a:r>
            <a:r>
              <a:rPr lang="tr-TR" sz="2600" b="1" i="1" dirty="0">
                <a:solidFill>
                  <a:srgbClr val="FF0000"/>
                </a:solidFill>
              </a:rPr>
              <a:t>?</a:t>
            </a:r>
            <a:endParaRPr lang="en-US" sz="2600" b="1" i="1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454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Formulating, Implementing, and Monitoring a Marketing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2575" indent="-282575">
              <a:spcBef>
                <a:spcPts val="1200"/>
              </a:spcBef>
              <a:tabLst>
                <a:tab pos="463550" algn="l"/>
                <a:tab pos="635000" algn="l"/>
              </a:tabLst>
            </a:pPr>
            <a:r>
              <a:rPr lang="en-US" b="1" dirty="0">
                <a:solidFill>
                  <a:srgbClr val="FF0000"/>
                </a:solidFill>
              </a:rPr>
              <a:t>Marketing strategy </a:t>
            </a:r>
            <a:r>
              <a:rPr lang="en-US" dirty="0"/>
              <a:t>-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Selecting and satisfying target consumers through the marketing mix elements</a:t>
            </a:r>
          </a:p>
          <a:p>
            <a:pPr marL="282575" indent="-282575">
              <a:spcBef>
                <a:spcPts val="1200"/>
              </a:spcBef>
              <a:tabLst>
                <a:tab pos="463550" algn="l"/>
                <a:tab pos="635000" algn="l"/>
              </a:tabLst>
            </a:pPr>
            <a:r>
              <a:rPr lang="en-US" dirty="0"/>
              <a:t>The final steps of the planning process:</a:t>
            </a:r>
          </a:p>
          <a:p>
            <a:pPr marL="741363" lvl="1" indent="-284163">
              <a:spcBef>
                <a:spcPts val="1200"/>
              </a:spcBef>
            </a:pPr>
            <a:r>
              <a:rPr lang="en-US" dirty="0"/>
              <a:t>Marketers put the marketing strategy into action</a:t>
            </a:r>
          </a:p>
          <a:p>
            <a:pPr marL="631825" lvl="1" indent="-174625">
              <a:spcBef>
                <a:spcPts val="1200"/>
              </a:spcBef>
              <a:tabLst>
                <a:tab pos="463550" algn="l"/>
                <a:tab pos="635000" algn="l"/>
              </a:tabLst>
            </a:pPr>
            <a:r>
              <a:rPr lang="en-US" dirty="0"/>
              <a:t> Marketers </a:t>
            </a:r>
            <a:r>
              <a:rPr lang="en-US" dirty="0" err="1"/>
              <a:t>monit</a:t>
            </a:r>
            <a:r>
              <a:rPr lang="tr-TR" dirty="0"/>
              <a:t>o</a:t>
            </a:r>
            <a:r>
              <a:rPr lang="en-US" dirty="0"/>
              <a:t>r</a:t>
            </a:r>
            <a:r>
              <a:rPr lang="tr-TR" dirty="0"/>
              <a:t>/</a:t>
            </a:r>
            <a:r>
              <a:rPr lang="tr-TR" dirty="0" err="1"/>
              <a:t>follow</a:t>
            </a:r>
            <a:r>
              <a:rPr lang="tr-TR" dirty="0"/>
              <a:t> </a:t>
            </a:r>
            <a:r>
              <a:rPr lang="en-US" dirty="0"/>
              <a:t>performance to ensure that objectives are achieved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743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Successful Strategies: Tools and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Porter’s Five Forces model</a:t>
            </a:r>
          </a:p>
          <a:p>
            <a:pPr lvl="1"/>
            <a:r>
              <a:rPr lang="en-US" dirty="0"/>
              <a:t>The potential of new entrants</a:t>
            </a:r>
          </a:p>
          <a:p>
            <a:pPr lvl="1"/>
            <a:r>
              <a:rPr lang="en-US" dirty="0"/>
              <a:t>The bargaining power of buyers</a:t>
            </a:r>
          </a:p>
          <a:p>
            <a:pPr lvl="1"/>
            <a:r>
              <a:rPr lang="en-US" dirty="0"/>
              <a:t>The bargaining power of suppliers</a:t>
            </a:r>
          </a:p>
          <a:p>
            <a:pPr lvl="1"/>
            <a:r>
              <a:rPr lang="en-US" dirty="0"/>
              <a:t>The threat</a:t>
            </a:r>
            <a:r>
              <a:rPr lang="tr-TR" dirty="0"/>
              <a:t>/risk</a:t>
            </a:r>
            <a:r>
              <a:rPr lang="en-US" dirty="0"/>
              <a:t> of substitute products</a:t>
            </a:r>
          </a:p>
          <a:p>
            <a:pPr lvl="1"/>
            <a:r>
              <a:rPr lang="en-US" dirty="0"/>
              <a:t>Rivalry</a:t>
            </a:r>
            <a:r>
              <a:rPr lang="tr-TR" dirty="0"/>
              <a:t>/</a:t>
            </a:r>
            <a:r>
              <a:rPr lang="tr-TR" dirty="0" err="1"/>
              <a:t>competition</a:t>
            </a:r>
            <a:r>
              <a:rPr lang="en-US" dirty="0"/>
              <a:t> among competitors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12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2.2 - Porter’s Five Forces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 descr="CM_F2.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48389"/>
            <a:ext cx="7967133" cy="508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65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First Mover and Second Mover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254920"/>
            <a:ext cx="8354291" cy="4714940"/>
          </a:xfrm>
        </p:spPr>
        <p:txBody>
          <a:bodyPr>
            <a:normAutofit/>
          </a:bodyPr>
          <a:lstStyle/>
          <a:p>
            <a:pPr marL="338138" indent="-338138">
              <a:spcBef>
                <a:spcPts val="1200"/>
              </a:spcBef>
              <a:tabLst>
                <a:tab pos="463550" algn="l"/>
                <a:tab pos="635000" algn="l"/>
              </a:tabLst>
            </a:pPr>
            <a:r>
              <a:rPr lang="en-US" sz="2800" b="1" dirty="0">
                <a:solidFill>
                  <a:srgbClr val="FF0000"/>
                </a:solidFill>
              </a:rPr>
              <a:t>First mover strategy </a:t>
            </a:r>
            <a:r>
              <a:rPr lang="en-US" sz="2800" dirty="0"/>
              <a:t>-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The company first to offer a product in a marketplace will be the long-term market winner</a:t>
            </a:r>
            <a:r>
              <a:rPr lang="tr-TR" sz="2800" dirty="0"/>
              <a:t>. Sana-</a:t>
            </a:r>
            <a:r>
              <a:rPr lang="tr-TR" sz="2800" dirty="0" err="1"/>
              <a:t>soft</a:t>
            </a:r>
            <a:r>
              <a:rPr lang="tr-TR" sz="2800" dirty="0"/>
              <a:t> </a:t>
            </a:r>
            <a:r>
              <a:rPr lang="tr-TR" sz="2800" dirty="0" err="1"/>
              <a:t>ghee</a:t>
            </a:r>
            <a:r>
              <a:rPr lang="tr-TR" sz="2800" dirty="0"/>
              <a:t>, Selpak-</a:t>
            </a:r>
            <a:r>
              <a:rPr lang="tr-TR" sz="2800" dirty="0" err="1"/>
              <a:t>tissue</a:t>
            </a:r>
            <a:r>
              <a:rPr lang="tr-TR" sz="2800" dirty="0"/>
              <a:t>, </a:t>
            </a:r>
            <a:r>
              <a:rPr lang="tr-TR" sz="2800" dirty="0" err="1"/>
              <a:t>Coca</a:t>
            </a:r>
            <a:r>
              <a:rPr lang="tr-TR" sz="2800" dirty="0"/>
              <a:t> Cola-</a:t>
            </a:r>
            <a:r>
              <a:rPr lang="tr-TR" sz="2800" dirty="0" err="1"/>
              <a:t>coke</a:t>
            </a:r>
            <a:r>
              <a:rPr lang="tr-TR" sz="2800" dirty="0"/>
              <a:t>, I-</a:t>
            </a:r>
            <a:r>
              <a:rPr lang="tr-TR" sz="2800" dirty="0" err="1"/>
              <a:t>phone</a:t>
            </a:r>
            <a:r>
              <a:rPr lang="tr-TR" sz="2800" dirty="0"/>
              <a:t> (1997) </a:t>
            </a:r>
            <a:r>
              <a:rPr lang="tr-TR" sz="2800" dirty="0" err="1"/>
              <a:t>etc</a:t>
            </a:r>
            <a:r>
              <a:rPr lang="tr-TR" sz="2800" dirty="0"/>
              <a:t>.</a:t>
            </a:r>
            <a:endParaRPr lang="en-US" sz="2800" dirty="0"/>
          </a:p>
          <a:p>
            <a:pPr marL="338138" indent="-338138">
              <a:spcBef>
                <a:spcPts val="1200"/>
              </a:spcBef>
              <a:tabLst>
                <a:tab pos="463550" algn="l"/>
                <a:tab pos="635000" algn="l"/>
              </a:tabLst>
            </a:pPr>
            <a:r>
              <a:rPr lang="en-US" sz="2800" b="1" dirty="0">
                <a:solidFill>
                  <a:srgbClr val="FF0000"/>
                </a:solidFill>
              </a:rPr>
              <a:t>Second mover strategy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- Observing the innovations of first movers and then improving on them to gain advantage in the Marketplace</a:t>
            </a:r>
            <a:r>
              <a:rPr lang="tr-TR" sz="2800" dirty="0"/>
              <a:t>. </a:t>
            </a:r>
            <a:r>
              <a:rPr lang="tr-TR" sz="2800" dirty="0" err="1"/>
              <a:t>Avis</a:t>
            </a:r>
            <a:r>
              <a:rPr lang="tr-TR" sz="2800" dirty="0"/>
              <a:t> (#1 Hertz), </a:t>
            </a:r>
            <a:r>
              <a:rPr lang="tr-TR" sz="2800" dirty="0" err="1"/>
              <a:t>Pepsi</a:t>
            </a:r>
            <a:r>
              <a:rPr lang="tr-TR" sz="2800" dirty="0"/>
              <a:t> Cola, Airbus (#1 Boeing), </a:t>
            </a:r>
            <a:r>
              <a:rPr lang="tr-TR" sz="2800" dirty="0" err="1"/>
              <a:t>Samsung</a:t>
            </a:r>
            <a:r>
              <a:rPr lang="tr-TR" sz="2800" dirty="0"/>
              <a:t> (2009) </a:t>
            </a:r>
            <a:r>
              <a:rPr lang="tr-TR" sz="2800" dirty="0" err="1"/>
              <a:t>etc</a:t>
            </a:r>
            <a:r>
              <a:rPr lang="tr-TR" sz="2800" dirty="0"/>
              <a:t>.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339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SWOT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Helps planners compare internal organizational strengths and weaknesses with external opportunities and threats</a:t>
            </a:r>
          </a:p>
          <a:p>
            <a:pPr lvl="1"/>
            <a:r>
              <a:rPr lang="en-US" dirty="0"/>
              <a:t>Provides managers with a critical view of the organization’s internal and external environments </a:t>
            </a:r>
          </a:p>
          <a:p>
            <a:pPr lvl="1"/>
            <a:r>
              <a:rPr lang="en-US" dirty="0"/>
              <a:t>Helps them evaluate the firm’s fulfillment of its basic mission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890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  <a:buFont typeface="Calibri" pitchFamily="34" charset="0"/>
              <a:buAutoNum type="arabicPeriod"/>
            </a:pPr>
            <a:r>
              <a:rPr lang="en-US" dirty="0"/>
              <a:t>Distinguish</a:t>
            </a:r>
            <a:r>
              <a:rPr lang="tr-TR" dirty="0"/>
              <a:t>/</a:t>
            </a:r>
            <a:r>
              <a:rPr lang="tr-TR"/>
              <a:t>differentiate</a:t>
            </a:r>
            <a:r>
              <a:rPr lang="en-US"/>
              <a:t> </a:t>
            </a:r>
            <a:r>
              <a:rPr lang="en-US" dirty="0"/>
              <a:t>between strategic planning and tactical planning.</a:t>
            </a:r>
          </a:p>
          <a:p>
            <a:pPr marL="457200" indent="-457200">
              <a:spcBef>
                <a:spcPts val="1200"/>
              </a:spcBef>
              <a:buFont typeface="Calibri" pitchFamily="34" charset="0"/>
              <a:buAutoNum type="arabicPeriod"/>
            </a:pPr>
            <a:r>
              <a:rPr lang="en-US" dirty="0"/>
              <a:t>Explain how marketing plans differ at various levels in an organization.</a:t>
            </a:r>
          </a:p>
          <a:p>
            <a:pPr marL="457200" indent="-457200">
              <a:spcBef>
                <a:spcPts val="1200"/>
              </a:spcBef>
              <a:buFont typeface="Calibri" pitchFamily="34" charset="0"/>
              <a:buAutoNum type="arabicPeriod"/>
            </a:pPr>
            <a:r>
              <a:rPr lang="en-US" dirty="0"/>
              <a:t>Identify the six steps in the marketing planning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00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2.3 - SWOT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 descr="CM_F2.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389"/>
            <a:ext cx="8195733" cy="51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29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Strategic Window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Limited periods when key requirements of a market and a firm’s particular competencies best fit together</a:t>
            </a:r>
          </a:p>
          <a:p>
            <a:r>
              <a:rPr lang="en-US" dirty="0"/>
              <a:t>Requires a thorough analysis of:</a:t>
            </a:r>
          </a:p>
          <a:p>
            <a:pPr lvl="1"/>
            <a:r>
              <a:rPr lang="en-US" dirty="0"/>
              <a:t>Current and projected external environmental conditions</a:t>
            </a:r>
          </a:p>
          <a:p>
            <a:pPr lvl="1"/>
            <a:r>
              <a:rPr lang="en-US" dirty="0"/>
              <a:t>Current and projected internal company capabilities</a:t>
            </a:r>
          </a:p>
          <a:p>
            <a:pPr lvl="1"/>
            <a:r>
              <a:rPr lang="en-US" dirty="0"/>
              <a:t>How, whether, and when the firm can reconcile</a:t>
            </a:r>
            <a:r>
              <a:rPr lang="tr-TR" dirty="0"/>
              <a:t>/</a:t>
            </a:r>
            <a:r>
              <a:rPr lang="tr-TR" dirty="0" err="1"/>
              <a:t>conform</a:t>
            </a:r>
            <a:r>
              <a:rPr lang="en-US" dirty="0"/>
              <a:t> environmental conditions and company  capabilities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526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 Marketing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target market</a:t>
            </a:r>
          </a:p>
          <a:p>
            <a:r>
              <a:rPr lang="en-US" sz="2400" dirty="0"/>
              <a:t>Marketing mix</a:t>
            </a:r>
            <a:r>
              <a:rPr lang="tr-TR" sz="2400" dirty="0"/>
              <a:t> (E. </a:t>
            </a:r>
            <a:r>
              <a:rPr lang="tr-TR" sz="2400" dirty="0" err="1"/>
              <a:t>Jerome</a:t>
            </a:r>
            <a:r>
              <a:rPr lang="tr-TR" sz="2400" dirty="0"/>
              <a:t> McCarthy-1960)</a:t>
            </a:r>
            <a:r>
              <a:rPr lang="en-US" sz="2400" dirty="0"/>
              <a:t> variables</a:t>
            </a:r>
            <a:endParaRPr lang="tr-TR" sz="2400" dirty="0"/>
          </a:p>
          <a:p>
            <a:r>
              <a:rPr lang="tr-TR" sz="1800" dirty="0"/>
              <a:t>4Ps </a:t>
            </a:r>
            <a:r>
              <a:rPr lang="tr-TR" sz="1800" dirty="0" err="1"/>
              <a:t>and</a:t>
            </a:r>
            <a:r>
              <a:rPr lang="tr-TR" sz="1800" dirty="0"/>
              <a:t> 1 C of New Age </a:t>
            </a:r>
            <a:r>
              <a:rPr lang="tr-TR" sz="1800" dirty="0" err="1"/>
              <a:t>Spiritually</a:t>
            </a:r>
            <a:r>
              <a:rPr lang="tr-TR" sz="1800" dirty="0"/>
              <a:t>: A </a:t>
            </a:r>
            <a:r>
              <a:rPr lang="tr-TR" sz="1800" dirty="0" err="1"/>
              <a:t>Hollistic</a:t>
            </a:r>
            <a:r>
              <a:rPr lang="tr-TR" sz="1800" dirty="0"/>
              <a:t> Marketing </a:t>
            </a:r>
            <a:r>
              <a:rPr lang="tr-TR" sz="1800" dirty="0" err="1"/>
              <a:t>Review</a:t>
            </a:r>
            <a:r>
              <a:rPr lang="tr-TR" sz="1800" dirty="0"/>
              <a:t> ( Emre Başçı, </a:t>
            </a:r>
          </a:p>
          <a:p>
            <a:pPr marL="0" indent="0">
              <a:buNone/>
            </a:pPr>
            <a:r>
              <a:rPr lang="tr-TR" sz="1800" dirty="0">
                <a:hlinkClick r:id="rId2"/>
              </a:rPr>
              <a:t>https://pdfs.semanticscholar.org/8f3d/34a798ca22fd1707793270a031afd40d4abf.pdf</a:t>
            </a:r>
            <a:r>
              <a:rPr lang="tr-TR" sz="1800" dirty="0"/>
              <a:t>, accessed.11.10.2020).</a:t>
            </a:r>
            <a:r>
              <a:rPr lang="en-US" sz="1800" dirty="0"/>
              <a:t> </a:t>
            </a:r>
            <a:endParaRPr lang="tr-TR" sz="1800" dirty="0"/>
          </a:p>
          <a:p>
            <a:pPr marL="0" indent="0">
              <a:buNone/>
            </a:pPr>
            <a:r>
              <a:rPr lang="en-US" sz="1800" b="1" u="sng" dirty="0"/>
              <a:t>Extended Marketing Mix </a:t>
            </a:r>
            <a:r>
              <a:rPr lang="tr-TR" sz="1800" b="1" u="sng" dirty="0"/>
              <a:t>(7Ps) </a:t>
            </a:r>
            <a:r>
              <a:rPr lang="en-US" sz="1800" b="1" u="sng" dirty="0"/>
              <a:t>in 1981 by Booms &amp; Bitner </a:t>
            </a:r>
            <a:endParaRPr lang="tr-TR" sz="1800" b="1" u="sng" dirty="0"/>
          </a:p>
          <a:p>
            <a:pPr marL="0" indent="0">
              <a:buNone/>
            </a:pPr>
            <a:r>
              <a:rPr lang="tr-TR" sz="1800" dirty="0"/>
              <a:t> - People: R</a:t>
            </a:r>
            <a:r>
              <a:rPr lang="en-US" sz="1800" dirty="0" err="1"/>
              <a:t>efer</a:t>
            </a:r>
            <a:r>
              <a:rPr lang="en-US" sz="1800" dirty="0"/>
              <a:t> to the staff and salespeople who work for your business, including yourself.</a:t>
            </a:r>
            <a:endParaRPr lang="tr-TR" sz="1800" dirty="0"/>
          </a:p>
          <a:p>
            <a:pPr marL="0" indent="0">
              <a:buNone/>
            </a:pPr>
            <a:r>
              <a:rPr lang="tr-TR" sz="1800" dirty="0"/>
              <a:t>- </a:t>
            </a:r>
            <a:r>
              <a:rPr lang="tr-TR" sz="1800" dirty="0" err="1"/>
              <a:t>Process</a:t>
            </a:r>
            <a:r>
              <a:rPr lang="tr-TR" sz="1800" dirty="0"/>
              <a:t>: R</a:t>
            </a:r>
            <a:r>
              <a:rPr lang="en-US" sz="1800" dirty="0" err="1"/>
              <a:t>efers</a:t>
            </a:r>
            <a:r>
              <a:rPr lang="en-US" sz="1800" dirty="0"/>
              <a:t> to the processes involved in delivering your products and services to the customer.</a:t>
            </a:r>
            <a:endParaRPr lang="tr-TR" sz="1800" dirty="0"/>
          </a:p>
          <a:p>
            <a:pPr marL="0" indent="0">
              <a:buNone/>
            </a:pPr>
            <a:r>
              <a:rPr lang="tr-TR" sz="1800" dirty="0"/>
              <a:t>- </a:t>
            </a:r>
            <a:r>
              <a:rPr lang="en-US" sz="1800" dirty="0"/>
              <a:t>Physical evidence</a:t>
            </a:r>
            <a:r>
              <a:rPr lang="tr-TR" sz="1800" dirty="0"/>
              <a:t>: R</a:t>
            </a:r>
            <a:r>
              <a:rPr lang="en-US" sz="1800" dirty="0" err="1"/>
              <a:t>efers</a:t>
            </a:r>
            <a:r>
              <a:rPr lang="en-US" sz="1800" dirty="0"/>
              <a:t> to everything your customers see when interacting with your business</a:t>
            </a:r>
            <a:r>
              <a:rPr lang="tr-TR" sz="1800" dirty="0"/>
              <a:t> ( </a:t>
            </a:r>
            <a:r>
              <a:rPr lang="tr-TR" sz="1800" dirty="0">
                <a:hlinkClick r:id="rId3"/>
              </a:rPr>
              <a:t>https://www.business.qld.gov.au/running-business/ marketing-</a:t>
            </a:r>
            <a:r>
              <a:rPr lang="tr-TR" sz="1800" dirty="0" err="1">
                <a:hlinkClick r:id="rId3"/>
              </a:rPr>
              <a:t>sales</a:t>
            </a:r>
            <a:r>
              <a:rPr lang="tr-TR" sz="1800" dirty="0">
                <a:hlinkClick r:id="rId3"/>
              </a:rPr>
              <a:t>/marketing-promotion/marketing-basics/seven-</a:t>
            </a:r>
            <a:r>
              <a:rPr lang="tr-TR" sz="1800" dirty="0" err="1">
                <a:hlinkClick r:id="rId3"/>
              </a:rPr>
              <a:t>ps</a:t>
            </a:r>
            <a:r>
              <a:rPr lang="tr-TR" sz="1800" dirty="0">
                <a:hlinkClick r:id="rId3"/>
              </a:rPr>
              <a:t>-marketing</a:t>
            </a:r>
            <a:r>
              <a:rPr lang="tr-TR" sz="1800" dirty="0"/>
              <a:t>,</a:t>
            </a:r>
          </a:p>
          <a:p>
            <a:pPr marL="0" indent="0">
              <a:buNone/>
            </a:pPr>
            <a:r>
              <a:rPr lang="tr-TR" sz="1800" dirty="0" err="1"/>
              <a:t>accessed</a:t>
            </a:r>
            <a:r>
              <a:rPr lang="tr-TR" sz="1800" dirty="0"/>
              <a:t>. 11.10.2020).</a:t>
            </a:r>
          </a:p>
          <a:p>
            <a:pPr marL="0" indent="0">
              <a:buNone/>
            </a:pPr>
            <a:endParaRPr lang="tr-TR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431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9851B7-D31A-4083-8E15-AB1F5D321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3599"/>
            <a:ext cx="8229600" cy="554181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dirty="0" err="1"/>
              <a:t>Other</a:t>
            </a:r>
            <a:r>
              <a:rPr lang="tr-TR" sz="3200" dirty="0"/>
              <a:t> </a:t>
            </a:r>
            <a:r>
              <a:rPr lang="tr-TR" sz="3200" dirty="0" err="1"/>
              <a:t>Considerations</a:t>
            </a:r>
            <a:endParaRPr lang="tr-TR" sz="3200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23AD359-062A-41D7-A1FF-75FB90F94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A3B1F9ED-09D7-4588-8C0F-21B7DBE827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3382" y="2453120"/>
            <a:ext cx="5624945" cy="3587462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F797F6B2-1989-4D05-86D9-230D11A7E055}"/>
              </a:ext>
            </a:extLst>
          </p:cNvPr>
          <p:cNvSpPr txBox="1"/>
          <p:nvPr/>
        </p:nvSpPr>
        <p:spPr>
          <a:xfrm>
            <a:off x="350982" y="937780"/>
            <a:ext cx="83358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4Cs marketing model was developed by </a:t>
            </a:r>
            <a:r>
              <a:rPr lang="en-US" sz="2400" dirty="0">
                <a:highlight>
                  <a:srgbClr val="FFFF00"/>
                </a:highlight>
              </a:rPr>
              <a:t>Robert F. </a:t>
            </a:r>
            <a:r>
              <a:rPr lang="en-US" sz="2400" dirty="0" err="1">
                <a:highlight>
                  <a:srgbClr val="FFFF00"/>
                </a:highlight>
              </a:rPr>
              <a:t>Lauterborn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/>
              <a:t>in 1990. It is a modification of the 4Ps model.</a:t>
            </a:r>
          </a:p>
          <a:p>
            <a:r>
              <a:rPr lang="en-US" sz="2400" dirty="0"/>
              <a:t>It is not a basic part of the marketing mix definition, but rather an extension.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622971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1350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Target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Market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8141"/>
            <a:ext cx="8229600" cy="5081719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/>
              <a:t>The group of people toward whom the firm directs its marketing efforts and merchandise</a:t>
            </a:r>
          </a:p>
          <a:p>
            <a:pPr marL="795338" lvl="1" indent="-395288">
              <a:spcBef>
                <a:spcPts val="1200"/>
              </a:spcBef>
              <a:defRPr/>
            </a:pPr>
            <a:r>
              <a:rPr lang="en-US" dirty="0"/>
              <a:t>Example: Boeing markets most of their products to business buyers such as Delta Airlines</a:t>
            </a:r>
          </a:p>
          <a:p>
            <a:pPr marL="338138" indent="-338138">
              <a:spcBef>
                <a:spcPts val="1200"/>
              </a:spcBef>
              <a:defRPr/>
            </a:pPr>
            <a:r>
              <a:rPr lang="en-US" dirty="0"/>
              <a:t>Diversity</a:t>
            </a:r>
            <a:r>
              <a:rPr lang="tr-TR" dirty="0"/>
              <a:t>/</a:t>
            </a:r>
            <a:r>
              <a:rPr lang="tr-TR" dirty="0" err="1"/>
              <a:t>multiplicity</a:t>
            </a:r>
            <a:r>
              <a:rPr lang="en-US" dirty="0"/>
              <a:t> plays a critical role</a:t>
            </a:r>
          </a:p>
          <a:p>
            <a:pPr marL="738188" lvl="1" indent="-338138">
              <a:spcBef>
                <a:spcPts val="1200"/>
              </a:spcBef>
              <a:defRPr/>
            </a:pPr>
            <a:r>
              <a:rPr lang="en-US" dirty="0"/>
              <a:t>Example: Growing Hispanic population in United States</a:t>
            </a:r>
            <a:r>
              <a:rPr lang="tr-TR" dirty="0"/>
              <a:t>. </a:t>
            </a:r>
            <a:r>
              <a:rPr lang="tr-TR" dirty="0" err="1"/>
              <a:t>Increasing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 of </a:t>
            </a:r>
            <a:r>
              <a:rPr lang="tr-TR" dirty="0" err="1"/>
              <a:t>Syrians</a:t>
            </a:r>
            <a:r>
              <a:rPr lang="tr-TR" dirty="0"/>
              <a:t> in </a:t>
            </a:r>
            <a:r>
              <a:rPr lang="tr-TR" dirty="0" err="1"/>
              <a:t>Turkey</a:t>
            </a:r>
            <a:r>
              <a:rPr lang="tr-TR" dirty="0"/>
              <a:t>.</a:t>
            </a:r>
          </a:p>
          <a:p>
            <a:pPr marL="738188" lvl="1" indent="-338138">
              <a:spcBef>
                <a:spcPts val="1200"/>
              </a:spcBef>
              <a:defRPr/>
            </a:pPr>
            <a:r>
              <a:rPr lang="en-US" dirty="0"/>
              <a:t>Targeting consumers in specific global markets represents a challenge/difficulty and an opportunity</a:t>
            </a:r>
          </a:p>
          <a:p>
            <a:pPr marL="738188" lvl="1" indent="-338138">
              <a:spcBef>
                <a:spcPts val="1200"/>
              </a:spcBef>
              <a:defRPr/>
            </a:pPr>
            <a:endParaRPr lang="tr-TR" dirty="0"/>
          </a:p>
          <a:p>
            <a:pPr marL="400050" lvl="1" indent="0">
              <a:spcBef>
                <a:spcPts val="1200"/>
              </a:spcBef>
              <a:buNone/>
              <a:defRPr/>
            </a:pPr>
            <a:endParaRPr lang="tr-TR" dirty="0"/>
          </a:p>
          <a:p>
            <a:pPr marL="738188" lvl="1" indent="-338138">
              <a:spcBef>
                <a:spcPts val="1200"/>
              </a:spcBef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04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Marketing Mix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8138" indent="-338138">
              <a:spcBef>
                <a:spcPts val="1200"/>
              </a:spcBef>
              <a:tabLst>
                <a:tab pos="463550" algn="l"/>
                <a:tab pos="635000" algn="l"/>
              </a:tabLst>
              <a:defRPr/>
            </a:pPr>
            <a:r>
              <a:rPr lang="en-US" b="1" dirty="0">
                <a:solidFill>
                  <a:srgbClr val="FF0000"/>
                </a:solidFill>
              </a:rPr>
              <a:t>Marketing mix </a:t>
            </a:r>
            <a:r>
              <a:rPr lang="en-US" dirty="0"/>
              <a:t>– Blending</a:t>
            </a:r>
            <a:r>
              <a:rPr lang="tr-TR" dirty="0"/>
              <a:t>/</a:t>
            </a:r>
            <a:r>
              <a:rPr lang="tr-TR" dirty="0" err="1"/>
              <a:t>combining</a:t>
            </a:r>
            <a:r>
              <a:rPr lang="en-US" dirty="0"/>
              <a:t> four strategy elements to fit the needs and preferences of a specific target market</a:t>
            </a:r>
          </a:p>
          <a:p>
            <a:pPr marL="795338" lvl="1" indent="-395288">
              <a:spcBef>
                <a:spcPts val="1200"/>
              </a:spcBef>
              <a:buSzPct val="101000"/>
              <a:defRPr/>
            </a:pPr>
            <a:r>
              <a:rPr lang="en-US" dirty="0"/>
              <a:t>Product</a:t>
            </a:r>
          </a:p>
          <a:p>
            <a:pPr marL="795338" lvl="1" indent="-395288">
              <a:spcBef>
                <a:spcPts val="1200"/>
              </a:spcBef>
              <a:buSzPct val="101000"/>
              <a:defRPr/>
            </a:pPr>
            <a:r>
              <a:rPr lang="en-US" dirty="0"/>
              <a:t>Distribution</a:t>
            </a:r>
          </a:p>
          <a:p>
            <a:pPr marL="795338" lvl="1" indent="-395288">
              <a:spcBef>
                <a:spcPts val="1200"/>
              </a:spcBef>
              <a:buSzPct val="101000"/>
              <a:defRPr/>
            </a:pPr>
            <a:r>
              <a:rPr lang="en-US" dirty="0"/>
              <a:t>Promotion</a:t>
            </a:r>
          </a:p>
          <a:p>
            <a:pPr marL="795338" lvl="1" indent="-395288">
              <a:spcBef>
                <a:spcPts val="1200"/>
              </a:spcBef>
              <a:buSzPct val="101000"/>
              <a:defRPr/>
            </a:pPr>
            <a:r>
              <a:rPr lang="en-US" dirty="0"/>
              <a:t>Pricing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925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Figure 2.4 - Element of a Marketing Strategy and Its Environmental Framework</a:t>
            </a:r>
            <a:r>
              <a:rPr lang="tr-TR" dirty="0"/>
              <a:t>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 descr="CM_F2.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68" y="1625600"/>
            <a:ext cx="7188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A4E43D-8177-4300-8A49-CD490EF47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16974"/>
          </a:xfrm>
        </p:spPr>
        <p:txBody>
          <a:bodyPr/>
          <a:lstStyle/>
          <a:p>
            <a:pPr algn="ctr"/>
            <a:r>
              <a:rPr lang="tr-TR" dirty="0" err="1"/>
              <a:t>Target</a:t>
            </a:r>
            <a:r>
              <a:rPr lang="tr-TR" dirty="0"/>
              <a:t> Market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92E466F-947D-4259-8CC9-13DA98BD4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5236"/>
            <a:ext cx="8378890" cy="533861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sz="3800" b="1" dirty="0">
                <a:latin typeface="+mn-lt"/>
              </a:rPr>
              <a:t>* </a:t>
            </a:r>
            <a:r>
              <a:rPr lang="en-US" sz="3800" b="1" dirty="0">
                <a:latin typeface="+mn-lt"/>
              </a:rPr>
              <a:t>Marketing Environmental Framework </a:t>
            </a:r>
            <a:endParaRPr lang="tr-TR" sz="3800" b="1" dirty="0">
              <a:latin typeface="+mn-lt"/>
            </a:endParaRPr>
          </a:p>
          <a:p>
            <a:pPr marL="0" indent="0" algn="just">
              <a:buNone/>
            </a:pPr>
            <a:r>
              <a:rPr lang="en-US" dirty="0">
                <a:latin typeface="+mn-lt"/>
              </a:rPr>
              <a:t>A marketing environmental framework refers to the external forces that can affect it. The environment, or external forces, are often factors that a business cannot control, yet it is important to be aware of environmental concerns when preparing a marketing plan or introducing a new product to the market. The most common method for preparing a marketing environmental analysis is to conduct a PESTLE analysis, which stands for Political, Economic, Social, Technological, Legal and Environmental, all areas affecting a business.</a:t>
            </a:r>
          </a:p>
          <a:p>
            <a:pPr marL="0" indent="0" algn="just">
              <a:buNone/>
            </a:pPr>
            <a:r>
              <a:rPr lang="en-US" b="1" i="1" dirty="0">
                <a:latin typeface="+mn-lt"/>
              </a:rPr>
              <a:t>PESTEL</a:t>
            </a:r>
            <a:r>
              <a:rPr lang="tr-TR" b="1" i="1" dirty="0">
                <a:latin typeface="+mn-lt"/>
              </a:rPr>
              <a:t>-E-</a:t>
            </a:r>
            <a:r>
              <a:rPr lang="en-US" b="1" i="1" dirty="0">
                <a:latin typeface="+mn-lt"/>
              </a:rPr>
              <a:t>Analysis: </a:t>
            </a:r>
            <a:r>
              <a:rPr lang="en-US" sz="2900" i="1" dirty="0">
                <a:highlight>
                  <a:srgbClr val="FFFF00"/>
                </a:highlight>
                <a:latin typeface="+mn-lt"/>
              </a:rPr>
              <a:t>P</a:t>
            </a:r>
            <a:r>
              <a:rPr lang="en-US" sz="2900" i="1" dirty="0">
                <a:latin typeface="+mn-lt"/>
              </a:rPr>
              <a:t>olitical, </a:t>
            </a:r>
            <a:r>
              <a:rPr lang="en-US" sz="2900" i="1" dirty="0">
                <a:highlight>
                  <a:srgbClr val="FFFF00"/>
                </a:highlight>
                <a:latin typeface="+mn-lt"/>
              </a:rPr>
              <a:t>E</a:t>
            </a:r>
            <a:r>
              <a:rPr lang="en-US" sz="2900" i="1" dirty="0">
                <a:latin typeface="+mn-lt"/>
              </a:rPr>
              <a:t>conomic, </a:t>
            </a:r>
            <a:r>
              <a:rPr lang="en-US" sz="2900" i="1" dirty="0">
                <a:highlight>
                  <a:srgbClr val="FFFF00"/>
                </a:highlight>
                <a:latin typeface="+mn-lt"/>
              </a:rPr>
              <a:t>S</a:t>
            </a:r>
            <a:r>
              <a:rPr lang="en-US" sz="2900" i="1" dirty="0">
                <a:latin typeface="+mn-lt"/>
              </a:rPr>
              <a:t>ocial, </a:t>
            </a:r>
            <a:r>
              <a:rPr lang="en-US" sz="2900" i="1" dirty="0">
                <a:highlight>
                  <a:srgbClr val="FFFF00"/>
                </a:highlight>
                <a:latin typeface="+mn-lt"/>
              </a:rPr>
              <a:t>T</a:t>
            </a:r>
            <a:r>
              <a:rPr lang="en-US" sz="2900" i="1" dirty="0">
                <a:latin typeface="+mn-lt"/>
              </a:rPr>
              <a:t>echnological,  </a:t>
            </a:r>
            <a:r>
              <a:rPr lang="en-US" sz="2900" i="1" dirty="0">
                <a:highlight>
                  <a:srgbClr val="FFFF00"/>
                </a:highlight>
                <a:latin typeface="+mn-lt"/>
              </a:rPr>
              <a:t>E</a:t>
            </a:r>
            <a:r>
              <a:rPr lang="en-US" sz="2900" i="1" dirty="0">
                <a:latin typeface="+mn-lt"/>
              </a:rPr>
              <a:t>nvironmental, </a:t>
            </a:r>
            <a:r>
              <a:rPr lang="en-US" sz="2900" i="1" dirty="0">
                <a:highlight>
                  <a:srgbClr val="FFFF00"/>
                </a:highlight>
                <a:latin typeface="+mn-lt"/>
              </a:rPr>
              <a:t>L</a:t>
            </a:r>
            <a:r>
              <a:rPr lang="en-US" sz="2900" i="1" dirty="0">
                <a:latin typeface="+mn-lt"/>
              </a:rPr>
              <a:t>egal, </a:t>
            </a:r>
            <a:r>
              <a:rPr lang="en-US" sz="2900" i="1" dirty="0">
                <a:highlight>
                  <a:srgbClr val="FFFF00"/>
                </a:highlight>
                <a:latin typeface="+mn-lt"/>
              </a:rPr>
              <a:t>E</a:t>
            </a:r>
            <a:r>
              <a:rPr lang="en-US" sz="2900" i="1" dirty="0">
                <a:latin typeface="+mn-lt"/>
              </a:rPr>
              <a:t>thical (new)</a:t>
            </a:r>
            <a:endParaRPr lang="tr-TR" sz="2900" i="1" dirty="0">
              <a:latin typeface="+mn-lt"/>
            </a:endParaRPr>
          </a:p>
          <a:p>
            <a:pPr marL="0" indent="0" algn="just">
              <a:buNone/>
            </a:pPr>
            <a:r>
              <a:rPr lang="en-US" dirty="0">
                <a:latin typeface="+mn-lt"/>
              </a:rPr>
              <a:t>It is </a:t>
            </a:r>
            <a:r>
              <a:rPr lang="tr-TR" dirty="0">
                <a:latin typeface="+mn-lt"/>
              </a:rPr>
              <a:t>a </a:t>
            </a:r>
            <a:r>
              <a:rPr lang="tr-TR" dirty="0" err="1">
                <a:latin typeface="+mn-lt"/>
              </a:rPr>
              <a:t>tool</a:t>
            </a:r>
            <a:r>
              <a:rPr lang="tr-TR" dirty="0">
                <a:latin typeface="+mn-lt"/>
              </a:rPr>
              <a:t> </a:t>
            </a:r>
            <a:r>
              <a:rPr lang="en-US" dirty="0">
                <a:latin typeface="+mn-lt"/>
              </a:rPr>
              <a:t>used to </a:t>
            </a:r>
            <a:r>
              <a:rPr lang="en-US" dirty="0" err="1">
                <a:latin typeface="+mn-lt"/>
              </a:rPr>
              <a:t>analyse</a:t>
            </a:r>
            <a:r>
              <a:rPr lang="en-US" dirty="0">
                <a:latin typeface="+mn-lt"/>
              </a:rPr>
              <a:t> and monitor the macro-environmental factors that may have a profound</a:t>
            </a:r>
            <a:r>
              <a:rPr lang="tr-TR" dirty="0">
                <a:latin typeface="+mn-lt"/>
              </a:rPr>
              <a:t>/</a:t>
            </a:r>
            <a:r>
              <a:rPr lang="tr-TR" dirty="0" err="1">
                <a:latin typeface="+mn-lt"/>
              </a:rPr>
              <a:t>deep</a:t>
            </a:r>
            <a:r>
              <a:rPr lang="tr-TR" dirty="0">
                <a:latin typeface="+mn-lt"/>
              </a:rPr>
              <a:t>/</a:t>
            </a:r>
            <a:r>
              <a:rPr lang="tr-TR" dirty="0" err="1">
                <a:latin typeface="+mn-lt"/>
              </a:rPr>
              <a:t>intense</a:t>
            </a:r>
            <a:r>
              <a:rPr lang="en-US" dirty="0">
                <a:latin typeface="+mn-lt"/>
              </a:rPr>
              <a:t> impact on an organization's performance. This tool is especially useful when starting a new business or entering a foreign market. It is often used in collaboration with other analytical business tools such as the SWOT analysis and Porter’s Five Forces to give a clear understanding of a situation and related internal and external factors. 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72967F3-6FF8-4BE7-ABC9-FB4973211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3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38138" indent="-338138">
              <a:spcBef>
                <a:spcPts val="1200"/>
              </a:spcBef>
              <a:tabLst>
                <a:tab pos="463550" algn="l"/>
                <a:tab pos="635000" algn="l"/>
              </a:tabLst>
              <a:defRPr/>
            </a:pPr>
            <a:r>
              <a:rPr lang="en-US" dirty="0"/>
              <a:t>Deciding what goods or services the firm should offer to a group of consumers</a:t>
            </a:r>
          </a:p>
          <a:p>
            <a:pPr marL="733616" lvl="1" indent="-338138">
              <a:spcBef>
                <a:spcPts val="1200"/>
              </a:spcBef>
              <a:tabLst>
                <a:tab pos="463550" algn="l"/>
                <a:tab pos="635000" algn="l"/>
              </a:tabLst>
              <a:defRPr/>
            </a:pPr>
            <a:r>
              <a:rPr lang="en-US" dirty="0"/>
              <a:t>Customer service</a:t>
            </a:r>
          </a:p>
          <a:p>
            <a:pPr marL="733616" lvl="1" indent="-338138">
              <a:spcBef>
                <a:spcPts val="1200"/>
              </a:spcBef>
              <a:tabLst>
                <a:tab pos="463550" algn="l"/>
                <a:tab pos="635000" algn="l"/>
              </a:tabLst>
              <a:defRPr/>
            </a:pPr>
            <a:r>
              <a:rPr lang="en-US" dirty="0"/>
              <a:t>Package design</a:t>
            </a:r>
          </a:p>
          <a:p>
            <a:pPr marL="733616" lvl="1" indent="-338138">
              <a:spcBef>
                <a:spcPts val="1200"/>
              </a:spcBef>
              <a:tabLst>
                <a:tab pos="463550" algn="l"/>
                <a:tab pos="635000" algn="l"/>
              </a:tabLst>
              <a:defRPr/>
            </a:pPr>
            <a:r>
              <a:rPr lang="en-US" dirty="0"/>
              <a:t>Brand names, trademarks, patents, and warranties</a:t>
            </a:r>
          </a:p>
          <a:p>
            <a:pPr marL="733616" lvl="1" indent="-338138">
              <a:spcBef>
                <a:spcPts val="1200"/>
              </a:spcBef>
              <a:tabLst>
                <a:tab pos="463550" algn="l"/>
                <a:tab pos="635000" algn="l"/>
              </a:tabLst>
              <a:defRPr/>
            </a:pPr>
            <a:r>
              <a:rPr lang="en-US" dirty="0"/>
              <a:t>Lifecycle of a product</a:t>
            </a:r>
          </a:p>
          <a:p>
            <a:pPr marL="733616" lvl="1" indent="-338138">
              <a:spcBef>
                <a:spcPts val="1200"/>
              </a:spcBef>
              <a:tabLst>
                <a:tab pos="463550" algn="l"/>
                <a:tab pos="635000" algn="l"/>
              </a:tabLst>
              <a:defRPr/>
            </a:pPr>
            <a:r>
              <a:rPr lang="en-US" dirty="0"/>
              <a:t>Product positioning</a:t>
            </a:r>
          </a:p>
          <a:p>
            <a:pPr marL="733616" lvl="1" indent="-338138">
              <a:spcBef>
                <a:spcPts val="1200"/>
              </a:spcBef>
              <a:tabLst>
                <a:tab pos="463550" algn="l"/>
                <a:tab pos="635000" algn="l"/>
              </a:tabLst>
              <a:defRPr/>
            </a:pPr>
            <a:r>
              <a:rPr lang="en-US" dirty="0"/>
              <a:t>New-product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916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38138" indent="-338138">
              <a:spcBef>
                <a:spcPts val="1200"/>
              </a:spcBef>
              <a:tabLst>
                <a:tab pos="463550" algn="l"/>
                <a:tab pos="635000" algn="l"/>
              </a:tabLst>
              <a:defRPr/>
            </a:pPr>
            <a:r>
              <a:rPr lang="en-US" dirty="0"/>
              <a:t>Consumers find their products in the proper</a:t>
            </a:r>
            <a:r>
              <a:rPr lang="tr-TR" dirty="0"/>
              <a:t>/</a:t>
            </a:r>
            <a:r>
              <a:rPr lang="tr-TR" dirty="0" err="1"/>
              <a:t>sufficient</a:t>
            </a:r>
            <a:r>
              <a:rPr lang="en-US" dirty="0"/>
              <a:t> quantities at the right times and places</a:t>
            </a:r>
          </a:p>
          <a:p>
            <a:pPr marL="338138" indent="-338138">
              <a:spcBef>
                <a:spcPts val="1200"/>
              </a:spcBef>
              <a:tabLst>
                <a:tab pos="463550" algn="l"/>
                <a:tab pos="635000" algn="l"/>
              </a:tabLst>
              <a:defRPr/>
            </a:pPr>
            <a:r>
              <a:rPr lang="en-US" dirty="0"/>
              <a:t>Involves modes</a:t>
            </a:r>
            <a:r>
              <a:rPr lang="tr-TR" dirty="0"/>
              <a:t>/</a:t>
            </a:r>
            <a:r>
              <a:rPr lang="tr-TR" dirty="0" err="1"/>
              <a:t>type</a:t>
            </a:r>
            <a:r>
              <a:rPr lang="en-US" dirty="0"/>
              <a:t> of transportation, warehousing, inventory control, order processing, and selection of marketing channels</a:t>
            </a:r>
          </a:p>
          <a:p>
            <a:pPr marL="338138" indent="-338138">
              <a:spcBef>
                <a:spcPts val="1200"/>
              </a:spcBef>
              <a:tabLst>
                <a:tab pos="463550" algn="l"/>
                <a:tab pos="635000" algn="l"/>
              </a:tabLst>
              <a:defRPr/>
            </a:pPr>
            <a:r>
              <a:rPr lang="en-US" dirty="0"/>
              <a:t>Technology has opened new channels of distribution in many industries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966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buFont typeface="+mj-lt"/>
              <a:buAutoNum type="arabicPeriod" startAt="4"/>
            </a:pPr>
            <a:r>
              <a:rPr lang="en-US" dirty="0"/>
              <a:t>Describe successful planning tools and techniques, including </a:t>
            </a:r>
            <a:r>
              <a:rPr lang="en-US" dirty="0">
                <a:highlight>
                  <a:srgbClr val="FFFF00"/>
                </a:highlight>
              </a:rPr>
              <a:t>Porter’s Five Forces model</a:t>
            </a:r>
            <a:r>
              <a:rPr lang="en-US" dirty="0"/>
              <a:t>, first and second mover strategies, SWOT analysis, and the strategic window.</a:t>
            </a:r>
          </a:p>
          <a:p>
            <a:pPr marL="457200" indent="-457200">
              <a:spcBef>
                <a:spcPts val="1200"/>
              </a:spcBef>
              <a:buFont typeface="Calibri" pitchFamily="34" charset="0"/>
              <a:buAutoNum type="arabicPeriod" startAt="4"/>
            </a:pPr>
            <a:r>
              <a:rPr lang="en-US" dirty="0"/>
              <a:t>Identify the two basic elements of a marketing strategy.</a:t>
            </a:r>
          </a:p>
          <a:p>
            <a:pPr marL="457200" indent="-457200">
              <a:spcBef>
                <a:spcPts val="1200"/>
              </a:spcBef>
              <a:buFont typeface="Calibri" pitchFamily="34" charset="0"/>
              <a:buAutoNum type="arabicPeriod" startAt="4"/>
            </a:pPr>
            <a:r>
              <a:rPr lang="en-US" dirty="0"/>
              <a:t>Describe the environmental characteristics that influence</a:t>
            </a:r>
            <a:r>
              <a:rPr lang="tr-TR" dirty="0"/>
              <a:t>/</a:t>
            </a:r>
            <a:r>
              <a:rPr lang="tr-TR" dirty="0" err="1"/>
              <a:t>affect</a:t>
            </a:r>
            <a:r>
              <a:rPr lang="en-US" dirty="0"/>
              <a:t> strategic decisions.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710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Promotion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8138" indent="-338138">
              <a:spcBef>
                <a:spcPts val="1200"/>
              </a:spcBef>
              <a:tabLst>
                <a:tab pos="463550" algn="l"/>
                <a:tab pos="635000" algn="l"/>
              </a:tabLst>
              <a:defRPr/>
            </a:pPr>
            <a:r>
              <a:rPr lang="en-US" dirty="0"/>
              <a:t>Communication link between sellers and buyers</a:t>
            </a:r>
          </a:p>
          <a:p>
            <a:pPr marL="338138" indent="-338138">
              <a:spcBef>
                <a:spcPts val="1200"/>
              </a:spcBef>
              <a:tabLst>
                <a:tab pos="463550" algn="l"/>
                <a:tab pos="635000" algn="l"/>
              </a:tabLst>
              <a:defRPr/>
            </a:pPr>
            <a:r>
              <a:rPr lang="en-IN" dirty="0"/>
              <a:t>Firms may communicate messages:</a:t>
            </a:r>
          </a:p>
          <a:p>
            <a:pPr marL="733616" lvl="1" indent="-338138">
              <a:spcBef>
                <a:spcPts val="1200"/>
              </a:spcBef>
              <a:buSzPct val="101000"/>
              <a:tabLst>
                <a:tab pos="463550" algn="l"/>
                <a:tab pos="635000" algn="l"/>
              </a:tabLst>
              <a:defRPr/>
            </a:pPr>
            <a:r>
              <a:rPr lang="en-IN" dirty="0"/>
              <a:t>Directly through salespeople </a:t>
            </a:r>
            <a:r>
              <a:rPr lang="tr-TR" dirty="0"/>
              <a:t>(</a:t>
            </a:r>
            <a:r>
              <a:rPr lang="tr-TR" dirty="0" err="1"/>
              <a:t>advantage</a:t>
            </a:r>
            <a:r>
              <a:rPr lang="tr-TR" dirty="0"/>
              <a:t>?)</a:t>
            </a:r>
            <a:endParaRPr lang="en-IN" dirty="0"/>
          </a:p>
          <a:p>
            <a:pPr marL="733616" lvl="1" indent="-338138">
              <a:spcBef>
                <a:spcPts val="1200"/>
              </a:spcBef>
              <a:buSzPct val="101000"/>
              <a:tabLst>
                <a:tab pos="463550" algn="l"/>
                <a:tab pos="635000" algn="l"/>
              </a:tabLst>
              <a:defRPr/>
            </a:pPr>
            <a:r>
              <a:rPr lang="en-IN" dirty="0"/>
              <a:t>Indirectly through advertisements and promotions</a:t>
            </a:r>
            <a:r>
              <a:rPr lang="tr-TR" dirty="0"/>
              <a:t> (</a:t>
            </a:r>
            <a:r>
              <a:rPr lang="tr-TR" dirty="0" err="1"/>
              <a:t>disadvantage</a:t>
            </a:r>
            <a:r>
              <a:rPr lang="tr-TR" dirty="0"/>
              <a:t>?)</a:t>
            </a:r>
            <a:endParaRPr lang="en-US" dirty="0"/>
          </a:p>
          <a:p>
            <a:pPr marL="338138" indent="-338138">
              <a:spcBef>
                <a:spcPts val="1200"/>
              </a:spcBef>
              <a:tabLst>
                <a:tab pos="463550" algn="l"/>
                <a:tab pos="635000" algn="l"/>
              </a:tabLst>
              <a:defRPr/>
            </a:pPr>
            <a:r>
              <a:rPr lang="en-US" dirty="0"/>
              <a:t>Many companies use integrated marketing communications (IMC)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6300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Pricing Strategy</a:t>
            </a:r>
            <a:r>
              <a:rPr lang="tr-TR" dirty="0"/>
              <a:t> (</a:t>
            </a:r>
            <a:r>
              <a:rPr lang="tr-TR" dirty="0" err="1"/>
              <a:t>why</a:t>
            </a:r>
            <a:r>
              <a:rPr lang="tr-TR" dirty="0"/>
              <a:t> </a:t>
            </a:r>
            <a:r>
              <a:rPr lang="tr-TR" dirty="0" err="1"/>
              <a:t>most</a:t>
            </a:r>
            <a:r>
              <a:rPr lang="tr-TR" dirty="0"/>
              <a:t> </a:t>
            </a:r>
            <a:r>
              <a:rPr lang="tr-TR" dirty="0" err="1"/>
              <a:t>important</a:t>
            </a:r>
            <a:r>
              <a:rPr lang="tr-TR" dirty="0"/>
              <a:t>?)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8138" indent="-338138">
              <a:spcBef>
                <a:spcPts val="1200"/>
              </a:spcBef>
              <a:tabLst>
                <a:tab pos="463550" algn="l"/>
                <a:tab pos="635000" algn="l"/>
              </a:tabLst>
              <a:defRPr/>
            </a:pPr>
            <a:r>
              <a:rPr lang="en-US" dirty="0"/>
              <a:t>Deals with methods of setting profitable and justifiable prices</a:t>
            </a:r>
          </a:p>
          <a:p>
            <a:pPr marL="338138" indent="-338138">
              <a:spcBef>
                <a:spcPts val="1200"/>
              </a:spcBef>
              <a:tabLst>
                <a:tab pos="463550" algn="l"/>
                <a:tab pos="635000" algn="l"/>
              </a:tabLst>
              <a:defRPr/>
            </a:pPr>
            <a:r>
              <a:rPr lang="en-US" dirty="0"/>
              <a:t>Subject to regulation and public scrutiny</a:t>
            </a:r>
          </a:p>
          <a:p>
            <a:pPr marL="338138" indent="-338138">
              <a:spcBef>
                <a:spcPts val="1200"/>
              </a:spcBef>
              <a:tabLst>
                <a:tab pos="463550" algn="l"/>
                <a:tab pos="635000" algn="l"/>
              </a:tabLst>
              <a:defRPr/>
            </a:pPr>
            <a:r>
              <a:rPr lang="en-US" dirty="0"/>
              <a:t>A good pricing strategy:</a:t>
            </a:r>
          </a:p>
          <a:p>
            <a:pPr marL="733616" lvl="1" indent="-338138">
              <a:spcBef>
                <a:spcPts val="1200"/>
              </a:spcBef>
              <a:buSzPct val="101000"/>
              <a:tabLst>
                <a:tab pos="463550" algn="l"/>
                <a:tab pos="635000" algn="l"/>
              </a:tabLst>
              <a:defRPr/>
            </a:pPr>
            <a:r>
              <a:rPr lang="en-US" dirty="0"/>
              <a:t>Creates value for customers</a:t>
            </a:r>
          </a:p>
          <a:p>
            <a:pPr marL="733616" lvl="1" indent="-338138">
              <a:spcBef>
                <a:spcPts val="1200"/>
              </a:spcBef>
              <a:buSzPct val="101000"/>
              <a:tabLst>
                <a:tab pos="463550" algn="l"/>
                <a:tab pos="635000" algn="l"/>
              </a:tabLst>
              <a:defRPr/>
            </a:pPr>
            <a:r>
              <a:rPr lang="en-US" dirty="0"/>
              <a:t>Builds and strengthens customer relationships with a firm and its products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5678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Marketing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Five external dimensions that affect the marketing mix variables:</a:t>
            </a:r>
          </a:p>
          <a:p>
            <a:pPr lvl="1"/>
            <a:r>
              <a:rPr lang="en-US" dirty="0"/>
              <a:t>Competitive</a:t>
            </a:r>
          </a:p>
          <a:p>
            <a:pPr lvl="1"/>
            <a:r>
              <a:rPr lang="en-US" dirty="0"/>
              <a:t>Political-legal</a:t>
            </a:r>
          </a:p>
          <a:p>
            <a:pPr lvl="1"/>
            <a:r>
              <a:rPr lang="en-US" dirty="0"/>
              <a:t>Economic</a:t>
            </a:r>
          </a:p>
          <a:p>
            <a:pPr lvl="1"/>
            <a:r>
              <a:rPr lang="en-US" dirty="0"/>
              <a:t>Technological</a:t>
            </a:r>
          </a:p>
          <a:p>
            <a:pPr lvl="1"/>
            <a:r>
              <a:rPr lang="en-US" dirty="0"/>
              <a:t>Social-cultural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926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Marketing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38138" indent="-338138">
              <a:spcBef>
                <a:spcPts val="1200"/>
              </a:spcBef>
              <a:tabLst>
                <a:tab pos="463550" algn="l"/>
                <a:tab pos="631825" algn="l"/>
              </a:tabLst>
            </a:pPr>
            <a:r>
              <a:rPr lang="en-US" dirty="0"/>
              <a:t>Businesses increasingly looking to foreign shores for new growth markets</a:t>
            </a:r>
          </a:p>
          <a:p>
            <a:pPr marL="338138" indent="-338138">
              <a:spcBef>
                <a:spcPts val="1200"/>
              </a:spcBef>
              <a:tabLst>
                <a:tab pos="463550" algn="l"/>
                <a:tab pos="631825" algn="l"/>
              </a:tabLst>
            </a:pPr>
            <a:r>
              <a:rPr lang="en-US" dirty="0"/>
              <a:t>Technology continues changing the marketing environment</a:t>
            </a:r>
          </a:p>
          <a:p>
            <a:pPr marL="338138" indent="-338138">
              <a:spcBef>
                <a:spcPts val="1200"/>
              </a:spcBef>
              <a:tabLst>
                <a:tab pos="463550" algn="l"/>
                <a:tab pos="631825" algn="l"/>
              </a:tabLst>
            </a:pPr>
            <a:r>
              <a:rPr lang="en-US" i="1" dirty="0">
                <a:highlight>
                  <a:srgbClr val="FFFF00"/>
                </a:highlight>
              </a:rPr>
              <a:t>Rule of three</a:t>
            </a:r>
            <a:r>
              <a:rPr lang="tr-TR" i="1" dirty="0">
                <a:highlight>
                  <a:srgbClr val="FFFF00"/>
                </a:highlight>
              </a:rPr>
              <a:t> </a:t>
            </a:r>
            <a:r>
              <a:rPr lang="tr-TR" sz="2200" dirty="0"/>
              <a:t>(</a:t>
            </a:r>
            <a:r>
              <a:rPr lang="en-US" sz="2200" u="sng" dirty="0"/>
              <a:t>The rule of three: Surviving and thriving in competitive markets</a:t>
            </a:r>
            <a:r>
              <a:rPr lang="tr-TR" sz="2200" dirty="0"/>
              <a:t> </a:t>
            </a:r>
            <a:r>
              <a:rPr lang="tr-TR" sz="2200" dirty="0" err="1"/>
              <a:t>by</a:t>
            </a:r>
            <a:r>
              <a:rPr lang="tr-TR" sz="2200" dirty="0"/>
              <a:t> </a:t>
            </a:r>
            <a:r>
              <a:rPr lang="en-US" sz="2200" dirty="0"/>
              <a:t>Jagdish </a:t>
            </a:r>
            <a:r>
              <a:rPr lang="en-US" sz="2200" dirty="0" err="1"/>
              <a:t>Sheth</a:t>
            </a:r>
            <a:r>
              <a:rPr lang="tr-TR" sz="2200" dirty="0"/>
              <a:t>&amp;</a:t>
            </a:r>
            <a:r>
              <a:rPr lang="en-US" sz="2200" dirty="0"/>
              <a:t>Rajendra Sisodia</a:t>
            </a:r>
            <a:r>
              <a:rPr lang="tr-TR" sz="2200" dirty="0"/>
              <a:t>) </a:t>
            </a:r>
            <a:r>
              <a:rPr lang="en-US" sz="2200" dirty="0"/>
              <a:t>- </a:t>
            </a:r>
            <a:r>
              <a:rPr lang="en-US" sz="2800" dirty="0">
                <a:highlight>
                  <a:srgbClr val="00FFFF"/>
                </a:highlight>
              </a:rPr>
              <a:t>In any industry, the three strongest, most efficient companies dominate 70 and 90 percent of a market</a:t>
            </a:r>
            <a:r>
              <a:rPr lang="tr-TR" sz="2800" dirty="0"/>
              <a:t> </a:t>
            </a:r>
            <a:r>
              <a:rPr lang="tr-TR" sz="2200" dirty="0"/>
              <a:t>(</a:t>
            </a:r>
            <a:r>
              <a:rPr lang="en-US" sz="2200" dirty="0"/>
              <a:t>Gordon, R</a:t>
            </a:r>
            <a:r>
              <a:rPr lang="tr-TR" sz="2200" dirty="0"/>
              <a:t>.</a:t>
            </a:r>
            <a:r>
              <a:rPr lang="en-US" sz="2200" dirty="0"/>
              <a:t> M.</a:t>
            </a:r>
            <a:r>
              <a:rPr lang="tr-TR" sz="2200" dirty="0"/>
              <a:t> </a:t>
            </a:r>
            <a:r>
              <a:rPr lang="en-US" sz="2200" dirty="0"/>
              <a:t>Marketing Management; Chicago Vol. 10, </a:t>
            </a:r>
            <a:r>
              <a:rPr lang="en-US" sz="2200" dirty="0" err="1"/>
              <a:t>Iss</a:t>
            </a:r>
            <a:r>
              <a:rPr lang="en-US" sz="2200" dirty="0"/>
              <a:t>. 4,  (Nov/Dec 2001): 53-54.</a:t>
            </a:r>
            <a:r>
              <a:rPr lang="tr-TR" sz="2200" dirty="0"/>
              <a:t>)</a:t>
            </a:r>
            <a:endParaRPr lang="en-US" sz="2200" dirty="0"/>
          </a:p>
          <a:p>
            <a:pPr marL="738188" lvl="1" indent="-338138">
              <a:spcBef>
                <a:spcPts val="1200"/>
              </a:spcBef>
              <a:tabLst>
                <a:tab pos="463550" algn="l"/>
                <a:tab pos="631825" algn="l"/>
              </a:tabLst>
            </a:pPr>
            <a:r>
              <a:rPr lang="en-US" dirty="0"/>
              <a:t>Example: Cereal manufacturers - </a:t>
            </a:r>
            <a:r>
              <a:rPr lang="en-US" dirty="0">
                <a:hlinkClick r:id="rId2"/>
              </a:rPr>
              <a:t>General Mills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Kellogg’s</a:t>
            </a:r>
            <a:r>
              <a:rPr lang="en-US" dirty="0"/>
              <a:t>, and </a:t>
            </a:r>
            <a:r>
              <a:rPr lang="en-US" dirty="0">
                <a:hlinkClick r:id="rId4"/>
              </a:rPr>
              <a:t>Post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955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for Marketing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Business portfolio analysis</a:t>
            </a:r>
          </a:p>
          <a:p>
            <a:pPr lvl="1"/>
            <a:r>
              <a:rPr lang="en-US" dirty="0"/>
              <a:t>An evaluation of a company’s products and divisions to determine the strongest and weakest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3139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Strategic Business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254920"/>
            <a:ext cx="8354291" cy="47149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Key business units within diversified firms</a:t>
            </a:r>
          </a:p>
          <a:p>
            <a:pPr lvl="1"/>
            <a:r>
              <a:rPr lang="en-US" dirty="0"/>
              <a:t>Each strategic business unit (SBU):</a:t>
            </a:r>
          </a:p>
          <a:p>
            <a:pPr lvl="2"/>
            <a:r>
              <a:rPr lang="en-US" dirty="0"/>
              <a:t>Has its own managers, resources, objectives, and competitors</a:t>
            </a:r>
          </a:p>
          <a:p>
            <a:pPr lvl="2"/>
            <a:r>
              <a:rPr lang="en-US" dirty="0"/>
              <a:t>Pursues its own distinct mission and develops its own plans independently</a:t>
            </a:r>
          </a:p>
          <a:p>
            <a:r>
              <a:rPr lang="en-US" dirty="0"/>
              <a:t>Help focus the attention of company managers</a:t>
            </a:r>
            <a:r>
              <a:rPr lang="tr-TR" dirty="0"/>
              <a:t>. </a:t>
            </a:r>
          </a:p>
          <a:p>
            <a:r>
              <a:rPr lang="en-US" dirty="0"/>
              <a:t>Companies may have to redefine</a:t>
            </a:r>
            <a:r>
              <a:rPr lang="tr-TR" dirty="0"/>
              <a:t>/</a:t>
            </a:r>
            <a:r>
              <a:rPr lang="tr-TR" dirty="0" err="1"/>
              <a:t>reconsider</a:t>
            </a:r>
            <a:r>
              <a:rPr lang="en-US" dirty="0"/>
              <a:t> their   SBUs as market conditions dictate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2966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BCG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Developed by the Boston Consulting Group</a:t>
            </a:r>
          </a:p>
          <a:p>
            <a:r>
              <a:rPr lang="en-US" dirty="0"/>
              <a:t>A market share/market growth matrix that plots market share against market growth potential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1250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Figure 2.5 - BCG Market Share/Market Growth Matrix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5" name="Picture 4" descr="Figure02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267" y="1354667"/>
            <a:ext cx="6604000" cy="471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487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>
            <a:extLst>
              <a:ext uri="{FF2B5EF4-FFF2-40B4-BE49-F238E27FC236}">
                <a16:creationId xmlns:a16="http://schemas.microsoft.com/office/drawing/2014/main" id="{CF7A7271-5CE5-4957-9E6F-E562BE324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Apple – </a:t>
            </a:r>
            <a:r>
              <a:rPr lang="tr-TR" dirty="0" err="1"/>
              <a:t>Coca</a:t>
            </a:r>
            <a:r>
              <a:rPr lang="tr-TR" dirty="0"/>
              <a:t> Cola</a:t>
            </a:r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A92E9B46-794F-4E6D-A9C7-28076C3DC2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</p:spPr>
      </p:pic>
      <p:pic>
        <p:nvPicPr>
          <p:cNvPr id="10" name="İçerik Yer Tutucusu 9">
            <a:extLst>
              <a:ext uri="{FF2B5EF4-FFF2-40B4-BE49-F238E27FC236}">
                <a16:creationId xmlns:a16="http://schemas.microsoft.com/office/drawing/2014/main" id="{BB783825-BC66-4F0D-859D-B6E699F9D4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38B9F08-D006-4E39-B837-CFF190808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3426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3696A5-C1BA-4470-AFB3-B885285F2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/>
              <a:t>Samsung</a:t>
            </a:r>
            <a:r>
              <a:rPr lang="tr-TR" dirty="0"/>
              <a:t> - </a:t>
            </a:r>
            <a:r>
              <a:rPr lang="tr-TR" dirty="0" err="1"/>
              <a:t>Nestle</a:t>
            </a:r>
            <a:endParaRPr lang="tr-TR" dirty="0"/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9FD130DA-DB9E-47AA-8F78-2436577054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</p:spPr>
      </p:pic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011FE817-C045-42AF-8009-A93AD817CB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81BDFD0-F860-4936-B554-119FA985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071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  <a:buFont typeface="Calibri" pitchFamily="34" charset="0"/>
              <a:buAutoNum type="arabicPeriod" startAt="7"/>
            </a:pPr>
            <a:r>
              <a:rPr lang="en-US" dirty="0"/>
              <a:t>Describe the methods for marketing planning, including business portfolio analysis and the BCG matrix.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76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Strategic Implications of Marketing in the 21st Century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Planning becoming vital as technology advances</a:t>
            </a:r>
          </a:p>
          <a:p>
            <a:r>
              <a:rPr lang="en-US" dirty="0"/>
              <a:t>Marketers must consider:</a:t>
            </a:r>
          </a:p>
          <a:p>
            <a:pPr lvl="1">
              <a:buSzPct val="101000"/>
            </a:pPr>
            <a:r>
              <a:rPr lang="en-US" dirty="0"/>
              <a:t>A changing, diverse population </a:t>
            </a:r>
          </a:p>
          <a:p>
            <a:pPr lvl="1">
              <a:buSzPct val="101000"/>
            </a:pPr>
            <a:r>
              <a:rPr lang="en-US" dirty="0"/>
              <a:t>The boundaryless business environment created by the Internet</a:t>
            </a:r>
          </a:p>
          <a:p>
            <a:r>
              <a:rPr lang="en-US" dirty="0"/>
              <a:t>Planning reduces risk and worry of bringing new goods and services to the market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3850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Nederlander</a:t>
            </a:r>
            <a:r>
              <a:rPr lang="en-US" dirty="0"/>
              <a:t>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470017"/>
            <a:ext cx="7295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2"/>
              </a:rPr>
              <a:t>http</a:t>
            </a:r>
            <a:r>
              <a:rPr lang="en-US" u="sng">
                <a:hlinkClick r:id="rId2"/>
              </a:rPr>
              <a:t>://www.cengage.com/marketing/book_content/boone_9781133628460/videos/ch02.html</a:t>
            </a:r>
            <a:endParaRPr lang="en-US" u="sng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893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Marketing Planning: The Basis for Strategy and Tactics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Planning</a:t>
            </a:r>
            <a:r>
              <a:rPr lang="en-US" dirty="0"/>
              <a:t> – Anticipating</a:t>
            </a:r>
            <a:r>
              <a:rPr lang="tr-TR" dirty="0"/>
              <a:t>/</a:t>
            </a:r>
            <a:r>
              <a:rPr lang="tr-TR" dirty="0" err="1"/>
              <a:t>expecting</a:t>
            </a:r>
            <a:r>
              <a:rPr lang="en-US" dirty="0"/>
              <a:t> future events and conditions and determining the best way to achieve organizational objectives</a:t>
            </a:r>
          </a:p>
          <a:p>
            <a:pPr lvl="1"/>
            <a:r>
              <a:rPr lang="en-US" dirty="0"/>
              <a:t>Continuous process that includes: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Identifying objectives 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Determining the actions through which a firm can attain</a:t>
            </a:r>
            <a:r>
              <a:rPr lang="tr-TR" dirty="0"/>
              <a:t>/</a:t>
            </a:r>
            <a:r>
              <a:rPr lang="tr-TR" dirty="0" err="1"/>
              <a:t>achieve</a:t>
            </a:r>
            <a:r>
              <a:rPr lang="en-US" dirty="0"/>
              <a:t> those objectives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Creates a blueprint</a:t>
            </a:r>
            <a:r>
              <a:rPr lang="tr-TR" dirty="0"/>
              <a:t>/</a:t>
            </a:r>
            <a:r>
              <a:rPr lang="tr-TR" dirty="0" err="1"/>
              <a:t>road</a:t>
            </a:r>
            <a:r>
              <a:rPr lang="tr-TR" dirty="0"/>
              <a:t> </a:t>
            </a:r>
            <a:r>
              <a:rPr lang="tr-TR" dirty="0" err="1"/>
              <a:t>map</a:t>
            </a:r>
            <a:r>
              <a:rPr lang="en-US" dirty="0"/>
              <a:t> for everyone in the organization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822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Marketing Planning: The Basis for Strategy and Tactics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254920"/>
            <a:ext cx="8425543" cy="471494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b="1" dirty="0">
                <a:solidFill>
                  <a:srgbClr val="FF0000"/>
                </a:solidFill>
              </a:rPr>
              <a:t>Marketing planning </a:t>
            </a:r>
            <a:r>
              <a:rPr lang="en-US" dirty="0"/>
              <a:t>– </a:t>
            </a:r>
            <a:r>
              <a:rPr lang="en-US" sz="2800" dirty="0"/>
              <a:t>Implementing</a:t>
            </a:r>
            <a:r>
              <a:rPr lang="tr-TR" sz="2800" dirty="0"/>
              <a:t>/</a:t>
            </a:r>
            <a:r>
              <a:rPr lang="tr-TR" sz="2800" dirty="0" err="1"/>
              <a:t>applying</a:t>
            </a:r>
            <a:r>
              <a:rPr lang="en-US" sz="2800" dirty="0"/>
              <a:t> planning activities devoted</a:t>
            </a:r>
            <a:r>
              <a:rPr lang="tr-TR" sz="2800" dirty="0"/>
              <a:t>/</a:t>
            </a:r>
            <a:r>
              <a:rPr lang="tr-TR" sz="2800" dirty="0" err="1"/>
              <a:t>allocated</a:t>
            </a:r>
            <a:r>
              <a:rPr lang="en-US" sz="2800" dirty="0"/>
              <a:t> to achieving marketing objectives</a:t>
            </a:r>
          </a:p>
          <a:p>
            <a:pPr marL="744538" lvl="1" indent="-287338">
              <a:spcBef>
                <a:spcPts val="1200"/>
              </a:spcBef>
              <a:defRPr/>
            </a:pPr>
            <a:r>
              <a:rPr lang="en-US" dirty="0"/>
              <a:t>Many planning activities take place over</a:t>
            </a:r>
            <a:r>
              <a:rPr lang="tr-TR" dirty="0"/>
              <a:t>/</a:t>
            </a:r>
            <a:r>
              <a:rPr lang="tr-TR" dirty="0" err="1"/>
              <a:t>happen</a:t>
            </a:r>
            <a:r>
              <a:rPr lang="en-US" dirty="0"/>
              <a:t> the Internet with virtual conferences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719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Marketing Planning: The Basis for Strategy and Tactics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4920"/>
            <a:ext cx="8322906" cy="4714940"/>
          </a:xfrm>
        </p:spPr>
        <p:txBody>
          <a:bodyPr/>
          <a:lstStyle/>
          <a:p>
            <a:pPr marL="342900" lvl="1" indent="-342900">
              <a:spcBef>
                <a:spcPts val="1200"/>
              </a:spcBef>
              <a:defRPr/>
            </a:pPr>
            <a:r>
              <a:rPr lang="en-US" sz="3200" dirty="0"/>
              <a:t>An important trend in marketing planning centers on</a:t>
            </a:r>
            <a:r>
              <a:rPr lang="tr-TR" sz="3200" dirty="0"/>
              <a:t>/</a:t>
            </a:r>
            <a:r>
              <a:rPr lang="tr-TR" sz="3200" dirty="0" err="1"/>
              <a:t>concentrates</a:t>
            </a:r>
            <a:r>
              <a:rPr lang="tr-TR" sz="3200" dirty="0"/>
              <a:t> on</a:t>
            </a:r>
            <a:r>
              <a:rPr lang="en-US" sz="3200" dirty="0"/>
              <a:t> relationship marketing</a:t>
            </a:r>
          </a:p>
          <a:p>
            <a:pPr lvl="1">
              <a:spcBef>
                <a:spcPts val="1200"/>
              </a:spcBef>
              <a:defRPr/>
            </a:pPr>
            <a:r>
              <a:rPr lang="en-US" dirty="0"/>
              <a:t>A firm’s effort to develop long-term, cost-effective links with individual customers and suppliers for mutual benefit</a:t>
            </a:r>
            <a:r>
              <a:rPr lang="tr-TR" dirty="0"/>
              <a:t>. </a:t>
            </a:r>
          </a:p>
          <a:p>
            <a:pPr lvl="1">
              <a:spcBef>
                <a:spcPts val="1200"/>
              </a:spcBef>
              <a:defRPr/>
            </a:pPr>
            <a:r>
              <a:rPr lang="tr-TR" dirty="0" err="1"/>
              <a:t>Briefly</a:t>
            </a:r>
            <a:r>
              <a:rPr lang="tr-TR" dirty="0"/>
              <a:t>, r</a:t>
            </a:r>
            <a:r>
              <a:rPr lang="en-US" dirty="0" err="1"/>
              <a:t>elationship</a:t>
            </a:r>
            <a:r>
              <a:rPr lang="en-US" dirty="0"/>
              <a:t> marketing is about forming</a:t>
            </a:r>
            <a:r>
              <a:rPr lang="tr-TR" dirty="0"/>
              <a:t>/ </a:t>
            </a:r>
            <a:r>
              <a:rPr lang="en-US" dirty="0"/>
              <a:t> </a:t>
            </a:r>
            <a:r>
              <a:rPr lang="tr-TR" dirty="0" err="1"/>
              <a:t>building</a:t>
            </a:r>
            <a:r>
              <a:rPr lang="tr-TR" dirty="0"/>
              <a:t> </a:t>
            </a:r>
            <a:r>
              <a:rPr lang="en-US" dirty="0"/>
              <a:t>long-term relationships with customers…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66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4CFE2F-1475-4723-A419-41CDA9F1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52664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400" dirty="0" err="1"/>
              <a:t>Relationship</a:t>
            </a:r>
            <a:r>
              <a:rPr lang="tr-TR" sz="2400" dirty="0"/>
              <a:t> Marketing: </a:t>
            </a:r>
            <a:r>
              <a:rPr lang="tr-TR" sz="2400" dirty="0" err="1"/>
              <a:t>Some</a:t>
            </a:r>
            <a:r>
              <a:rPr lang="tr-TR" sz="2400" dirty="0"/>
              <a:t> </a:t>
            </a:r>
            <a:r>
              <a:rPr lang="tr-TR" sz="2400" dirty="0" err="1"/>
              <a:t>Good</a:t>
            </a:r>
            <a:r>
              <a:rPr lang="tr-TR" sz="2400" dirty="0"/>
              <a:t> </a:t>
            </a:r>
            <a:r>
              <a:rPr lang="tr-TR" sz="2400" dirty="0" err="1"/>
              <a:t>Practises</a:t>
            </a:r>
            <a:endParaRPr lang="tr-TR" sz="24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81BEB0B-EDB2-4D02-B6EC-94D50866D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95" y="793102"/>
            <a:ext cx="8584163" cy="5176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800" dirty="0"/>
              <a:t>- </a:t>
            </a:r>
            <a:r>
              <a:rPr lang="en-US" sz="1800" dirty="0"/>
              <a:t>Conduct regular polls and surveys to solicit feedback from customers.</a:t>
            </a:r>
          </a:p>
          <a:p>
            <a:pPr marL="0" indent="0">
              <a:buNone/>
            </a:pPr>
            <a:r>
              <a:rPr lang="tr-TR" sz="1800" dirty="0"/>
              <a:t>- </a:t>
            </a:r>
            <a:r>
              <a:rPr lang="en-US" sz="1800" dirty="0"/>
              <a:t>Respect that feedback and incorporate it into the company's business practices.</a:t>
            </a:r>
          </a:p>
          <a:p>
            <a:pPr marL="0" indent="0">
              <a:buNone/>
            </a:pPr>
            <a:r>
              <a:rPr lang="tr-TR" sz="1800" dirty="0"/>
              <a:t>- </a:t>
            </a:r>
            <a:r>
              <a:rPr lang="en-US" sz="1800" dirty="0"/>
              <a:t>Use all social media outlets to connect with customers.</a:t>
            </a:r>
          </a:p>
          <a:p>
            <a:pPr marL="0" indent="0">
              <a:buNone/>
            </a:pPr>
            <a:r>
              <a:rPr lang="tr-TR" sz="1800" dirty="0"/>
              <a:t>- </a:t>
            </a:r>
            <a:r>
              <a:rPr lang="en-US" sz="1800" dirty="0"/>
              <a:t>Have effective customer monitoring technologies in place.</a:t>
            </a:r>
          </a:p>
          <a:p>
            <a:pPr marL="0" indent="0">
              <a:buNone/>
            </a:pPr>
            <a:r>
              <a:rPr lang="tr-TR" sz="1800" dirty="0"/>
              <a:t>- </a:t>
            </a:r>
            <a:r>
              <a:rPr lang="en-US" sz="1800" dirty="0"/>
              <a:t>Use clear policies to dictate how all company employees should interact with customers in both positive and negative situations.</a:t>
            </a:r>
          </a:p>
          <a:p>
            <a:pPr marL="0" indent="0">
              <a:buNone/>
            </a:pPr>
            <a:r>
              <a:rPr lang="tr-TR" sz="1800" dirty="0"/>
              <a:t>- </a:t>
            </a:r>
            <a:r>
              <a:rPr lang="en-US" sz="1800" dirty="0"/>
              <a:t>Leverage the value of warm leads – customers who have already expressed an interest in the company.</a:t>
            </a:r>
          </a:p>
          <a:p>
            <a:pPr marL="0" indent="0">
              <a:buNone/>
            </a:pPr>
            <a:r>
              <a:rPr lang="tr-TR" sz="1800" dirty="0"/>
              <a:t>- </a:t>
            </a:r>
            <a:r>
              <a:rPr lang="en-US" sz="1800" dirty="0"/>
              <a:t>Have a comprehensive customer relationship management strategy.</a:t>
            </a:r>
          </a:p>
          <a:p>
            <a:pPr marL="0" indent="0">
              <a:buNone/>
            </a:pPr>
            <a:r>
              <a:rPr lang="tr-TR" sz="1800" dirty="0"/>
              <a:t>- </a:t>
            </a:r>
            <a:r>
              <a:rPr lang="en-US" sz="1800" dirty="0"/>
              <a:t>Conduct regular training sessions for all members of staff.</a:t>
            </a:r>
          </a:p>
          <a:p>
            <a:pPr marL="0" indent="0">
              <a:buNone/>
            </a:pPr>
            <a:r>
              <a:rPr lang="tr-TR" sz="1800" dirty="0"/>
              <a:t>- </a:t>
            </a:r>
            <a:r>
              <a:rPr lang="en-US" sz="1800" dirty="0"/>
              <a:t>Stay on the cutting edge</a:t>
            </a:r>
            <a:r>
              <a:rPr lang="tr-TR" sz="1800" dirty="0"/>
              <a:t>/</a:t>
            </a:r>
            <a:r>
              <a:rPr lang="tr-TR" sz="1800" dirty="0" err="1"/>
              <a:t>prominent</a:t>
            </a:r>
            <a:r>
              <a:rPr lang="en-US" sz="1800" dirty="0"/>
              <a:t> of product offerings.</a:t>
            </a:r>
          </a:p>
          <a:p>
            <a:pPr marL="0" indent="0">
              <a:buNone/>
            </a:pPr>
            <a:r>
              <a:rPr lang="tr-TR" sz="1800" dirty="0"/>
              <a:t>- </a:t>
            </a:r>
            <a:r>
              <a:rPr lang="en-US" sz="1800" dirty="0"/>
              <a:t>Do not sacrifice quality for innovativeness.</a:t>
            </a:r>
          </a:p>
          <a:p>
            <a:pPr marL="0" indent="0">
              <a:buNone/>
            </a:pPr>
            <a:r>
              <a:rPr lang="tr-TR" sz="1800" dirty="0"/>
              <a:t>- </a:t>
            </a:r>
            <a:r>
              <a:rPr lang="en-US" sz="1800" dirty="0"/>
              <a:t>Maintain a high customer satisfaction rate in all areas of the company.</a:t>
            </a:r>
          </a:p>
          <a:p>
            <a:pPr marL="0" indent="0">
              <a:buNone/>
            </a:pPr>
            <a:r>
              <a:rPr lang="tr-TR" sz="1800" dirty="0"/>
              <a:t>- </a:t>
            </a:r>
            <a:r>
              <a:rPr lang="en-US" sz="1800" dirty="0"/>
              <a:t>Try to inform customers how much they are appreciated</a:t>
            </a:r>
            <a:r>
              <a:rPr lang="tr-TR" sz="1800" dirty="0"/>
              <a:t> (</a:t>
            </a:r>
            <a:r>
              <a:rPr lang="tr-TR" sz="1800" dirty="0">
                <a:hlinkClick r:id="rId2"/>
              </a:rPr>
              <a:t>https://www.marketing-schools.org/types-of-marketing/relationship-marketing.html</a:t>
            </a:r>
            <a:r>
              <a:rPr lang="tr-TR" sz="1800" dirty="0"/>
              <a:t>, </a:t>
            </a:r>
            <a:r>
              <a:rPr lang="tr-TR" sz="1800" dirty="0" err="1"/>
              <a:t>accessed</a:t>
            </a:r>
            <a:r>
              <a:rPr lang="tr-TR" sz="1800" dirty="0"/>
              <a:t>. 10.11.2020).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FCE4848-18B6-4D97-AC05-820FCF0E9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45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Strategic Planning Versus Tactical Planning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6723-57CD-594F-A552-1F057032A5F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7472" indent="-347472" algn="l" defTabSz="457200" rtl="0" eaLnBrk="1" latinLnBrk="0" hangingPunct="1">
              <a:spcBef>
                <a:spcPct val="20000"/>
              </a:spcBef>
              <a:buClr>
                <a:srgbClr val="292795"/>
              </a:buClr>
              <a:buSzPct val="101000"/>
              <a:buFont typeface="Lucida Grande"/>
              <a:buChar char="▮"/>
              <a:defRPr sz="3200" kern="1200">
                <a:solidFill>
                  <a:schemeClr val="tx1"/>
                </a:solidFill>
                <a:latin typeface="Cambria"/>
                <a:ea typeface="+mn-ea"/>
                <a:cs typeface="Cambr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ambria"/>
                <a:ea typeface="+mn-ea"/>
                <a:cs typeface="Cambr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ambria"/>
                <a:ea typeface="+mn-ea"/>
                <a:cs typeface="Cambr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mbria"/>
                <a:ea typeface="+mn-ea"/>
                <a:cs typeface="Cambr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ambria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Lucida Grande"/>
              <a:buNone/>
            </a:pPr>
            <a:r>
              <a:rPr lang="en-US" sz="3000" b="1" dirty="0">
                <a:solidFill>
                  <a:srgbClr val="FF0000"/>
                </a:solidFill>
                <a:latin typeface="Cambria" pitchFamily="18" charset="0"/>
              </a:rPr>
              <a:t>Strategic Planning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Determining an organization’s primary objectives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Adopting courses of action</a:t>
            </a:r>
            <a:r>
              <a:rPr lang="tr-TR" dirty="0"/>
              <a:t>/</a:t>
            </a:r>
            <a:r>
              <a:rPr lang="tr-TR" dirty="0" err="1"/>
              <a:t>ways</a:t>
            </a:r>
            <a:r>
              <a:rPr lang="en-US" dirty="0"/>
              <a:t> that will achieve these objectives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Provides long-term direction for its decision makers</a:t>
            </a:r>
          </a:p>
          <a:p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 algn="l" defTabSz="457200" rtl="0" eaLnBrk="1" latinLnBrk="0" hangingPunct="1">
              <a:spcBef>
                <a:spcPct val="20000"/>
              </a:spcBef>
              <a:buClr>
                <a:srgbClr val="292795"/>
              </a:buClr>
              <a:buSzPct val="101000"/>
              <a:buFont typeface="Lucida Grande"/>
              <a:buChar char="▮"/>
              <a:defRPr sz="3200" kern="1200">
                <a:solidFill>
                  <a:schemeClr val="tx1"/>
                </a:solidFill>
                <a:latin typeface="Cambria"/>
                <a:ea typeface="+mn-ea"/>
                <a:cs typeface="Cambr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ambria"/>
                <a:ea typeface="+mn-ea"/>
                <a:cs typeface="Cambr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ambria"/>
                <a:ea typeface="+mn-ea"/>
                <a:cs typeface="Cambr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mbria"/>
                <a:ea typeface="+mn-ea"/>
                <a:cs typeface="Cambr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ambria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Lucida Grande"/>
              <a:buNone/>
            </a:pP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Tactical Planning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sz="2600" dirty="0"/>
              <a:t>Guides the implementation of activities specified in the strategic plan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sz="2600" dirty="0"/>
              <a:t>Addresses shorter-term 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861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943</TotalTime>
  <Words>2013</Words>
  <Application>Microsoft Office PowerPoint</Application>
  <PresentationFormat>Ekran Gösterisi (4:3)</PresentationFormat>
  <Paragraphs>237</Paragraphs>
  <Slides>41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8" baseType="lpstr">
      <vt:lpstr>Arial</vt:lpstr>
      <vt:lpstr>Calibri</vt:lpstr>
      <vt:lpstr>Cambria</vt:lpstr>
      <vt:lpstr>Lucida Grande</vt:lpstr>
      <vt:lpstr>Trebuchet MS Bold</vt:lpstr>
      <vt:lpstr>Wingdings</vt:lpstr>
      <vt:lpstr>Office Theme</vt:lpstr>
      <vt:lpstr>Strategic Planning in Contemporary Marketing</vt:lpstr>
      <vt:lpstr>Objectives</vt:lpstr>
      <vt:lpstr>Objectives</vt:lpstr>
      <vt:lpstr>Objectives</vt:lpstr>
      <vt:lpstr>Marketing Planning: The Basis for Strategy and Tactics</vt:lpstr>
      <vt:lpstr>Marketing Planning: The Basis for Strategy and Tactics</vt:lpstr>
      <vt:lpstr>Marketing Planning: The Basis for Strategy and Tactics</vt:lpstr>
      <vt:lpstr>Relationship Marketing: Some Good Practises</vt:lpstr>
      <vt:lpstr>Strategic Planning Versus Tactical Planning</vt:lpstr>
      <vt:lpstr>Table 2.1 - Planning at Different Managerial Levels</vt:lpstr>
      <vt:lpstr>Steps in the Marketing Planning Process</vt:lpstr>
      <vt:lpstr>The Mission</vt:lpstr>
      <vt:lpstr>Steps in the Marketing Planning Process</vt:lpstr>
      <vt:lpstr>Assessing Organizational Resources and Evaluating Environmental Risks and Opportunities</vt:lpstr>
      <vt:lpstr>Formulating, Implementing, and Monitoring a Marketing Strategy</vt:lpstr>
      <vt:lpstr>Successful Strategies: Tools and Techniques</vt:lpstr>
      <vt:lpstr>Figure 2.2 - Porter’s Five Forces Model</vt:lpstr>
      <vt:lpstr>First Mover and Second Mover Strategies</vt:lpstr>
      <vt:lpstr>SWOT Analysis</vt:lpstr>
      <vt:lpstr>Figure 2.3 - SWOT Analysis</vt:lpstr>
      <vt:lpstr>The Strategic Window</vt:lpstr>
      <vt:lpstr>Elements of a Marketing Strategy</vt:lpstr>
      <vt:lpstr>Other Considerations</vt:lpstr>
      <vt:lpstr>The Target Market</vt:lpstr>
      <vt:lpstr>Marketing Mix Variables</vt:lpstr>
      <vt:lpstr>Figure 2.4 - Element of a Marketing Strategy and Its Environmental Framework*</vt:lpstr>
      <vt:lpstr>Target Market</vt:lpstr>
      <vt:lpstr>Product Strategy</vt:lpstr>
      <vt:lpstr>Distribution Strategy</vt:lpstr>
      <vt:lpstr>Promotion Strategy</vt:lpstr>
      <vt:lpstr>Pricing Strategy (why most important?) </vt:lpstr>
      <vt:lpstr>The Marketing Environment</vt:lpstr>
      <vt:lpstr>The Marketing Environment</vt:lpstr>
      <vt:lpstr>Methods for Marketing Planning</vt:lpstr>
      <vt:lpstr>Strategic Business Units</vt:lpstr>
      <vt:lpstr>The BCG Matrix</vt:lpstr>
      <vt:lpstr>Figure 2.5 - BCG Market Share/Market Growth Matrix</vt:lpstr>
      <vt:lpstr>Apple – Coca Cola</vt:lpstr>
      <vt:lpstr>Samsung - Nestle</vt:lpstr>
      <vt:lpstr>Strategic Implications of Marketing in the 21st Century</vt:lpstr>
      <vt:lpstr>Nederlander Video</vt:lpstr>
    </vt:vector>
  </TitlesOfParts>
  <Company>just 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patti hudepohl</dc:creator>
  <cp:lastModifiedBy>Bülent ÖZER</cp:lastModifiedBy>
  <cp:revision>159</cp:revision>
  <dcterms:created xsi:type="dcterms:W3CDTF">2014-10-15T23:21:26Z</dcterms:created>
  <dcterms:modified xsi:type="dcterms:W3CDTF">2020-10-13T09:08:31Z</dcterms:modified>
</cp:coreProperties>
</file>