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3321F4-66A4-4907-A633-193249BEC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94E5DC4-59A0-44A8-8548-C8E61928A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274374-EB52-4892-B04C-BA15A727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84AD21-E437-4A79-A313-4A6B6339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A8B199-3499-4EBF-BCDC-DD2A0B1C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60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6F89F-AEA8-4D25-891E-2BF7CA02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6DC9020-D9AC-4B6A-A58F-CBAE1135C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449217-7EA4-4871-B4FB-DF52C9C1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E73D5F-BCFB-4116-8BA8-66D68ED6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C0990FC-EF93-4341-80B3-BD4C37DA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93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6ABDD3A-4AC5-4C71-9184-BC4664A91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43BDC4D-01DB-4232-8228-D9B305267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C66106-F9E9-44DB-A0A4-2532804B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B80345-98CC-44D4-8D09-6B364D42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8791DB-B3FC-4020-83E9-FFF486FC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73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9CB00F-5D99-4CEC-A515-CCB59CE5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4556DA-1DE8-4537-915F-7D6B9955E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922574-FAA2-4724-8701-69F17832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E07013-70B2-4C12-8EA8-93B35193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0CBE22-9A37-40C6-9296-F42D4BDBF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60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97508C-AA50-420A-BDE3-681763FF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9D2714-803D-46B7-98D6-9A3D64707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9FC25A-0E97-4406-8463-526C9A93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114831-7E3B-4B65-A53B-66375DD4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44CBEA-0E31-4E29-AFDA-75A1B63F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55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30AB51-601E-41FB-B418-265230F8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E23912-8EC6-4B48-9905-152E2CE98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CF2DA-1A31-4E27-8720-E5ECB2A64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3BF30E-9C3D-4932-B646-F0ECBC92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20C2FF-519E-4C5C-B63E-FB173B85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C15916-B51C-4AB3-AE93-51257822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46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8CD1EA-1106-4B3C-8382-640FA88E6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698ADBE-1649-4646-B2C0-534EAB159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58D2F6C-33CD-4DA8-A9A8-D17F13CBF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31E2DCF-0E14-4051-A020-DF6B60F4F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EB8297B-D709-4B37-B240-A62D48CF7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C2E93C2-1785-46ED-94EE-AE01A208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DA048AA-A452-4780-867C-1EEFB12A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42BE88D-DE51-4179-9319-9DEEE971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48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DF893D-A735-4D5E-9D08-0EEA81EB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455B908-4FF4-4071-88D1-AD8E6017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A6B0366-3148-4A4A-8E2B-3304FBA6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072070B-3E21-475A-9BF2-863C7698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36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C75D976-C236-44AC-852F-23E9FC3B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E37DE10-9BE0-4B19-A9AB-CBD777B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BB607CB-0DF8-4EBF-813C-EF8309E4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56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FD910B-4D75-49BF-BD23-7D971DBDA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573124-C959-4201-B3A6-33E86B34C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A40D07B-AB92-45BC-9724-215486CD7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BFFAFD-A1D5-4B04-BDAE-4C5E764A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E2BE24-D9A5-46BF-9732-A98631ED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61C0168-3453-4023-BA10-766E30FD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18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B5624D-144D-46DC-841A-ED0BCD19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98AE122-5A2B-4464-8D66-EB93832CC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A601B07-F106-4337-9441-AC7F6BC35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C8AF8BF-7DF6-4EC2-8AEF-2A96279E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80C44BF-C9DC-4901-8413-3900891C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33D79E0-FAE6-4C2B-87FB-C401ABCE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0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B35B92B-7F78-462E-855E-98F71779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16B6B1-CFF4-4688-B262-30731AFD5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871670-E3B8-4E00-92D7-94D5F0671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C446-1696-445C-8359-0E21BF91B7EF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AE7BD2-A182-4B86-BC6A-5C621BF27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D9BE06-7AD7-4424-A120-7CFF973CA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D120-5F94-4BD3-8BA7-A4065842AD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0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96A797-404E-4D6F-8089-E39D923829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A99701B-26EF-4E78-821B-4FE4EEA2F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/>
              <a:t> 105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210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43222D-8C09-4CEF-8D36-7F63ED176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Econ105, </a:t>
            </a:r>
            <a:r>
              <a:rPr lang="tr-TR" sz="3200" dirty="0" err="1"/>
              <a:t>Week</a:t>
            </a:r>
            <a:r>
              <a:rPr lang="tr-TR" sz="3200" dirty="0"/>
              <a:t> 4, 11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4916C8-AC13-4224-99DA-A98AC8ED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Study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given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follwing</a:t>
            </a:r>
            <a:r>
              <a:rPr lang="tr-TR" dirty="0">
                <a:latin typeface="+mj-lt"/>
              </a:rPr>
              <a:t> data:</a:t>
            </a:r>
          </a:p>
          <a:p>
            <a:r>
              <a:rPr lang="tr-TR" dirty="0">
                <a:latin typeface="+mj-lt"/>
              </a:rPr>
              <a:t>     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     </a:t>
            </a:r>
            <a:r>
              <a:rPr lang="tr-TR" dirty="0" err="1">
                <a:latin typeface="+mj-lt"/>
              </a:rPr>
              <a:t>Quantity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    5             1                1. 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data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calculate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    4             2                   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elasticity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          3             3                2.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revenue</a:t>
            </a:r>
            <a:r>
              <a:rPr lang="tr-TR" dirty="0">
                <a:latin typeface="+mj-lt"/>
              </a:rPr>
              <a:t> data </a:t>
            </a:r>
            <a:r>
              <a:rPr lang="tr-TR" dirty="0" err="1">
                <a:latin typeface="+mj-lt"/>
              </a:rPr>
              <a:t>from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    2             4                    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table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revenue</a:t>
            </a:r>
            <a:r>
              <a:rPr lang="tr-TR" dirty="0">
                <a:latin typeface="+mj-lt"/>
              </a:rPr>
              <a:t> </a:t>
            </a:r>
          </a:p>
          <a:p>
            <a:r>
              <a:rPr lang="tr-TR" dirty="0">
                <a:latin typeface="+mj-lt"/>
              </a:rPr>
              <a:t>          1             5                     </a:t>
            </a:r>
            <a:r>
              <a:rPr lang="tr-TR" dirty="0" err="1">
                <a:latin typeface="+mj-lt"/>
              </a:rPr>
              <a:t>below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conclude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graphs</a:t>
            </a:r>
            <a:r>
              <a:rPr lang="tr-TR" dirty="0">
                <a:latin typeface="+mj-lt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2686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FD253E-07DB-48C6-9A06-F8CED2685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4, 12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419643-7EA6-4014-84C5-D8D571357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Work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</a:t>
            </a:r>
            <a:r>
              <a:rPr lang="tr-TR" dirty="0">
                <a:latin typeface="+mj-lt"/>
              </a:rPr>
              <a:t>(s) </a:t>
            </a:r>
            <a:r>
              <a:rPr lang="tr-TR" dirty="0" err="1">
                <a:latin typeface="+mj-lt"/>
              </a:rPr>
              <a:t>cause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movement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</a:t>
            </a:r>
            <a:r>
              <a:rPr lang="tr-TR" dirty="0">
                <a:latin typeface="+mj-lt"/>
              </a:rPr>
              <a:t>(s) a </a:t>
            </a:r>
            <a:r>
              <a:rPr lang="tr-TR" dirty="0" err="1">
                <a:latin typeface="+mj-lt"/>
              </a:rPr>
              <a:t>shift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3. Draw 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linear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parallel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another</a:t>
            </a:r>
            <a:r>
              <a:rPr lang="tr-TR" dirty="0">
                <a:latin typeface="+mj-lt"/>
              </a:rPr>
              <a:t>. Show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specific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elastic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closer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origin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4.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negatively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slopped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it.</a:t>
            </a:r>
          </a:p>
          <a:p>
            <a:r>
              <a:rPr lang="tr-TR" dirty="0">
                <a:latin typeface="+mj-lt"/>
              </a:rPr>
              <a:t>5.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specific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curves</a:t>
            </a:r>
            <a:r>
              <a:rPr lang="tr-TR" dirty="0">
                <a:latin typeface="+mj-lt"/>
              </a:rPr>
              <a:t>: a) </a:t>
            </a:r>
            <a:r>
              <a:rPr lang="tr-TR" dirty="0" err="1">
                <a:latin typeface="+mj-lt"/>
              </a:rPr>
              <a:t>Vertical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axis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b) </a:t>
            </a:r>
            <a:r>
              <a:rPr lang="tr-TR" dirty="0" err="1">
                <a:latin typeface="+mj-lt"/>
              </a:rPr>
              <a:t>parallel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axis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kind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good</a:t>
            </a:r>
            <a:r>
              <a:rPr lang="tr-TR" dirty="0">
                <a:latin typeface="+mj-lt"/>
              </a:rPr>
              <a:t>(s) </a:t>
            </a:r>
            <a:r>
              <a:rPr lang="tr-TR" dirty="0" err="1">
                <a:latin typeface="+mj-lt"/>
              </a:rPr>
              <a:t>they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representing</a:t>
            </a:r>
            <a:r>
              <a:rPr lang="tr-TR" dirty="0">
                <a:latin typeface="+mj-lt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72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736ABB-74B7-4088-A064-BF641314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4, 13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8C7457-FE44-4D1A-B18C-1F0431D83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latin typeface="+mj-lt"/>
              </a:rPr>
              <a:t>6. </a:t>
            </a:r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do 2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3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7.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meaning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positive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slope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8.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where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Qd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Qs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meaning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concept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efficiency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“Deniz yırtılır kimi zaman/Bilmezsiniz kim diker, Ben dikerim”</a:t>
            </a:r>
          </a:p>
          <a:p>
            <a:r>
              <a:rPr lang="tr-TR" dirty="0">
                <a:latin typeface="+mj-lt"/>
              </a:rPr>
              <a:t>                                                                              Orhan Veli</a:t>
            </a:r>
          </a:p>
          <a:p>
            <a:r>
              <a:rPr lang="tr-TR" dirty="0">
                <a:latin typeface="+mj-lt"/>
              </a:rPr>
              <a:t>9. </a:t>
            </a:r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draw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situations</a:t>
            </a:r>
            <a:r>
              <a:rPr lang="tr-TR" dirty="0">
                <a:latin typeface="+mj-lt"/>
              </a:rPr>
              <a:t>. Show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situation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    a)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but,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number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increasing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market.</a:t>
            </a:r>
          </a:p>
          <a:p>
            <a:r>
              <a:rPr lang="tr-TR" dirty="0">
                <a:latin typeface="+mj-lt"/>
              </a:rPr>
              <a:t>    b)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but, </a:t>
            </a:r>
            <a:r>
              <a:rPr lang="tr-TR" dirty="0" err="1">
                <a:latin typeface="+mj-lt"/>
              </a:rPr>
              <a:t>technology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developing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advancing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    c)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but,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    d)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but,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number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workers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 is </a:t>
            </a:r>
            <a:r>
              <a:rPr lang="tr-TR" dirty="0" err="1">
                <a:latin typeface="+mj-lt"/>
              </a:rPr>
              <a:t>increasing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migration</a:t>
            </a:r>
            <a:r>
              <a:rPr lang="tr-TR" dirty="0">
                <a:latin typeface="+mj-lt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73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207E41-E2A4-4C25-A799-1CEE28C7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4, 14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FDDC23-CCD1-4634-9808-D9013E8A4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+mj-lt"/>
              </a:rPr>
              <a:t>10. </a:t>
            </a:r>
            <a:r>
              <a:rPr lang="tr-TR" dirty="0" err="1">
                <a:latin typeface="+mj-lt"/>
              </a:rPr>
              <a:t>Analyze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graphes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determines</a:t>
            </a:r>
            <a:r>
              <a:rPr lang="tr-TR" dirty="0">
                <a:latin typeface="+mj-lt"/>
              </a:rPr>
              <a:t> a minimum </a:t>
            </a:r>
            <a:r>
              <a:rPr lang="tr-TR" dirty="0" err="1">
                <a:latin typeface="+mj-lt"/>
              </a:rPr>
              <a:t>wage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workers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b)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limits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agricultural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area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allocated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wheat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c)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fixes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housing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d) </a:t>
            </a:r>
            <a:r>
              <a:rPr lang="tr-TR" dirty="0" err="1">
                <a:latin typeface="+mj-lt"/>
              </a:rPr>
              <a:t>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order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prevent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air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pollution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permits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half</a:t>
            </a:r>
            <a:r>
              <a:rPr lang="tr-TR" dirty="0">
                <a:latin typeface="+mj-lt"/>
              </a:rPr>
              <a:t> of  </a:t>
            </a:r>
            <a:r>
              <a:rPr lang="tr-TR" dirty="0" err="1">
                <a:latin typeface="+mj-lt"/>
              </a:rPr>
              <a:t>automobies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traffic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f)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increasesa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tobacco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11.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concepts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movement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shift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schedule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, normal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inferior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complementary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substitute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  </a:t>
            </a:r>
            <a:r>
              <a:rPr lang="tr-TR" dirty="0" err="1">
                <a:latin typeface="+mj-lt"/>
              </a:rPr>
              <a:t>supply</a:t>
            </a:r>
            <a:r>
              <a:rPr lang="tr-TR"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806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57D58B-1133-43FF-B8FD-CAEC8026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A7C98A-E1FE-4B3F-AF41-95005FD9D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>
                <a:latin typeface="+mj-lt"/>
              </a:rPr>
              <a:t>C) </a:t>
            </a:r>
            <a:r>
              <a:rPr lang="tr-TR" dirty="0">
                <a:latin typeface="+mj-lt"/>
              </a:rPr>
              <a:t>Cross </a:t>
            </a:r>
            <a:r>
              <a:rPr lang="tr-TR" dirty="0" err="1">
                <a:latin typeface="+mj-lt"/>
              </a:rPr>
              <a:t>elasticity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: A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good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corresponding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involved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Formula:</a:t>
            </a:r>
          </a:p>
          <a:p>
            <a:r>
              <a:rPr lang="tr-TR" sz="2000" dirty="0">
                <a:latin typeface="+mj-lt"/>
              </a:rPr>
              <a:t>           </a:t>
            </a:r>
            <a:r>
              <a:rPr lang="tr-TR" sz="2000" dirty="0" err="1">
                <a:latin typeface="+mj-lt"/>
              </a:rPr>
              <a:t>percentage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change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demanded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product</a:t>
            </a:r>
            <a:r>
              <a:rPr lang="tr-TR" sz="2000" dirty="0">
                <a:latin typeface="+mj-lt"/>
              </a:rPr>
              <a:t> x) </a:t>
            </a:r>
          </a:p>
          <a:p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exy</a:t>
            </a:r>
            <a:r>
              <a:rPr lang="tr-TR" sz="2000" dirty="0">
                <a:latin typeface="+mj-lt"/>
              </a:rPr>
              <a:t>=  --------------------------------------------------------------------</a:t>
            </a:r>
          </a:p>
          <a:p>
            <a:r>
              <a:rPr lang="tr-TR" sz="2000" dirty="0">
                <a:latin typeface="+mj-lt"/>
              </a:rPr>
              <a:t>                  (</a:t>
            </a:r>
            <a:r>
              <a:rPr lang="tr-TR" sz="2000" dirty="0" err="1">
                <a:latin typeface="+mj-lt"/>
              </a:rPr>
              <a:t>percentage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change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 of </a:t>
            </a:r>
            <a:r>
              <a:rPr lang="tr-TR" sz="2000" dirty="0" err="1">
                <a:latin typeface="+mj-lt"/>
              </a:rPr>
              <a:t>product</a:t>
            </a:r>
            <a:r>
              <a:rPr lang="tr-TR" sz="2000" dirty="0">
                <a:latin typeface="+mj-lt"/>
              </a:rPr>
              <a:t> y)</a:t>
            </a:r>
          </a:p>
          <a:p>
            <a:r>
              <a:rPr lang="tr-TR" dirty="0" err="1">
                <a:latin typeface="+mj-lt"/>
              </a:rPr>
              <a:t>Substitute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positive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sign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good</a:t>
            </a:r>
            <a:r>
              <a:rPr lang="tr-TR" dirty="0">
                <a:latin typeface="+mj-lt"/>
              </a:rPr>
              <a:t> x </a:t>
            </a:r>
            <a:r>
              <a:rPr lang="tr-TR" dirty="0" err="1">
                <a:latin typeface="+mj-lt"/>
              </a:rPr>
              <a:t>moves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direction</a:t>
            </a:r>
            <a:r>
              <a:rPr lang="tr-TR" dirty="0">
                <a:latin typeface="+mj-lt"/>
              </a:rPr>
              <a:t> as a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y).</a:t>
            </a:r>
          </a:p>
          <a:p>
            <a:r>
              <a:rPr lang="tr-TR" dirty="0" err="1"/>
              <a:t>Complementary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 (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sign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 </a:t>
            </a:r>
            <a:r>
              <a:rPr lang="tr-TR" dirty="0" err="1"/>
              <a:t>demanded</a:t>
            </a:r>
            <a:r>
              <a:rPr lang="tr-TR" dirty="0"/>
              <a:t> of </a:t>
            </a:r>
            <a:r>
              <a:rPr lang="tr-TR" dirty="0" err="1"/>
              <a:t>good</a:t>
            </a:r>
            <a:r>
              <a:rPr lang="tr-TR" dirty="0"/>
              <a:t> x </a:t>
            </a:r>
            <a:r>
              <a:rPr lang="tr-TR" dirty="0" err="1"/>
              <a:t>moves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opposite</a:t>
            </a:r>
            <a:r>
              <a:rPr lang="tr-TR" dirty="0"/>
              <a:t>  </a:t>
            </a:r>
            <a:r>
              <a:rPr lang="tr-TR" dirty="0" err="1"/>
              <a:t>direction</a:t>
            </a:r>
            <a:r>
              <a:rPr lang="tr-TR" dirty="0"/>
              <a:t> as a </a:t>
            </a:r>
            <a:r>
              <a:rPr lang="tr-TR" dirty="0" err="1"/>
              <a:t>change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 of y).</a:t>
            </a:r>
          </a:p>
          <a:p>
            <a:r>
              <a:rPr lang="tr-TR" dirty="0" err="1"/>
              <a:t>Independent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448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B97A29-B937-4791-994C-051C8DFE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4, 4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D791D2-22EC-4E63-BC77-F2BC8104F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+mj-lt"/>
              </a:rPr>
              <a:t>Complementary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negative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sign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good</a:t>
            </a:r>
            <a:r>
              <a:rPr lang="tr-TR" dirty="0">
                <a:latin typeface="+mj-lt"/>
              </a:rPr>
              <a:t> x </a:t>
            </a:r>
            <a:r>
              <a:rPr lang="tr-TR" dirty="0" err="1">
                <a:latin typeface="+mj-lt"/>
              </a:rPr>
              <a:t>moves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opposite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direction</a:t>
            </a:r>
            <a:r>
              <a:rPr lang="tr-TR" dirty="0">
                <a:latin typeface="+mj-lt"/>
              </a:rPr>
              <a:t> as a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y).</a:t>
            </a:r>
          </a:p>
          <a:p>
            <a:r>
              <a:rPr lang="tr-TR" dirty="0" err="1">
                <a:latin typeface="+mj-lt"/>
              </a:rPr>
              <a:t>Independent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D)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elasticity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: A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consumers</a:t>
            </a:r>
            <a:r>
              <a:rPr lang="tr-TR" dirty="0">
                <a:latin typeface="+mj-lt"/>
              </a:rPr>
              <a:t>’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corresponding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Formula: </a:t>
            </a:r>
          </a:p>
          <a:p>
            <a:pPr>
              <a:buNone/>
            </a:pPr>
            <a:r>
              <a:rPr lang="tr-TR" dirty="0">
                <a:latin typeface="+mj-lt"/>
              </a:rPr>
              <a:t>      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endParaRPr lang="tr-TR" dirty="0">
              <a:latin typeface="+mj-lt"/>
            </a:endParaRPr>
          </a:p>
          <a:p>
            <a:pPr>
              <a:buNone/>
            </a:pPr>
            <a:r>
              <a:rPr lang="tr-TR" dirty="0" err="1">
                <a:latin typeface="+mj-lt"/>
              </a:rPr>
              <a:t>e</a:t>
            </a:r>
            <a:r>
              <a:rPr lang="tr-TR" sz="2000" dirty="0" err="1">
                <a:latin typeface="+mj-lt"/>
              </a:rPr>
              <a:t>i</a:t>
            </a:r>
            <a:r>
              <a:rPr lang="tr-TR" dirty="0">
                <a:latin typeface="+mj-lt"/>
              </a:rPr>
              <a:t> = --------------------------------------------------------</a:t>
            </a:r>
          </a:p>
          <a:p>
            <a:pPr>
              <a:buNone/>
            </a:pPr>
            <a:r>
              <a:rPr lang="tr-TR" dirty="0">
                <a:latin typeface="+mj-lt"/>
              </a:rPr>
              <a:t>       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  </a:t>
            </a:r>
          </a:p>
          <a:p>
            <a:pPr>
              <a:buNone/>
            </a:pPr>
            <a:r>
              <a:rPr lang="tr-TR" dirty="0">
                <a:latin typeface="+mj-lt"/>
              </a:rPr>
              <a:t>Normal </a:t>
            </a:r>
            <a:r>
              <a:rPr lang="tr-TR" dirty="0" err="1">
                <a:latin typeface="+mj-lt"/>
              </a:rPr>
              <a:t>goods</a:t>
            </a:r>
            <a:endParaRPr lang="tr-TR" dirty="0">
              <a:latin typeface="+mj-lt"/>
            </a:endParaRPr>
          </a:p>
          <a:p>
            <a:pPr>
              <a:buNone/>
            </a:pPr>
            <a:r>
              <a:rPr lang="tr-TR" dirty="0" err="1">
                <a:latin typeface="+mj-lt"/>
              </a:rPr>
              <a:t>Inferior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6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029680-0505-4538-B44B-6429655D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D80C0F-D8EA-44C2-828D-123B5D537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Applications of </a:t>
            </a:r>
            <a:r>
              <a:rPr lang="tr-TR" dirty="0" err="1">
                <a:latin typeface="+mj-lt"/>
              </a:rPr>
              <a:t>elasticies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controlled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i)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ceilings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shortages</a:t>
            </a:r>
            <a:r>
              <a:rPr lang="tr-TR" dirty="0">
                <a:latin typeface="+mj-lt"/>
              </a:rPr>
              <a:t>, </a:t>
            </a:r>
          </a:p>
          <a:p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controls</a:t>
            </a:r>
            <a:r>
              <a:rPr lang="tr-TR" dirty="0">
                <a:latin typeface="+mj-lt"/>
              </a:rPr>
              <a:t>, </a:t>
            </a:r>
          </a:p>
          <a:p>
            <a:r>
              <a:rPr lang="tr-TR" dirty="0" err="1">
                <a:latin typeface="+mj-lt"/>
              </a:rPr>
              <a:t>rationing</a:t>
            </a:r>
            <a:r>
              <a:rPr lang="tr-TR" dirty="0">
                <a:latin typeface="+mj-lt"/>
              </a:rPr>
              <a:t> problem, </a:t>
            </a:r>
          </a:p>
          <a:p>
            <a:r>
              <a:rPr lang="tr-TR" dirty="0" err="1">
                <a:latin typeface="+mj-lt"/>
              </a:rPr>
              <a:t>black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markets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controls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ii)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floors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surpluses</a:t>
            </a:r>
            <a:r>
              <a:rPr lang="tr-TR" dirty="0">
                <a:latin typeface="+mj-lt"/>
              </a:rPr>
              <a:t>.</a:t>
            </a:r>
          </a:p>
          <a:p>
            <a:pPr algn="just"/>
            <a:r>
              <a:rPr lang="tr-TR">
                <a:latin typeface="+mj-lt"/>
              </a:rPr>
              <a:t>minimum </a:t>
            </a:r>
            <a:r>
              <a:rPr lang="tr-TR" dirty="0" err="1">
                <a:latin typeface="+mj-lt"/>
              </a:rPr>
              <a:t>wage</a:t>
            </a:r>
            <a:r>
              <a:rPr lang="tr-TR" dirty="0">
                <a:latin typeface="+mj-lt"/>
              </a:rPr>
              <a:t>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287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3E8AA6-E6AD-4497-A524-549E16344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61FD00-D4D1-4A32-A77F-496454753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explanation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theory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behavior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Rational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behavior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is a </a:t>
            </a:r>
            <a:r>
              <a:rPr lang="tr-TR" dirty="0" err="1">
                <a:latin typeface="+mj-lt"/>
              </a:rPr>
              <a:t>rational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person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would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like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his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her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obtain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greates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satisfaction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utility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it. (</a:t>
            </a:r>
            <a:r>
              <a:rPr lang="tr-TR" dirty="0" err="1">
                <a:latin typeface="+mj-lt"/>
              </a:rPr>
              <a:t>Maximize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utility</a:t>
            </a:r>
            <a:r>
              <a:rPr lang="tr-TR" dirty="0">
                <a:latin typeface="+mj-lt"/>
              </a:rPr>
              <a:t>).</a:t>
            </a:r>
          </a:p>
          <a:p>
            <a:r>
              <a:rPr lang="tr-TR" dirty="0">
                <a:latin typeface="+mj-lt"/>
              </a:rPr>
              <a:t>2.Preferences: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has </a:t>
            </a:r>
            <a:r>
              <a:rPr lang="tr-TR" dirty="0" err="1">
                <a:latin typeface="+mj-lt"/>
              </a:rPr>
              <a:t>clear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preferences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certain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services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available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market.</a:t>
            </a:r>
          </a:p>
          <a:p>
            <a:r>
              <a:rPr lang="tr-TR" dirty="0">
                <a:latin typeface="+mj-lt"/>
              </a:rPr>
              <a:t>3. Budget </a:t>
            </a:r>
            <a:r>
              <a:rPr lang="tr-TR" dirty="0" err="1">
                <a:latin typeface="+mj-lt"/>
              </a:rPr>
              <a:t>restraint</a:t>
            </a:r>
            <a:r>
              <a:rPr lang="tr-TR" dirty="0">
                <a:latin typeface="+mj-lt"/>
              </a:rPr>
              <a:t>: At </a:t>
            </a:r>
            <a:r>
              <a:rPr lang="tr-TR" dirty="0" err="1">
                <a:latin typeface="+mj-lt"/>
              </a:rPr>
              <a:t>any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point</a:t>
            </a:r>
            <a:r>
              <a:rPr lang="tr-TR" dirty="0">
                <a:latin typeface="+mj-lt"/>
              </a:rPr>
              <a:t> of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time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has a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limited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even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very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rich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sources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consumer’s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?). </a:t>
            </a:r>
          </a:p>
          <a:p>
            <a:r>
              <a:rPr lang="tr-TR" dirty="0">
                <a:latin typeface="+mj-lt"/>
              </a:rPr>
              <a:t>4.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Q.e.d</a:t>
            </a:r>
            <a:r>
              <a:rPr lang="tr-TR" dirty="0">
                <a:latin typeface="+mj-lt"/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964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19D2AF-B4AD-4E57-8B28-410DD464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29A19C-1ACC-48D7-9DBE-14E84D02A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can start a 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topic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namely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Production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 err="1">
                <a:latin typeface="+mj-lt"/>
              </a:rPr>
              <a:t>Explicit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implicit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costs</a:t>
            </a:r>
            <a:endParaRPr lang="tr-TR" sz="2000" dirty="0">
              <a:latin typeface="+mj-lt"/>
            </a:endParaRPr>
          </a:p>
          <a:p>
            <a:r>
              <a:rPr lang="tr-TR" sz="2000" dirty="0" err="1">
                <a:latin typeface="+mj-lt"/>
              </a:rPr>
              <a:t>Explicit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costs</a:t>
            </a:r>
            <a:r>
              <a:rPr lang="tr-TR" sz="2000" dirty="0">
                <a:latin typeface="+mj-lt"/>
              </a:rPr>
              <a:t>: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monetary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payments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nonowners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firm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each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resources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e.g</a:t>
            </a:r>
            <a:r>
              <a:rPr lang="tr-TR" sz="2000" dirty="0">
                <a:latin typeface="+mj-lt"/>
              </a:rPr>
              <a:t>., </a:t>
            </a:r>
            <a:r>
              <a:rPr lang="tr-TR" sz="2000" dirty="0" err="1">
                <a:latin typeface="+mj-lt"/>
              </a:rPr>
              <a:t>labor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materials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fuel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etc</a:t>
            </a:r>
            <a:r>
              <a:rPr lang="tr-TR" sz="2000" dirty="0">
                <a:latin typeface="+mj-lt"/>
              </a:rPr>
              <a:t>.,</a:t>
            </a:r>
          </a:p>
          <a:p>
            <a:r>
              <a:rPr lang="tr-TR" sz="2000" dirty="0" err="1">
                <a:latin typeface="+mj-lt"/>
              </a:rPr>
              <a:t>Implicit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Costs</a:t>
            </a:r>
            <a:endParaRPr lang="tr-TR" sz="2000" dirty="0">
              <a:latin typeface="+mj-lt"/>
            </a:endParaRPr>
          </a:p>
          <a:p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costs</a:t>
            </a:r>
            <a:r>
              <a:rPr lang="tr-TR" sz="2000" dirty="0">
                <a:latin typeface="+mj-lt"/>
              </a:rPr>
              <a:t> of self </a:t>
            </a:r>
            <a:r>
              <a:rPr lang="tr-TR" sz="2000" dirty="0" err="1">
                <a:latin typeface="+mj-lt"/>
              </a:rPr>
              <a:t>owned</a:t>
            </a:r>
            <a:r>
              <a:rPr lang="tr-TR" sz="2000" dirty="0">
                <a:latin typeface="+mj-lt"/>
              </a:rPr>
              <a:t>, self </a:t>
            </a:r>
            <a:r>
              <a:rPr lang="tr-TR" sz="2000" dirty="0" err="1">
                <a:latin typeface="+mj-lt"/>
              </a:rPr>
              <a:t>employed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resources</a:t>
            </a:r>
            <a:r>
              <a:rPr lang="tr-TR" sz="2000" dirty="0">
                <a:latin typeface="+mj-lt"/>
              </a:rPr>
              <a:t>. (</a:t>
            </a:r>
            <a:r>
              <a:rPr lang="tr-TR" sz="2000" dirty="0" err="1">
                <a:latin typeface="+mj-lt"/>
              </a:rPr>
              <a:t>Question</a:t>
            </a:r>
            <a:r>
              <a:rPr lang="tr-TR" sz="2000" dirty="0">
                <a:latin typeface="+mj-lt"/>
              </a:rPr>
              <a:t>: May it be </a:t>
            </a:r>
            <a:r>
              <a:rPr lang="tr-TR" sz="2000" dirty="0" err="1">
                <a:latin typeface="+mj-lt"/>
              </a:rPr>
              <a:t>opportunity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cost</a:t>
            </a:r>
            <a:r>
              <a:rPr lang="tr-TR" sz="2000" dirty="0">
                <a:latin typeface="+mj-lt"/>
              </a:rPr>
              <a:t>?)</a:t>
            </a:r>
          </a:p>
          <a:p>
            <a:r>
              <a:rPr lang="tr-TR" sz="2000" dirty="0" err="1">
                <a:latin typeface="+mj-lt"/>
              </a:rPr>
              <a:t>Example</a:t>
            </a:r>
            <a:r>
              <a:rPr lang="tr-TR" sz="2000" dirty="0">
                <a:latin typeface="+mj-lt"/>
              </a:rPr>
              <a:t>:</a:t>
            </a:r>
          </a:p>
          <a:p>
            <a:r>
              <a:rPr lang="tr-TR" sz="2000" dirty="0">
                <a:latin typeface="+mj-lt"/>
              </a:rPr>
              <a:t>Total </a:t>
            </a:r>
            <a:r>
              <a:rPr lang="tr-TR" sz="2000" dirty="0" err="1">
                <a:latin typeface="+mj-lt"/>
              </a:rPr>
              <a:t>sales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revenue</a:t>
            </a:r>
            <a:r>
              <a:rPr lang="tr-TR" sz="2000" dirty="0">
                <a:latin typeface="+mj-lt"/>
              </a:rPr>
              <a:t> …………………………120,000 TL/</a:t>
            </a:r>
            <a:r>
              <a:rPr lang="tr-TR" sz="2000" dirty="0" err="1">
                <a:latin typeface="+mj-lt"/>
              </a:rPr>
              <a:t>year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        </a:t>
            </a:r>
            <a:r>
              <a:rPr lang="tr-TR" sz="2000" dirty="0" err="1">
                <a:latin typeface="+mj-lt"/>
              </a:rPr>
              <a:t>Cost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goods</a:t>
            </a:r>
            <a:r>
              <a:rPr lang="tr-TR" sz="2000" dirty="0">
                <a:latin typeface="+mj-lt"/>
              </a:rPr>
              <a:t>……………………..40,000 TL/</a:t>
            </a:r>
            <a:r>
              <a:rPr lang="tr-TR" sz="2000" dirty="0" err="1">
                <a:latin typeface="+mj-lt"/>
              </a:rPr>
              <a:t>year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        </a:t>
            </a:r>
            <a:r>
              <a:rPr lang="tr-TR" sz="2000" dirty="0" err="1">
                <a:latin typeface="+mj-lt"/>
              </a:rPr>
              <a:t>Labor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cost</a:t>
            </a:r>
            <a:r>
              <a:rPr lang="tr-TR" sz="2000" dirty="0">
                <a:latin typeface="+mj-lt"/>
              </a:rPr>
              <a:t>…… …………………….20,000 TL/</a:t>
            </a:r>
            <a:r>
              <a:rPr lang="tr-TR" sz="2000" dirty="0" err="1">
                <a:latin typeface="+mj-lt"/>
              </a:rPr>
              <a:t>year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        </a:t>
            </a:r>
            <a:r>
              <a:rPr lang="tr-TR" sz="2000" dirty="0" err="1">
                <a:latin typeface="+mj-lt"/>
              </a:rPr>
              <a:t>Other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costs</a:t>
            </a:r>
            <a:r>
              <a:rPr lang="tr-TR" sz="2000" dirty="0">
                <a:latin typeface="+mj-lt"/>
              </a:rPr>
              <a:t>…………………………   5,000 TL/</a:t>
            </a:r>
            <a:r>
              <a:rPr lang="tr-TR" sz="2000" dirty="0" err="1">
                <a:latin typeface="+mj-lt"/>
              </a:rPr>
              <a:t>year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  Total </a:t>
            </a:r>
            <a:r>
              <a:rPr lang="tr-TR" sz="2000" dirty="0" err="1">
                <a:latin typeface="+mj-lt"/>
              </a:rPr>
              <a:t>costs</a:t>
            </a:r>
            <a:r>
              <a:rPr lang="tr-TR" sz="2000" dirty="0">
                <a:latin typeface="+mj-lt"/>
              </a:rPr>
              <a:t>…………………………………….. 65,000 TL/</a:t>
            </a:r>
            <a:r>
              <a:rPr lang="tr-TR" sz="2000" dirty="0" err="1">
                <a:latin typeface="+mj-lt"/>
              </a:rPr>
              <a:t>year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   Accounting </a:t>
            </a:r>
            <a:r>
              <a:rPr lang="tr-TR" sz="2000" dirty="0" err="1">
                <a:latin typeface="+mj-lt"/>
              </a:rPr>
              <a:t>profit</a:t>
            </a:r>
            <a:r>
              <a:rPr lang="tr-TR" sz="2000" dirty="0">
                <a:latin typeface="+mj-lt"/>
              </a:rPr>
              <a:t>…………………...........55,000 TL/</a:t>
            </a:r>
            <a:r>
              <a:rPr lang="tr-TR" sz="2000" dirty="0" err="1">
                <a:latin typeface="+mj-lt"/>
              </a:rPr>
              <a:t>year</a:t>
            </a:r>
            <a:r>
              <a:rPr lang="tr-TR" sz="2000" dirty="0">
                <a:latin typeface="+mj-lt"/>
              </a:rPr>
              <a:t>.</a:t>
            </a:r>
          </a:p>
          <a:p>
            <a:endParaRPr lang="tr-TR" sz="2000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49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8B0CCE-A940-46AB-9F73-85D5E0B58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BFB6C8-6439-4450-9598-1B8C94B6B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Another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calculation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nonincuded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production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Accounting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………………………… 55,000 TL/</a:t>
            </a:r>
            <a:r>
              <a:rPr lang="tr-TR" dirty="0" err="1">
                <a:latin typeface="+mj-lt"/>
              </a:rPr>
              <a:t>year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</a:t>
            </a:r>
            <a:r>
              <a:rPr lang="tr-TR" dirty="0" err="1">
                <a:latin typeface="+mj-lt"/>
              </a:rPr>
              <a:t>Forgone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……………3,000 TL/</a:t>
            </a:r>
            <a:r>
              <a:rPr lang="tr-TR" dirty="0" err="1">
                <a:latin typeface="+mj-lt"/>
              </a:rPr>
              <a:t>year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</a:t>
            </a:r>
            <a:r>
              <a:rPr lang="tr-TR" dirty="0" err="1">
                <a:latin typeface="+mj-lt"/>
              </a:rPr>
              <a:t>Forgone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rent</a:t>
            </a:r>
            <a:r>
              <a:rPr lang="tr-TR" dirty="0">
                <a:latin typeface="+mj-lt"/>
              </a:rPr>
              <a:t>…………………5,000 TL/</a:t>
            </a:r>
            <a:r>
              <a:rPr lang="tr-TR" dirty="0" err="1">
                <a:latin typeface="+mj-lt"/>
              </a:rPr>
              <a:t>year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</a:t>
            </a:r>
            <a:r>
              <a:rPr lang="tr-TR" dirty="0" err="1">
                <a:latin typeface="+mj-lt"/>
              </a:rPr>
              <a:t>Forgone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wages</a:t>
            </a:r>
            <a:r>
              <a:rPr lang="tr-TR" dirty="0">
                <a:latin typeface="+mj-lt"/>
              </a:rPr>
              <a:t>…………….20,000 TL/</a:t>
            </a:r>
            <a:r>
              <a:rPr lang="tr-TR" dirty="0" err="1">
                <a:latin typeface="+mj-lt"/>
              </a:rPr>
              <a:t>year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</a:t>
            </a:r>
            <a:r>
              <a:rPr lang="tr-TR" dirty="0" err="1">
                <a:latin typeface="+mj-lt"/>
              </a:rPr>
              <a:t>Forgone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entreprenurial</a:t>
            </a:r>
            <a:r>
              <a:rPr lang="tr-TR" dirty="0">
                <a:latin typeface="+mj-lt"/>
              </a:rPr>
              <a:t>     5,000 TL/</a:t>
            </a:r>
            <a:r>
              <a:rPr lang="tr-TR" dirty="0" err="1">
                <a:latin typeface="+mj-lt"/>
              </a:rPr>
              <a:t>year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Total </a:t>
            </a:r>
            <a:r>
              <a:rPr lang="tr-TR" dirty="0" err="1">
                <a:latin typeface="+mj-lt"/>
              </a:rPr>
              <a:t>implicit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…………………………33,000 TL/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</a:t>
            </a:r>
          </a:p>
          <a:p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……………………………..22,000 TL/</a:t>
            </a:r>
            <a:r>
              <a:rPr lang="tr-TR" dirty="0" err="1">
                <a:latin typeface="+mj-lt"/>
              </a:rPr>
              <a:t>year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444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51291A-975B-4FDF-8A3A-42F4D50A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37D35E-035B-4F3D-9539-C8481E56E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+mj-lt"/>
              </a:rPr>
              <a:t>*Normal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 as a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5,000 TL </a:t>
            </a:r>
            <a:r>
              <a:rPr lang="tr-TR" dirty="0" err="1">
                <a:latin typeface="+mj-lt"/>
              </a:rPr>
              <a:t>implicit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entrepreneural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talent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called</a:t>
            </a:r>
            <a:r>
              <a:rPr lang="tr-TR" dirty="0">
                <a:latin typeface="+mj-lt"/>
              </a:rPr>
              <a:t> a “normal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”. As is </a:t>
            </a:r>
            <a:r>
              <a:rPr lang="tr-TR" dirty="0" err="1">
                <a:latin typeface="+mj-lt"/>
              </a:rPr>
              <a:t>true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forgone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forgone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wages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otherwise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performing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entrepreneurial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ability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indeed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implicit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>
                <a:latin typeface="+mj-lt"/>
              </a:rPr>
              <a:t>*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pure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= Total </a:t>
            </a:r>
            <a:r>
              <a:rPr lang="tr-TR" dirty="0" err="1">
                <a:latin typeface="+mj-lt"/>
              </a:rPr>
              <a:t>revenue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opportunity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inputs</a:t>
            </a:r>
            <a:endParaRPr lang="tr-TR" dirty="0">
              <a:latin typeface="+mj-lt"/>
            </a:endParaRPr>
          </a:p>
          <a:p>
            <a:pPr>
              <a:buNone/>
            </a:pPr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, 22,000 TL).</a:t>
            </a:r>
          </a:p>
          <a:p>
            <a:pPr>
              <a:buNone/>
            </a:pPr>
            <a:r>
              <a:rPr lang="tr-TR" dirty="0">
                <a:latin typeface="+mj-lt"/>
              </a:rPr>
              <a:t>*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accounting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equal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revenue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x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less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opportunity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Opportunity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sum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explicit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implicit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include</a:t>
            </a:r>
            <a:r>
              <a:rPr lang="tr-TR" dirty="0">
                <a:latin typeface="+mj-lt"/>
              </a:rPr>
              <a:t> a “normal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”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entrepreneur</a:t>
            </a:r>
            <a:r>
              <a:rPr lang="tr-TR" dirty="0">
                <a:latin typeface="+mj-lt"/>
              </a:rPr>
              <a:t>. Accounting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equal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revenue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accounting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explicit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.</a:t>
            </a:r>
          </a:p>
          <a:p>
            <a:pPr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233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1F8451-0A90-441B-A576-EC3BA578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4, 10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DF7728-F361-48C5-9ABB-47A1D6BF8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* 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run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run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run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Plant</a:t>
            </a:r>
            <a:r>
              <a:rPr lang="tr-TR" dirty="0">
                <a:latin typeface="+mj-lt"/>
              </a:rPr>
              <a:t> size (</a:t>
            </a:r>
            <a:r>
              <a:rPr lang="tr-TR" dirty="0" err="1">
                <a:latin typeface="+mj-lt"/>
              </a:rPr>
              <a:t>farm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factory</a:t>
            </a:r>
            <a:r>
              <a:rPr lang="tr-TR" dirty="0">
                <a:latin typeface="+mj-lt"/>
              </a:rPr>
              <a:t>,…) is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firm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applying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larger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smaller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materials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run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run</a:t>
            </a:r>
            <a:r>
              <a:rPr lang="tr-TR" dirty="0">
                <a:latin typeface="+mj-lt"/>
              </a:rPr>
              <a:t> is a </a:t>
            </a:r>
            <a:r>
              <a:rPr lang="tr-TR" dirty="0" err="1">
                <a:latin typeface="+mj-lt"/>
              </a:rPr>
              <a:t>period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enough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firm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adjust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quantities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 it </a:t>
            </a:r>
            <a:r>
              <a:rPr lang="tr-TR" dirty="0" err="1">
                <a:latin typeface="+mj-lt"/>
              </a:rPr>
              <a:t>employs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including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capacity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Give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796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1280</Words>
  <Application>Microsoft Office PowerPoint</Application>
  <PresentationFormat>Geniş ekran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Econ 105, Week 4</vt:lpstr>
      <vt:lpstr>Econ 105, Week 4, 3</vt:lpstr>
      <vt:lpstr>Econ 105, Week 4, 4 </vt:lpstr>
      <vt:lpstr>Econ 105, Week 4, 5</vt:lpstr>
      <vt:lpstr>Econ 105, Week 4, 6</vt:lpstr>
      <vt:lpstr>Econ 105, Week 4, 7</vt:lpstr>
      <vt:lpstr>Econ 105, Week 4, 8</vt:lpstr>
      <vt:lpstr>Econ 105, Week 4, 9</vt:lpstr>
      <vt:lpstr>Econ 105, Week 4, 10</vt:lpstr>
      <vt:lpstr>Econ105, Week 4, 11</vt:lpstr>
      <vt:lpstr>Econ 105, Week 4, 12</vt:lpstr>
      <vt:lpstr>Econ 105, Week 4, 13</vt:lpstr>
      <vt:lpstr>Econ 105, Week 4,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 104, week 4, March 2</dc:title>
  <dc:creator>Mahir Fisunoğlu</dc:creator>
  <cp:lastModifiedBy>Mahir Fisunoğlu</cp:lastModifiedBy>
  <cp:revision>70</cp:revision>
  <dcterms:created xsi:type="dcterms:W3CDTF">2021-02-27T19:48:34Z</dcterms:created>
  <dcterms:modified xsi:type="dcterms:W3CDTF">2023-10-22T18:06:19Z</dcterms:modified>
</cp:coreProperties>
</file>