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300" r:id="rId4"/>
    <p:sldId id="296" r:id="rId5"/>
    <p:sldId id="262" r:id="rId6"/>
    <p:sldId id="302" r:id="rId7"/>
    <p:sldId id="303" r:id="rId8"/>
    <p:sldId id="307" r:id="rId9"/>
    <p:sldId id="308" r:id="rId10"/>
    <p:sldId id="26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4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18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6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7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5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3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0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1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63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35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32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6CB823-54DB-43A7-BE4D-F096CAA07859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D7DE98-0995-480E-833F-F7BFC4D7368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4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41B0AA-8730-433E-854A-9A0666921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SPSS FOR CHI-SQUARE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38441F-B5DC-431A-A9DF-4E9B6365D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38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CEFDBF-06FC-4A5C-BC56-8FE006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9044"/>
          </a:xfrm>
        </p:spPr>
        <p:txBody>
          <a:bodyPr/>
          <a:lstStyle/>
          <a:p>
            <a:r>
              <a:rPr lang="tr-TR" dirty="0"/>
              <a:t>APA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Presenting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249B60-89E5-4EEA-8A4E-9EF408A9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16" y="4365522"/>
            <a:ext cx="10524564" cy="1628878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latin typeface="SRASans1.0-Book"/>
              </a:rPr>
              <a:t>A chi-square test (with Yates’ Continuity Correction) indicated no significant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association between gender and </a:t>
            </a:r>
            <a:r>
              <a:rPr lang="tr-TR" sz="1800" dirty="0" err="1">
                <a:latin typeface="SRASans1.0-Book"/>
              </a:rPr>
              <a:t>fear</a:t>
            </a:r>
            <a:r>
              <a:rPr lang="tr-TR" sz="1800" dirty="0">
                <a:latin typeface="SRASans1.0-Book"/>
              </a:rPr>
              <a:t> of </a:t>
            </a:r>
            <a:r>
              <a:rPr lang="tr-TR" sz="1800" dirty="0" err="1">
                <a:latin typeface="SRASans1.0-Book"/>
              </a:rPr>
              <a:t>speking</a:t>
            </a:r>
            <a:r>
              <a:rPr lang="tr-TR" sz="1800" dirty="0">
                <a:latin typeface="SRASans1.0-Book"/>
              </a:rPr>
              <a:t> in English: </a:t>
            </a:r>
            <a:r>
              <a:rPr lang="en-US" sz="1800" b="0" i="0" u="none" strike="noStrike" baseline="0" dirty="0">
                <a:latin typeface="SRASans1.0-Book"/>
              </a:rPr>
              <a:t>χ2 (1, n = </a:t>
            </a:r>
            <a:r>
              <a:rPr lang="tr-TR" sz="1800" b="0" i="0" u="none" strike="noStrike" baseline="0" dirty="0">
                <a:latin typeface="SRASans1.0-Book"/>
              </a:rPr>
              <a:t>191</a:t>
            </a:r>
            <a:r>
              <a:rPr lang="en-US" sz="1800" b="0" i="0" u="none" strike="noStrike" baseline="0" dirty="0">
                <a:latin typeface="SRASans1.0-Book"/>
              </a:rPr>
              <a:t>) = .</a:t>
            </a:r>
            <a:r>
              <a:rPr lang="tr-TR" sz="1800" b="0" i="0" u="none" strike="noStrike" baseline="0" dirty="0">
                <a:latin typeface="SRASans1.0-Book"/>
              </a:rPr>
              <a:t>21</a:t>
            </a:r>
            <a:r>
              <a:rPr lang="en-US" sz="1800" b="0" i="0" u="none" strike="noStrike" baseline="0" dirty="0">
                <a:latin typeface="SRASans1.0-Book"/>
              </a:rPr>
              <a:t>, p = .</a:t>
            </a:r>
            <a:r>
              <a:rPr lang="tr-TR" sz="1800" b="0" i="0" u="none" strike="noStrike" baseline="0" dirty="0">
                <a:latin typeface="SRASans1.0-Book"/>
              </a:rPr>
              <a:t>64</a:t>
            </a:r>
            <a:r>
              <a:rPr lang="en-US" sz="1800" b="0" i="0" u="none" strike="noStrike" baseline="0" dirty="0">
                <a:latin typeface="SRASans1.0-Book"/>
              </a:rPr>
              <a:t>.</a:t>
            </a:r>
            <a:r>
              <a:rPr lang="tr-TR" dirty="0">
                <a:latin typeface="SRASans1.0-Book"/>
              </a:rPr>
              <a:t> </a:t>
            </a:r>
          </a:p>
          <a:p>
            <a:endParaRPr lang="tr-TR" dirty="0">
              <a:latin typeface="SRASans1.0-Book"/>
            </a:endParaRPr>
          </a:p>
          <a:p>
            <a:r>
              <a:rPr lang="tr-TR" dirty="0">
                <a:latin typeface="SRASans1.0-Book"/>
              </a:rPr>
              <a:t>(</a:t>
            </a:r>
            <a:r>
              <a:rPr lang="tr-TR" dirty="0" err="1">
                <a:latin typeface="SRASans1.0-Book"/>
              </a:rPr>
              <a:t>All</a:t>
            </a:r>
            <a:r>
              <a:rPr lang="tr-TR" dirty="0">
                <a:latin typeface="SRASans1.0-Book"/>
              </a:rPr>
              <a:t> </a:t>
            </a:r>
            <a:r>
              <a:rPr lang="tr-TR" dirty="0" err="1">
                <a:latin typeface="SRASans1.0-Book"/>
              </a:rPr>
              <a:t>the</a:t>
            </a:r>
            <a:r>
              <a:rPr lang="tr-TR" dirty="0">
                <a:latin typeface="SRASans1.0-Book"/>
              </a:rPr>
              <a:t> </a:t>
            </a:r>
            <a:r>
              <a:rPr lang="tr-TR" dirty="0" err="1">
                <a:latin typeface="SRASans1.0-Book"/>
              </a:rPr>
              <a:t>descriptive</a:t>
            </a:r>
            <a:r>
              <a:rPr lang="tr-TR" dirty="0">
                <a:latin typeface="SRASans1.0-Book"/>
              </a:rPr>
              <a:t> </a:t>
            </a:r>
            <a:r>
              <a:rPr lang="tr-TR" dirty="0" err="1">
                <a:latin typeface="SRASans1.0-Book"/>
              </a:rPr>
              <a:t>information</a:t>
            </a:r>
            <a:r>
              <a:rPr lang="tr-TR" dirty="0">
                <a:latin typeface="SRASans1.0-Book"/>
              </a:rPr>
              <a:t> in </a:t>
            </a:r>
            <a:r>
              <a:rPr lang="tr-TR" dirty="0" err="1">
                <a:latin typeface="SRASans1.0-Book"/>
              </a:rPr>
              <a:t>Table</a:t>
            </a:r>
            <a:r>
              <a:rPr lang="tr-TR" dirty="0">
                <a:latin typeface="SRASans1.0-Book"/>
              </a:rPr>
              <a:t> 1 </a:t>
            </a:r>
            <a:r>
              <a:rPr lang="tr-TR" dirty="0" err="1">
                <a:latin typeface="SRASans1.0-Book"/>
              </a:rPr>
              <a:t>should</a:t>
            </a:r>
            <a:r>
              <a:rPr lang="tr-TR" dirty="0">
                <a:latin typeface="SRASans1.0-Book"/>
              </a:rPr>
              <a:t> be </a:t>
            </a:r>
            <a:r>
              <a:rPr lang="tr-TR" dirty="0" err="1">
                <a:latin typeface="SRASans1.0-Book"/>
              </a:rPr>
              <a:t>written</a:t>
            </a:r>
            <a:r>
              <a:rPr lang="tr-TR" dirty="0">
                <a:latin typeface="SRASans1.0-Book"/>
              </a:rPr>
              <a:t> as </a:t>
            </a:r>
            <a:r>
              <a:rPr lang="tr-TR" dirty="0" err="1">
                <a:latin typeface="SRASans1.0-Book"/>
              </a:rPr>
              <a:t>well</a:t>
            </a:r>
            <a:r>
              <a:rPr lang="tr-TR" dirty="0">
                <a:latin typeface="SRASans1.0-Book"/>
              </a:rPr>
              <a:t>)</a:t>
            </a:r>
          </a:p>
          <a:p>
            <a:pPr algn="l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882F7F-802C-4CB0-9530-525CB77F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9" y="1095321"/>
            <a:ext cx="10410444" cy="26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Chi-Square Test </a:t>
            </a:r>
            <a:r>
              <a:rPr lang="en-US" dirty="0"/>
              <a:t>(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/>
              <a:t>) </a:t>
            </a:r>
            <a:r>
              <a:rPr lang="de-DE" altLang="en-US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for</a:t>
            </a:r>
            <a:r>
              <a:rPr lang="de-DE" altLang="en-US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Independence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325" y="2106295"/>
            <a:ext cx="10740390" cy="3450590"/>
          </a:xfrm>
        </p:spPr>
        <p:txBody>
          <a:bodyPr/>
          <a:lstStyle/>
          <a:p>
            <a:r>
              <a:rPr lang="tr-TR" altLang="en-US" dirty="0"/>
              <a:t>-</a:t>
            </a:r>
            <a:r>
              <a:rPr lang="de-DE" altLang="en-US" dirty="0" err="1"/>
              <a:t>used</a:t>
            </a:r>
            <a:r>
              <a:rPr lang="de-DE" altLang="en-US" dirty="0"/>
              <a:t> </a:t>
            </a:r>
            <a:r>
              <a:rPr lang="de-DE" altLang="en-US" dirty="0" err="1"/>
              <a:t>if</a:t>
            </a:r>
            <a:r>
              <a:rPr lang="de-DE" altLang="en-US" dirty="0"/>
              <a:t> </a:t>
            </a:r>
            <a:r>
              <a:rPr lang="de-DE" altLang="en-US" dirty="0" err="1"/>
              <a:t>you</a:t>
            </a:r>
            <a:r>
              <a:rPr lang="de-DE" altLang="en-US" dirty="0"/>
              <a:t> </a:t>
            </a:r>
            <a:r>
              <a:rPr lang="de-DE" altLang="en-US" dirty="0" err="1"/>
              <a:t>want</a:t>
            </a:r>
            <a:r>
              <a:rPr lang="de-DE" altLang="en-US" dirty="0"/>
              <a:t>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b="1" dirty="0"/>
              <a:t>EXPLORE </a:t>
            </a:r>
            <a:r>
              <a:rPr lang="de-DE" altLang="en-US" b="1" dirty="0" err="1"/>
              <a:t>the</a:t>
            </a:r>
            <a:r>
              <a:rPr lang="de-DE" altLang="en-US" b="1" dirty="0"/>
              <a:t> RELATIONSHIP </a:t>
            </a:r>
            <a:r>
              <a:rPr lang="de-DE" altLang="en-US" b="1" dirty="0" err="1"/>
              <a:t>between</a:t>
            </a:r>
            <a:r>
              <a:rPr lang="de-DE" altLang="en-US" b="1" dirty="0"/>
              <a:t> TWO </a:t>
            </a:r>
            <a:r>
              <a:rPr lang="de-DE" altLang="en-US" b="1" dirty="0" err="1"/>
              <a:t>categorical</a:t>
            </a:r>
            <a:r>
              <a:rPr lang="de-DE" altLang="en-US" b="1" dirty="0"/>
              <a:t> variables</a:t>
            </a:r>
            <a:r>
              <a:rPr lang="de-DE" altLang="en-US" dirty="0"/>
              <a:t>.</a:t>
            </a:r>
            <a:endParaRPr lang="tr-TR" altLang="en-US" dirty="0"/>
          </a:p>
          <a:p>
            <a:endParaRPr lang="de-DE" altLang="en-US" dirty="0"/>
          </a:p>
          <a:p>
            <a:r>
              <a:rPr lang="tr-TR" altLang="en-US" b="1" dirty="0"/>
              <a:t>-</a:t>
            </a:r>
            <a:r>
              <a:rPr lang="de-DE" altLang="en-US" b="1" dirty="0"/>
              <a:t>COMPARES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b="1" dirty="0" err="1"/>
              <a:t>observed</a:t>
            </a:r>
            <a:r>
              <a:rPr lang="de-DE" altLang="en-US" dirty="0"/>
              <a:t> </a:t>
            </a:r>
            <a:r>
              <a:rPr lang="de-DE" altLang="en-US" b="1" u="sng" dirty="0" err="1"/>
              <a:t>frequencies</a:t>
            </a:r>
            <a:r>
              <a:rPr lang="de-DE" altLang="en-US" b="1" u="sng" dirty="0"/>
              <a:t> </a:t>
            </a:r>
            <a:r>
              <a:rPr lang="de-DE" altLang="en-US" b="1" u="sng" dirty="0" err="1"/>
              <a:t>or</a:t>
            </a:r>
            <a:r>
              <a:rPr lang="de-DE" altLang="en-US" b="1" u="sng" dirty="0"/>
              <a:t> </a:t>
            </a:r>
            <a:r>
              <a:rPr lang="de-DE" altLang="en-US" b="1" u="sng" dirty="0" err="1"/>
              <a:t>proportions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cases</a:t>
            </a:r>
            <a:r>
              <a:rPr lang="de-DE" altLang="en-US" dirty="0"/>
              <a:t> </a:t>
            </a:r>
            <a:r>
              <a:rPr lang="de-DE" altLang="en-US" dirty="0" err="1"/>
              <a:t>that</a:t>
            </a:r>
            <a:r>
              <a:rPr lang="de-DE" altLang="en-US" dirty="0"/>
              <a:t> </a:t>
            </a:r>
            <a:r>
              <a:rPr lang="de-DE" altLang="en-US" dirty="0" err="1"/>
              <a:t>occur</a:t>
            </a:r>
            <a:r>
              <a:rPr lang="de-DE" altLang="en-US" dirty="0"/>
              <a:t> in </a:t>
            </a:r>
            <a:r>
              <a:rPr lang="de-DE" altLang="en-US" dirty="0" err="1"/>
              <a:t>each</a:t>
            </a:r>
            <a:r>
              <a:rPr lang="de-DE" altLang="en-US" dirty="0"/>
              <a:t> </a:t>
            </a:r>
            <a:r>
              <a:rPr lang="de-DE" altLang="en-US" dirty="0" err="1"/>
              <a:t>categor</a:t>
            </a:r>
            <a:r>
              <a:rPr lang="tr-TR" altLang="en-US" dirty="0"/>
              <a:t>y</a:t>
            </a:r>
            <a:r>
              <a:rPr lang="de-DE" altLang="en-US" dirty="0"/>
              <a:t> </a:t>
            </a:r>
            <a:r>
              <a:rPr lang="de-DE" altLang="en-US" dirty="0" err="1"/>
              <a:t>with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values</a:t>
            </a:r>
            <a:r>
              <a:rPr lang="de-DE" altLang="en-US" dirty="0"/>
              <a:t> </a:t>
            </a:r>
            <a:r>
              <a:rPr lang="de-DE" altLang="en-US" dirty="0" err="1"/>
              <a:t>that</a:t>
            </a:r>
            <a:r>
              <a:rPr lang="de-DE" altLang="en-US" dirty="0"/>
              <a:t> </a:t>
            </a:r>
            <a:r>
              <a:rPr lang="de-DE" altLang="en-US" dirty="0" err="1"/>
              <a:t>would</a:t>
            </a:r>
            <a:r>
              <a:rPr lang="de-DE" altLang="en-US" dirty="0"/>
              <a:t> </a:t>
            </a:r>
            <a:r>
              <a:rPr lang="de-DE" altLang="en-US" dirty="0" err="1"/>
              <a:t>be</a:t>
            </a:r>
            <a:r>
              <a:rPr lang="de-DE" altLang="en-US" dirty="0"/>
              <a:t> </a:t>
            </a:r>
            <a:r>
              <a:rPr lang="de-DE" altLang="en-US" b="1" dirty="0" err="1"/>
              <a:t>expected</a:t>
            </a:r>
            <a:r>
              <a:rPr lang="de-DE" altLang="en-US" dirty="0"/>
              <a:t> </a:t>
            </a:r>
            <a:r>
              <a:rPr lang="de-DE" altLang="en-US" dirty="0" err="1"/>
              <a:t>if</a:t>
            </a:r>
            <a:r>
              <a:rPr lang="de-DE" altLang="en-US" dirty="0"/>
              <a:t> </a:t>
            </a:r>
            <a:r>
              <a:rPr lang="de-DE" altLang="en-US" dirty="0" err="1"/>
              <a:t>there</a:t>
            </a:r>
            <a:r>
              <a:rPr lang="de-DE" altLang="en-US" dirty="0"/>
              <a:t> was </a:t>
            </a:r>
            <a:r>
              <a:rPr lang="de-DE" altLang="en-US" dirty="0" err="1"/>
              <a:t>no</a:t>
            </a:r>
            <a:r>
              <a:rPr lang="de-DE" altLang="en-US" dirty="0"/>
              <a:t> </a:t>
            </a:r>
            <a:r>
              <a:rPr lang="de-DE" altLang="en-US" dirty="0" err="1"/>
              <a:t>association</a:t>
            </a:r>
            <a:r>
              <a:rPr lang="de-DE" altLang="en-US" dirty="0"/>
              <a:t> </a:t>
            </a:r>
            <a:r>
              <a:rPr lang="de-DE" altLang="en-US" dirty="0" err="1"/>
              <a:t>between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two</a:t>
            </a:r>
            <a:r>
              <a:rPr lang="de-DE" altLang="en-US" dirty="0"/>
              <a:t> variables. </a:t>
            </a:r>
          </a:p>
          <a:p>
            <a:endParaRPr lang="tr-TR" altLang="en-US" dirty="0"/>
          </a:p>
          <a:p>
            <a:r>
              <a:rPr lang="tr-TR" altLang="en-US" dirty="0"/>
              <a:t>-</a:t>
            </a:r>
            <a:r>
              <a:rPr lang="de-DE" altLang="en-US" dirty="0" err="1"/>
              <a:t>based</a:t>
            </a:r>
            <a:r>
              <a:rPr lang="de-DE" altLang="en-US" dirty="0"/>
              <a:t> on a </a:t>
            </a:r>
            <a:r>
              <a:rPr lang="de-DE" altLang="en-US" b="1" u="sng" dirty="0" err="1"/>
              <a:t>crosstabulation</a:t>
            </a:r>
            <a:r>
              <a:rPr lang="de-DE" altLang="en-US" b="1" u="sng" dirty="0"/>
              <a:t> variable</a:t>
            </a:r>
            <a:r>
              <a:rPr lang="de-DE" altLang="en-US" dirty="0"/>
              <a:t> (</a:t>
            </a:r>
            <a:r>
              <a:rPr lang="de-DE" altLang="en-US" dirty="0" err="1"/>
              <a:t>female</a:t>
            </a:r>
            <a:r>
              <a:rPr lang="de-DE" altLang="en-US" dirty="0"/>
              <a:t>/male, </a:t>
            </a:r>
            <a:r>
              <a:rPr lang="de-DE" altLang="en-US" dirty="0" err="1"/>
              <a:t>smoker</a:t>
            </a:r>
            <a:r>
              <a:rPr lang="de-DE" altLang="en-US" dirty="0"/>
              <a:t>/non-</a:t>
            </a:r>
            <a:r>
              <a:rPr lang="de-DE" altLang="en-US" dirty="0" err="1"/>
              <a:t>smoker</a:t>
            </a:r>
            <a:r>
              <a:rPr lang="de-DE" altLang="en-US" dirty="0"/>
              <a:t>, </a:t>
            </a:r>
            <a:r>
              <a:rPr lang="de-DE" altLang="en-US" dirty="0" err="1"/>
              <a:t>married</a:t>
            </a:r>
            <a:r>
              <a:rPr lang="de-DE" altLang="en-US" dirty="0"/>
              <a:t>/</a:t>
            </a:r>
            <a:r>
              <a:rPr lang="de-DE" altLang="en-US" dirty="0" err="1"/>
              <a:t>single</a:t>
            </a:r>
            <a:r>
              <a:rPr lang="de-DE" altLang="en-US" dirty="0"/>
              <a:t>, etc.)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785" y="993467"/>
            <a:ext cx="8675968" cy="455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İçerik Yer Tutucusu"/>
          <p:cNvSpPr>
            <a:spLocks noGrp="1"/>
          </p:cNvSpPr>
          <p:nvPr>
            <p:ph sz="quarter" idx="4294967295"/>
          </p:nvPr>
        </p:nvSpPr>
        <p:spPr>
          <a:xfrm>
            <a:off x="1065679" y="5545077"/>
            <a:ext cx="8604250" cy="60960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b="1" dirty="0"/>
              <a:t>To see the significance here, we </a:t>
            </a:r>
            <a:r>
              <a:rPr lang="tr-TR" b="1" dirty="0" err="1"/>
              <a:t>need</a:t>
            </a:r>
            <a:r>
              <a:rPr lang="tr-TR" b="1" dirty="0"/>
              <a:t> </a:t>
            </a:r>
            <a:r>
              <a:rPr lang="en-US" b="1" dirty="0"/>
              <a:t>chi-square</a:t>
            </a:r>
            <a:r>
              <a:rPr lang="tr-TR" b="1" dirty="0"/>
              <a:t> test.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3 İçerik Yer Tutucusu">
            <a:extLst>
              <a:ext uri="{FF2B5EF4-FFF2-40B4-BE49-F238E27FC236}">
                <a16:creationId xmlns:a16="http://schemas.microsoft.com/office/drawing/2014/main" id="{F9469441-CAD8-438F-B036-F80A843B1F46}"/>
              </a:ext>
            </a:extLst>
          </p:cNvPr>
          <p:cNvSpPr txBox="1">
            <a:spLocks/>
          </p:cNvSpPr>
          <p:nvPr/>
        </p:nvSpPr>
        <p:spPr>
          <a:xfrm>
            <a:off x="2063750" y="298824"/>
            <a:ext cx="7020485" cy="519952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ctr"/>
            <a:r>
              <a:rPr lang="tr-TR" sz="9800" dirty="0"/>
              <a:t>A </a:t>
            </a:r>
            <a:r>
              <a:rPr lang="tr-TR" sz="9800" dirty="0" err="1"/>
              <a:t>sample</a:t>
            </a:r>
            <a:r>
              <a:rPr lang="tr-TR" sz="9800" dirty="0"/>
              <a:t> </a:t>
            </a:r>
            <a:r>
              <a:rPr lang="tr-TR" sz="9800" dirty="0" err="1"/>
              <a:t>crosstabulation</a:t>
            </a:r>
            <a:endParaRPr lang="en-US" sz="9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/>
              <a:t>Example</a:t>
            </a:r>
            <a:r>
              <a:rPr lang="de-DE" altLang="en-US" dirty="0"/>
              <a:t> Research Question</a:t>
            </a:r>
            <a:r>
              <a:rPr lang="tr-TR" altLang="en-US" dirty="0"/>
              <a:t>s</a:t>
            </a:r>
            <a:endParaRPr lang="de-DE" alt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dirty="0" err="1"/>
              <a:t>Is</a:t>
            </a:r>
            <a:r>
              <a:rPr lang="de-DE" altLang="en-US" dirty="0"/>
              <a:t> </a:t>
            </a:r>
            <a:r>
              <a:rPr lang="de-DE" altLang="en-US" dirty="0" err="1"/>
              <a:t>there</a:t>
            </a:r>
            <a:r>
              <a:rPr lang="de-DE" altLang="en-US" dirty="0"/>
              <a:t> an </a:t>
            </a:r>
            <a:r>
              <a:rPr lang="de-DE" altLang="en-US" dirty="0" err="1"/>
              <a:t>association</a:t>
            </a:r>
            <a:r>
              <a:rPr lang="de-DE" altLang="en-US" dirty="0"/>
              <a:t> </a:t>
            </a:r>
            <a:r>
              <a:rPr lang="de-DE" altLang="en-US" dirty="0" err="1"/>
              <a:t>between</a:t>
            </a:r>
            <a:r>
              <a:rPr lang="de-DE" altLang="en-US" dirty="0"/>
              <a:t> </a:t>
            </a:r>
            <a:r>
              <a:rPr lang="de-DE" altLang="en-US" dirty="0" err="1"/>
              <a:t>gender</a:t>
            </a:r>
            <a:r>
              <a:rPr lang="de-DE" altLang="en-US" dirty="0"/>
              <a:t> and </a:t>
            </a:r>
            <a:r>
              <a:rPr lang="tr-TR" altLang="en-US" dirty="0" err="1"/>
              <a:t>fear</a:t>
            </a:r>
            <a:r>
              <a:rPr lang="tr-TR" altLang="en-US" dirty="0"/>
              <a:t> of </a:t>
            </a:r>
            <a:r>
              <a:rPr lang="tr-TR" altLang="en-US" dirty="0" err="1"/>
              <a:t>speaking</a:t>
            </a:r>
            <a:r>
              <a:rPr lang="tr-TR" altLang="en-US" dirty="0"/>
              <a:t> in English</a:t>
            </a:r>
            <a:r>
              <a:rPr lang="de-DE" altLang="en-US" dirty="0"/>
              <a:t>? </a:t>
            </a:r>
          </a:p>
          <a:p>
            <a:endParaRPr lang="de-DE" altLang="en-US" dirty="0"/>
          </a:p>
          <a:p>
            <a:r>
              <a:rPr lang="de-DE" altLang="en-US" dirty="0"/>
              <a:t>Are </a:t>
            </a:r>
            <a:r>
              <a:rPr lang="de-DE" altLang="en-US" dirty="0" err="1"/>
              <a:t>males</a:t>
            </a:r>
            <a:r>
              <a:rPr lang="de-DE" altLang="en-US" dirty="0"/>
              <a:t> </a:t>
            </a:r>
            <a:r>
              <a:rPr lang="de-DE" altLang="en-US" dirty="0" err="1"/>
              <a:t>more</a:t>
            </a:r>
            <a:r>
              <a:rPr lang="de-DE" altLang="en-US" dirty="0"/>
              <a:t> </a:t>
            </a:r>
            <a:r>
              <a:rPr lang="de-DE" altLang="en-US" dirty="0" err="1"/>
              <a:t>likely</a:t>
            </a:r>
            <a:r>
              <a:rPr lang="de-DE" altLang="en-US" dirty="0"/>
              <a:t>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be</a:t>
            </a:r>
            <a:r>
              <a:rPr lang="de-DE" altLang="en-US" dirty="0"/>
              <a:t> </a:t>
            </a:r>
            <a:r>
              <a:rPr lang="tr-TR" altLang="en-US" dirty="0" err="1"/>
              <a:t>afraid</a:t>
            </a:r>
            <a:r>
              <a:rPr lang="tr-TR" altLang="en-US" dirty="0"/>
              <a:t> of </a:t>
            </a:r>
            <a:r>
              <a:rPr lang="tr-TR" altLang="en-US" dirty="0" err="1"/>
              <a:t>speaking</a:t>
            </a:r>
            <a:r>
              <a:rPr lang="tr-TR" altLang="en-US" dirty="0"/>
              <a:t> in English</a:t>
            </a:r>
            <a:r>
              <a:rPr lang="de-DE" altLang="en-US" dirty="0"/>
              <a:t> </a:t>
            </a:r>
            <a:r>
              <a:rPr lang="de-DE" altLang="en-US" dirty="0" err="1"/>
              <a:t>than</a:t>
            </a:r>
            <a:r>
              <a:rPr lang="de-DE" altLang="en-US" dirty="0"/>
              <a:t> </a:t>
            </a:r>
            <a:r>
              <a:rPr lang="de-DE" altLang="en-US" dirty="0" err="1"/>
              <a:t>females</a:t>
            </a:r>
            <a:r>
              <a:rPr lang="de-DE" altLang="en-US" dirty="0"/>
              <a:t>? </a:t>
            </a:r>
          </a:p>
          <a:p>
            <a:endParaRPr lang="de-DE" altLang="en-US" dirty="0"/>
          </a:p>
          <a:p>
            <a:r>
              <a:rPr lang="de-DE" altLang="en-US" dirty="0" err="1"/>
              <a:t>Is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proportion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males</a:t>
            </a:r>
            <a:r>
              <a:rPr lang="de-DE" altLang="en-US" dirty="0"/>
              <a:t> </a:t>
            </a:r>
            <a:r>
              <a:rPr lang="tr-TR" altLang="en-US" dirty="0" err="1"/>
              <a:t>who</a:t>
            </a:r>
            <a:r>
              <a:rPr lang="tr-TR" altLang="en-US" dirty="0"/>
              <a:t> </a:t>
            </a:r>
            <a:r>
              <a:rPr lang="tr-TR" altLang="en-US" dirty="0" err="1"/>
              <a:t>are</a:t>
            </a:r>
            <a:r>
              <a:rPr lang="tr-TR" altLang="en-US" dirty="0"/>
              <a:t> </a:t>
            </a:r>
            <a:r>
              <a:rPr lang="tr-TR" altLang="en-US" dirty="0" err="1"/>
              <a:t>afraid</a:t>
            </a:r>
            <a:r>
              <a:rPr lang="tr-TR" altLang="en-US" dirty="0"/>
              <a:t> of </a:t>
            </a:r>
            <a:r>
              <a:rPr lang="tr-TR" altLang="en-US" dirty="0" err="1"/>
              <a:t>speaking</a:t>
            </a:r>
            <a:r>
              <a:rPr lang="tr-TR" altLang="en-US" dirty="0"/>
              <a:t> in English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same </a:t>
            </a:r>
            <a:r>
              <a:rPr lang="de-DE" altLang="en-US" dirty="0" err="1"/>
              <a:t>as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proportion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females</a:t>
            </a:r>
            <a:r>
              <a:rPr lang="de-DE" altLang="en-US" dirty="0"/>
              <a:t>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54E0EE-49C9-4860-81E7-25975799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/>
              <a:t>How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use</a:t>
            </a:r>
            <a:r>
              <a:rPr lang="tr-TR" sz="3200" dirty="0"/>
              <a:t> SPSS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Chi-Square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BB8047-2113-48C9-B1E4-93DA2ECD9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tr-TR" sz="1800" b="1" i="0" u="none" strike="noStrike" baseline="0" dirty="0" err="1">
                <a:latin typeface="SRASans1.0-Book"/>
              </a:rPr>
              <a:t>Use</a:t>
            </a:r>
            <a:r>
              <a:rPr lang="tr-TR" sz="1800" b="1" i="0" u="none" strike="noStrike" baseline="0" dirty="0">
                <a:latin typeface="SRASans1.0-Book"/>
              </a:rPr>
              <a:t> </a:t>
            </a:r>
            <a:r>
              <a:rPr lang="tr-TR" sz="1800" b="1" i="0" u="none" strike="noStrike" baseline="0" dirty="0" err="1">
                <a:latin typeface="SRASans1.0-Book"/>
              </a:rPr>
              <a:t>chisquare</a:t>
            </a:r>
            <a:r>
              <a:rPr lang="tr-TR" sz="1800" b="1" i="0" u="none" strike="noStrike" baseline="0" dirty="0">
                <a:latin typeface="SRASans1.0-Book"/>
              </a:rPr>
              <a:t> </a:t>
            </a:r>
            <a:r>
              <a:rPr lang="tr-TR" sz="1800" b="1" i="0" u="none" strike="noStrike" baseline="0" dirty="0" err="1">
                <a:latin typeface="SRASans1.0-Book"/>
              </a:rPr>
              <a:t>data</a:t>
            </a:r>
            <a:r>
              <a:rPr lang="tr-TR" sz="1800" b="1" i="0" u="none" strike="noStrike" baseline="0" err="1">
                <a:latin typeface="SRASans1.0-Book"/>
              </a:rPr>
              <a:t>.</a:t>
            </a:r>
            <a:r>
              <a:rPr lang="tr-TR" sz="1800" b="1" i="0" u="none" strike="noStrike" baseline="0">
                <a:latin typeface="SRASans1.0-Book"/>
              </a:rPr>
              <a:t>sav</a:t>
            </a:r>
            <a:endParaRPr lang="en-US" sz="1800" b="1" i="0" u="none" strike="noStrike" baseline="0" dirty="0">
              <a:latin typeface="SRASans1.0-Book"/>
            </a:endParaRP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1. </a:t>
            </a:r>
            <a:r>
              <a:rPr lang="tr-TR" sz="1800" b="1" i="0" u="none" strike="noStrike" baseline="0" dirty="0">
                <a:latin typeface="SRASans1.0-Bold"/>
              </a:rPr>
              <a:t>C</a:t>
            </a:r>
            <a:r>
              <a:rPr lang="en-US" sz="1800" b="0" i="0" u="none" strike="noStrike" baseline="0" dirty="0">
                <a:latin typeface="SRASans1.0-Book"/>
              </a:rPr>
              <a:t>lick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on </a:t>
            </a:r>
            <a:r>
              <a:rPr lang="en-US" sz="1800" b="1" i="0" u="none" strike="noStrike" baseline="0" dirty="0">
                <a:latin typeface="SRASans1.0-Bold"/>
              </a:rPr>
              <a:t>Analyze</a:t>
            </a:r>
            <a:r>
              <a:rPr lang="en-US" sz="1800" b="0" i="0" u="none" strike="noStrike" baseline="0" dirty="0">
                <a:latin typeface="SRASans1.0-Book"/>
              </a:rPr>
              <a:t>, then </a:t>
            </a:r>
            <a:r>
              <a:rPr lang="en-US" sz="1800" b="1" i="0" u="none" strike="noStrike" baseline="0" dirty="0">
                <a:latin typeface="SRASans1.0-Bold"/>
              </a:rPr>
              <a:t>Descriptive Statistics</a:t>
            </a:r>
            <a:r>
              <a:rPr lang="en-US" sz="1800" b="0" i="0" u="none" strike="noStrike" baseline="0" dirty="0">
                <a:latin typeface="SRASans1.0-Book"/>
              </a:rPr>
              <a:t>, and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tr-TR" sz="1800" b="0" i="0" u="none" strike="noStrike" baseline="0" dirty="0" err="1">
                <a:latin typeface="SRASans1.0-Book"/>
              </a:rPr>
              <a:t>then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tr-TR" sz="1800" b="1" i="0" u="none" strike="noStrike" baseline="0" dirty="0" err="1">
                <a:latin typeface="SRASans1.0-Bold"/>
              </a:rPr>
              <a:t>Crosstabs</a:t>
            </a:r>
            <a:r>
              <a:rPr lang="tr-TR" sz="1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2. </a:t>
            </a:r>
            <a:r>
              <a:rPr lang="en-US" sz="1800" b="0" i="0" u="none" strike="noStrike" baseline="0" dirty="0">
                <a:latin typeface="SRASans1.0-Book"/>
              </a:rPr>
              <a:t>Click on one of your variables (e.g. </a:t>
            </a:r>
            <a:r>
              <a:rPr lang="tr-TR" sz="1800" b="0" i="0" u="none" strike="noStrike" baseline="0" dirty="0" err="1">
                <a:latin typeface="SRASans1.0-Book"/>
              </a:rPr>
              <a:t>gender</a:t>
            </a:r>
            <a:r>
              <a:rPr lang="en-US" sz="1800" b="0" i="0" u="none" strike="noStrike" baseline="0" dirty="0">
                <a:latin typeface="SRASans1.0-Book"/>
              </a:rPr>
              <a:t>) to be your row variable and click on the arrow to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move it into the box marked </a:t>
            </a:r>
            <a:r>
              <a:rPr lang="en-US" sz="1800" b="1" i="0" u="none" strike="noStrike" baseline="0" dirty="0">
                <a:latin typeface="SRASans1.0-Bold"/>
              </a:rPr>
              <a:t>Row(s)</a:t>
            </a:r>
            <a:r>
              <a:rPr lang="en-US" sz="1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3. </a:t>
            </a:r>
            <a:r>
              <a:rPr lang="en-US" sz="1800" b="0" i="0" u="none" strike="noStrike" baseline="0" dirty="0">
                <a:latin typeface="SRASans1.0-Book"/>
              </a:rPr>
              <a:t>Click on the other variable to be your column variable (e.g. </a:t>
            </a:r>
            <a:r>
              <a:rPr lang="tr-TR" sz="1800" b="0" i="0" u="none" strike="noStrike" baseline="0" dirty="0" err="1">
                <a:latin typeface="SRASans1.0-Book"/>
              </a:rPr>
              <a:t>fearspeaking</a:t>
            </a:r>
            <a:r>
              <a:rPr lang="en-US" sz="1800" b="0" i="0" u="none" strike="noStrike" baseline="0" dirty="0">
                <a:latin typeface="SRASans1.0-Book"/>
              </a:rPr>
              <a:t>) and click on the arrow to</a:t>
            </a:r>
            <a:r>
              <a:rPr lang="tr-TR" sz="1800" b="0" i="0" u="none" strike="noStrike" baseline="0" dirty="0">
                <a:latin typeface="SRASans1.0-Book"/>
              </a:rPr>
              <a:t> </a:t>
            </a:r>
            <a:r>
              <a:rPr lang="en-US" sz="1800" b="0" i="0" u="none" strike="noStrike" baseline="0" dirty="0">
                <a:latin typeface="SRASans1.0-Book"/>
              </a:rPr>
              <a:t>move it into the box marked </a:t>
            </a:r>
            <a:r>
              <a:rPr lang="en-US" sz="1800" b="1" i="0" u="none" strike="noStrike" baseline="0" dirty="0">
                <a:latin typeface="SRASans1.0-Bold"/>
              </a:rPr>
              <a:t>Column(s)</a:t>
            </a:r>
            <a:r>
              <a:rPr lang="en-US" sz="1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4. </a:t>
            </a:r>
            <a:r>
              <a:rPr lang="en-US" sz="1800" b="0" i="0" u="none" strike="noStrike" baseline="0" dirty="0">
                <a:latin typeface="SRASans1.0-Book"/>
              </a:rPr>
              <a:t>Click on the </a:t>
            </a:r>
            <a:r>
              <a:rPr lang="en-US" sz="1800" b="1" i="0" u="none" strike="noStrike" baseline="0" dirty="0">
                <a:latin typeface="SRASans1.0-Bold"/>
              </a:rPr>
              <a:t>Statistics </a:t>
            </a:r>
            <a:r>
              <a:rPr lang="en-US" sz="1800" b="0" i="0" u="none" strike="noStrike" baseline="0" dirty="0">
                <a:latin typeface="SRASans1.0-Book"/>
              </a:rPr>
              <a:t>button. Tick </a:t>
            </a:r>
            <a:r>
              <a:rPr lang="en-US" sz="1800" b="1" i="0" u="none" strike="noStrike" baseline="0" dirty="0">
                <a:latin typeface="SRASans1.0-Bold"/>
              </a:rPr>
              <a:t>Chi-square </a:t>
            </a:r>
            <a:r>
              <a:rPr lang="en-US" sz="1800" b="0" i="0" u="none" strike="noStrike" baseline="0" dirty="0">
                <a:latin typeface="SRASans1.0-Book"/>
              </a:rPr>
              <a:t>and </a:t>
            </a:r>
            <a:r>
              <a:rPr lang="en-US" sz="1800" b="1" i="0" u="none" strike="noStrike" baseline="0" dirty="0">
                <a:latin typeface="SRASans1.0-Bold"/>
              </a:rPr>
              <a:t>Phi and Cramer’s V</a:t>
            </a:r>
            <a:r>
              <a:rPr lang="en-US" sz="1800" b="0" i="0" u="none" strike="noStrike" baseline="0" dirty="0">
                <a:latin typeface="SRASans1.0-Book"/>
              </a:rPr>
              <a:t>. Click on </a:t>
            </a:r>
            <a:r>
              <a:rPr lang="en-US" sz="1800" b="1" i="0" u="none" strike="noStrike" baseline="0" dirty="0">
                <a:latin typeface="SRASans1.0-Bold"/>
              </a:rPr>
              <a:t>Continue</a:t>
            </a:r>
            <a:r>
              <a:rPr lang="en-US" sz="1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5. </a:t>
            </a:r>
            <a:r>
              <a:rPr lang="en-US" sz="1800" b="0" i="0" u="none" strike="noStrike" baseline="0" dirty="0">
                <a:latin typeface="SRASans1.0-Book"/>
              </a:rPr>
              <a:t>Click on the </a:t>
            </a:r>
            <a:r>
              <a:rPr lang="en-US" sz="1800" b="1" i="0" u="none" strike="noStrike" baseline="0" dirty="0">
                <a:latin typeface="SRASans1.0-Bold"/>
              </a:rPr>
              <a:t>Cells </a:t>
            </a:r>
            <a:r>
              <a:rPr lang="en-US" sz="1800" b="0" i="0" u="none" strike="noStrike" baseline="0" dirty="0">
                <a:latin typeface="SRASans1.0-Book"/>
              </a:rPr>
              <a:t>button.</a:t>
            </a:r>
          </a:p>
          <a:p>
            <a:pPr algn="l"/>
            <a:r>
              <a:rPr lang="en-US" sz="1800" b="0" i="0" u="none" strike="noStrike" baseline="0" dirty="0">
                <a:latin typeface="SRASans1.0-Book"/>
              </a:rPr>
              <a:t>• In the </a:t>
            </a:r>
            <a:r>
              <a:rPr lang="en-US" sz="1800" b="1" i="0" u="none" strike="noStrike" baseline="0" dirty="0">
                <a:latin typeface="SRASans1.0-Bold"/>
              </a:rPr>
              <a:t>Counts </a:t>
            </a:r>
            <a:r>
              <a:rPr lang="en-US" sz="1800" b="0" i="0" u="none" strike="noStrike" baseline="0" dirty="0">
                <a:latin typeface="SRASans1.0-Book"/>
              </a:rPr>
              <a:t>box, make sure there is a tick for </a:t>
            </a:r>
            <a:r>
              <a:rPr lang="en-US" sz="1800" b="1" i="0" u="none" strike="noStrike" baseline="0" dirty="0">
                <a:latin typeface="SRASans1.0-Bold"/>
              </a:rPr>
              <a:t>Observed</a:t>
            </a:r>
            <a:r>
              <a:rPr lang="en-US" sz="1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SRASans1.0-Book"/>
              </a:rPr>
              <a:t>• In the </a:t>
            </a:r>
            <a:r>
              <a:rPr lang="en-US" sz="1800" b="1" i="0" u="none" strike="noStrike" baseline="0" dirty="0">
                <a:latin typeface="SRASans1.0-Bold"/>
              </a:rPr>
              <a:t>Percentage </a:t>
            </a:r>
            <a:r>
              <a:rPr lang="en-US" sz="1800" b="0" i="0" u="none" strike="noStrike" baseline="0" dirty="0">
                <a:latin typeface="SRASans1.0-Book"/>
              </a:rPr>
              <a:t>section, click on the </a:t>
            </a:r>
            <a:r>
              <a:rPr lang="en-US" sz="1800" b="1" i="0" u="none" strike="noStrike" baseline="0" dirty="0">
                <a:latin typeface="SRASans1.0-Bold"/>
              </a:rPr>
              <a:t>Row </a:t>
            </a:r>
            <a:r>
              <a:rPr lang="en-US" sz="1800" b="0" i="0" u="none" strike="noStrike" baseline="0" dirty="0">
                <a:latin typeface="SRASans1.0-Book"/>
              </a:rPr>
              <a:t>box.</a:t>
            </a:r>
          </a:p>
          <a:p>
            <a:pPr algn="l"/>
            <a:r>
              <a:rPr lang="en-US" sz="1800" b="0" i="0" u="none" strike="noStrike" baseline="0" dirty="0">
                <a:latin typeface="SRASans1.0-Book"/>
              </a:rPr>
              <a:t>• In the </a:t>
            </a:r>
            <a:r>
              <a:rPr lang="en-US" sz="1800" b="1" i="0" u="none" strike="noStrike" baseline="0" dirty="0">
                <a:latin typeface="SRASans1.0-Bold"/>
              </a:rPr>
              <a:t>Residuals </a:t>
            </a:r>
            <a:r>
              <a:rPr lang="en-US" sz="1800" b="0" i="0" u="none" strike="noStrike" baseline="0" dirty="0">
                <a:latin typeface="SRASans1.0-Book"/>
              </a:rPr>
              <a:t>section click on </a:t>
            </a:r>
            <a:r>
              <a:rPr lang="en-US" sz="1800" b="1" i="0" u="none" strike="noStrike" baseline="0" dirty="0">
                <a:latin typeface="SRASans1.0-Bold"/>
              </a:rPr>
              <a:t>Adjusted standardized</a:t>
            </a:r>
            <a:r>
              <a:rPr lang="en-US" sz="1800" b="0" i="0" u="none" strike="noStrike" baseline="0" dirty="0">
                <a:latin typeface="SRASans1.0-Book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latin typeface="SRASans1.0-Bold"/>
              </a:rPr>
              <a:t>6. </a:t>
            </a:r>
            <a:r>
              <a:rPr lang="en-US" sz="1800" b="0" i="0" u="none" strike="noStrike" baseline="0" dirty="0">
                <a:latin typeface="SRASans1.0-Book"/>
              </a:rPr>
              <a:t>Click on </a:t>
            </a:r>
            <a:r>
              <a:rPr lang="en-US" sz="1800" b="1" i="0" u="none" strike="noStrike" baseline="0" dirty="0">
                <a:latin typeface="SRASans1.0-Bold"/>
              </a:rPr>
              <a:t>Continue </a:t>
            </a:r>
            <a:r>
              <a:rPr lang="en-US" sz="1800" b="0" i="0" u="none" strike="noStrike" baseline="0" dirty="0">
                <a:latin typeface="SRASans1.0-Book"/>
              </a:rPr>
              <a:t>and then </a:t>
            </a:r>
            <a:r>
              <a:rPr lang="en-US" sz="1800" b="1" i="0" u="none" strike="noStrike" baseline="0" dirty="0">
                <a:latin typeface="SRASans1.0-Bold"/>
              </a:rPr>
              <a:t>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93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2C60AC6-F060-429F-954C-2FF53CA38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589" y="392490"/>
            <a:ext cx="10703858" cy="5727415"/>
          </a:xfrm>
        </p:spPr>
      </p:pic>
    </p:spTree>
    <p:extLst>
      <p:ext uri="{BB962C8B-B14F-4D97-AF65-F5344CB8AC3E}">
        <p14:creationId xmlns:p14="http://schemas.microsoft.com/office/powerpoint/2010/main" val="196910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616BC63-256D-404B-BE7B-53C535822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36" y="543859"/>
            <a:ext cx="10805458" cy="5755341"/>
          </a:xfrm>
        </p:spPr>
      </p:pic>
    </p:spTree>
    <p:extLst>
      <p:ext uri="{BB962C8B-B14F-4D97-AF65-F5344CB8AC3E}">
        <p14:creationId xmlns:p14="http://schemas.microsoft.com/office/powerpoint/2010/main" val="251942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544D4CF-2D68-41FE-912A-6F366946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57" y="412377"/>
            <a:ext cx="11586714" cy="5773270"/>
          </a:xfrm>
        </p:spPr>
      </p:pic>
    </p:spTree>
    <p:extLst>
      <p:ext uri="{BB962C8B-B14F-4D97-AF65-F5344CB8AC3E}">
        <p14:creationId xmlns:p14="http://schemas.microsoft.com/office/powerpoint/2010/main" val="217137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8AC03F1-E053-4B86-A520-4A79D9D80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18" y="649941"/>
            <a:ext cx="11140141" cy="5558117"/>
          </a:xfrm>
        </p:spPr>
      </p:pic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229E6D27-2C7A-4B54-8110-CA1C9888202C}"/>
              </a:ext>
            </a:extLst>
          </p:cNvPr>
          <p:cNvCxnSpPr>
            <a:cxnSpLocks/>
          </p:cNvCxnSpPr>
          <p:nvPr/>
        </p:nvCxnSpPr>
        <p:spPr>
          <a:xfrm>
            <a:off x="2181412" y="5301129"/>
            <a:ext cx="729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B42A6210-DBC7-4305-A070-64452F97A610}"/>
              </a:ext>
            </a:extLst>
          </p:cNvPr>
          <p:cNvSpPr txBox="1"/>
          <p:nvPr/>
        </p:nvSpPr>
        <p:spPr>
          <a:xfrm>
            <a:off x="866588" y="5116463"/>
            <a:ext cx="1314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 err="1">
                <a:solidFill>
                  <a:srgbClr val="FF0000"/>
                </a:solidFill>
                <a:latin typeface="SRASerif1.1-Book"/>
              </a:rPr>
              <a:t>İmportant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SRASerif1.1-Book"/>
              </a:rPr>
              <a:t> </a:t>
            </a:r>
            <a:r>
              <a:rPr lang="tr-TR" sz="1800" b="0" i="0" u="none" strike="noStrike" baseline="0" dirty="0" err="1">
                <a:solidFill>
                  <a:srgbClr val="FF0000"/>
                </a:solidFill>
                <a:latin typeface="SRASerif1.1-Book"/>
              </a:rPr>
              <a:t>for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SRASerif1.1-Book"/>
              </a:rPr>
              <a:t> </a:t>
            </a:r>
            <a:r>
              <a:rPr lang="tr-TR" sz="1800" b="0" i="0" u="none" strike="noStrike" baseline="0" dirty="0" err="1">
                <a:solidFill>
                  <a:srgbClr val="FF0000"/>
                </a:solidFill>
                <a:latin typeface="SRASerif1.1-Book"/>
              </a:rPr>
              <a:t>violation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706470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375</Words>
  <Application>Microsoft Office PowerPoint</Application>
  <PresentationFormat>Geniş ekran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SRASans1.0-Bold</vt:lpstr>
      <vt:lpstr>SRASans1.0-Book</vt:lpstr>
      <vt:lpstr>SRASerif1.1-Book</vt:lpstr>
      <vt:lpstr>Times New Roman</vt:lpstr>
      <vt:lpstr>Geçmişe bakış</vt:lpstr>
      <vt:lpstr>SPSS FOR CHI-SQUARE</vt:lpstr>
      <vt:lpstr>Chi-Square Test (X2) for Independence </vt:lpstr>
      <vt:lpstr>PowerPoint Sunusu</vt:lpstr>
      <vt:lpstr>Example Research Questions</vt:lpstr>
      <vt:lpstr>How to use SPSS for Chi-Square</vt:lpstr>
      <vt:lpstr>PowerPoint Sunusu</vt:lpstr>
      <vt:lpstr>PowerPoint Sunusu</vt:lpstr>
      <vt:lpstr>PowerPoint Sunusu</vt:lpstr>
      <vt:lpstr>PowerPoint Sunusu</vt:lpstr>
      <vt:lpstr>APA Table and Presenting the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FOR CORRELATION</dc:title>
  <dc:creator>Sehnaz</dc:creator>
  <cp:lastModifiedBy>Sehnaz</cp:lastModifiedBy>
  <cp:revision>20</cp:revision>
  <dcterms:created xsi:type="dcterms:W3CDTF">2021-04-06T07:24:23Z</dcterms:created>
  <dcterms:modified xsi:type="dcterms:W3CDTF">2021-04-19T15:50:54Z</dcterms:modified>
</cp:coreProperties>
</file>