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32" r:id="rId1"/>
  </p:sldMasterIdLst>
  <p:handoutMasterIdLst>
    <p:handoutMasterId r:id="rId100"/>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3" r:id="rId28"/>
    <p:sldId id="286" r:id="rId29"/>
    <p:sldId id="285"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304" r:id="rId43"/>
    <p:sldId id="299" r:id="rId44"/>
    <p:sldId id="300" r:id="rId45"/>
    <p:sldId id="301" r:id="rId46"/>
    <p:sldId id="302" r:id="rId47"/>
    <p:sldId id="303"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 id="319" r:id="rId63"/>
    <p:sldId id="320" r:id="rId64"/>
    <p:sldId id="321" r:id="rId65"/>
    <p:sldId id="322" r:id="rId66"/>
    <p:sldId id="323" r:id="rId67"/>
    <p:sldId id="324" r:id="rId68"/>
    <p:sldId id="325" r:id="rId69"/>
    <p:sldId id="326" r:id="rId70"/>
    <p:sldId id="327" r:id="rId71"/>
    <p:sldId id="328" r:id="rId72"/>
    <p:sldId id="329" r:id="rId73"/>
    <p:sldId id="330" r:id="rId74"/>
    <p:sldId id="331" r:id="rId75"/>
    <p:sldId id="332" r:id="rId76"/>
    <p:sldId id="333" r:id="rId77"/>
    <p:sldId id="334" r:id="rId78"/>
    <p:sldId id="335" r:id="rId79"/>
    <p:sldId id="336" r:id="rId80"/>
    <p:sldId id="337" r:id="rId81"/>
    <p:sldId id="338" r:id="rId82"/>
    <p:sldId id="339" r:id="rId83"/>
    <p:sldId id="340" r:id="rId84"/>
    <p:sldId id="341" r:id="rId85"/>
    <p:sldId id="342" r:id="rId86"/>
    <p:sldId id="343" r:id="rId87"/>
    <p:sldId id="344" r:id="rId88"/>
    <p:sldId id="345" r:id="rId89"/>
    <p:sldId id="346" r:id="rId90"/>
    <p:sldId id="347" r:id="rId91"/>
    <p:sldId id="348" r:id="rId92"/>
    <p:sldId id="349" r:id="rId93"/>
    <p:sldId id="355" r:id="rId94"/>
    <p:sldId id="350" r:id="rId95"/>
    <p:sldId id="351" r:id="rId96"/>
    <p:sldId id="352" r:id="rId97"/>
    <p:sldId id="353" r:id="rId98"/>
    <p:sldId id="354" r:id="rId99"/>
  </p:sldIdLst>
  <p:sldSz cx="9144000" cy="6858000" type="screen4x3"/>
  <p:notesSz cx="6797675" cy="9928225"/>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7" d="100"/>
          <a:sy n="67" d="100"/>
        </p:scale>
        <p:origin x="-1476" y="-10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6B00E4DF-345D-4110-9411-0B04FF6B4F48}" type="datetimeFigureOut">
              <a:rPr lang="tr-TR" smtClean="0"/>
              <a:pPr/>
              <a:t>21.05.2021</a:t>
            </a:fld>
            <a:endParaRPr lang="tr-TR"/>
          </a:p>
        </p:txBody>
      </p:sp>
      <p:sp>
        <p:nvSpPr>
          <p:cNvPr id="4" name="Altbilgi Yer Tutucusu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8D5876FF-0730-4E89-BC32-9511E2374D0C}" type="slidenum">
              <a:rPr lang="tr-TR" smtClean="0"/>
              <a:pPr/>
              <a:t>‹#›</a:t>
            </a:fld>
            <a:endParaRPr lang="tr-TR"/>
          </a:p>
        </p:txBody>
      </p:sp>
    </p:spTree>
    <p:extLst>
      <p:ext uri="{BB962C8B-B14F-4D97-AF65-F5344CB8AC3E}">
        <p14:creationId xmlns:p14="http://schemas.microsoft.com/office/powerpoint/2010/main" xmlns="" val="114153739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FD8867FC-DCC1-45A9-BE6A-7B1C0A35AE54}" type="datetimeFigureOut">
              <a:rPr lang="tr-TR" smtClean="0"/>
              <a:pPr/>
              <a:t>21.05.2021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FDDF31E-1453-49AA-BA4A-26F7C889F84B}"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D8867FC-DCC1-45A9-BE6A-7B1C0A35AE54}" type="datetimeFigureOut">
              <a:rPr lang="tr-TR" smtClean="0"/>
              <a:pPr/>
              <a:t>21.05.2021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FDDF31E-1453-49AA-BA4A-26F7C889F84B}"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FD8867FC-DCC1-45A9-BE6A-7B1C0A35AE54}" type="datetimeFigureOut">
              <a:rPr lang="tr-TR" smtClean="0"/>
              <a:pPr/>
              <a:t>21.05.2021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FDDF31E-1453-49AA-BA4A-26F7C889F84B}" type="slidenum">
              <a:rPr lang="tr-TR" smtClean="0"/>
              <a:pPr/>
              <a:t>‹#›</a:t>
            </a:fld>
            <a:endParaRPr lang="tr-T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D8867FC-DCC1-45A9-BE6A-7B1C0A35AE54}" type="datetimeFigureOut">
              <a:rPr lang="tr-TR" smtClean="0"/>
              <a:pPr/>
              <a:t>21.05.2021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FDDF31E-1453-49AA-BA4A-26F7C889F84B}" type="slidenum">
              <a:rPr lang="tr-TR" smtClean="0"/>
              <a:pPr/>
              <a:t>‹#›</a:t>
            </a:fld>
            <a:endParaRPr lang="tr-TR"/>
          </a:p>
        </p:txBody>
      </p:sp>
      <p:sp>
        <p:nvSpPr>
          <p:cNvPr id="7" name="Title 6"/>
          <p:cNvSpPr>
            <a:spLocks noGrp="1"/>
          </p:cNvSpPr>
          <p:nvPr>
            <p:ph type="title"/>
          </p:nvPr>
        </p:nvSpPr>
        <p:spPr/>
        <p:txBody>
          <a:bodyPr/>
          <a:lstStyle/>
          <a:p>
            <a:r>
              <a:rPr lang="tr-TR" smtClean="0"/>
              <a:t>Asıl başlık stili için tıklatın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D8867FC-DCC1-45A9-BE6A-7B1C0A35AE54}" type="datetimeFigureOut">
              <a:rPr lang="tr-TR" smtClean="0"/>
              <a:pPr/>
              <a:t>21.05.2021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FDDF31E-1453-49AA-BA4A-26F7C889F84B}"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FD8867FC-DCC1-45A9-BE6A-7B1C0A35AE54}" type="datetimeFigureOut">
              <a:rPr lang="tr-TR" smtClean="0"/>
              <a:pPr/>
              <a:t>21.05.2021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FDDF31E-1453-49AA-BA4A-26F7C889F84B}" type="slidenum">
              <a:rPr lang="tr-TR" smtClean="0"/>
              <a:pPr/>
              <a:t>‹#›</a:t>
            </a:fld>
            <a:endParaRPr lang="tr-TR"/>
          </a:p>
        </p:txBody>
      </p:sp>
      <p:sp>
        <p:nvSpPr>
          <p:cNvPr id="9" name="Content Placeholder 8"/>
          <p:cNvSpPr>
            <a:spLocks noGrp="1"/>
          </p:cNvSpPr>
          <p:nvPr>
            <p:ph sz="quarter" idx="13"/>
          </p:nvPr>
        </p:nvSpPr>
        <p:spPr>
          <a:xfrm>
            <a:off x="676655"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D8867FC-DCC1-45A9-BE6A-7B1C0A35AE54}" type="datetimeFigureOut">
              <a:rPr lang="tr-TR" smtClean="0"/>
              <a:pPr/>
              <a:t>21.05.2021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FDDF31E-1453-49AA-BA4A-26F7C889F84B}"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FD8867FC-DCC1-45A9-BE6A-7B1C0A35AE54}" type="datetimeFigureOut">
              <a:rPr lang="tr-TR" smtClean="0"/>
              <a:pPr/>
              <a:t>21.05.2021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FDDF31E-1453-49AA-BA4A-26F7C889F84B}"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FD8867FC-DCC1-45A9-BE6A-7B1C0A35AE54}" type="datetimeFigureOut">
              <a:rPr lang="tr-TR" smtClean="0"/>
              <a:pPr/>
              <a:t>21.05.2021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FDDF31E-1453-49AA-BA4A-26F7C889F84B}"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FD8867FC-DCC1-45A9-BE6A-7B1C0A35AE54}" type="datetimeFigureOut">
              <a:rPr lang="tr-TR" smtClean="0"/>
              <a:pPr/>
              <a:t>21.05.2021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FDDF31E-1453-49AA-BA4A-26F7C889F84B}" type="slidenum">
              <a:rPr lang="tr-TR" smtClean="0"/>
              <a:pPr/>
              <a:t>‹#›</a:t>
            </a:fld>
            <a:endParaRPr lang="tr-T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D8867FC-DCC1-45A9-BE6A-7B1C0A35AE54}" type="datetimeFigureOut">
              <a:rPr lang="tr-TR" smtClean="0"/>
              <a:pPr/>
              <a:t>21.05.2021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FDDF31E-1453-49AA-BA4A-26F7C889F84B}" type="slidenum">
              <a:rPr lang="tr-TR" smtClean="0"/>
              <a:pPr/>
              <a:t>‹#›</a:t>
            </a:fld>
            <a:endParaRPr lang="tr-T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FD8867FC-DCC1-45A9-BE6A-7B1C0A35AE54}" type="datetimeFigureOut">
              <a:rPr lang="tr-TR" smtClean="0"/>
              <a:pPr/>
              <a:t>21.05.2021</a:t>
            </a:fld>
            <a:endParaRPr lang="tr-T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tr-T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3FDDF31E-1453-49AA-BA4A-26F7C889F84B}" type="slidenum">
              <a:rPr lang="tr-TR" smtClean="0"/>
              <a:pPr/>
              <a:t>‹#›</a:t>
            </a:fld>
            <a:endParaRPr lang="tr-T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lt1" tx1="dk1" bg2="lt2" tx2="dk2" accent1="accent1" accent2="accent2" accent3="accent3" accent4="accent4" accent5="accent5" accent6="accent6" hlink="hlink" folHlink="folHlink"/>
  <p:sldLayoutIdLst>
    <p:sldLayoutId id="2147484033" r:id="rId1"/>
    <p:sldLayoutId id="2147484034" r:id="rId2"/>
    <p:sldLayoutId id="2147484035" r:id="rId3"/>
    <p:sldLayoutId id="2147484036" r:id="rId4"/>
    <p:sldLayoutId id="2147484037" r:id="rId5"/>
    <p:sldLayoutId id="2147484038" r:id="rId6"/>
    <p:sldLayoutId id="2147484039" r:id="rId7"/>
    <p:sldLayoutId id="2147484040" r:id="rId8"/>
    <p:sldLayoutId id="2147484041" r:id="rId9"/>
    <p:sldLayoutId id="2147484042" r:id="rId10"/>
    <p:sldLayoutId id="2147484043"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b="1" dirty="0" smtClean="0"/>
              <a:t>Halka Açık Anonim Şirketler</a:t>
            </a:r>
            <a:endParaRPr lang="tr-TR" b="1"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xmlns="" val="13066715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49382"/>
            <a:ext cx="8188036" cy="5876781"/>
          </a:xfrm>
        </p:spPr>
        <p:txBody>
          <a:bodyPr>
            <a:normAutofit lnSpcReduction="10000"/>
          </a:bodyPr>
          <a:lstStyle/>
          <a:p>
            <a:pPr marL="0" indent="0">
              <a:buNone/>
            </a:pPr>
            <a:endParaRPr lang="tr-TR" b="1" dirty="0" smtClean="0"/>
          </a:p>
          <a:p>
            <a:pPr marL="0" indent="0">
              <a:buNone/>
            </a:pPr>
            <a:endParaRPr lang="tr-TR" b="1" dirty="0"/>
          </a:p>
          <a:p>
            <a:pPr marL="0" indent="0">
              <a:buNone/>
            </a:pPr>
            <a:endParaRPr lang="tr-TR" b="1" dirty="0" smtClean="0"/>
          </a:p>
          <a:p>
            <a:pPr marL="0" indent="0">
              <a:buNone/>
            </a:pPr>
            <a:endParaRPr lang="tr-TR" b="1" dirty="0"/>
          </a:p>
          <a:p>
            <a:pPr marL="0" indent="0">
              <a:buNone/>
            </a:pPr>
            <a:endParaRPr lang="tr-TR" b="1" dirty="0" smtClean="0"/>
          </a:p>
          <a:p>
            <a:pPr marL="0" indent="0">
              <a:buNone/>
            </a:pPr>
            <a:r>
              <a:rPr lang="tr-TR" b="1" dirty="0" smtClean="0"/>
              <a:t>Halka Açık Anonim Şirketlerin Kuruluş İşlemleri</a:t>
            </a:r>
          </a:p>
          <a:p>
            <a:pPr marL="0" indent="0">
              <a:buNone/>
            </a:pPr>
            <a:r>
              <a:rPr lang="tr-TR" b="1" dirty="0" smtClean="0"/>
              <a:t>1. Esas Sözleşmenin Hazırlanması</a:t>
            </a:r>
          </a:p>
          <a:p>
            <a:pPr marL="0" indent="0" algn="just">
              <a:buNone/>
            </a:pPr>
            <a:r>
              <a:rPr lang="tr-TR" dirty="0" smtClean="0"/>
              <a:t>Anonim şirket kurmak isteyen kişi veya kişiler, öncelikle kurmak istedikleri </a:t>
            </a:r>
            <a:r>
              <a:rPr lang="tr-TR" u="sng" dirty="0" smtClean="0"/>
              <a:t>anonim şirketin anayasası niteliğinde olan ve şirketin işleyişinde temel alınacak esas sözleşmeyi hazırlamalıdır</a:t>
            </a:r>
            <a:r>
              <a:rPr lang="tr-TR" dirty="0" smtClean="0"/>
              <a:t>. Esas sözleşmeyi imzalayanlar kurulacak müstakbel şirketin </a:t>
            </a:r>
            <a:r>
              <a:rPr lang="tr-TR" b="1" dirty="0" smtClean="0"/>
              <a:t>kurucusu</a:t>
            </a:r>
            <a:r>
              <a:rPr lang="tr-TR" dirty="0" smtClean="0"/>
              <a:t> konumundadır. Kurucu veya kurucular </a:t>
            </a:r>
            <a:r>
              <a:rPr lang="tr-TR" u="sng" dirty="0" smtClean="0"/>
              <a:t>gerçek kişi olabileceği gibi tüzel kişi de olabilir</a:t>
            </a:r>
            <a:r>
              <a:rPr lang="tr-TR" dirty="0" smtClean="0"/>
              <a:t>. </a:t>
            </a:r>
            <a:r>
              <a:rPr lang="tr-TR" dirty="0" err="1" smtClean="0"/>
              <a:t>TTK’ya</a:t>
            </a:r>
            <a:r>
              <a:rPr lang="tr-TR" dirty="0" smtClean="0"/>
              <a:t> göre anonim şirketler artık </a:t>
            </a:r>
            <a:r>
              <a:rPr lang="tr-TR" b="1" dirty="0" smtClean="0"/>
              <a:t>tek bir kişi tarafından </a:t>
            </a:r>
            <a:r>
              <a:rPr lang="tr-TR" dirty="0" smtClean="0"/>
              <a:t>da kurulabilir. </a:t>
            </a:r>
            <a:endParaRPr lang="tr-TR" dirty="0"/>
          </a:p>
        </p:txBody>
      </p:sp>
      <p:sp>
        <p:nvSpPr>
          <p:cNvPr id="2" name="Başlık 1"/>
          <p:cNvSpPr>
            <a:spLocks noGrp="1"/>
          </p:cNvSpPr>
          <p:nvPr>
            <p:ph type="title"/>
          </p:nvPr>
        </p:nvSpPr>
        <p:spPr>
          <a:xfrm flipV="1">
            <a:off x="457200" y="228919"/>
            <a:ext cx="8147248" cy="45719"/>
          </a:xfrm>
        </p:spPr>
        <p:txBody>
          <a:bodyPr>
            <a:normAutofit fontScale="90000"/>
          </a:bodyPr>
          <a:lstStyle/>
          <a:p>
            <a:endParaRPr lang="tr-TR" dirty="0"/>
          </a:p>
        </p:txBody>
      </p:sp>
    </p:spTree>
    <p:extLst>
      <p:ext uri="{BB962C8B-B14F-4D97-AF65-F5344CB8AC3E}">
        <p14:creationId xmlns:p14="http://schemas.microsoft.com/office/powerpoint/2010/main" xmlns="" val="35015467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0648"/>
            <a:ext cx="8219256" cy="5865515"/>
          </a:xfrm>
        </p:spPr>
        <p:txBody>
          <a:bodyPr/>
          <a:lstStyle/>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lgn="just">
              <a:buNone/>
            </a:pPr>
            <a:r>
              <a:rPr lang="tr-TR" dirty="0" smtClean="0"/>
              <a:t>Anonim şirkette hazırlanacak esas sözleşmenin içeriği TTK m. 339’da düzenlenmiştir. Buna göre </a:t>
            </a:r>
            <a:r>
              <a:rPr lang="tr-TR" u="sng" dirty="0" smtClean="0"/>
              <a:t>esas sözleşmenin yazılı şekilde yapılması ve bütün kurucuların imzalarının </a:t>
            </a:r>
            <a:r>
              <a:rPr lang="tr-TR" u="sng" dirty="0"/>
              <a:t>noter tarafından onaylanması yahut ticaret sicili müdürü ya da yardımcısı huzurunda atılması şarttır</a:t>
            </a:r>
            <a:r>
              <a:rPr lang="tr-TR" dirty="0" smtClean="0"/>
              <a:t>.</a:t>
            </a:r>
          </a:p>
        </p:txBody>
      </p:sp>
      <p:sp>
        <p:nvSpPr>
          <p:cNvPr id="2" name="Başlık 1"/>
          <p:cNvSpPr>
            <a:spLocks noGrp="1"/>
          </p:cNvSpPr>
          <p:nvPr>
            <p:ph type="title"/>
          </p:nvPr>
        </p:nvSpPr>
        <p:spPr>
          <a:xfrm flipV="1">
            <a:off x="457200" y="228919"/>
            <a:ext cx="8147248" cy="45719"/>
          </a:xfrm>
        </p:spPr>
        <p:txBody>
          <a:bodyPr>
            <a:normAutofit fontScale="90000"/>
          </a:bodyPr>
          <a:lstStyle/>
          <a:p>
            <a:endParaRPr lang="tr-TR" dirty="0"/>
          </a:p>
        </p:txBody>
      </p:sp>
    </p:spTree>
    <p:extLst>
      <p:ext uri="{BB962C8B-B14F-4D97-AF65-F5344CB8AC3E}">
        <p14:creationId xmlns:p14="http://schemas.microsoft.com/office/powerpoint/2010/main" xmlns="" val="26292876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291264" cy="5793507"/>
          </a:xfrm>
        </p:spPr>
        <p:txBody>
          <a:bodyPr>
            <a:normAutofit/>
          </a:bodyPr>
          <a:lstStyle/>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endParaRPr lang="tr-TR" dirty="0"/>
          </a:p>
          <a:p>
            <a:pPr marL="0" indent="0" algn="just">
              <a:buNone/>
            </a:pPr>
            <a:r>
              <a:rPr lang="tr-TR" dirty="0" smtClean="0"/>
              <a:t>Anonim </a:t>
            </a:r>
            <a:r>
              <a:rPr lang="tr-TR" dirty="0"/>
              <a:t>şirket esas sözleşmesinde </a:t>
            </a:r>
            <a:r>
              <a:rPr lang="tr-TR" dirty="0" smtClean="0"/>
              <a:t>yer alması gereken unsurlar şunlardır;</a:t>
            </a:r>
          </a:p>
          <a:p>
            <a:pPr algn="just">
              <a:buFontTx/>
              <a:buChar char="-"/>
            </a:pPr>
            <a:r>
              <a:rPr lang="tr-TR" dirty="0" smtClean="0"/>
              <a:t>Kurulacak anonim şirketin ticaret unvanı</a:t>
            </a:r>
          </a:p>
          <a:p>
            <a:pPr algn="just">
              <a:buFontTx/>
              <a:buChar char="-"/>
            </a:pPr>
            <a:r>
              <a:rPr lang="tr-TR" dirty="0" smtClean="0"/>
              <a:t>Şirketin merkezinin bulunacağı yer</a:t>
            </a:r>
          </a:p>
          <a:p>
            <a:pPr algn="just">
              <a:buFontTx/>
              <a:buChar char="-"/>
            </a:pPr>
            <a:r>
              <a:rPr lang="tr-TR" dirty="0" smtClean="0"/>
              <a:t>Şirketin işletme konusu</a:t>
            </a:r>
          </a:p>
          <a:p>
            <a:pPr algn="just">
              <a:buFontTx/>
              <a:buChar char="-"/>
            </a:pPr>
            <a:r>
              <a:rPr lang="tr-TR" dirty="0" smtClean="0"/>
              <a:t>Şirketin sermayesi ile her payın itibari değeri, bunların ödenmesinin şekil ve şartları</a:t>
            </a:r>
          </a:p>
          <a:p>
            <a:pPr algn="just">
              <a:buFontTx/>
              <a:buChar char="-"/>
            </a:pPr>
            <a:r>
              <a:rPr lang="tr-TR" dirty="0" smtClean="0"/>
              <a:t>Pay senetlerinin nama veya hamiline yazılı olacakları</a:t>
            </a:r>
          </a:p>
          <a:p>
            <a:pPr algn="just">
              <a:buFontTx/>
              <a:buChar char="-"/>
            </a:pPr>
            <a:r>
              <a:rPr lang="tr-TR" dirty="0" smtClean="0"/>
              <a:t>Belirli paylara tanınan imtiyazlar </a:t>
            </a:r>
          </a:p>
          <a:p>
            <a:pPr algn="just">
              <a:buFontTx/>
              <a:buChar char="-"/>
            </a:pPr>
            <a:endParaRPr lang="tr-TR" dirty="0"/>
          </a:p>
          <a:p>
            <a:pPr marL="0" indent="0">
              <a:buNone/>
            </a:pPr>
            <a:endParaRPr lang="tr-TR" dirty="0"/>
          </a:p>
        </p:txBody>
      </p:sp>
      <p:sp>
        <p:nvSpPr>
          <p:cNvPr id="2" name="Başlık 1"/>
          <p:cNvSpPr>
            <a:spLocks noGrp="1"/>
          </p:cNvSpPr>
          <p:nvPr>
            <p:ph type="title"/>
          </p:nvPr>
        </p:nvSpPr>
        <p:spPr>
          <a:xfrm flipV="1">
            <a:off x="457200" y="228919"/>
            <a:ext cx="8147248" cy="45719"/>
          </a:xfrm>
        </p:spPr>
        <p:txBody>
          <a:bodyPr>
            <a:normAutofit fontScale="90000"/>
          </a:bodyPr>
          <a:lstStyle/>
          <a:p>
            <a:endParaRPr lang="tr-TR" dirty="0"/>
          </a:p>
        </p:txBody>
      </p:sp>
    </p:spTree>
    <p:extLst>
      <p:ext uri="{BB962C8B-B14F-4D97-AF65-F5344CB8AC3E}">
        <p14:creationId xmlns:p14="http://schemas.microsoft.com/office/powerpoint/2010/main" xmlns="" val="15546044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0648"/>
            <a:ext cx="8363272" cy="5865515"/>
          </a:xfrm>
        </p:spPr>
        <p:txBody>
          <a:bodyPr>
            <a:normAutofit/>
          </a:bodyPr>
          <a:lstStyle/>
          <a:p>
            <a:pPr>
              <a:buFontTx/>
              <a:buChar char="-"/>
            </a:pPr>
            <a:endParaRPr lang="tr-TR" dirty="0" smtClean="0"/>
          </a:p>
          <a:p>
            <a:pPr>
              <a:buFontTx/>
              <a:buChar char="-"/>
            </a:pPr>
            <a:endParaRPr lang="tr-TR" dirty="0"/>
          </a:p>
          <a:p>
            <a:pPr>
              <a:buFontTx/>
              <a:buChar char="-"/>
            </a:pPr>
            <a:endParaRPr lang="tr-TR" dirty="0" smtClean="0"/>
          </a:p>
          <a:p>
            <a:pPr>
              <a:buFontTx/>
              <a:buChar char="-"/>
            </a:pPr>
            <a:endParaRPr lang="tr-TR" dirty="0"/>
          </a:p>
          <a:p>
            <a:pPr>
              <a:buFontTx/>
              <a:buChar char="-"/>
            </a:pPr>
            <a:endParaRPr lang="tr-TR" dirty="0" smtClean="0"/>
          </a:p>
          <a:p>
            <a:pPr algn="just">
              <a:buFontTx/>
              <a:buChar char="-"/>
            </a:pPr>
            <a:r>
              <a:rPr lang="tr-TR" dirty="0" smtClean="0"/>
              <a:t>Devir sınırlamaları</a:t>
            </a:r>
          </a:p>
          <a:p>
            <a:pPr algn="just">
              <a:buFontTx/>
              <a:buChar char="-"/>
            </a:pPr>
            <a:r>
              <a:rPr lang="tr-TR" dirty="0" smtClean="0"/>
              <a:t>Paradan başka sermaye olarak konan haklar ve </a:t>
            </a:r>
            <a:r>
              <a:rPr lang="tr-TR" dirty="0" err="1" smtClean="0"/>
              <a:t>ayınlarla</a:t>
            </a:r>
            <a:r>
              <a:rPr lang="tr-TR" dirty="0" smtClean="0"/>
              <a:t> ilgili bilgiler</a:t>
            </a:r>
          </a:p>
          <a:p>
            <a:pPr algn="just">
              <a:buFontTx/>
              <a:buChar char="-"/>
            </a:pPr>
            <a:r>
              <a:rPr lang="tr-TR" dirty="0" smtClean="0"/>
              <a:t>Kuruculara ve yönetim kurulu üyelerine tanınacak menfaatler</a:t>
            </a:r>
          </a:p>
          <a:p>
            <a:pPr algn="just">
              <a:buFontTx/>
              <a:buChar char="-"/>
            </a:pPr>
            <a:r>
              <a:rPr lang="tr-TR" dirty="0" smtClean="0"/>
              <a:t>Yönetim kurulu üye sayısı ve bunlardan imzaya yetkili olanlar</a:t>
            </a:r>
          </a:p>
          <a:p>
            <a:pPr algn="just">
              <a:buFontTx/>
              <a:buChar char="-"/>
            </a:pPr>
            <a:r>
              <a:rPr lang="tr-TR" dirty="0" smtClean="0"/>
              <a:t>Genel kurulların toplantıya nasıl çağrılacakları</a:t>
            </a:r>
          </a:p>
          <a:p>
            <a:pPr algn="just">
              <a:buFontTx/>
              <a:buChar char="-"/>
            </a:pPr>
            <a:r>
              <a:rPr lang="tr-TR" dirty="0" smtClean="0"/>
              <a:t>Oy hakları</a:t>
            </a:r>
          </a:p>
          <a:p>
            <a:pPr algn="just">
              <a:buFontTx/>
              <a:buChar char="-"/>
            </a:pPr>
            <a:r>
              <a:rPr lang="tr-TR" dirty="0" smtClean="0"/>
              <a:t>Varsa şirketin süresi</a:t>
            </a:r>
            <a:endParaRPr lang="tr-TR" dirty="0"/>
          </a:p>
        </p:txBody>
      </p:sp>
      <p:sp>
        <p:nvSpPr>
          <p:cNvPr id="2" name="Başlık 1"/>
          <p:cNvSpPr>
            <a:spLocks noGrp="1"/>
          </p:cNvSpPr>
          <p:nvPr>
            <p:ph type="title"/>
          </p:nvPr>
        </p:nvSpPr>
        <p:spPr>
          <a:xfrm flipV="1">
            <a:off x="457200" y="228919"/>
            <a:ext cx="8363272" cy="45719"/>
          </a:xfrm>
        </p:spPr>
        <p:txBody>
          <a:bodyPr>
            <a:normAutofit fontScale="90000"/>
          </a:bodyPr>
          <a:lstStyle/>
          <a:p>
            <a:endParaRPr lang="tr-TR" dirty="0"/>
          </a:p>
        </p:txBody>
      </p:sp>
    </p:spTree>
    <p:extLst>
      <p:ext uri="{BB962C8B-B14F-4D97-AF65-F5344CB8AC3E}">
        <p14:creationId xmlns:p14="http://schemas.microsoft.com/office/powerpoint/2010/main" xmlns="" val="21505781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0648"/>
            <a:ext cx="8363272" cy="5865515"/>
          </a:xfrm>
        </p:spPr>
        <p:txBody>
          <a:bodyPr/>
          <a:lstStyle/>
          <a:p>
            <a:pPr>
              <a:buFontTx/>
              <a:buChar char="-"/>
            </a:pPr>
            <a:endParaRPr lang="tr-TR" dirty="0" smtClean="0"/>
          </a:p>
          <a:p>
            <a:pPr algn="just">
              <a:buFontTx/>
              <a:buChar char="-"/>
            </a:pPr>
            <a:endParaRPr lang="tr-TR" dirty="0" smtClean="0"/>
          </a:p>
          <a:p>
            <a:pPr algn="just">
              <a:buFontTx/>
              <a:buChar char="-"/>
            </a:pPr>
            <a:endParaRPr lang="tr-TR" dirty="0"/>
          </a:p>
          <a:p>
            <a:pPr algn="just">
              <a:buFontTx/>
              <a:buChar char="-"/>
            </a:pPr>
            <a:endParaRPr lang="tr-TR" dirty="0" smtClean="0"/>
          </a:p>
          <a:p>
            <a:pPr algn="just">
              <a:buFontTx/>
              <a:buChar char="-"/>
            </a:pPr>
            <a:endParaRPr lang="tr-TR" dirty="0"/>
          </a:p>
          <a:p>
            <a:pPr algn="just">
              <a:buFontTx/>
              <a:buChar char="-"/>
            </a:pPr>
            <a:endParaRPr lang="tr-TR" dirty="0" smtClean="0"/>
          </a:p>
          <a:p>
            <a:pPr algn="just">
              <a:buFontTx/>
              <a:buChar char="-"/>
            </a:pPr>
            <a:r>
              <a:rPr lang="tr-TR" dirty="0" smtClean="0"/>
              <a:t>Şirkete ait ilanların nasıl yapılacağı</a:t>
            </a:r>
          </a:p>
          <a:p>
            <a:pPr algn="just">
              <a:buFontTx/>
              <a:buChar char="-"/>
            </a:pPr>
            <a:r>
              <a:rPr lang="tr-TR" dirty="0" smtClean="0"/>
              <a:t>Pay sahiplerinin taahhüt ettiği sermaye paylarının türleri ve miktarları</a:t>
            </a:r>
          </a:p>
          <a:p>
            <a:pPr algn="just">
              <a:buFontTx/>
              <a:buChar char="-"/>
            </a:pPr>
            <a:r>
              <a:rPr lang="tr-TR" dirty="0" smtClean="0"/>
              <a:t>Şirketin hesap dönemi</a:t>
            </a:r>
          </a:p>
          <a:p>
            <a:pPr algn="just">
              <a:buFontTx/>
              <a:buChar char="-"/>
            </a:pPr>
            <a:r>
              <a:rPr lang="tr-TR" dirty="0" smtClean="0"/>
              <a:t>İlk yönetim kurulu üyeleri</a:t>
            </a:r>
            <a:endParaRPr lang="tr-TR" dirty="0"/>
          </a:p>
        </p:txBody>
      </p:sp>
      <p:sp>
        <p:nvSpPr>
          <p:cNvPr id="2" name="Başlık 1"/>
          <p:cNvSpPr>
            <a:spLocks noGrp="1"/>
          </p:cNvSpPr>
          <p:nvPr>
            <p:ph type="title"/>
          </p:nvPr>
        </p:nvSpPr>
        <p:spPr>
          <a:xfrm>
            <a:off x="457199" y="274638"/>
            <a:ext cx="8243455" cy="45719"/>
          </a:xfrm>
        </p:spPr>
        <p:txBody>
          <a:bodyPr>
            <a:normAutofit fontScale="90000"/>
          </a:bodyPr>
          <a:lstStyle/>
          <a:p>
            <a:endParaRPr lang="tr-TR"/>
          </a:p>
        </p:txBody>
      </p:sp>
    </p:spTree>
    <p:extLst>
      <p:ext uri="{BB962C8B-B14F-4D97-AF65-F5344CB8AC3E}">
        <p14:creationId xmlns:p14="http://schemas.microsoft.com/office/powerpoint/2010/main" xmlns="" val="39922035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0648"/>
            <a:ext cx="8075240" cy="5865515"/>
          </a:xfrm>
        </p:spPr>
        <p:txBody>
          <a:bodyPr/>
          <a:lstStyle/>
          <a:p>
            <a:pPr marL="0" indent="0">
              <a:buNone/>
            </a:pPr>
            <a:endParaRPr lang="tr-TR" b="1" dirty="0" smtClean="0"/>
          </a:p>
          <a:p>
            <a:pPr marL="0" indent="0">
              <a:buNone/>
            </a:pPr>
            <a:endParaRPr lang="tr-TR" b="1" dirty="0"/>
          </a:p>
          <a:p>
            <a:pPr marL="0" indent="0">
              <a:buNone/>
            </a:pPr>
            <a:endParaRPr lang="tr-TR" b="1" dirty="0" smtClean="0"/>
          </a:p>
          <a:p>
            <a:pPr marL="0" indent="0">
              <a:buNone/>
            </a:pPr>
            <a:endParaRPr lang="tr-TR" b="1" dirty="0"/>
          </a:p>
          <a:p>
            <a:pPr marL="0" indent="0">
              <a:buNone/>
            </a:pPr>
            <a:endParaRPr lang="tr-TR" b="1" dirty="0" smtClean="0"/>
          </a:p>
          <a:p>
            <a:pPr marL="0" indent="0">
              <a:buNone/>
            </a:pPr>
            <a:r>
              <a:rPr lang="tr-TR" b="1" dirty="0" smtClean="0"/>
              <a:t>2. Anonim Şirketin Kurulması- Ön Anonim Şirket</a:t>
            </a:r>
          </a:p>
          <a:p>
            <a:pPr marL="0" indent="0" algn="just">
              <a:buNone/>
            </a:pPr>
            <a:r>
              <a:rPr lang="tr-TR" dirty="0" err="1" smtClean="0"/>
              <a:t>TTK’da</a:t>
            </a:r>
            <a:r>
              <a:rPr lang="tr-TR" dirty="0" smtClean="0"/>
              <a:t> belirtilen asgari içeriğe sahip esas sözleşmenin kurucu veya kurucular tarafından hazırlanmasının ardından sözleşmenin anılan kişiler tarafından imzalanması ve </a:t>
            </a:r>
            <a:r>
              <a:rPr lang="tr-TR" dirty="0"/>
              <a:t>imzaların noter tarafından onaylanması yahut ticaret sicili müdürü ya da yardımcısı huzurunda </a:t>
            </a:r>
            <a:r>
              <a:rPr lang="tr-TR" dirty="0" smtClean="0"/>
              <a:t>atılması, şirketin bu kişiler arasında kurulmuş sayılması için yeterlidir. </a:t>
            </a:r>
            <a:r>
              <a:rPr lang="tr-TR" b="1" dirty="0" smtClean="0"/>
              <a:t>Bu aşama ön-anonim şirket olarak da adlandırılmaktadır</a:t>
            </a:r>
            <a:r>
              <a:rPr lang="tr-TR" dirty="0" smtClean="0"/>
              <a:t>. </a:t>
            </a:r>
            <a:endParaRPr lang="tr-TR" dirty="0"/>
          </a:p>
        </p:txBody>
      </p:sp>
      <p:sp>
        <p:nvSpPr>
          <p:cNvPr id="2" name="Başlık 1"/>
          <p:cNvSpPr>
            <a:spLocks noGrp="1"/>
          </p:cNvSpPr>
          <p:nvPr>
            <p:ph type="title"/>
          </p:nvPr>
        </p:nvSpPr>
        <p:spPr>
          <a:xfrm flipV="1">
            <a:off x="457200" y="228919"/>
            <a:ext cx="8147248" cy="45719"/>
          </a:xfrm>
        </p:spPr>
        <p:txBody>
          <a:bodyPr>
            <a:normAutofit fontScale="90000"/>
          </a:bodyPr>
          <a:lstStyle/>
          <a:p>
            <a:endParaRPr lang="tr-TR" dirty="0"/>
          </a:p>
        </p:txBody>
      </p:sp>
    </p:spTree>
    <p:extLst>
      <p:ext uri="{BB962C8B-B14F-4D97-AF65-F5344CB8AC3E}">
        <p14:creationId xmlns:p14="http://schemas.microsoft.com/office/powerpoint/2010/main" xmlns="" val="25134104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219256" cy="5793507"/>
          </a:xfrm>
        </p:spPr>
        <p:txBody>
          <a:bodyPr>
            <a:normAutofit lnSpcReduction="10000"/>
          </a:bodyPr>
          <a:lstStyle/>
          <a:p>
            <a:pPr marL="0" indent="0" algn="just">
              <a:buNone/>
            </a:pPr>
            <a:endParaRPr lang="tr-TR" b="1" dirty="0" smtClean="0"/>
          </a:p>
          <a:p>
            <a:pPr marL="0" indent="0" algn="just">
              <a:buNone/>
            </a:pPr>
            <a:endParaRPr lang="tr-TR" b="1" dirty="0"/>
          </a:p>
          <a:p>
            <a:pPr marL="0" indent="0" algn="just">
              <a:buNone/>
            </a:pPr>
            <a:endParaRPr lang="tr-TR" b="1" dirty="0" smtClean="0"/>
          </a:p>
          <a:p>
            <a:pPr marL="0" indent="0" algn="just">
              <a:buNone/>
            </a:pPr>
            <a:endParaRPr lang="tr-TR" b="1" dirty="0"/>
          </a:p>
          <a:p>
            <a:pPr marL="0" indent="0" algn="just">
              <a:buNone/>
            </a:pPr>
            <a:r>
              <a:rPr lang="tr-TR" b="1" dirty="0" smtClean="0"/>
              <a:t>3. Sermaye Koyma Borcunun Kısmen veya Tamamen İfa Edilmesi</a:t>
            </a:r>
          </a:p>
          <a:p>
            <a:pPr marL="0" indent="0" algn="just">
              <a:buNone/>
            </a:pPr>
            <a:r>
              <a:rPr lang="tr-TR" dirty="0" smtClean="0"/>
              <a:t>Esas sözleşmenin hazırlanması ve imzaların </a:t>
            </a:r>
            <a:r>
              <a:rPr lang="tr-TR" dirty="0"/>
              <a:t>noter tarafından onaylanması yahut ticaret sicili müdürü ya da yardımcısı huzurunda </a:t>
            </a:r>
            <a:r>
              <a:rPr lang="tr-TR" dirty="0" smtClean="0"/>
              <a:t>atılmasının </a:t>
            </a:r>
            <a:r>
              <a:rPr lang="tr-TR" dirty="0"/>
              <a:t>ardından </a:t>
            </a:r>
            <a:r>
              <a:rPr lang="tr-TR" dirty="0" smtClean="0"/>
              <a:t>yapılması gereken ilk işlem </a:t>
            </a:r>
            <a:r>
              <a:rPr lang="tr-TR" b="1" dirty="0" smtClean="0"/>
              <a:t>nakit olarak taahhüt edilen sermayenin en az dörtte birinin ödenmesidir</a:t>
            </a:r>
            <a:r>
              <a:rPr lang="tr-TR" dirty="0" smtClean="0"/>
              <a:t>. Geriye kalan kısım ise şirketin ticaret siciline tescilinden itibaren </a:t>
            </a:r>
            <a:r>
              <a:rPr lang="tr-TR" b="1" dirty="0" smtClean="0"/>
              <a:t>24 ay içinde </a:t>
            </a:r>
            <a:r>
              <a:rPr lang="tr-TR" dirty="0" smtClean="0"/>
              <a:t>ödenmelidir. </a:t>
            </a:r>
            <a:r>
              <a:rPr lang="tr-TR" u="sng" dirty="0" smtClean="0"/>
              <a:t>Anonim şirketin paylarının kuruluştan sonra halka arz edilecek olması halinde ise pay bedellerinin dörtte birinin ödenmesi zorunluluğu ortadan kalkar. </a:t>
            </a:r>
            <a:endParaRPr lang="tr-TR" u="sng" dirty="0"/>
          </a:p>
        </p:txBody>
      </p:sp>
      <p:sp>
        <p:nvSpPr>
          <p:cNvPr id="2" name="Başlık 1"/>
          <p:cNvSpPr>
            <a:spLocks noGrp="1"/>
          </p:cNvSpPr>
          <p:nvPr>
            <p:ph type="title"/>
          </p:nvPr>
        </p:nvSpPr>
        <p:spPr>
          <a:xfrm flipV="1">
            <a:off x="457200" y="228919"/>
            <a:ext cx="8219256" cy="45719"/>
          </a:xfrm>
        </p:spPr>
        <p:txBody>
          <a:bodyPr>
            <a:normAutofit fontScale="90000"/>
          </a:bodyPr>
          <a:lstStyle/>
          <a:p>
            <a:endParaRPr lang="tr-TR" dirty="0"/>
          </a:p>
        </p:txBody>
      </p:sp>
    </p:spTree>
    <p:extLst>
      <p:ext uri="{BB962C8B-B14F-4D97-AF65-F5344CB8AC3E}">
        <p14:creationId xmlns:p14="http://schemas.microsoft.com/office/powerpoint/2010/main" xmlns="" val="12380268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0648"/>
            <a:ext cx="8219256" cy="5865515"/>
          </a:xfrm>
        </p:spPr>
        <p:txBody>
          <a:bodyPr/>
          <a:lstStyle/>
          <a:p>
            <a:pPr marL="0" indent="0">
              <a:buNone/>
            </a:pPr>
            <a:endParaRPr lang="tr-TR" b="1" dirty="0" smtClean="0"/>
          </a:p>
          <a:p>
            <a:pPr marL="0" indent="0">
              <a:buNone/>
            </a:pPr>
            <a:endParaRPr lang="tr-TR" b="1" dirty="0"/>
          </a:p>
          <a:p>
            <a:pPr marL="0" indent="0">
              <a:buNone/>
            </a:pPr>
            <a:endParaRPr lang="tr-TR" b="1" dirty="0" smtClean="0"/>
          </a:p>
          <a:p>
            <a:pPr marL="0" indent="0">
              <a:buNone/>
            </a:pPr>
            <a:endParaRPr lang="tr-TR" b="1" dirty="0"/>
          </a:p>
          <a:p>
            <a:pPr marL="0" indent="0">
              <a:buNone/>
            </a:pPr>
            <a:endParaRPr lang="tr-TR" b="1" dirty="0" smtClean="0"/>
          </a:p>
          <a:p>
            <a:pPr marL="0" indent="0">
              <a:buNone/>
            </a:pPr>
            <a:r>
              <a:rPr lang="tr-TR" b="1" dirty="0" smtClean="0"/>
              <a:t>4. Bakanlık İzni</a:t>
            </a:r>
          </a:p>
          <a:p>
            <a:pPr marL="0" indent="0" algn="just">
              <a:buNone/>
            </a:pPr>
            <a:r>
              <a:rPr lang="tr-TR" dirty="0" smtClean="0"/>
              <a:t>TTK m. 333’e göre </a:t>
            </a:r>
            <a:r>
              <a:rPr lang="tr-TR" b="1" dirty="0" smtClean="0"/>
              <a:t>Gümrük ve Ticaret Bakanlığınc</a:t>
            </a:r>
            <a:r>
              <a:rPr lang="tr-TR" dirty="0" smtClean="0"/>
              <a:t>a çıkarılacak tebliğle, faaliyet alanları belirlenip ilan edilecek anonim şirketler </a:t>
            </a:r>
            <a:r>
              <a:rPr lang="tr-TR" b="1" dirty="0" smtClean="0"/>
              <a:t>Bakanlığın izni</a:t>
            </a:r>
            <a:r>
              <a:rPr lang="tr-TR" dirty="0" smtClean="0"/>
              <a:t> ile kurulabilir. Bakanlığın çıkardığı bu tebliğin 5. maddesine göre </a:t>
            </a:r>
            <a:r>
              <a:rPr lang="tr-TR" u="sng" dirty="0" smtClean="0"/>
              <a:t>SPK’ya tabi şirketlerin kuruluşları ve esas sözleşme değişiklikleri Bakanlığın iznine tabidir</a:t>
            </a:r>
            <a:r>
              <a:rPr lang="tr-TR" dirty="0" smtClean="0"/>
              <a:t>. </a:t>
            </a:r>
            <a:endParaRPr lang="tr-TR" dirty="0"/>
          </a:p>
        </p:txBody>
      </p:sp>
      <p:sp>
        <p:nvSpPr>
          <p:cNvPr id="2" name="Başlık 1"/>
          <p:cNvSpPr>
            <a:spLocks noGrp="1"/>
          </p:cNvSpPr>
          <p:nvPr>
            <p:ph type="title"/>
          </p:nvPr>
        </p:nvSpPr>
        <p:spPr>
          <a:xfrm flipV="1">
            <a:off x="457200" y="228919"/>
            <a:ext cx="8219256" cy="45719"/>
          </a:xfrm>
        </p:spPr>
        <p:txBody>
          <a:bodyPr>
            <a:normAutofit fontScale="90000"/>
          </a:bodyPr>
          <a:lstStyle/>
          <a:p>
            <a:endParaRPr lang="tr-TR" dirty="0"/>
          </a:p>
        </p:txBody>
      </p:sp>
    </p:spTree>
    <p:extLst>
      <p:ext uri="{BB962C8B-B14F-4D97-AF65-F5344CB8AC3E}">
        <p14:creationId xmlns:p14="http://schemas.microsoft.com/office/powerpoint/2010/main" xmlns="" val="19715790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0648"/>
            <a:ext cx="8291264" cy="6120680"/>
          </a:xfrm>
        </p:spPr>
        <p:txBody>
          <a:bodyPr>
            <a:normAutofit/>
          </a:bodyPr>
          <a:lstStyle/>
          <a:p>
            <a:pPr marL="0" indent="0">
              <a:buNone/>
            </a:pPr>
            <a:endParaRPr lang="tr-TR" b="1" dirty="0" smtClean="0"/>
          </a:p>
          <a:p>
            <a:pPr marL="0" indent="0">
              <a:buNone/>
            </a:pPr>
            <a:endParaRPr lang="tr-TR" b="1" dirty="0"/>
          </a:p>
          <a:p>
            <a:pPr marL="0" indent="0">
              <a:buNone/>
            </a:pPr>
            <a:endParaRPr lang="tr-TR" b="1" dirty="0" smtClean="0"/>
          </a:p>
          <a:p>
            <a:pPr marL="0" indent="0">
              <a:buNone/>
            </a:pPr>
            <a:endParaRPr lang="tr-TR" b="1" dirty="0"/>
          </a:p>
          <a:p>
            <a:pPr marL="0" indent="0">
              <a:buNone/>
            </a:pPr>
            <a:endParaRPr lang="tr-TR" b="1" dirty="0" smtClean="0"/>
          </a:p>
          <a:p>
            <a:pPr marL="0" indent="0">
              <a:buNone/>
            </a:pPr>
            <a:r>
              <a:rPr lang="tr-TR" b="1" dirty="0" smtClean="0"/>
              <a:t>5. Ticaret Siciline Tescil ve İlan </a:t>
            </a:r>
          </a:p>
          <a:p>
            <a:pPr marL="0" indent="0" algn="just">
              <a:buNone/>
            </a:pPr>
            <a:r>
              <a:rPr lang="tr-TR" dirty="0" smtClean="0"/>
              <a:t>Anonim şirket, </a:t>
            </a:r>
            <a:r>
              <a:rPr lang="tr-TR" b="1" dirty="0" smtClean="0"/>
              <a:t>merkezinin bulunduğu yerdeki ticaret siciline tescil ile tüzel kişilik kazanacağından</a:t>
            </a:r>
            <a:r>
              <a:rPr lang="tr-TR" dirty="0" smtClean="0"/>
              <a:t>, şirket esas sözleşmesinin diğer belgeler ile birlikte sicil müdürlüğüne verilmesi ve tescilin yaptırılması gerekir. Şirketin ticaret siciline tescili için kuruculara tanınan süre, Bakanlığın iznine tabi şirketlerde iznin alınmasından itibaren, diğer anonim şirketlerde ise esas sözleşmedeki imzaların </a:t>
            </a:r>
            <a:r>
              <a:rPr lang="tr-TR" dirty="0"/>
              <a:t>noter tarafından onaylanması yahut ticaret sicili müdürü ya da yardımcısı huzurunda </a:t>
            </a:r>
            <a:r>
              <a:rPr lang="tr-TR" dirty="0" smtClean="0"/>
              <a:t>atılmasından </a:t>
            </a:r>
            <a:r>
              <a:rPr lang="tr-TR" dirty="0"/>
              <a:t>itibaren </a:t>
            </a:r>
            <a:r>
              <a:rPr lang="tr-TR" b="1" dirty="0" smtClean="0"/>
              <a:t>30 gündür</a:t>
            </a:r>
            <a:r>
              <a:rPr lang="tr-TR" dirty="0" smtClean="0"/>
              <a:t>.</a:t>
            </a:r>
            <a:endParaRPr lang="tr-TR" dirty="0"/>
          </a:p>
        </p:txBody>
      </p:sp>
      <p:sp>
        <p:nvSpPr>
          <p:cNvPr id="2" name="Başlık 1"/>
          <p:cNvSpPr>
            <a:spLocks noGrp="1"/>
          </p:cNvSpPr>
          <p:nvPr>
            <p:ph type="title"/>
          </p:nvPr>
        </p:nvSpPr>
        <p:spPr>
          <a:xfrm flipV="1">
            <a:off x="457200" y="228919"/>
            <a:ext cx="8219256" cy="45719"/>
          </a:xfrm>
        </p:spPr>
        <p:txBody>
          <a:bodyPr>
            <a:normAutofit fontScale="90000"/>
          </a:bodyPr>
          <a:lstStyle/>
          <a:p>
            <a:endParaRPr lang="tr-TR" dirty="0"/>
          </a:p>
        </p:txBody>
      </p:sp>
    </p:spTree>
    <p:extLst>
      <p:ext uri="{BB962C8B-B14F-4D97-AF65-F5344CB8AC3E}">
        <p14:creationId xmlns:p14="http://schemas.microsoft.com/office/powerpoint/2010/main" xmlns="" val="13267180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smtClean="0"/>
              <a:t>Ticaret siciline yapılacak tescil ile anonim şirket tüzel kişilik kazanmış olur. </a:t>
            </a:r>
            <a:r>
              <a:rPr lang="tr-TR" u="sng" smtClean="0"/>
              <a:t>Tescil </a:t>
            </a:r>
            <a:r>
              <a:rPr lang="tr-TR" u="sng" dirty="0" smtClean="0"/>
              <a:t>kurucu etkiye sahiptir.</a:t>
            </a:r>
            <a:r>
              <a:rPr lang="tr-TR" dirty="0" smtClean="0"/>
              <a:t> Ticaret siciline tescil edilen şirketin Türkiye Ticaret Sicili Gazetesinde ilan edilmesi gerekir. </a:t>
            </a:r>
            <a:r>
              <a:rPr lang="tr-TR" u="sng" dirty="0" smtClean="0"/>
              <a:t>Yapılacak ilan ise açıklayıcı niteliktedir</a:t>
            </a:r>
            <a:r>
              <a:rPr lang="tr-TR" dirty="0" smtClean="0"/>
              <a:t>. </a:t>
            </a:r>
            <a:endParaRPr lang="tr-TR" dirty="0"/>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xmlns="" val="29542994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lgn="just">
              <a:buNone/>
            </a:pPr>
            <a:r>
              <a:rPr lang="tr-TR" dirty="0"/>
              <a:t>SPK m. 3(e)’ye göre halka açık </a:t>
            </a:r>
            <a:r>
              <a:rPr lang="tr-TR" dirty="0" smtClean="0"/>
              <a:t>şirket, </a:t>
            </a:r>
            <a:r>
              <a:rPr lang="tr-TR" b="1" dirty="0"/>
              <a:t>payları halka arz edilmiş olan</a:t>
            </a:r>
            <a:r>
              <a:rPr lang="tr-TR" dirty="0"/>
              <a:t> veya </a:t>
            </a:r>
            <a:r>
              <a:rPr lang="tr-TR" b="1" dirty="0"/>
              <a:t>halka arz edilmiş sayılan</a:t>
            </a:r>
            <a:r>
              <a:rPr lang="tr-TR" dirty="0"/>
              <a:t> anonim </a:t>
            </a:r>
            <a:r>
              <a:rPr lang="tr-TR" dirty="0" smtClean="0"/>
              <a:t>şirketlerdir. </a:t>
            </a:r>
            <a:endParaRPr lang="tr-TR" dirty="0"/>
          </a:p>
          <a:p>
            <a:pPr marL="0" indent="0" algn="just">
              <a:buNone/>
            </a:pPr>
            <a:r>
              <a:rPr lang="tr-TR" dirty="0" smtClean="0"/>
              <a:t>SPK m. 16/f.1 hükmüne göre payları borsada işlem gören şirketler ile pay sahibi sayısı 500’ü aşan anonim şirketlerin payları </a:t>
            </a:r>
            <a:r>
              <a:rPr lang="tr-TR" b="1" dirty="0" smtClean="0"/>
              <a:t>halka arz olunmuş </a:t>
            </a:r>
            <a:r>
              <a:rPr lang="tr-TR" dirty="0" smtClean="0"/>
              <a:t>sayılır. Bu şirketler halka açık şirket hükümlerine tabi olurlar. </a:t>
            </a:r>
          </a:p>
          <a:p>
            <a:pPr marL="0" indent="0" algn="just">
              <a:buNone/>
            </a:pPr>
            <a:endParaRPr lang="tr-TR" dirty="0"/>
          </a:p>
        </p:txBody>
      </p:sp>
      <p:sp>
        <p:nvSpPr>
          <p:cNvPr id="2" name="Başlık 1"/>
          <p:cNvSpPr>
            <a:spLocks noGrp="1"/>
          </p:cNvSpPr>
          <p:nvPr>
            <p:ph type="title"/>
          </p:nvPr>
        </p:nvSpPr>
        <p:spPr/>
        <p:txBody>
          <a:bodyPr>
            <a:normAutofit/>
          </a:bodyPr>
          <a:lstStyle/>
          <a:p>
            <a:r>
              <a:rPr lang="tr-TR" sz="4000" b="1" dirty="0" smtClean="0"/>
              <a:t>Halka Açık Anonim Şirket Kavramı</a:t>
            </a:r>
            <a:endParaRPr lang="tr-TR" sz="4000" b="1" dirty="0"/>
          </a:p>
        </p:txBody>
      </p:sp>
    </p:spTree>
    <p:extLst>
      <p:ext uri="{BB962C8B-B14F-4D97-AF65-F5344CB8AC3E}">
        <p14:creationId xmlns:p14="http://schemas.microsoft.com/office/powerpoint/2010/main" xmlns="" val="7408128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363272" cy="6768752"/>
          </a:xfrm>
        </p:spPr>
        <p:txBody>
          <a:bodyPr>
            <a:normAutofit/>
          </a:bodyPr>
          <a:lstStyle/>
          <a:p>
            <a:pPr marL="0" indent="0" algn="just">
              <a:buNone/>
            </a:pPr>
            <a:endParaRPr lang="tr-TR" b="1" dirty="0" smtClean="0"/>
          </a:p>
          <a:p>
            <a:pPr marL="0" indent="0" algn="just">
              <a:buNone/>
            </a:pPr>
            <a:endParaRPr lang="tr-TR" b="1" dirty="0"/>
          </a:p>
          <a:p>
            <a:pPr marL="0" indent="0" algn="just">
              <a:buNone/>
            </a:pPr>
            <a:endParaRPr lang="tr-TR" b="1" dirty="0" smtClean="0"/>
          </a:p>
          <a:p>
            <a:pPr marL="0" indent="0" algn="just">
              <a:buNone/>
            </a:pPr>
            <a:endParaRPr lang="tr-TR" b="1" dirty="0"/>
          </a:p>
          <a:p>
            <a:pPr marL="0" indent="0" algn="just">
              <a:buNone/>
            </a:pPr>
            <a:r>
              <a:rPr lang="tr-TR" b="1" dirty="0" smtClean="0"/>
              <a:t>Anonim Şirket Kurulduktan Sonra Payların Halka Arz Edilmesi</a:t>
            </a:r>
          </a:p>
          <a:p>
            <a:pPr marL="0" indent="0" algn="just">
              <a:buNone/>
            </a:pPr>
            <a:r>
              <a:rPr lang="tr-TR" dirty="0" smtClean="0"/>
              <a:t>TTK m. 346 ile anonim şirketin kuruluşunun ardından payların halka arzı imkanı getirilmiştir. Bunun için şirketin </a:t>
            </a:r>
            <a:r>
              <a:rPr lang="tr-TR" b="1" dirty="0" smtClean="0"/>
              <a:t>esas sözleşmesinde hüküm bulunmalı</a:t>
            </a:r>
            <a:r>
              <a:rPr lang="tr-TR" dirty="0" smtClean="0"/>
              <a:t>, taahhüt ve garanti edilmiş nakit karşılığı payların sahiplerince, şirketin tüzel kişilik kazanmasından sonra </a:t>
            </a:r>
            <a:r>
              <a:rPr lang="tr-TR" b="1" dirty="0" smtClean="0"/>
              <a:t>2 aylık süre </a:t>
            </a:r>
            <a:r>
              <a:rPr lang="tr-TR" dirty="0" smtClean="0"/>
              <a:t>içerisinde halka arz gerçekleştirilmelidir. Halka arz, sermaye piyasası mevzuatına göre gerçekleşir. </a:t>
            </a:r>
            <a:r>
              <a:rPr lang="tr-TR" u="sng" dirty="0" smtClean="0"/>
              <a:t>Halka arz edilip de süresinde satılmayan payların bedellerinin tamamı, süresinde halka arz edilmeyen payların bedellerinin ise dörtte biri, 2 aylık süreyi izleyen 3 gün içinde ödenir</a:t>
            </a:r>
            <a:r>
              <a:rPr lang="tr-TR" dirty="0" smtClean="0"/>
              <a:t>. </a:t>
            </a:r>
            <a:endParaRPr lang="tr-TR" dirty="0"/>
          </a:p>
        </p:txBody>
      </p:sp>
      <p:sp>
        <p:nvSpPr>
          <p:cNvPr id="2" name="Başlık 1"/>
          <p:cNvSpPr>
            <a:spLocks noGrp="1"/>
          </p:cNvSpPr>
          <p:nvPr>
            <p:ph type="title"/>
          </p:nvPr>
        </p:nvSpPr>
        <p:spPr>
          <a:xfrm flipV="1">
            <a:off x="457200" y="228919"/>
            <a:ext cx="8291264" cy="45719"/>
          </a:xfrm>
        </p:spPr>
        <p:txBody>
          <a:bodyPr>
            <a:normAutofit fontScale="90000"/>
          </a:bodyPr>
          <a:lstStyle/>
          <a:p>
            <a:endParaRPr lang="tr-TR" dirty="0"/>
          </a:p>
        </p:txBody>
      </p:sp>
    </p:spTree>
    <p:extLst>
      <p:ext uri="{BB962C8B-B14F-4D97-AF65-F5344CB8AC3E}">
        <p14:creationId xmlns:p14="http://schemas.microsoft.com/office/powerpoint/2010/main" xmlns="" val="139570468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0648"/>
            <a:ext cx="8291264" cy="6264696"/>
          </a:xfrm>
        </p:spPr>
        <p:txBody>
          <a:bodyPr>
            <a:normAutofit/>
          </a:bodyPr>
          <a:lstStyle/>
          <a:p>
            <a:pPr marL="0" indent="0">
              <a:buNone/>
            </a:pPr>
            <a:endParaRPr lang="tr-TR" b="1" dirty="0" smtClean="0"/>
          </a:p>
          <a:p>
            <a:pPr marL="0" indent="0">
              <a:buNone/>
            </a:pPr>
            <a:endParaRPr lang="tr-TR" b="1" dirty="0"/>
          </a:p>
          <a:p>
            <a:pPr marL="0" indent="0">
              <a:buNone/>
            </a:pPr>
            <a:endParaRPr lang="tr-TR" b="1" dirty="0" smtClean="0"/>
          </a:p>
          <a:p>
            <a:pPr marL="0" indent="0">
              <a:buNone/>
            </a:pPr>
            <a:endParaRPr lang="tr-TR" b="1" dirty="0"/>
          </a:p>
          <a:p>
            <a:pPr marL="0" indent="0">
              <a:buNone/>
            </a:pPr>
            <a:endParaRPr lang="tr-TR" b="1" dirty="0" smtClean="0"/>
          </a:p>
          <a:p>
            <a:pPr marL="0" indent="0">
              <a:buNone/>
            </a:pPr>
            <a:r>
              <a:rPr lang="tr-TR" b="1" dirty="0" smtClean="0"/>
              <a:t>Anonim Şirketin Kuruluş İşlemlerindeki Eksiklik ve Aykırılıkların Yaptırımı</a:t>
            </a:r>
          </a:p>
          <a:p>
            <a:pPr marL="0" indent="0" algn="just">
              <a:buNone/>
            </a:pPr>
            <a:r>
              <a:rPr lang="tr-TR" dirty="0" smtClean="0"/>
              <a:t>Anonim şirketin tüzel kişilik kazanmasından sonra, kuruluş işlemlerinde bir eksiklik veya hukuka aykırılık yapıldığı ortaya çıkarsa artık </a:t>
            </a:r>
            <a:r>
              <a:rPr lang="tr-TR" b="1" dirty="0" smtClean="0"/>
              <a:t>şirketin yokluğu veya butlanı ileri sürülemez</a:t>
            </a:r>
            <a:r>
              <a:rPr lang="tr-TR" dirty="0" smtClean="0"/>
              <a:t>. Yalnızca </a:t>
            </a:r>
            <a:r>
              <a:rPr lang="tr-TR" b="1" dirty="0" smtClean="0"/>
              <a:t>fesih davası </a:t>
            </a:r>
            <a:r>
              <a:rPr lang="tr-TR" dirty="0" smtClean="0"/>
              <a:t>açılabilir. Ancak fesih davasının açılabilmesi için şirketin kuruluşu sırasında kanun hükümlerine aykırı hareket edilmek suretiyle, alacaklıların, pay sahiplerinin veya kamunun menfaatlerinin önemli bir şekilde tehlikeye düşürülmüş veya ihlal edilmiş olması gerekir. </a:t>
            </a:r>
            <a:endParaRPr lang="tr-TR" dirty="0"/>
          </a:p>
        </p:txBody>
      </p:sp>
      <p:sp>
        <p:nvSpPr>
          <p:cNvPr id="2" name="Başlık 1"/>
          <p:cNvSpPr>
            <a:spLocks noGrp="1"/>
          </p:cNvSpPr>
          <p:nvPr>
            <p:ph type="title"/>
          </p:nvPr>
        </p:nvSpPr>
        <p:spPr>
          <a:xfrm flipV="1">
            <a:off x="457200" y="228919"/>
            <a:ext cx="8219256" cy="45719"/>
          </a:xfrm>
        </p:spPr>
        <p:txBody>
          <a:bodyPr>
            <a:normAutofit fontScale="90000"/>
          </a:bodyPr>
          <a:lstStyle/>
          <a:p>
            <a:endParaRPr lang="tr-TR" dirty="0"/>
          </a:p>
        </p:txBody>
      </p:sp>
    </p:spTree>
    <p:extLst>
      <p:ext uri="{BB962C8B-B14F-4D97-AF65-F5344CB8AC3E}">
        <p14:creationId xmlns:p14="http://schemas.microsoft.com/office/powerpoint/2010/main" xmlns="" val="1129219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332656"/>
            <a:ext cx="8424936" cy="6192688"/>
          </a:xfrm>
        </p:spPr>
        <p:txBody>
          <a:bodyPr>
            <a:normAutofit/>
          </a:bodyPr>
          <a:lstStyle/>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r>
              <a:rPr lang="tr-TR" dirty="0" smtClean="0"/>
              <a:t>Anonim şirketin feshi davasını açma hakkı </a:t>
            </a:r>
            <a:r>
              <a:rPr lang="tr-TR" u="sng" dirty="0" smtClean="0"/>
              <a:t>yönetim kuruluna, Gümrük ve Ticaret Bakanlığına, ilgili alacaklıya ve pay sahiplerine </a:t>
            </a:r>
            <a:r>
              <a:rPr lang="tr-TR" dirty="0" smtClean="0"/>
              <a:t>tanınmıştır. Dava şirket merkezinin bulunduğu yerdeki asliye ticaret mahkemesinde, şirketin tüzel kişilik kazandığı tarihten itibaren </a:t>
            </a:r>
            <a:r>
              <a:rPr lang="tr-TR" b="1" dirty="0" smtClean="0"/>
              <a:t>3 ay</a:t>
            </a:r>
            <a:r>
              <a:rPr lang="tr-TR" dirty="0" smtClean="0"/>
              <a:t> içinde açılmalıdır. Mahkeme gerçekten hukuka aykırılıkların ve eksikliklerin bulunduğunu tespit ederse, fesih kararı verir. Fesih kararı ileriye dönük/ileriye etkili sonuçlar doğurur. Böylece şirketin tüzel kişilik kazanmış olmasına güvenerek şirketle işlem yapmış olan kişilerin hakları korunmuş olur. </a:t>
            </a:r>
            <a:endParaRPr lang="tr-TR" dirty="0"/>
          </a:p>
        </p:txBody>
      </p:sp>
      <p:sp>
        <p:nvSpPr>
          <p:cNvPr id="2" name="Başlık 1"/>
          <p:cNvSpPr>
            <a:spLocks noGrp="1"/>
          </p:cNvSpPr>
          <p:nvPr>
            <p:ph type="title"/>
          </p:nvPr>
        </p:nvSpPr>
        <p:spPr>
          <a:xfrm>
            <a:off x="467544" y="-819472"/>
            <a:ext cx="8229600" cy="1143000"/>
          </a:xfrm>
        </p:spPr>
        <p:txBody>
          <a:bodyPr/>
          <a:lstStyle/>
          <a:p>
            <a:endParaRPr lang="tr-TR"/>
          </a:p>
        </p:txBody>
      </p:sp>
    </p:spTree>
    <p:extLst>
      <p:ext uri="{BB962C8B-B14F-4D97-AF65-F5344CB8AC3E}">
        <p14:creationId xmlns:p14="http://schemas.microsoft.com/office/powerpoint/2010/main" xmlns="" val="26068547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0648"/>
            <a:ext cx="8219256" cy="5865515"/>
          </a:xfrm>
        </p:spPr>
        <p:txBody>
          <a:bodyPr/>
          <a:lstStyle/>
          <a:p>
            <a:pPr marL="0" indent="0">
              <a:buNone/>
            </a:pPr>
            <a:endParaRPr lang="tr-TR" b="1" dirty="0" smtClean="0"/>
          </a:p>
          <a:p>
            <a:pPr marL="0" indent="0">
              <a:buNone/>
            </a:pPr>
            <a:endParaRPr lang="tr-TR" b="1" dirty="0" smtClean="0"/>
          </a:p>
          <a:p>
            <a:pPr marL="0" indent="0">
              <a:buNone/>
            </a:pPr>
            <a:endParaRPr lang="tr-TR" b="1" dirty="0"/>
          </a:p>
          <a:p>
            <a:pPr marL="0" indent="0">
              <a:buNone/>
            </a:pPr>
            <a:endParaRPr lang="tr-TR" b="1" dirty="0" smtClean="0"/>
          </a:p>
          <a:p>
            <a:pPr marL="0" indent="0">
              <a:buNone/>
            </a:pPr>
            <a:endParaRPr lang="tr-TR" b="1" dirty="0"/>
          </a:p>
          <a:p>
            <a:pPr marL="0" indent="0">
              <a:buNone/>
            </a:pPr>
            <a:r>
              <a:rPr lang="tr-TR" b="1" dirty="0" smtClean="0"/>
              <a:t>Halka Açık Anonim Şirketlerin Organları</a:t>
            </a:r>
          </a:p>
          <a:p>
            <a:pPr marL="0" indent="0" algn="just">
              <a:buNone/>
            </a:pPr>
            <a:r>
              <a:rPr lang="tr-TR" dirty="0" smtClean="0"/>
              <a:t>Halka açık anonim şirketlerde TTK uyarınca iki zorunlu organ karşımıza çıkmaktadır. Bunlardan biri </a:t>
            </a:r>
            <a:r>
              <a:rPr lang="tr-TR" u="sng" dirty="0" smtClean="0"/>
              <a:t>genel kurul</a:t>
            </a:r>
            <a:r>
              <a:rPr lang="tr-TR" dirty="0" smtClean="0"/>
              <a:t> diğeri ise </a:t>
            </a:r>
            <a:r>
              <a:rPr lang="tr-TR" u="sng" dirty="0" smtClean="0"/>
              <a:t>yönetim kuruludur</a:t>
            </a:r>
            <a:r>
              <a:rPr lang="tr-TR" dirty="0" smtClean="0"/>
              <a:t>. Halka açık anonim şirketlerin organlarının genel işleyişi </a:t>
            </a:r>
            <a:r>
              <a:rPr lang="tr-TR" dirty="0" err="1" smtClean="0"/>
              <a:t>TTK’da</a:t>
            </a:r>
            <a:r>
              <a:rPr lang="tr-TR" dirty="0" smtClean="0"/>
              <a:t> düzenlenmiştir. Ancak bu organların işleyişiyle ilgili SPK’da da birtakım özel düzenlemeler bulunmaktadır. </a:t>
            </a:r>
          </a:p>
          <a:p>
            <a:pPr marL="0" indent="0">
              <a:buNone/>
            </a:pPr>
            <a:endParaRPr lang="tr-TR" dirty="0"/>
          </a:p>
        </p:txBody>
      </p:sp>
      <p:sp>
        <p:nvSpPr>
          <p:cNvPr id="2" name="Başlık 1"/>
          <p:cNvSpPr>
            <a:spLocks noGrp="1"/>
          </p:cNvSpPr>
          <p:nvPr>
            <p:ph type="title"/>
          </p:nvPr>
        </p:nvSpPr>
        <p:spPr>
          <a:xfrm flipV="1">
            <a:off x="457200" y="228919"/>
            <a:ext cx="8219256" cy="45719"/>
          </a:xfrm>
        </p:spPr>
        <p:txBody>
          <a:bodyPr>
            <a:normAutofit fontScale="90000"/>
          </a:bodyPr>
          <a:lstStyle/>
          <a:p>
            <a:endParaRPr lang="tr-TR" dirty="0"/>
          </a:p>
        </p:txBody>
      </p:sp>
    </p:spTree>
    <p:extLst>
      <p:ext uri="{BB962C8B-B14F-4D97-AF65-F5344CB8AC3E}">
        <p14:creationId xmlns:p14="http://schemas.microsoft.com/office/powerpoint/2010/main" xmlns="" val="3111465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219256" cy="5793507"/>
          </a:xfrm>
        </p:spPr>
        <p:txBody>
          <a:bodyPr/>
          <a:lstStyle/>
          <a:p>
            <a:pPr marL="514350" indent="-514350">
              <a:buAutoNum type="arabicPeriod"/>
            </a:pPr>
            <a:endParaRPr lang="tr-TR" dirty="0" smtClean="0"/>
          </a:p>
          <a:p>
            <a:pPr marL="514350" indent="-514350">
              <a:buAutoNum type="arabicPeriod"/>
            </a:pPr>
            <a:endParaRPr lang="tr-TR" b="1" dirty="0" smtClean="0"/>
          </a:p>
          <a:p>
            <a:pPr marL="514350" indent="-514350">
              <a:buAutoNum type="arabicPeriod"/>
            </a:pPr>
            <a:endParaRPr lang="tr-TR" b="1" dirty="0"/>
          </a:p>
          <a:p>
            <a:pPr marL="514350" indent="-514350">
              <a:buAutoNum type="arabicPeriod"/>
            </a:pPr>
            <a:endParaRPr lang="tr-TR" b="1" dirty="0" smtClean="0"/>
          </a:p>
          <a:p>
            <a:pPr marL="0" indent="0">
              <a:buNone/>
            </a:pPr>
            <a:endParaRPr lang="tr-TR" b="1" dirty="0" smtClean="0"/>
          </a:p>
          <a:p>
            <a:pPr marL="0" indent="0">
              <a:buNone/>
            </a:pPr>
            <a:r>
              <a:rPr lang="tr-TR" b="1" dirty="0" smtClean="0"/>
              <a:t>1. Genel Kurul</a:t>
            </a:r>
          </a:p>
          <a:p>
            <a:pPr marL="0" indent="0" algn="just">
              <a:buNone/>
            </a:pPr>
            <a:r>
              <a:rPr lang="tr-TR" dirty="0" smtClean="0"/>
              <a:t>Anonim şirket genel kurulu zorunlu bir organdır ve </a:t>
            </a:r>
            <a:r>
              <a:rPr lang="tr-TR" b="1" dirty="0" smtClean="0"/>
              <a:t>pay sahiplerinden oluşur</a:t>
            </a:r>
            <a:r>
              <a:rPr lang="tr-TR" dirty="0" smtClean="0"/>
              <a:t>. Yılda en az bir defa toplanması zorunlu olan genel kurul, her zaman olağanüstü toplanabilir. Genel kurulda alınan kararlar, toplantıya katılsın katılmasın tüm pay sahiplerini bağlar. Pay sahipleri şirketle ilgili birçok haklarını genel kurulda kullanabilir. </a:t>
            </a:r>
            <a:endParaRPr lang="tr-TR" dirty="0"/>
          </a:p>
        </p:txBody>
      </p:sp>
      <p:sp>
        <p:nvSpPr>
          <p:cNvPr id="2" name="Başlık 1"/>
          <p:cNvSpPr>
            <a:spLocks noGrp="1"/>
          </p:cNvSpPr>
          <p:nvPr>
            <p:ph type="title"/>
          </p:nvPr>
        </p:nvSpPr>
        <p:spPr>
          <a:xfrm>
            <a:off x="457200" y="274638"/>
            <a:ext cx="8147248" cy="58018"/>
          </a:xfrm>
        </p:spPr>
        <p:txBody>
          <a:bodyPr>
            <a:normAutofit fontScale="90000"/>
          </a:bodyPr>
          <a:lstStyle/>
          <a:p>
            <a:endParaRPr lang="tr-TR" dirty="0"/>
          </a:p>
        </p:txBody>
      </p:sp>
    </p:spTree>
    <p:extLst>
      <p:ext uri="{BB962C8B-B14F-4D97-AF65-F5344CB8AC3E}">
        <p14:creationId xmlns:p14="http://schemas.microsoft.com/office/powerpoint/2010/main" xmlns="" val="27248819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363272" cy="6336704"/>
          </a:xfrm>
        </p:spPr>
        <p:txBody>
          <a:bodyPr>
            <a:normAutofit/>
          </a:bodyPr>
          <a:lstStyle/>
          <a:p>
            <a:pPr marL="0" indent="0">
              <a:buNone/>
            </a:pPr>
            <a:endParaRPr lang="tr-TR" b="1" dirty="0" smtClean="0"/>
          </a:p>
          <a:p>
            <a:pPr marL="0" indent="0">
              <a:buNone/>
            </a:pPr>
            <a:endParaRPr lang="tr-TR" b="1" dirty="0"/>
          </a:p>
          <a:p>
            <a:pPr marL="0" indent="0">
              <a:buNone/>
            </a:pPr>
            <a:endParaRPr lang="tr-TR" b="1" dirty="0" smtClean="0"/>
          </a:p>
          <a:p>
            <a:pPr marL="0" indent="0">
              <a:buNone/>
            </a:pPr>
            <a:endParaRPr lang="tr-TR" b="1" dirty="0"/>
          </a:p>
          <a:p>
            <a:pPr marL="0" indent="0">
              <a:buNone/>
            </a:pPr>
            <a:r>
              <a:rPr lang="tr-TR" b="1" dirty="0" smtClean="0"/>
              <a:t>Genel Kurulun Yetkileri</a:t>
            </a:r>
          </a:p>
          <a:p>
            <a:pPr marL="0" indent="0" algn="just">
              <a:buNone/>
            </a:pPr>
            <a:r>
              <a:rPr lang="tr-TR" dirty="0" smtClean="0"/>
              <a:t>Genel kurul anonim şirketin karar organıdır ve kanunda ve esas sözleşmede açıkça öngörülen hallerde bütün kararları alma yetkisine sahiptir. Genel kurulun </a:t>
            </a:r>
            <a:r>
              <a:rPr lang="tr-TR" b="1" i="1" dirty="0" smtClean="0"/>
              <a:t>devredilemez yetkileri</a:t>
            </a:r>
            <a:r>
              <a:rPr lang="tr-TR" dirty="0" smtClean="0"/>
              <a:t>, esas sözleşmenin değiştirilmesi, yönetim kurulu üyelerinin seçimi, görev süreleri, ibraları ve görevden alınmalarıyla özlük hakları, denetçinin seçimi, finansal tablolara, yönetim kurulunun yıllık raporuna, yıllık kâr üzerinde tasarrufa, kar payları ile kazanç paylarının belirlenmesine dair kararların alınması, şirketin feshi, önemli miktarda şirket varlığının toptan satışıdır. </a:t>
            </a:r>
            <a:endParaRPr lang="tr-TR" dirty="0"/>
          </a:p>
        </p:txBody>
      </p:sp>
      <p:sp>
        <p:nvSpPr>
          <p:cNvPr id="2" name="Başlık 1"/>
          <p:cNvSpPr>
            <a:spLocks noGrp="1"/>
          </p:cNvSpPr>
          <p:nvPr>
            <p:ph type="title"/>
          </p:nvPr>
        </p:nvSpPr>
        <p:spPr>
          <a:xfrm flipV="1">
            <a:off x="457200" y="228919"/>
            <a:ext cx="8147248" cy="45719"/>
          </a:xfrm>
        </p:spPr>
        <p:txBody>
          <a:bodyPr>
            <a:normAutofit fontScale="90000"/>
          </a:bodyPr>
          <a:lstStyle/>
          <a:p>
            <a:endParaRPr lang="tr-TR" dirty="0"/>
          </a:p>
        </p:txBody>
      </p:sp>
    </p:spTree>
    <p:extLst>
      <p:ext uri="{BB962C8B-B14F-4D97-AF65-F5344CB8AC3E}">
        <p14:creationId xmlns:p14="http://schemas.microsoft.com/office/powerpoint/2010/main" xmlns="" val="36533460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88640"/>
            <a:ext cx="8219256" cy="5937523"/>
          </a:xfrm>
        </p:spPr>
        <p:txBody>
          <a:bodyPr/>
          <a:lstStyle/>
          <a:p>
            <a:pPr marL="0" indent="0">
              <a:buNone/>
            </a:pPr>
            <a:endParaRPr lang="tr-TR" b="1" dirty="0" smtClean="0"/>
          </a:p>
          <a:p>
            <a:pPr marL="0" indent="0">
              <a:buNone/>
            </a:pPr>
            <a:endParaRPr lang="tr-TR" b="1" dirty="0"/>
          </a:p>
          <a:p>
            <a:pPr marL="0" indent="0">
              <a:buNone/>
            </a:pPr>
            <a:endParaRPr lang="tr-TR" b="1" dirty="0" smtClean="0"/>
          </a:p>
          <a:p>
            <a:pPr marL="0" indent="0">
              <a:buNone/>
            </a:pPr>
            <a:endParaRPr lang="tr-TR" b="1" dirty="0"/>
          </a:p>
          <a:p>
            <a:pPr marL="0" indent="0">
              <a:buNone/>
            </a:pPr>
            <a:endParaRPr lang="tr-TR" b="1" dirty="0" smtClean="0"/>
          </a:p>
          <a:p>
            <a:pPr marL="0" indent="0">
              <a:buNone/>
            </a:pPr>
            <a:r>
              <a:rPr lang="tr-TR" b="1" dirty="0" smtClean="0"/>
              <a:t>Genel Kurul Toplantıları</a:t>
            </a:r>
          </a:p>
          <a:p>
            <a:pPr marL="0" indent="0" algn="just">
              <a:buNone/>
            </a:pPr>
            <a:r>
              <a:rPr lang="tr-TR" dirty="0" smtClean="0"/>
              <a:t>Anonim şirketin genel kurul toplantıları </a:t>
            </a:r>
            <a:r>
              <a:rPr lang="tr-TR" b="1" dirty="0" smtClean="0"/>
              <a:t>olağan ve olağanüstü </a:t>
            </a:r>
            <a:r>
              <a:rPr lang="tr-TR" dirty="0" smtClean="0"/>
              <a:t>toplantılar olarak ikiye ayrılmaktadır. Olağan GK toplantısı her faaliyet dönemi sonundan itibaren </a:t>
            </a:r>
            <a:r>
              <a:rPr lang="tr-TR" b="1" dirty="0" smtClean="0"/>
              <a:t>3 ay </a:t>
            </a:r>
            <a:r>
              <a:rPr lang="tr-TR" dirty="0" smtClean="0"/>
              <a:t>içinde yapılır. Gerektiğinde genel kurul olağanüstü toplantıya da çağrılabilir. Gerek olağan gerek olağanüstü toplantılar, şirket esas sözleşmesinde aksine bir düzenleme yoksa </a:t>
            </a:r>
            <a:r>
              <a:rPr lang="tr-TR" b="1" dirty="0" smtClean="0"/>
              <a:t>şirket merkezinin bulunduğu yerde toplanır</a:t>
            </a:r>
            <a:r>
              <a:rPr lang="tr-TR" dirty="0" smtClean="0"/>
              <a:t>.</a:t>
            </a:r>
          </a:p>
        </p:txBody>
      </p:sp>
      <p:sp>
        <p:nvSpPr>
          <p:cNvPr id="2" name="Başlık 1"/>
          <p:cNvSpPr>
            <a:spLocks noGrp="1"/>
          </p:cNvSpPr>
          <p:nvPr>
            <p:ph type="title"/>
          </p:nvPr>
        </p:nvSpPr>
        <p:spPr>
          <a:xfrm flipV="1">
            <a:off x="457200" y="228919"/>
            <a:ext cx="8219256" cy="45719"/>
          </a:xfrm>
        </p:spPr>
        <p:txBody>
          <a:bodyPr>
            <a:normAutofit fontScale="90000"/>
          </a:bodyPr>
          <a:lstStyle/>
          <a:p>
            <a:endParaRPr lang="tr-TR" dirty="0"/>
          </a:p>
        </p:txBody>
      </p:sp>
    </p:spTree>
    <p:extLst>
      <p:ext uri="{BB962C8B-B14F-4D97-AF65-F5344CB8AC3E}">
        <p14:creationId xmlns:p14="http://schemas.microsoft.com/office/powerpoint/2010/main" xmlns="" val="16589796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260648"/>
            <a:ext cx="8280920" cy="6336704"/>
          </a:xfrm>
        </p:spPr>
        <p:txBody>
          <a:bodyPr>
            <a:normAutofit/>
          </a:bodyPr>
          <a:lstStyle/>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endParaRPr lang="tr-TR" dirty="0"/>
          </a:p>
          <a:p>
            <a:pPr marL="0" indent="0" algn="just">
              <a:buNone/>
            </a:pPr>
            <a:r>
              <a:rPr lang="tr-TR" dirty="0" smtClean="0"/>
              <a:t>Genel kurul toplantıları </a:t>
            </a:r>
            <a:r>
              <a:rPr lang="tr-TR" b="1" dirty="0" smtClean="0"/>
              <a:t>çağrılı veya çağrısız </a:t>
            </a:r>
            <a:r>
              <a:rPr lang="tr-TR" dirty="0" smtClean="0"/>
              <a:t>olarak da yapılabilir. Çağrılı genel kurul toplantısının yapılabilmesi için yönetim kurulu tarafından gündemin hazırlanması ve toplantı yapılacağının pay sahiplerine duyurulması gerekir. </a:t>
            </a:r>
          </a:p>
          <a:p>
            <a:pPr marL="0" indent="0" algn="just">
              <a:buNone/>
            </a:pPr>
            <a:r>
              <a:rPr lang="tr-TR" dirty="0" smtClean="0"/>
              <a:t>Halka açık bir anonim şirkette genel kurul toplantısı ve gündem, </a:t>
            </a:r>
            <a:r>
              <a:rPr lang="tr-TR" b="1" i="1" dirty="0" smtClean="0"/>
              <a:t>şirketin internet sitesi, Kamuyu Aydınlatma Platformu ile Kurulca belirlenen diğer yerlerde ilan edilmek zorundadır</a:t>
            </a:r>
            <a:r>
              <a:rPr lang="tr-TR" dirty="0" smtClean="0"/>
              <a:t>. Bu çağrı, ilan ve toplantı günleri hariç olmak üzere, toplantı tarihinden en az </a:t>
            </a:r>
            <a:r>
              <a:rPr lang="tr-TR" b="1" dirty="0" smtClean="0"/>
              <a:t>üç hafta </a:t>
            </a:r>
            <a:r>
              <a:rPr lang="tr-TR" dirty="0" smtClean="0"/>
              <a:t>önce yapılmalıdır. </a:t>
            </a:r>
          </a:p>
          <a:p>
            <a:pPr marL="0" indent="0" algn="just">
              <a:buNone/>
            </a:pPr>
            <a:endParaRPr lang="tr-TR" dirty="0"/>
          </a:p>
        </p:txBody>
      </p:sp>
      <p:sp>
        <p:nvSpPr>
          <p:cNvPr id="2" name="Başlık 1"/>
          <p:cNvSpPr>
            <a:spLocks noGrp="1"/>
          </p:cNvSpPr>
          <p:nvPr>
            <p:ph type="title"/>
          </p:nvPr>
        </p:nvSpPr>
        <p:spPr>
          <a:xfrm flipV="1">
            <a:off x="457200" y="228919"/>
            <a:ext cx="8219256" cy="45719"/>
          </a:xfrm>
        </p:spPr>
        <p:txBody>
          <a:bodyPr>
            <a:normAutofit fontScale="90000"/>
          </a:bodyPr>
          <a:lstStyle/>
          <a:p>
            <a:endParaRPr lang="tr-TR" dirty="0"/>
          </a:p>
        </p:txBody>
      </p:sp>
    </p:spTree>
    <p:extLst>
      <p:ext uri="{BB962C8B-B14F-4D97-AF65-F5344CB8AC3E}">
        <p14:creationId xmlns:p14="http://schemas.microsoft.com/office/powerpoint/2010/main" xmlns="" val="26616598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363272" cy="6192688"/>
          </a:xfrm>
        </p:spPr>
        <p:txBody>
          <a:bodyPr>
            <a:normAutofit/>
          </a:bodyPr>
          <a:lstStyle/>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r>
              <a:rPr lang="tr-TR" dirty="0" smtClean="0"/>
              <a:t>Genel kurulu toplantıya çağırabilecekler; yönetim kurulu, tasfiye memurları, mahkemenin izniyle her bir pay sahibi ve azınlık pay sahipleridir (</a:t>
            </a:r>
            <a:r>
              <a:rPr lang="tr-TR" b="1" dirty="0" smtClean="0"/>
              <a:t>sermayenin 1/20’ne sahip pay sahipleri</a:t>
            </a:r>
            <a:r>
              <a:rPr lang="tr-TR" dirty="0" smtClean="0"/>
              <a:t>).</a:t>
            </a:r>
          </a:p>
          <a:p>
            <a:pPr marL="0" indent="0" algn="just">
              <a:buNone/>
            </a:pPr>
            <a:r>
              <a:rPr lang="tr-TR" dirty="0" smtClean="0"/>
              <a:t>Genel kurul toplantılarına katılacak olanlar önceden bir liste halinde hazırlanır. Hamile yazılı pay sahipleri ise toplantıdan en az bir gün önce şirkete başvurarak </a:t>
            </a:r>
            <a:r>
              <a:rPr lang="tr-TR" b="1" dirty="0" smtClean="0"/>
              <a:t>giriş kartı </a:t>
            </a:r>
            <a:r>
              <a:rPr lang="tr-TR" dirty="0" smtClean="0"/>
              <a:t>almak suretiyle toplantıya katılırlar. </a:t>
            </a:r>
            <a:r>
              <a:rPr lang="tr-TR" u="sng" dirty="0" err="1" smtClean="0"/>
              <a:t>HAAŞ’ların</a:t>
            </a:r>
            <a:r>
              <a:rPr lang="tr-TR" u="sng" dirty="0" smtClean="0"/>
              <a:t> </a:t>
            </a:r>
            <a:r>
              <a:rPr lang="tr-TR" u="sng" dirty="0" err="1" smtClean="0"/>
              <a:t>kayden</a:t>
            </a:r>
            <a:r>
              <a:rPr lang="tr-TR" u="sng" dirty="0" smtClean="0"/>
              <a:t> izlenen payları açısından hazırlanacak «</a:t>
            </a:r>
            <a:r>
              <a:rPr lang="tr-TR" b="1" u="sng" dirty="0" smtClean="0"/>
              <a:t>hazır bulunanlar listesi</a:t>
            </a:r>
            <a:r>
              <a:rPr lang="tr-TR" u="sng" dirty="0" smtClean="0"/>
              <a:t>» ise merkezi kayıt kuruluşundan sağlanacak «</a:t>
            </a:r>
            <a:r>
              <a:rPr lang="tr-TR" b="1" u="sng" dirty="0" smtClean="0"/>
              <a:t>pay sahipleri </a:t>
            </a:r>
            <a:r>
              <a:rPr lang="tr-TR" b="1" u="sng" dirty="0" err="1" smtClean="0"/>
              <a:t>listesi</a:t>
            </a:r>
            <a:r>
              <a:rPr lang="tr-TR" u="sng" dirty="0" err="1" smtClean="0"/>
              <a:t>»ne</a:t>
            </a:r>
            <a:r>
              <a:rPr lang="tr-TR" u="sng" dirty="0" smtClean="0"/>
              <a:t> göre düzenlenir. </a:t>
            </a:r>
          </a:p>
        </p:txBody>
      </p:sp>
      <p:sp>
        <p:nvSpPr>
          <p:cNvPr id="2" name="Başlık 1"/>
          <p:cNvSpPr>
            <a:spLocks noGrp="1"/>
          </p:cNvSpPr>
          <p:nvPr>
            <p:ph type="title"/>
          </p:nvPr>
        </p:nvSpPr>
        <p:spPr>
          <a:xfrm>
            <a:off x="467544" y="-819472"/>
            <a:ext cx="8229600" cy="1143000"/>
          </a:xfrm>
        </p:spPr>
        <p:txBody>
          <a:bodyPr/>
          <a:lstStyle/>
          <a:p>
            <a:endParaRPr lang="tr-TR"/>
          </a:p>
        </p:txBody>
      </p:sp>
    </p:spTree>
    <p:extLst>
      <p:ext uri="{BB962C8B-B14F-4D97-AF65-F5344CB8AC3E}">
        <p14:creationId xmlns:p14="http://schemas.microsoft.com/office/powerpoint/2010/main" xmlns="" val="298874877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199" y="304800"/>
            <a:ext cx="8368145" cy="5821363"/>
          </a:xfrm>
        </p:spPr>
        <p:txBody>
          <a:bodyPr/>
          <a:lstStyle/>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lgn="just">
              <a:buNone/>
            </a:pPr>
            <a:r>
              <a:rPr lang="tr-TR" dirty="0" smtClean="0"/>
              <a:t>Çağrısız genel kurul toplantısının yapılabilmesi için bütün pay sahiplerinin hazır bulunması ve tamamının toplantı sonuna kadar toplantıda kalması gerekir. </a:t>
            </a:r>
            <a:r>
              <a:rPr lang="tr-TR" u="sng" dirty="0" smtClean="0"/>
              <a:t>Bu tür bir toplantıda önceden duyuru yapılması veya gündemin ilan edilmesi gibi şartlar aranmaz</a:t>
            </a:r>
            <a:r>
              <a:rPr lang="tr-TR" dirty="0" smtClean="0"/>
              <a:t>. </a:t>
            </a:r>
            <a:endParaRPr lang="tr-TR" dirty="0"/>
          </a:p>
        </p:txBody>
      </p:sp>
      <p:sp>
        <p:nvSpPr>
          <p:cNvPr id="2" name="Başlık 1"/>
          <p:cNvSpPr>
            <a:spLocks noGrp="1"/>
          </p:cNvSpPr>
          <p:nvPr>
            <p:ph type="title"/>
          </p:nvPr>
        </p:nvSpPr>
        <p:spPr>
          <a:xfrm>
            <a:off x="457200" y="274638"/>
            <a:ext cx="8219256" cy="58018"/>
          </a:xfrm>
        </p:spPr>
        <p:txBody>
          <a:bodyPr>
            <a:normAutofit fontScale="90000"/>
          </a:bodyPr>
          <a:lstStyle/>
          <a:p>
            <a:endParaRPr lang="tr-TR"/>
          </a:p>
        </p:txBody>
      </p:sp>
    </p:spTree>
    <p:extLst>
      <p:ext uri="{BB962C8B-B14F-4D97-AF65-F5344CB8AC3E}">
        <p14:creationId xmlns:p14="http://schemas.microsoft.com/office/powerpoint/2010/main" xmlns="" val="31665611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075240" cy="5793507"/>
          </a:xfrm>
        </p:spPr>
        <p:txBody>
          <a:bodyPr>
            <a:normAutofit/>
          </a:bodyPr>
          <a:lstStyle/>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r>
              <a:rPr lang="tr-TR" dirty="0" smtClean="0"/>
              <a:t>Halka açık anonim şirketler, anonim şirketlerin bir türüdür. Anonim şirketler ise </a:t>
            </a:r>
            <a:r>
              <a:rPr lang="tr-TR" b="1" dirty="0" smtClean="0"/>
              <a:t>sermaye şirketlerinin </a:t>
            </a:r>
            <a:r>
              <a:rPr lang="tr-TR" dirty="0" smtClean="0"/>
              <a:t>tipik örneğidir. Anonim şirketler kapalı tip olarak kurulup faaliyette bulunabilecekleri gibi halka da açılabilir. </a:t>
            </a:r>
            <a:r>
              <a:rPr lang="tr-TR" u="sng" dirty="0" smtClean="0"/>
              <a:t>Anonim şirket ya kurulurken halka açılmaktadır ya da daha sonraki bir zamanda halka açılma işlemlerini gerçekleştirmektedir. </a:t>
            </a:r>
            <a:r>
              <a:rPr lang="tr-TR" dirty="0" smtClean="0"/>
              <a:t>Ayrıca anonim şirketin ortak sayısı 500’ü geçtiği için SPK uyarınca halka açık anonim şirket olarak nitelendirilmesi de söz konusudur. </a:t>
            </a:r>
            <a:endParaRPr lang="tr-TR" dirty="0"/>
          </a:p>
        </p:txBody>
      </p:sp>
      <p:sp>
        <p:nvSpPr>
          <p:cNvPr id="2" name="Başlık 1"/>
          <p:cNvSpPr>
            <a:spLocks noGrp="1"/>
          </p:cNvSpPr>
          <p:nvPr>
            <p:ph type="title"/>
          </p:nvPr>
        </p:nvSpPr>
        <p:spPr>
          <a:xfrm>
            <a:off x="457200" y="274638"/>
            <a:ext cx="8075240" cy="58018"/>
          </a:xfrm>
        </p:spPr>
        <p:txBody>
          <a:bodyPr>
            <a:normAutofit fontScale="90000"/>
          </a:bodyPr>
          <a:lstStyle/>
          <a:p>
            <a:endParaRPr lang="tr-TR" dirty="0"/>
          </a:p>
        </p:txBody>
      </p:sp>
    </p:spTree>
    <p:extLst>
      <p:ext uri="{BB962C8B-B14F-4D97-AF65-F5344CB8AC3E}">
        <p14:creationId xmlns:p14="http://schemas.microsoft.com/office/powerpoint/2010/main" xmlns="" val="227240866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0648"/>
            <a:ext cx="8291264" cy="6336704"/>
          </a:xfrm>
        </p:spPr>
        <p:txBody>
          <a:bodyPr>
            <a:normAutofit/>
          </a:bodyPr>
          <a:lstStyle/>
          <a:p>
            <a:pPr marL="0" indent="0" algn="just">
              <a:buNone/>
            </a:pPr>
            <a:endParaRPr lang="tr-TR" b="1" dirty="0" smtClean="0"/>
          </a:p>
          <a:p>
            <a:pPr marL="0" indent="0" algn="just">
              <a:buNone/>
            </a:pPr>
            <a:endParaRPr lang="tr-TR" b="1" dirty="0"/>
          </a:p>
          <a:p>
            <a:pPr marL="0" indent="0" algn="just">
              <a:buNone/>
            </a:pPr>
            <a:endParaRPr lang="tr-TR" b="1" dirty="0" smtClean="0"/>
          </a:p>
          <a:p>
            <a:pPr marL="0" indent="0" algn="just">
              <a:buNone/>
            </a:pPr>
            <a:endParaRPr lang="tr-TR" b="1" dirty="0"/>
          </a:p>
          <a:p>
            <a:pPr marL="0" indent="0" algn="just">
              <a:buNone/>
            </a:pPr>
            <a:endParaRPr lang="tr-TR" b="1" dirty="0" smtClean="0"/>
          </a:p>
          <a:p>
            <a:pPr marL="0" indent="0" algn="just">
              <a:buNone/>
            </a:pPr>
            <a:r>
              <a:rPr lang="tr-TR" b="1" dirty="0" smtClean="0"/>
              <a:t>Genel Kurul Toplantılarında Gündeme Bağlılık İlkesi</a:t>
            </a:r>
          </a:p>
          <a:p>
            <a:pPr marL="0" indent="0" algn="just">
              <a:buNone/>
            </a:pPr>
            <a:r>
              <a:rPr lang="tr-TR" dirty="0" smtClean="0"/>
              <a:t>Kural olarak genel kurulu toplantıya kim çağırmış ise gündemi de o belirler. </a:t>
            </a:r>
            <a:r>
              <a:rPr lang="tr-TR" u="sng" dirty="0" smtClean="0"/>
              <a:t>Anonim şirket çağrılı genel kurul toplantılarında gündeme bağlılık ilkesi geçerlidir</a:t>
            </a:r>
            <a:r>
              <a:rPr lang="tr-TR" dirty="0" smtClean="0"/>
              <a:t>. Bu ilkeye göre genel kurul toplantısında, önceden ilan edilen gündem dışında bir konu görüşülemez ve karara bağlanamaz. </a:t>
            </a:r>
            <a:r>
              <a:rPr lang="tr-TR" u="sng" dirty="0" smtClean="0"/>
              <a:t>Ancak kanuni bir istisna olarak yönetim kurulu üyelerinin görevden alınmaları ve yenilerinin seçimi yılsonu finansal tablolarının görüşülmesi maddesiyle ilgili sayılır ve özel bir gündemi gerektirmez</a:t>
            </a:r>
            <a:r>
              <a:rPr lang="tr-TR" dirty="0" smtClean="0"/>
              <a:t>. </a:t>
            </a:r>
            <a:endParaRPr lang="tr-TR" dirty="0"/>
          </a:p>
        </p:txBody>
      </p:sp>
      <p:sp>
        <p:nvSpPr>
          <p:cNvPr id="2" name="Başlık 1"/>
          <p:cNvSpPr>
            <a:spLocks noGrp="1"/>
          </p:cNvSpPr>
          <p:nvPr>
            <p:ph type="title"/>
          </p:nvPr>
        </p:nvSpPr>
        <p:spPr>
          <a:xfrm flipV="1">
            <a:off x="457200" y="228919"/>
            <a:ext cx="8219256" cy="45719"/>
          </a:xfrm>
        </p:spPr>
        <p:txBody>
          <a:bodyPr>
            <a:normAutofit fontScale="90000"/>
          </a:bodyPr>
          <a:lstStyle/>
          <a:p>
            <a:endParaRPr lang="tr-TR" dirty="0"/>
          </a:p>
        </p:txBody>
      </p:sp>
    </p:spTree>
    <p:extLst>
      <p:ext uri="{BB962C8B-B14F-4D97-AF65-F5344CB8AC3E}">
        <p14:creationId xmlns:p14="http://schemas.microsoft.com/office/powerpoint/2010/main" xmlns="" val="41505050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smtClean="0"/>
              <a:t>Halka açık anonim şirketlerin genel kurullarında gündeme bağlılık ilkesinin bir diğer istisnası da </a:t>
            </a:r>
            <a:r>
              <a:rPr lang="tr-TR" b="1" dirty="0" smtClean="0"/>
              <a:t>Kurul’un gündeme madde ekletebilme yetkisidir</a:t>
            </a:r>
            <a:r>
              <a:rPr lang="tr-TR" dirty="0" smtClean="0"/>
              <a:t>. Kurul’un görüşülmesini veya ortaklara duyurulmasını istediği hususların, genel kurul gündemine alınması zorunludur. </a:t>
            </a:r>
            <a:endParaRPr lang="tr-TR" dirty="0"/>
          </a:p>
        </p:txBody>
      </p:sp>
      <p:sp>
        <p:nvSpPr>
          <p:cNvPr id="2" name="Başlık 1"/>
          <p:cNvSpPr>
            <a:spLocks noGrp="1"/>
          </p:cNvSpPr>
          <p:nvPr>
            <p:ph type="title"/>
          </p:nvPr>
        </p:nvSpPr>
        <p:spPr/>
        <p:txBody>
          <a:bodyPr/>
          <a:lstStyle/>
          <a:p>
            <a:endParaRPr lang="tr-TR" dirty="0"/>
          </a:p>
        </p:txBody>
      </p:sp>
    </p:spTree>
    <p:extLst>
      <p:ext uri="{BB962C8B-B14F-4D97-AF65-F5344CB8AC3E}">
        <p14:creationId xmlns:p14="http://schemas.microsoft.com/office/powerpoint/2010/main" xmlns="" val="309790487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0648"/>
            <a:ext cx="8219256" cy="5865515"/>
          </a:xfrm>
        </p:spPr>
        <p:txBody>
          <a:bodyPr/>
          <a:lstStyle/>
          <a:p>
            <a:pPr marL="0" indent="0">
              <a:buNone/>
            </a:pPr>
            <a:endParaRPr lang="tr-TR" b="1" dirty="0" smtClean="0"/>
          </a:p>
          <a:p>
            <a:pPr marL="0" indent="0">
              <a:buNone/>
            </a:pPr>
            <a:endParaRPr lang="tr-TR" b="1" dirty="0"/>
          </a:p>
          <a:p>
            <a:pPr marL="0" indent="0">
              <a:buNone/>
            </a:pPr>
            <a:endParaRPr lang="tr-TR" b="1" dirty="0" smtClean="0"/>
          </a:p>
          <a:p>
            <a:pPr marL="0" indent="0">
              <a:buNone/>
            </a:pPr>
            <a:endParaRPr lang="tr-TR" b="1" dirty="0"/>
          </a:p>
          <a:p>
            <a:pPr marL="0" indent="0">
              <a:buNone/>
            </a:pPr>
            <a:endParaRPr lang="tr-TR" b="1" dirty="0" smtClean="0"/>
          </a:p>
          <a:p>
            <a:pPr marL="0" indent="0">
              <a:buNone/>
            </a:pPr>
            <a:r>
              <a:rPr lang="tr-TR" b="1" dirty="0" smtClean="0"/>
              <a:t>Elektronik Ortamda Genel Kurul</a:t>
            </a:r>
          </a:p>
          <a:p>
            <a:pPr marL="0" indent="0" algn="just">
              <a:buNone/>
            </a:pPr>
            <a:r>
              <a:rPr lang="tr-TR" dirty="0" smtClean="0"/>
              <a:t>Genel kurul toplantıları </a:t>
            </a:r>
            <a:r>
              <a:rPr lang="tr-TR" b="1" dirty="0" err="1" smtClean="0"/>
              <a:t>fiziken</a:t>
            </a:r>
            <a:r>
              <a:rPr lang="tr-TR" b="1" dirty="0" smtClean="0"/>
              <a:t> yapılan toplantılar </a:t>
            </a:r>
            <a:r>
              <a:rPr lang="tr-TR" dirty="0" smtClean="0"/>
              <a:t>ve </a:t>
            </a:r>
            <a:r>
              <a:rPr lang="tr-TR" b="1" dirty="0" smtClean="0"/>
              <a:t>elektronik ortamda yapılan toplantılar </a:t>
            </a:r>
            <a:r>
              <a:rPr lang="tr-TR" dirty="0" smtClean="0"/>
              <a:t>olarak da ikiye ayrılabilir. Elektronik ortamda genel kurulun amacı genel kurul toplantılarına katılımın kolaylaştırılmasıdır. </a:t>
            </a:r>
          </a:p>
          <a:p>
            <a:pPr marL="0" indent="0" algn="just">
              <a:buNone/>
            </a:pPr>
            <a:r>
              <a:rPr lang="tr-TR" dirty="0" smtClean="0"/>
              <a:t>Halka kapalı anonim şirketlerde esas sözleşmede özel bir hüküm bulunması şartıyla elektronik ortamda genel kurul yapılması mümkündür. </a:t>
            </a:r>
            <a:endParaRPr lang="tr-TR" dirty="0"/>
          </a:p>
        </p:txBody>
      </p:sp>
      <p:sp>
        <p:nvSpPr>
          <p:cNvPr id="2" name="Başlık 1"/>
          <p:cNvSpPr>
            <a:spLocks noGrp="1"/>
          </p:cNvSpPr>
          <p:nvPr>
            <p:ph type="title"/>
          </p:nvPr>
        </p:nvSpPr>
        <p:spPr>
          <a:xfrm flipV="1">
            <a:off x="457200" y="228919"/>
            <a:ext cx="8147248" cy="45719"/>
          </a:xfrm>
        </p:spPr>
        <p:txBody>
          <a:bodyPr>
            <a:normAutofit fontScale="90000"/>
          </a:bodyPr>
          <a:lstStyle/>
          <a:p>
            <a:endParaRPr lang="tr-TR" dirty="0"/>
          </a:p>
        </p:txBody>
      </p:sp>
    </p:spTree>
    <p:extLst>
      <p:ext uri="{BB962C8B-B14F-4D97-AF65-F5344CB8AC3E}">
        <p14:creationId xmlns:p14="http://schemas.microsoft.com/office/powerpoint/2010/main" xmlns="" val="279330158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smtClean="0"/>
              <a:t>Halka açık anonim şirketler bakımından ise, </a:t>
            </a:r>
            <a:r>
              <a:rPr lang="tr-TR" b="1" dirty="0" smtClean="0"/>
              <a:t>pay senetleri borsaya </a:t>
            </a:r>
            <a:r>
              <a:rPr lang="tr-TR" b="1" dirty="0" err="1" smtClean="0"/>
              <a:t>kote</a:t>
            </a:r>
            <a:r>
              <a:rPr lang="tr-TR" b="1" dirty="0" smtClean="0"/>
              <a:t> edilmiş olan şirketlerde elektronik ortamda genel kurul yapılması zorunlu hale getirilmiştir</a:t>
            </a:r>
            <a:r>
              <a:rPr lang="tr-TR" dirty="0" smtClean="0"/>
              <a:t>. Bu nedenle halka açık olup da pay senetleri borsaya </a:t>
            </a:r>
            <a:r>
              <a:rPr lang="tr-TR" dirty="0" err="1" smtClean="0"/>
              <a:t>kote</a:t>
            </a:r>
            <a:r>
              <a:rPr lang="tr-TR" dirty="0" smtClean="0"/>
              <a:t> edilmemiş anonim şirketlerde elektronik genel kurul zorunluluğu bulunmaz. </a:t>
            </a:r>
            <a:endParaRPr lang="tr-TR" dirty="0"/>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xmlns="" val="129222736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764704"/>
            <a:ext cx="8280920" cy="5616624"/>
          </a:xfrm>
        </p:spPr>
        <p:txBody>
          <a:bodyPr/>
          <a:lstStyle/>
          <a:p>
            <a:pPr marL="0" indent="0" algn="just">
              <a:buNone/>
            </a:pPr>
            <a:endParaRPr lang="tr-TR" b="1" dirty="0" smtClean="0"/>
          </a:p>
          <a:p>
            <a:pPr marL="0" indent="0" algn="just">
              <a:buNone/>
            </a:pPr>
            <a:endParaRPr lang="tr-TR" b="1" dirty="0"/>
          </a:p>
          <a:p>
            <a:pPr marL="0" indent="0" algn="just">
              <a:buNone/>
            </a:pPr>
            <a:endParaRPr lang="tr-TR" b="1" dirty="0" smtClean="0"/>
          </a:p>
          <a:p>
            <a:pPr marL="0" indent="0" algn="just">
              <a:buNone/>
            </a:pPr>
            <a:endParaRPr lang="tr-TR" b="1" dirty="0"/>
          </a:p>
          <a:p>
            <a:pPr marL="0" indent="0" algn="just">
              <a:buNone/>
            </a:pPr>
            <a:r>
              <a:rPr lang="tr-TR" b="1" dirty="0" smtClean="0"/>
              <a:t>Genel Kurulun Yetkilerinin Yatırımcı Tazmin Merkezine Geçişi</a:t>
            </a:r>
          </a:p>
          <a:p>
            <a:pPr marL="0" indent="0" algn="just">
              <a:buNone/>
            </a:pPr>
            <a:r>
              <a:rPr lang="tr-TR" dirty="0" smtClean="0"/>
              <a:t>Genel kurulun toplanmaması ya da toplanamaması halinde SPK bazı özel düzenlemeler getirmiştir. Buna göre </a:t>
            </a:r>
            <a:r>
              <a:rPr lang="tr-TR" u="sng" dirty="0" smtClean="0"/>
              <a:t>genel kurul toplantısını yasal süresi içinde üst üste iki hesap dönemi içinde yapmayan ve yönetim kurulu üyeleri kısmen veya tamamen Kurulca atanmış halka açık anonim şirketlerde genel kurulun yetkileri Yatırımcı Tazmin Merkezi tarafından kullanılabilir</a:t>
            </a:r>
            <a:r>
              <a:rPr lang="tr-TR" dirty="0" smtClean="0"/>
              <a:t>. </a:t>
            </a:r>
            <a:endParaRPr lang="tr-TR" dirty="0"/>
          </a:p>
        </p:txBody>
      </p:sp>
      <p:sp>
        <p:nvSpPr>
          <p:cNvPr id="2" name="Başlık 1"/>
          <p:cNvSpPr>
            <a:spLocks noGrp="1"/>
          </p:cNvSpPr>
          <p:nvPr>
            <p:ph type="title"/>
          </p:nvPr>
        </p:nvSpPr>
        <p:spPr>
          <a:xfrm flipV="1">
            <a:off x="457200" y="228919"/>
            <a:ext cx="8291264" cy="45719"/>
          </a:xfrm>
        </p:spPr>
        <p:txBody>
          <a:bodyPr>
            <a:normAutofit fontScale="90000"/>
          </a:bodyPr>
          <a:lstStyle/>
          <a:p>
            <a:endParaRPr lang="tr-TR"/>
          </a:p>
        </p:txBody>
      </p:sp>
    </p:spTree>
    <p:extLst>
      <p:ext uri="{BB962C8B-B14F-4D97-AF65-F5344CB8AC3E}">
        <p14:creationId xmlns:p14="http://schemas.microsoft.com/office/powerpoint/2010/main" xmlns="" val="423884642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0648"/>
            <a:ext cx="8219256" cy="5865515"/>
          </a:xfrm>
        </p:spPr>
        <p:txBody>
          <a:bodyPr/>
          <a:lstStyle/>
          <a:p>
            <a:pPr marL="0" indent="0">
              <a:buNone/>
            </a:pPr>
            <a:endParaRPr lang="tr-TR" b="1" dirty="0" smtClean="0"/>
          </a:p>
          <a:p>
            <a:pPr marL="0" indent="0">
              <a:buNone/>
            </a:pPr>
            <a:endParaRPr lang="tr-TR" b="1" dirty="0" smtClean="0"/>
          </a:p>
          <a:p>
            <a:pPr marL="0" indent="0">
              <a:buNone/>
            </a:pPr>
            <a:endParaRPr lang="tr-TR" b="1" dirty="0"/>
          </a:p>
          <a:p>
            <a:pPr marL="0" indent="0">
              <a:buNone/>
            </a:pPr>
            <a:endParaRPr lang="tr-TR" b="1" dirty="0" smtClean="0"/>
          </a:p>
          <a:p>
            <a:pPr marL="0" indent="0">
              <a:buNone/>
            </a:pPr>
            <a:endParaRPr lang="tr-TR" b="1" dirty="0"/>
          </a:p>
          <a:p>
            <a:pPr marL="0" indent="0">
              <a:buNone/>
            </a:pPr>
            <a:r>
              <a:rPr lang="tr-TR" b="1" dirty="0" smtClean="0"/>
              <a:t>2. Yönetim Kurulu</a:t>
            </a:r>
          </a:p>
          <a:p>
            <a:pPr marL="0" indent="0" algn="just">
              <a:buNone/>
            </a:pPr>
            <a:r>
              <a:rPr lang="tr-TR" dirty="0" smtClean="0"/>
              <a:t>Halka açık anonim şirketlerin işleyişinde en önemli görev yönetim kurulundadır. </a:t>
            </a:r>
            <a:r>
              <a:rPr lang="tr-TR" u="sng" dirty="0" smtClean="0"/>
              <a:t>Kanunla, şirketin esas sözleşmesi ile veya genel kurul kararıyla kendisine verilen görevleri icra etmek yönetim kurulunun asli görevidir</a:t>
            </a:r>
            <a:r>
              <a:rPr lang="tr-TR" dirty="0" smtClean="0"/>
              <a:t>. </a:t>
            </a:r>
            <a:endParaRPr lang="tr-TR" dirty="0"/>
          </a:p>
        </p:txBody>
      </p:sp>
      <p:sp>
        <p:nvSpPr>
          <p:cNvPr id="2" name="Başlık 1"/>
          <p:cNvSpPr>
            <a:spLocks noGrp="1"/>
          </p:cNvSpPr>
          <p:nvPr>
            <p:ph type="title"/>
          </p:nvPr>
        </p:nvSpPr>
        <p:spPr>
          <a:xfrm flipV="1">
            <a:off x="457200" y="228919"/>
            <a:ext cx="8147248" cy="45719"/>
          </a:xfrm>
        </p:spPr>
        <p:txBody>
          <a:bodyPr>
            <a:normAutofit fontScale="90000"/>
          </a:bodyPr>
          <a:lstStyle/>
          <a:p>
            <a:endParaRPr lang="tr-TR" dirty="0"/>
          </a:p>
        </p:txBody>
      </p:sp>
    </p:spTree>
    <p:extLst>
      <p:ext uri="{BB962C8B-B14F-4D97-AF65-F5344CB8AC3E}">
        <p14:creationId xmlns:p14="http://schemas.microsoft.com/office/powerpoint/2010/main" xmlns="" val="46657996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0648"/>
            <a:ext cx="8147248" cy="5865515"/>
          </a:xfrm>
        </p:spPr>
        <p:txBody>
          <a:bodyPr/>
          <a:lstStyle/>
          <a:p>
            <a:pPr marL="0" indent="0">
              <a:buNone/>
            </a:pPr>
            <a:endParaRPr lang="tr-TR" b="1" dirty="0" smtClean="0"/>
          </a:p>
          <a:p>
            <a:pPr marL="0" indent="0">
              <a:buNone/>
            </a:pPr>
            <a:endParaRPr lang="tr-TR" b="1" dirty="0"/>
          </a:p>
          <a:p>
            <a:pPr marL="0" indent="0">
              <a:buNone/>
            </a:pPr>
            <a:endParaRPr lang="tr-TR" b="1" dirty="0" smtClean="0"/>
          </a:p>
          <a:p>
            <a:pPr marL="0" indent="0">
              <a:buNone/>
            </a:pPr>
            <a:endParaRPr lang="tr-TR" b="1" dirty="0"/>
          </a:p>
          <a:p>
            <a:pPr marL="0" indent="0">
              <a:buNone/>
            </a:pPr>
            <a:endParaRPr lang="tr-TR" b="1" dirty="0" smtClean="0"/>
          </a:p>
          <a:p>
            <a:pPr marL="0" indent="0">
              <a:buNone/>
            </a:pPr>
            <a:r>
              <a:rPr lang="tr-TR" b="1" dirty="0" smtClean="0"/>
              <a:t>Yönetim Kurulu Üyelerinin Belirlenmesi</a:t>
            </a:r>
          </a:p>
          <a:p>
            <a:pPr marL="0" indent="0" algn="just">
              <a:buNone/>
            </a:pPr>
            <a:r>
              <a:rPr lang="tr-TR" dirty="0" err="1" smtClean="0"/>
              <a:t>HAAŞ’larin</a:t>
            </a:r>
            <a:r>
              <a:rPr lang="tr-TR" dirty="0" smtClean="0"/>
              <a:t> ilk yönetim kurulu üyeleri kuruluş sırasında </a:t>
            </a:r>
            <a:r>
              <a:rPr lang="tr-TR" b="1" dirty="0" smtClean="0"/>
              <a:t>esas sözleşme ile </a:t>
            </a:r>
            <a:r>
              <a:rPr lang="tr-TR" dirty="0" smtClean="0"/>
              <a:t>belirlenmelidir. Şirketin kuruluşundan sonraki dönemde ise YK üyeleri </a:t>
            </a:r>
            <a:r>
              <a:rPr lang="tr-TR" b="1" dirty="0" smtClean="0"/>
              <a:t>GK tarafından seçilir</a:t>
            </a:r>
            <a:r>
              <a:rPr lang="tr-TR" dirty="0" smtClean="0"/>
              <a:t>. </a:t>
            </a:r>
          </a:p>
          <a:p>
            <a:pPr marL="0" indent="0" algn="just">
              <a:buNone/>
            </a:pPr>
            <a:r>
              <a:rPr lang="tr-TR" dirty="0" smtClean="0"/>
              <a:t>YK üye sayısının eksilmesi halinde, </a:t>
            </a:r>
            <a:r>
              <a:rPr lang="tr-TR" b="1" dirty="0" smtClean="0"/>
              <a:t>yapılacak ilk GK toplantısına kadar görev yapmak üzere geçici YK üyesi </a:t>
            </a:r>
            <a:r>
              <a:rPr lang="tr-TR" dirty="0" smtClean="0"/>
              <a:t>seçilmesi mümkündür. Bu geçici üye ya da üyeler </a:t>
            </a:r>
            <a:r>
              <a:rPr lang="tr-TR" dirty="0" err="1" smtClean="0"/>
              <a:t>YK’nın</a:t>
            </a:r>
            <a:r>
              <a:rPr lang="tr-TR" dirty="0" smtClean="0"/>
              <a:t> diğer üyeleri tarafından seçilmektedir. </a:t>
            </a:r>
            <a:endParaRPr lang="tr-TR" dirty="0"/>
          </a:p>
        </p:txBody>
      </p:sp>
      <p:sp>
        <p:nvSpPr>
          <p:cNvPr id="2" name="Başlık 1"/>
          <p:cNvSpPr>
            <a:spLocks noGrp="1"/>
          </p:cNvSpPr>
          <p:nvPr>
            <p:ph type="title"/>
          </p:nvPr>
        </p:nvSpPr>
        <p:spPr>
          <a:xfrm>
            <a:off x="457200" y="274638"/>
            <a:ext cx="8219256" cy="58018"/>
          </a:xfrm>
        </p:spPr>
        <p:txBody>
          <a:bodyPr>
            <a:normAutofit fontScale="90000"/>
          </a:bodyPr>
          <a:lstStyle/>
          <a:p>
            <a:endParaRPr lang="tr-TR" dirty="0"/>
          </a:p>
        </p:txBody>
      </p:sp>
    </p:spTree>
    <p:extLst>
      <p:ext uri="{BB962C8B-B14F-4D97-AF65-F5344CB8AC3E}">
        <p14:creationId xmlns:p14="http://schemas.microsoft.com/office/powerpoint/2010/main" xmlns="" val="208215265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smtClean="0"/>
              <a:t>Yönetim kurulu birden fazla üyeden oluşuyorsa bunlar kendi aralarında </a:t>
            </a:r>
            <a:r>
              <a:rPr lang="tr-TR" u="sng" dirty="0" smtClean="0"/>
              <a:t>bir başkan ve en az bir başkan vekili </a:t>
            </a:r>
            <a:r>
              <a:rPr lang="tr-TR" dirty="0" smtClean="0"/>
              <a:t>seçerler. Başkan ve başkan vekilleri her yıl yeniden seçilir. Esas sözleşmede başkan ve başkan vekillerinin GK tarafından seçilmesi de öngörülebilir. </a:t>
            </a:r>
          </a:p>
          <a:p>
            <a:pPr marL="0" indent="0" algn="just">
              <a:buNone/>
            </a:pPr>
            <a:r>
              <a:rPr lang="tr-TR" u="sng" dirty="0" smtClean="0"/>
              <a:t>Yönetim kurulu üyelerinin görev süresi en fazla 3 yıldır ve yeniden seçilmeleri mümkündür</a:t>
            </a:r>
            <a:r>
              <a:rPr lang="tr-TR" dirty="0" smtClean="0"/>
              <a:t>. </a:t>
            </a:r>
            <a:endParaRPr lang="tr-TR" dirty="0"/>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xmlns="" val="80186094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075240" cy="5793507"/>
          </a:xfrm>
        </p:spPr>
        <p:txBody>
          <a:bodyPr/>
          <a:lstStyle/>
          <a:p>
            <a:pPr marL="0" indent="0">
              <a:buNone/>
            </a:pPr>
            <a:endParaRPr lang="tr-TR" b="1" dirty="0" smtClean="0"/>
          </a:p>
          <a:p>
            <a:pPr marL="0" indent="0">
              <a:buNone/>
            </a:pPr>
            <a:endParaRPr lang="tr-TR" b="1" dirty="0" smtClean="0"/>
          </a:p>
          <a:p>
            <a:pPr marL="0" indent="0">
              <a:buNone/>
            </a:pPr>
            <a:endParaRPr lang="tr-TR" b="1" dirty="0"/>
          </a:p>
          <a:p>
            <a:pPr marL="0" indent="0">
              <a:buNone/>
            </a:pPr>
            <a:endParaRPr lang="tr-TR" b="1" dirty="0" smtClean="0"/>
          </a:p>
          <a:p>
            <a:pPr marL="0" indent="0">
              <a:buNone/>
            </a:pPr>
            <a:endParaRPr lang="tr-TR" b="1" dirty="0"/>
          </a:p>
          <a:p>
            <a:pPr marL="0" indent="0">
              <a:buNone/>
            </a:pPr>
            <a:r>
              <a:rPr lang="tr-TR" b="1" dirty="0" smtClean="0"/>
              <a:t>Yönetim Kurulu Üye Sayısı</a:t>
            </a:r>
          </a:p>
          <a:p>
            <a:pPr marL="0" indent="0" algn="just">
              <a:buNone/>
            </a:pPr>
            <a:r>
              <a:rPr lang="tr-TR" dirty="0" err="1" smtClean="0"/>
              <a:t>HAAŞ’ların</a:t>
            </a:r>
            <a:r>
              <a:rPr lang="tr-TR" dirty="0" smtClean="0"/>
              <a:t> yönetim kurulu üye sayısı hakkında TTK hükümleri uygulanır. Buna göre yönetim kurulu </a:t>
            </a:r>
            <a:r>
              <a:rPr lang="tr-TR" b="1" dirty="0" smtClean="0"/>
              <a:t>tek bir üyeden </a:t>
            </a:r>
            <a:r>
              <a:rPr lang="tr-TR" dirty="0" smtClean="0"/>
              <a:t>oluşabileceği gibi esas sözleşmede öngörülmüş ise daha çok sayıda üyeden de oluşabilir.</a:t>
            </a:r>
          </a:p>
          <a:p>
            <a:pPr marL="0" indent="0" algn="just">
              <a:buNone/>
            </a:pPr>
            <a:r>
              <a:rPr lang="tr-TR" b="1" dirty="0" smtClean="0"/>
              <a:t>Payları borsada işlem gören ve kurumsal yönetim ilkelerine tabi olan </a:t>
            </a:r>
            <a:r>
              <a:rPr lang="tr-TR" b="1" dirty="0" err="1" smtClean="0"/>
              <a:t>HAAŞ’ların</a:t>
            </a:r>
            <a:r>
              <a:rPr lang="tr-TR" b="1" dirty="0" smtClean="0"/>
              <a:t> ise yönetim kurulu beş üyeden az olamaz</a:t>
            </a:r>
            <a:r>
              <a:rPr lang="tr-TR" dirty="0" smtClean="0"/>
              <a:t>.  </a:t>
            </a:r>
            <a:endParaRPr lang="tr-TR" dirty="0"/>
          </a:p>
        </p:txBody>
      </p:sp>
      <p:sp>
        <p:nvSpPr>
          <p:cNvPr id="2" name="Başlık 1"/>
          <p:cNvSpPr>
            <a:spLocks noGrp="1"/>
          </p:cNvSpPr>
          <p:nvPr>
            <p:ph type="title"/>
          </p:nvPr>
        </p:nvSpPr>
        <p:spPr>
          <a:xfrm>
            <a:off x="467544" y="-315416"/>
            <a:ext cx="8229600" cy="1143000"/>
          </a:xfrm>
        </p:spPr>
        <p:txBody>
          <a:bodyPr/>
          <a:lstStyle/>
          <a:p>
            <a:endParaRPr lang="tr-TR" dirty="0"/>
          </a:p>
        </p:txBody>
      </p:sp>
    </p:spTree>
    <p:extLst>
      <p:ext uri="{BB962C8B-B14F-4D97-AF65-F5344CB8AC3E}">
        <p14:creationId xmlns:p14="http://schemas.microsoft.com/office/powerpoint/2010/main" xmlns="" val="139554207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219256" cy="5793507"/>
          </a:xfrm>
        </p:spPr>
        <p:txBody>
          <a:bodyPr/>
          <a:lstStyle/>
          <a:p>
            <a:pPr marL="0" indent="0">
              <a:buNone/>
            </a:pPr>
            <a:endParaRPr lang="tr-TR" b="1" dirty="0"/>
          </a:p>
          <a:p>
            <a:pPr marL="0" indent="0">
              <a:buNone/>
            </a:pPr>
            <a:endParaRPr lang="tr-TR" b="1" dirty="0" smtClean="0"/>
          </a:p>
          <a:p>
            <a:pPr marL="0" indent="0">
              <a:buNone/>
            </a:pPr>
            <a:endParaRPr lang="tr-TR" b="1" dirty="0"/>
          </a:p>
          <a:p>
            <a:pPr marL="0" indent="0">
              <a:buNone/>
            </a:pPr>
            <a:endParaRPr lang="tr-TR" b="1" dirty="0" smtClean="0"/>
          </a:p>
          <a:p>
            <a:pPr marL="0" indent="0">
              <a:buNone/>
            </a:pPr>
            <a:endParaRPr lang="tr-TR" b="1" dirty="0"/>
          </a:p>
          <a:p>
            <a:pPr marL="0" indent="0">
              <a:buNone/>
            </a:pPr>
            <a:r>
              <a:rPr lang="tr-TR" b="1" dirty="0" smtClean="0"/>
              <a:t>Yönetim Kurulu Üyelerinde Aranan Özellikler</a:t>
            </a:r>
          </a:p>
          <a:p>
            <a:pPr marL="0" indent="0" algn="just">
              <a:buNone/>
            </a:pPr>
            <a:r>
              <a:rPr lang="tr-TR" dirty="0" smtClean="0"/>
              <a:t>Yönetim kurulu üyeleri </a:t>
            </a:r>
            <a:r>
              <a:rPr lang="tr-TR" b="1" dirty="0" smtClean="0"/>
              <a:t>gerçek kişi </a:t>
            </a:r>
            <a:r>
              <a:rPr lang="tr-TR" dirty="0" smtClean="0"/>
              <a:t>olabileceği gibi </a:t>
            </a:r>
            <a:r>
              <a:rPr lang="tr-TR" b="1" dirty="0" smtClean="0"/>
              <a:t>tüzel kişi </a:t>
            </a:r>
            <a:r>
              <a:rPr lang="tr-TR" dirty="0" smtClean="0"/>
              <a:t>de olabilir. </a:t>
            </a:r>
            <a:r>
              <a:rPr lang="tr-TR" u="sng" dirty="0" smtClean="0"/>
              <a:t>Ancak bu durumda ticaret siciline, tüzel kişiyi temsil edecek olan gerçek kişinin adının da tescili gerekir</a:t>
            </a:r>
            <a:r>
              <a:rPr lang="tr-TR" dirty="0" smtClean="0"/>
              <a:t>. </a:t>
            </a:r>
          </a:p>
          <a:p>
            <a:pPr marL="0" indent="0" algn="just">
              <a:buNone/>
            </a:pPr>
            <a:r>
              <a:rPr lang="tr-TR" dirty="0" smtClean="0"/>
              <a:t>Hem yönetim kuruluna seçilen veya atanan gerçek kişinin hem de tüzel kişi adına ticaret siciline tescil edilecek gerçek kişinin </a:t>
            </a:r>
            <a:r>
              <a:rPr lang="tr-TR" b="1" dirty="0" smtClean="0"/>
              <a:t>tam ehliyetli</a:t>
            </a:r>
            <a:r>
              <a:rPr lang="tr-TR" dirty="0" smtClean="0"/>
              <a:t> olması gerekir. </a:t>
            </a:r>
            <a:endParaRPr lang="tr-TR" dirty="0"/>
          </a:p>
        </p:txBody>
      </p:sp>
      <p:sp>
        <p:nvSpPr>
          <p:cNvPr id="2" name="Başlık 1"/>
          <p:cNvSpPr>
            <a:spLocks noGrp="1"/>
          </p:cNvSpPr>
          <p:nvPr>
            <p:ph type="title"/>
          </p:nvPr>
        </p:nvSpPr>
        <p:spPr>
          <a:xfrm flipV="1">
            <a:off x="457200" y="228919"/>
            <a:ext cx="8219256" cy="45719"/>
          </a:xfrm>
        </p:spPr>
        <p:txBody>
          <a:bodyPr>
            <a:normAutofit fontScale="90000"/>
          </a:bodyPr>
          <a:lstStyle/>
          <a:p>
            <a:endParaRPr lang="tr-TR" dirty="0"/>
          </a:p>
        </p:txBody>
      </p:sp>
    </p:spTree>
    <p:extLst>
      <p:ext uri="{BB962C8B-B14F-4D97-AF65-F5344CB8AC3E}">
        <p14:creationId xmlns:p14="http://schemas.microsoft.com/office/powerpoint/2010/main" xmlns="" val="8695513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0648"/>
            <a:ext cx="8219256" cy="5865515"/>
          </a:xfrm>
        </p:spPr>
        <p:txBody>
          <a:bodyPr/>
          <a:lstStyle/>
          <a:p>
            <a:pPr marL="0" indent="0" algn="just">
              <a:buNone/>
            </a:pPr>
            <a:endParaRPr lang="tr-TR" b="1" dirty="0" smtClean="0"/>
          </a:p>
          <a:p>
            <a:pPr marL="0" indent="0" algn="just">
              <a:buNone/>
            </a:pPr>
            <a:endParaRPr lang="tr-TR" b="1" dirty="0"/>
          </a:p>
          <a:p>
            <a:pPr marL="0" indent="0" algn="just">
              <a:buNone/>
            </a:pPr>
            <a:endParaRPr lang="tr-TR" b="1" dirty="0" smtClean="0"/>
          </a:p>
          <a:p>
            <a:pPr marL="0" indent="0" algn="just">
              <a:buNone/>
            </a:pPr>
            <a:endParaRPr lang="tr-TR" b="1" dirty="0"/>
          </a:p>
          <a:p>
            <a:pPr marL="0" indent="0" algn="just">
              <a:buNone/>
            </a:pPr>
            <a:endParaRPr lang="tr-TR" b="1" dirty="0" smtClean="0"/>
          </a:p>
          <a:p>
            <a:pPr marL="0" indent="0" algn="just">
              <a:buNone/>
            </a:pPr>
            <a:endParaRPr lang="tr-TR" b="1" dirty="0"/>
          </a:p>
          <a:p>
            <a:pPr marL="0" indent="0" algn="just">
              <a:buNone/>
            </a:pPr>
            <a:r>
              <a:rPr lang="tr-TR" b="1" dirty="0" smtClean="0"/>
              <a:t>Anonim Şirketin Halka Açılmasının Temel Nedenleri</a:t>
            </a:r>
          </a:p>
          <a:p>
            <a:pPr algn="just">
              <a:buFontTx/>
              <a:buChar char="-"/>
            </a:pPr>
            <a:r>
              <a:rPr lang="tr-TR" dirty="0" smtClean="0"/>
              <a:t>Anonim şirketin yeni sermaye girişi sağlayarak daha çok büyümek veya yeni alanlara yatırım yapmak istemesi</a:t>
            </a:r>
          </a:p>
          <a:p>
            <a:pPr algn="just">
              <a:buFontTx/>
              <a:buChar char="-"/>
            </a:pPr>
            <a:r>
              <a:rPr lang="tr-TR" dirty="0" smtClean="0"/>
              <a:t>Yatırımcıların anonim şirkete ortak olmak suretiyle şirketin elde edeceği kârdan pay almak veya ortaklık payının değerinin artması halinde payı devrederek kazanç elde etmesi</a:t>
            </a:r>
            <a:endParaRPr lang="tr-TR" dirty="0"/>
          </a:p>
        </p:txBody>
      </p:sp>
      <p:sp>
        <p:nvSpPr>
          <p:cNvPr id="2" name="Başlık 1"/>
          <p:cNvSpPr>
            <a:spLocks noGrp="1"/>
          </p:cNvSpPr>
          <p:nvPr>
            <p:ph type="title"/>
          </p:nvPr>
        </p:nvSpPr>
        <p:spPr>
          <a:xfrm>
            <a:off x="457200" y="274638"/>
            <a:ext cx="8219256" cy="58018"/>
          </a:xfrm>
        </p:spPr>
        <p:txBody>
          <a:bodyPr>
            <a:normAutofit fontScale="90000"/>
          </a:bodyPr>
          <a:lstStyle/>
          <a:p>
            <a:endParaRPr lang="tr-TR" dirty="0"/>
          </a:p>
        </p:txBody>
      </p:sp>
    </p:spTree>
    <p:extLst>
      <p:ext uri="{BB962C8B-B14F-4D97-AF65-F5344CB8AC3E}">
        <p14:creationId xmlns:p14="http://schemas.microsoft.com/office/powerpoint/2010/main" xmlns="" val="96193865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836712"/>
            <a:ext cx="8147248" cy="5289451"/>
          </a:xfrm>
        </p:spPr>
        <p:txBody>
          <a:bodyPr/>
          <a:lstStyle/>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r>
              <a:rPr lang="tr-TR" dirty="0" smtClean="0"/>
              <a:t>Yönetim kurulu üyelerinin Türkiye Cumhuriyeti vatandaşı olmaları gerekmediği gibi Türkiye’de yerleşik olmaları da gerekmez. </a:t>
            </a:r>
            <a:r>
              <a:rPr lang="tr-TR" u="sng" dirty="0" smtClean="0"/>
              <a:t>Yönetim kurulu üyelerinin seçilmeleri veya göreve başlayabilmeleri için pay sahibi/ortak olmalarına da gerek yoktur.</a:t>
            </a:r>
            <a:r>
              <a:rPr lang="tr-TR" dirty="0" smtClean="0"/>
              <a:t> </a:t>
            </a:r>
            <a:endParaRPr lang="tr-TR" dirty="0"/>
          </a:p>
        </p:txBody>
      </p:sp>
      <p:sp>
        <p:nvSpPr>
          <p:cNvPr id="2" name="Başlık 1"/>
          <p:cNvSpPr>
            <a:spLocks noGrp="1"/>
          </p:cNvSpPr>
          <p:nvPr>
            <p:ph type="title"/>
          </p:nvPr>
        </p:nvSpPr>
        <p:spPr>
          <a:xfrm>
            <a:off x="457200" y="274638"/>
            <a:ext cx="8219256" cy="562074"/>
          </a:xfrm>
        </p:spPr>
        <p:txBody>
          <a:bodyPr>
            <a:normAutofit fontScale="90000"/>
          </a:bodyPr>
          <a:lstStyle/>
          <a:p>
            <a:endParaRPr lang="tr-TR" dirty="0"/>
          </a:p>
        </p:txBody>
      </p:sp>
    </p:spTree>
    <p:extLst>
      <p:ext uri="{BB962C8B-B14F-4D97-AF65-F5344CB8AC3E}">
        <p14:creationId xmlns:p14="http://schemas.microsoft.com/office/powerpoint/2010/main" xmlns="" val="206693743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49382"/>
            <a:ext cx="8229600" cy="5876781"/>
          </a:xfrm>
        </p:spPr>
        <p:txBody>
          <a:bodyPr>
            <a:normAutofit/>
          </a:bodyPr>
          <a:lstStyle/>
          <a:p>
            <a:pPr marL="0" indent="0">
              <a:buNone/>
            </a:pPr>
            <a:endParaRPr lang="tr-TR" b="1" dirty="0" smtClean="0"/>
          </a:p>
          <a:p>
            <a:pPr marL="0" indent="0">
              <a:buNone/>
            </a:pPr>
            <a:endParaRPr lang="tr-TR" b="1" dirty="0"/>
          </a:p>
          <a:p>
            <a:pPr marL="0" indent="0">
              <a:buNone/>
            </a:pPr>
            <a:endParaRPr lang="tr-TR" b="1" dirty="0" smtClean="0"/>
          </a:p>
          <a:p>
            <a:pPr marL="0" indent="0">
              <a:buNone/>
            </a:pPr>
            <a:endParaRPr lang="tr-TR" b="1" dirty="0"/>
          </a:p>
          <a:p>
            <a:pPr marL="0" indent="0">
              <a:buNone/>
            </a:pPr>
            <a:endParaRPr lang="tr-TR" b="1" dirty="0" smtClean="0"/>
          </a:p>
          <a:p>
            <a:pPr marL="0" indent="0">
              <a:buNone/>
            </a:pPr>
            <a:r>
              <a:rPr lang="tr-TR" b="1" dirty="0" smtClean="0"/>
              <a:t>Yönetim Kurulunun Yetki ve Görevleri</a:t>
            </a:r>
          </a:p>
          <a:p>
            <a:pPr marL="0" indent="0" algn="just">
              <a:buNone/>
            </a:pPr>
            <a:r>
              <a:rPr lang="tr-TR" dirty="0" smtClean="0"/>
              <a:t>Yönetim kurulu, kanun ve esas sözleşme uyarınca genel kurulun yetkisinde bırakılmış bulunanlar dışında, </a:t>
            </a:r>
            <a:r>
              <a:rPr lang="tr-TR" b="1" dirty="0" smtClean="0"/>
              <a:t>şirketin işletme konusunun gerçekleştirilmesi için gerekli olan her çeşit iş ve işlemler hakkında karar almaya yetkilidir</a:t>
            </a:r>
            <a:r>
              <a:rPr lang="tr-TR" dirty="0" smtClean="0"/>
              <a:t>. </a:t>
            </a:r>
          </a:p>
          <a:p>
            <a:pPr marL="0" indent="0" algn="just">
              <a:buNone/>
            </a:pPr>
            <a:r>
              <a:rPr lang="tr-TR" u="sng" dirty="0" smtClean="0"/>
              <a:t>Yönetim kurulunun karar alma yetkisi dışında temsil yetkisi de bulunmaktadır. YK temsil yetkisini bizzat kullanabileceği gibi YK üyelerinden bazılarına (murahhas üye) veya yönetim kurulu dışından kişi/kişilere (murahhas müdür) de bırakabilir</a:t>
            </a:r>
            <a:r>
              <a:rPr lang="tr-TR" dirty="0" smtClean="0"/>
              <a:t>. </a:t>
            </a:r>
            <a:endParaRPr lang="tr-TR" dirty="0"/>
          </a:p>
        </p:txBody>
      </p:sp>
      <p:sp>
        <p:nvSpPr>
          <p:cNvPr id="2" name="Başlık 1"/>
          <p:cNvSpPr>
            <a:spLocks noGrp="1"/>
          </p:cNvSpPr>
          <p:nvPr>
            <p:ph type="title"/>
          </p:nvPr>
        </p:nvSpPr>
        <p:spPr>
          <a:xfrm flipV="1">
            <a:off x="457200" y="228919"/>
            <a:ext cx="8219256" cy="45719"/>
          </a:xfrm>
        </p:spPr>
        <p:txBody>
          <a:bodyPr>
            <a:normAutofit fontScale="90000"/>
          </a:bodyPr>
          <a:lstStyle/>
          <a:p>
            <a:endParaRPr lang="tr-TR" dirty="0"/>
          </a:p>
        </p:txBody>
      </p:sp>
    </p:spTree>
    <p:extLst>
      <p:ext uri="{BB962C8B-B14F-4D97-AF65-F5344CB8AC3E}">
        <p14:creationId xmlns:p14="http://schemas.microsoft.com/office/powerpoint/2010/main" xmlns="" val="229002182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0648"/>
            <a:ext cx="8291264" cy="5865515"/>
          </a:xfrm>
        </p:spPr>
        <p:txBody>
          <a:bodyPr>
            <a:normAutofit lnSpcReduction="10000"/>
          </a:bodyPr>
          <a:lstStyle/>
          <a:p>
            <a:pPr marL="0" indent="0">
              <a:buNone/>
            </a:pPr>
            <a:endParaRPr lang="tr-TR" b="1" dirty="0" smtClean="0"/>
          </a:p>
          <a:p>
            <a:pPr marL="0" indent="0">
              <a:buNone/>
            </a:pPr>
            <a:endParaRPr lang="tr-TR" b="1" dirty="0"/>
          </a:p>
          <a:p>
            <a:pPr marL="0" indent="0">
              <a:buNone/>
            </a:pPr>
            <a:endParaRPr lang="tr-TR" b="1" dirty="0" smtClean="0"/>
          </a:p>
          <a:p>
            <a:pPr marL="0" indent="0">
              <a:buNone/>
            </a:pPr>
            <a:endParaRPr lang="tr-TR" b="1" dirty="0"/>
          </a:p>
          <a:p>
            <a:pPr marL="0" indent="0">
              <a:buNone/>
            </a:pPr>
            <a:r>
              <a:rPr lang="tr-TR" b="1" dirty="0" err="1" smtClean="0"/>
              <a:t>HAAŞ’lerde</a:t>
            </a:r>
            <a:r>
              <a:rPr lang="tr-TR" b="1" dirty="0" smtClean="0"/>
              <a:t> </a:t>
            </a:r>
            <a:r>
              <a:rPr lang="tr-TR" b="1" dirty="0" err="1" smtClean="0"/>
              <a:t>YK’nın</a:t>
            </a:r>
            <a:r>
              <a:rPr lang="tr-TR" b="1" dirty="0" smtClean="0"/>
              <a:t> Görevleri</a:t>
            </a:r>
          </a:p>
          <a:p>
            <a:pPr marL="0" indent="0" algn="just">
              <a:buNone/>
            </a:pPr>
            <a:r>
              <a:rPr lang="tr-TR" dirty="0" smtClean="0"/>
              <a:t>-   </a:t>
            </a:r>
            <a:r>
              <a:rPr lang="tr-TR" dirty="0" err="1" smtClean="0"/>
              <a:t>İzahnamenin</a:t>
            </a:r>
            <a:r>
              <a:rPr lang="tr-TR" dirty="0" smtClean="0"/>
              <a:t> hazırlanmasında özen yükümü</a:t>
            </a:r>
          </a:p>
          <a:p>
            <a:pPr algn="just">
              <a:buFontTx/>
              <a:buChar char="-"/>
            </a:pPr>
            <a:r>
              <a:rPr lang="tr-TR" dirty="0" smtClean="0"/>
              <a:t>Finansal tablo ve raporların Kurulca belirlenen düzenlemelere uygun olarak hazırlanması, sunulması ve gerçeğe uygunluğu ile doğruluğunun sağlanması</a:t>
            </a:r>
          </a:p>
          <a:p>
            <a:pPr algn="just">
              <a:buFontTx/>
              <a:buChar char="-"/>
            </a:pPr>
            <a:r>
              <a:rPr lang="tr-TR" dirty="0" smtClean="0"/>
              <a:t>Finansal tabloların kamuya yapılacak sunumunun gerçeğe uygunluğuna ilişkin beyan</a:t>
            </a:r>
          </a:p>
          <a:p>
            <a:pPr algn="just">
              <a:buFontTx/>
              <a:buChar char="-"/>
            </a:pPr>
            <a:r>
              <a:rPr lang="tr-TR" dirty="0" smtClean="0"/>
              <a:t>Kayıtlı sermaye sisteminde sermayenin artırılmasına ilişkin süreçteki yetki ve görevi</a:t>
            </a:r>
          </a:p>
          <a:p>
            <a:pPr algn="just">
              <a:buFontTx/>
              <a:buChar char="-"/>
            </a:pPr>
            <a:r>
              <a:rPr lang="tr-TR" dirty="0" smtClean="0"/>
              <a:t>Esas sözleşme ile öngörülmüşse, borçlanma aracı niteliğindeki SPA ihraç yetkisi</a:t>
            </a:r>
            <a:endParaRPr lang="tr-TR" dirty="0"/>
          </a:p>
        </p:txBody>
      </p:sp>
      <p:sp>
        <p:nvSpPr>
          <p:cNvPr id="2" name="Başlık 1"/>
          <p:cNvSpPr>
            <a:spLocks noGrp="1"/>
          </p:cNvSpPr>
          <p:nvPr>
            <p:ph type="title"/>
          </p:nvPr>
        </p:nvSpPr>
        <p:spPr>
          <a:xfrm flipV="1">
            <a:off x="457200" y="228919"/>
            <a:ext cx="8219256" cy="45719"/>
          </a:xfrm>
        </p:spPr>
        <p:txBody>
          <a:bodyPr>
            <a:normAutofit fontScale="90000"/>
          </a:bodyPr>
          <a:lstStyle/>
          <a:p>
            <a:endParaRPr lang="tr-TR" dirty="0"/>
          </a:p>
        </p:txBody>
      </p:sp>
    </p:spTree>
    <p:extLst>
      <p:ext uri="{BB962C8B-B14F-4D97-AF65-F5344CB8AC3E}">
        <p14:creationId xmlns:p14="http://schemas.microsoft.com/office/powerpoint/2010/main" xmlns="" val="321543103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0648"/>
            <a:ext cx="8291264" cy="5865515"/>
          </a:xfrm>
        </p:spPr>
        <p:txBody>
          <a:bodyPr/>
          <a:lstStyle/>
          <a:p>
            <a:pPr marL="0" indent="0">
              <a:buNone/>
            </a:pPr>
            <a:endParaRPr lang="tr-TR" b="1" dirty="0" smtClean="0"/>
          </a:p>
          <a:p>
            <a:pPr marL="0" indent="0">
              <a:buNone/>
            </a:pPr>
            <a:endParaRPr lang="tr-TR" b="1" dirty="0"/>
          </a:p>
          <a:p>
            <a:pPr marL="0" indent="0">
              <a:buNone/>
            </a:pPr>
            <a:endParaRPr lang="tr-TR" b="1" dirty="0" smtClean="0"/>
          </a:p>
          <a:p>
            <a:pPr marL="0" indent="0">
              <a:buNone/>
            </a:pPr>
            <a:endParaRPr lang="tr-TR" b="1" dirty="0"/>
          </a:p>
          <a:p>
            <a:pPr marL="0" indent="0">
              <a:buNone/>
            </a:pPr>
            <a:endParaRPr lang="tr-TR" b="1" dirty="0" smtClean="0"/>
          </a:p>
          <a:p>
            <a:pPr marL="0" indent="0">
              <a:buNone/>
            </a:pPr>
            <a:r>
              <a:rPr lang="tr-TR" b="1" dirty="0" smtClean="0"/>
              <a:t>Yönetim Kurulunun Toplantı ve Kararları</a:t>
            </a:r>
          </a:p>
          <a:p>
            <a:pPr marL="0" indent="0" algn="just">
              <a:buNone/>
            </a:pPr>
            <a:r>
              <a:rPr lang="tr-TR" dirty="0" smtClean="0"/>
              <a:t>YK tek bir üyeden oluşuyorsa onun katılımıyla, birden çok üyeden oluşuyorsa </a:t>
            </a:r>
            <a:r>
              <a:rPr lang="tr-TR" b="1" dirty="0" smtClean="0"/>
              <a:t>üye tam sayısının çoğunluğu </a:t>
            </a:r>
            <a:r>
              <a:rPr lang="tr-TR" dirty="0" smtClean="0"/>
              <a:t>ile toplanır ve </a:t>
            </a:r>
            <a:r>
              <a:rPr lang="tr-TR" b="1" dirty="0" smtClean="0"/>
              <a:t>toplantıya katılanların çoğunluğu </a:t>
            </a:r>
            <a:r>
              <a:rPr lang="tr-TR" dirty="0" smtClean="0"/>
              <a:t>ile karar alır. </a:t>
            </a:r>
            <a:r>
              <a:rPr lang="tr-TR" u="sng" dirty="0" smtClean="0"/>
              <a:t>Aynı oranlar YK toplantısının elektronik ortamda yapılması halinde de geçerlidir</a:t>
            </a:r>
            <a:r>
              <a:rPr lang="tr-TR" dirty="0" smtClean="0"/>
              <a:t>. </a:t>
            </a:r>
          </a:p>
          <a:p>
            <a:pPr marL="0" indent="0" algn="just">
              <a:buNone/>
            </a:pPr>
            <a:r>
              <a:rPr lang="tr-TR" dirty="0" smtClean="0"/>
              <a:t>YK toplantılarına üyenin bizzat katılması gerekir. </a:t>
            </a:r>
            <a:r>
              <a:rPr lang="tr-TR" u="sng" dirty="0" smtClean="0"/>
              <a:t>Üyeler birbirlerini temsilen oy kullanamazlar veya yerlerine vekil atayamazlar</a:t>
            </a:r>
            <a:r>
              <a:rPr lang="tr-TR" dirty="0" smtClean="0"/>
              <a:t>. Üyelerden her birinin </a:t>
            </a:r>
            <a:r>
              <a:rPr lang="tr-TR" b="1" dirty="0" smtClean="0"/>
              <a:t>tek bir oy hakkı </a:t>
            </a:r>
            <a:r>
              <a:rPr lang="tr-TR" dirty="0" smtClean="0"/>
              <a:t>vardır. </a:t>
            </a:r>
            <a:endParaRPr lang="tr-TR" dirty="0"/>
          </a:p>
        </p:txBody>
      </p:sp>
      <p:sp>
        <p:nvSpPr>
          <p:cNvPr id="2" name="Başlık 1"/>
          <p:cNvSpPr>
            <a:spLocks noGrp="1"/>
          </p:cNvSpPr>
          <p:nvPr>
            <p:ph type="title"/>
          </p:nvPr>
        </p:nvSpPr>
        <p:spPr>
          <a:xfrm flipV="1">
            <a:off x="457200" y="228919"/>
            <a:ext cx="8219256" cy="45719"/>
          </a:xfrm>
        </p:spPr>
        <p:txBody>
          <a:bodyPr>
            <a:normAutofit fontScale="90000"/>
          </a:bodyPr>
          <a:lstStyle/>
          <a:p>
            <a:endParaRPr lang="tr-TR" dirty="0"/>
          </a:p>
        </p:txBody>
      </p:sp>
    </p:spTree>
    <p:extLst>
      <p:ext uri="{BB962C8B-B14F-4D97-AF65-F5344CB8AC3E}">
        <p14:creationId xmlns:p14="http://schemas.microsoft.com/office/powerpoint/2010/main" xmlns="" val="278172298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836712"/>
            <a:ext cx="8219256" cy="5289451"/>
          </a:xfrm>
        </p:spPr>
        <p:txBody>
          <a:bodyPr/>
          <a:lstStyle/>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r>
              <a:rPr lang="tr-TR" u="sng" dirty="0" err="1" smtClean="0"/>
              <a:t>YK’nın</a:t>
            </a:r>
            <a:r>
              <a:rPr lang="tr-TR" u="sng" dirty="0" smtClean="0"/>
              <a:t> her zaman toplanarak karar alması şart deği</a:t>
            </a:r>
            <a:r>
              <a:rPr lang="tr-TR" dirty="0" smtClean="0"/>
              <a:t>ldir. Yönetim kurulu üyelerinden birinin belirli bir konuda hazırladığı, karar şeklinde yazılmış önerisine tüm üyelerin çoğunluğunun yazılı onayı (imzası) alınmak suretiyle de karar alınabilir. </a:t>
            </a:r>
            <a:endParaRPr lang="tr-TR" dirty="0"/>
          </a:p>
        </p:txBody>
      </p:sp>
      <p:sp>
        <p:nvSpPr>
          <p:cNvPr id="2" name="Başlık 1"/>
          <p:cNvSpPr>
            <a:spLocks noGrp="1"/>
          </p:cNvSpPr>
          <p:nvPr>
            <p:ph type="title"/>
          </p:nvPr>
        </p:nvSpPr>
        <p:spPr>
          <a:xfrm>
            <a:off x="457200" y="274638"/>
            <a:ext cx="8291264" cy="562074"/>
          </a:xfrm>
        </p:spPr>
        <p:txBody>
          <a:bodyPr>
            <a:normAutofit fontScale="90000"/>
          </a:bodyPr>
          <a:lstStyle/>
          <a:p>
            <a:endParaRPr lang="tr-TR" dirty="0"/>
          </a:p>
        </p:txBody>
      </p:sp>
    </p:spTree>
    <p:extLst>
      <p:ext uri="{BB962C8B-B14F-4D97-AF65-F5344CB8AC3E}">
        <p14:creationId xmlns:p14="http://schemas.microsoft.com/office/powerpoint/2010/main" xmlns="" val="245037533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0648"/>
            <a:ext cx="8291264" cy="5865515"/>
          </a:xfrm>
        </p:spPr>
        <p:txBody>
          <a:bodyPr/>
          <a:lstStyle/>
          <a:p>
            <a:pPr marL="0" indent="0">
              <a:buNone/>
            </a:pPr>
            <a:endParaRPr lang="tr-TR" b="1" dirty="0" smtClean="0"/>
          </a:p>
          <a:p>
            <a:pPr marL="0" indent="0">
              <a:buNone/>
            </a:pPr>
            <a:endParaRPr lang="tr-TR" b="1" dirty="0" smtClean="0"/>
          </a:p>
          <a:p>
            <a:pPr marL="0" indent="0">
              <a:buNone/>
            </a:pPr>
            <a:endParaRPr lang="tr-TR" b="1" dirty="0"/>
          </a:p>
          <a:p>
            <a:pPr marL="0" indent="0">
              <a:buNone/>
            </a:pPr>
            <a:endParaRPr lang="tr-TR" b="1" dirty="0" smtClean="0"/>
          </a:p>
          <a:p>
            <a:pPr marL="0" indent="0">
              <a:buNone/>
            </a:pPr>
            <a:endParaRPr lang="tr-TR" b="1" dirty="0"/>
          </a:p>
          <a:p>
            <a:pPr marL="0" indent="0">
              <a:buNone/>
            </a:pPr>
            <a:r>
              <a:rPr lang="tr-TR" b="1" dirty="0" smtClean="0"/>
              <a:t>Yönetim Kurulu Üyeliğinin Sona Ermesi</a:t>
            </a:r>
          </a:p>
          <a:p>
            <a:pPr marL="0" indent="0" algn="just">
              <a:buNone/>
            </a:pPr>
            <a:r>
              <a:rPr lang="tr-TR" dirty="0" smtClean="0"/>
              <a:t>YK üyesinin üyelik sıfatının sona ermesi taraflardan birinin </a:t>
            </a:r>
            <a:r>
              <a:rPr lang="tr-TR" b="1" dirty="0" smtClean="0"/>
              <a:t>iradesine bağlı olarak veya kendiliğinden </a:t>
            </a:r>
            <a:r>
              <a:rPr lang="tr-TR" dirty="0" smtClean="0"/>
              <a:t>ortaya çıkabilir. </a:t>
            </a:r>
          </a:p>
          <a:p>
            <a:pPr marL="0" indent="0" algn="just">
              <a:buNone/>
            </a:pPr>
            <a:r>
              <a:rPr lang="tr-TR" dirty="0" smtClean="0"/>
              <a:t>İradi sona erme sebeplerinden biri, üyenin genel kurul tarafından veya tüzel kişi adına tescil edilmişse tüzel kişi tarafından </a:t>
            </a:r>
            <a:r>
              <a:rPr lang="tr-TR" b="1" dirty="0" smtClean="0"/>
              <a:t>azledilmesidir</a:t>
            </a:r>
            <a:r>
              <a:rPr lang="tr-TR" dirty="0" smtClean="0"/>
              <a:t>. </a:t>
            </a:r>
            <a:r>
              <a:rPr lang="tr-TR" b="1" dirty="0" smtClean="0"/>
              <a:t>Üyenin istifası </a:t>
            </a:r>
            <a:r>
              <a:rPr lang="tr-TR" dirty="0" smtClean="0"/>
              <a:t>da tek taraflı bir irade beyanı olarak her zaman mümkündür.</a:t>
            </a:r>
          </a:p>
          <a:p>
            <a:pPr marL="0" indent="0">
              <a:buNone/>
            </a:pPr>
            <a:endParaRPr lang="tr-TR" dirty="0"/>
          </a:p>
        </p:txBody>
      </p:sp>
      <p:sp>
        <p:nvSpPr>
          <p:cNvPr id="2" name="Başlık 1"/>
          <p:cNvSpPr>
            <a:spLocks noGrp="1"/>
          </p:cNvSpPr>
          <p:nvPr>
            <p:ph type="title"/>
          </p:nvPr>
        </p:nvSpPr>
        <p:spPr>
          <a:xfrm flipV="1">
            <a:off x="457200" y="228919"/>
            <a:ext cx="8291264" cy="45719"/>
          </a:xfrm>
        </p:spPr>
        <p:txBody>
          <a:bodyPr>
            <a:normAutofit fontScale="90000"/>
          </a:bodyPr>
          <a:lstStyle/>
          <a:p>
            <a:endParaRPr lang="tr-TR" dirty="0"/>
          </a:p>
        </p:txBody>
      </p:sp>
    </p:spTree>
    <p:extLst>
      <p:ext uri="{BB962C8B-B14F-4D97-AF65-F5344CB8AC3E}">
        <p14:creationId xmlns:p14="http://schemas.microsoft.com/office/powerpoint/2010/main" xmlns="" val="74667632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219256" cy="6264696"/>
          </a:xfrm>
        </p:spPr>
        <p:txBody>
          <a:bodyPr>
            <a:normAutofit/>
          </a:bodyPr>
          <a:lstStyle/>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r>
              <a:rPr lang="tr-TR" dirty="0" smtClean="0"/>
              <a:t>YK üyeliğinin kendiliğinden sona ermesi sebeplerinden biri üyenin </a:t>
            </a:r>
            <a:r>
              <a:rPr lang="tr-TR" b="1" dirty="0" smtClean="0"/>
              <a:t>görev süresinin dolmasıdır</a:t>
            </a:r>
            <a:r>
              <a:rPr lang="tr-TR" dirty="0" smtClean="0"/>
              <a:t>. YK üyeleri en çok 3 yıl süreyle atanabilirler. Bu sürenin dolması ile de görevleri sona erer. </a:t>
            </a:r>
            <a:r>
              <a:rPr lang="tr-TR" u="sng" dirty="0" smtClean="0"/>
              <a:t>Görev süresi sona eren üyenin tekrar seçilmesine engel yoktur</a:t>
            </a:r>
            <a:r>
              <a:rPr lang="tr-TR" dirty="0" smtClean="0"/>
              <a:t>. </a:t>
            </a:r>
          </a:p>
          <a:p>
            <a:pPr marL="0" indent="0" algn="just">
              <a:buNone/>
            </a:pPr>
            <a:r>
              <a:rPr lang="tr-TR" dirty="0" smtClean="0"/>
              <a:t>Kendiliğinden sona erme sebeplerinden bir diğeri de </a:t>
            </a:r>
            <a:r>
              <a:rPr lang="tr-TR" b="1" dirty="0" smtClean="0"/>
              <a:t>üyenin iflas etmesidir</a:t>
            </a:r>
            <a:r>
              <a:rPr lang="tr-TR" dirty="0" smtClean="0"/>
              <a:t>. Bunun yanında </a:t>
            </a:r>
            <a:r>
              <a:rPr lang="tr-TR" b="1" dirty="0" smtClean="0"/>
              <a:t>üyenin ölümü, ehliyetinin kısıtlanması, üyelik için gerekli yasal şartların veya esas sözleşmede öngörülen niteliklerin kaybı </a:t>
            </a:r>
            <a:r>
              <a:rPr lang="tr-TR" dirty="0" smtClean="0"/>
              <a:t>da üyeliği kendiliğinden sona erdirir. </a:t>
            </a:r>
            <a:endParaRPr lang="tr-TR" dirty="0"/>
          </a:p>
        </p:txBody>
      </p:sp>
      <p:sp>
        <p:nvSpPr>
          <p:cNvPr id="2" name="Başlık 1"/>
          <p:cNvSpPr>
            <a:spLocks noGrp="1"/>
          </p:cNvSpPr>
          <p:nvPr>
            <p:ph type="title"/>
          </p:nvPr>
        </p:nvSpPr>
        <p:spPr>
          <a:xfrm flipV="1">
            <a:off x="457200" y="188640"/>
            <a:ext cx="8219256" cy="85998"/>
          </a:xfrm>
        </p:spPr>
        <p:txBody>
          <a:bodyPr>
            <a:normAutofit fontScale="90000"/>
          </a:bodyPr>
          <a:lstStyle/>
          <a:p>
            <a:endParaRPr lang="tr-TR" dirty="0"/>
          </a:p>
        </p:txBody>
      </p:sp>
    </p:spTree>
    <p:extLst>
      <p:ext uri="{BB962C8B-B14F-4D97-AF65-F5344CB8AC3E}">
        <p14:creationId xmlns:p14="http://schemas.microsoft.com/office/powerpoint/2010/main" xmlns="" val="175454531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0648"/>
            <a:ext cx="8219256" cy="5865515"/>
          </a:xfrm>
        </p:spPr>
        <p:txBody>
          <a:bodyPr>
            <a:normAutofit/>
          </a:bodyPr>
          <a:lstStyle/>
          <a:p>
            <a:pPr marL="0" indent="0" algn="just">
              <a:buNone/>
            </a:pPr>
            <a:endParaRPr lang="tr-TR" b="1" dirty="0" smtClean="0"/>
          </a:p>
          <a:p>
            <a:pPr marL="0" indent="0" algn="just">
              <a:buNone/>
            </a:pPr>
            <a:endParaRPr lang="tr-TR" b="1" dirty="0"/>
          </a:p>
          <a:p>
            <a:pPr marL="0" indent="0" algn="just">
              <a:buNone/>
            </a:pPr>
            <a:endParaRPr lang="tr-TR" b="1" dirty="0" smtClean="0"/>
          </a:p>
          <a:p>
            <a:pPr marL="0" indent="0" algn="just">
              <a:buNone/>
            </a:pPr>
            <a:endParaRPr lang="tr-TR" b="1" dirty="0"/>
          </a:p>
          <a:p>
            <a:pPr marL="0" indent="0" algn="just">
              <a:buNone/>
            </a:pPr>
            <a:endParaRPr lang="tr-TR" b="1" dirty="0" smtClean="0"/>
          </a:p>
          <a:p>
            <a:pPr marL="0" indent="0" algn="just">
              <a:buNone/>
            </a:pPr>
            <a:r>
              <a:rPr lang="tr-TR" b="1" dirty="0" smtClean="0"/>
              <a:t>Yönetim Kurulu Üyelerinin Sorumluluğu </a:t>
            </a:r>
          </a:p>
          <a:p>
            <a:pPr marL="0" indent="0" algn="just">
              <a:buNone/>
            </a:pPr>
            <a:r>
              <a:rPr lang="tr-TR" dirty="0" smtClean="0"/>
              <a:t>YK üyeleri anonim şirketi idare ve temsil konusunda geniş yetkilere sahiptir. Bu yetkileri kullanırken kanundan ve esas sözleşmeden doğan yükümlülüklerini </a:t>
            </a:r>
            <a:r>
              <a:rPr lang="tr-TR" b="1" dirty="0" smtClean="0"/>
              <a:t>kusurlarıyla</a:t>
            </a:r>
            <a:r>
              <a:rPr lang="tr-TR" dirty="0" smtClean="0"/>
              <a:t> ihlal ettikleri takdirde şirkete, pay sahiplerine ve şirket alacaklılarına karşı verdikleri zarardan </a:t>
            </a:r>
            <a:r>
              <a:rPr lang="tr-TR" dirty="0" err="1" smtClean="0"/>
              <a:t>müteselsilen</a:t>
            </a:r>
            <a:r>
              <a:rPr lang="tr-TR" dirty="0" smtClean="0"/>
              <a:t> sorumlu olurlar. </a:t>
            </a:r>
          </a:p>
          <a:p>
            <a:pPr marL="0" indent="0" algn="just">
              <a:buNone/>
            </a:pPr>
            <a:r>
              <a:rPr lang="tr-TR" u="sng" dirty="0" smtClean="0"/>
              <a:t>YK üyelerinin sorumluluğunu sona erdiren sebepler ise zamanaşımı, sulh sözleşmesi, ibra ve kusura dayalı sorumlulukta kusursuzluğun ispatıdır</a:t>
            </a:r>
            <a:r>
              <a:rPr lang="tr-TR" dirty="0" smtClean="0"/>
              <a:t>. </a:t>
            </a:r>
            <a:endParaRPr lang="tr-TR" dirty="0"/>
          </a:p>
        </p:txBody>
      </p:sp>
      <p:sp>
        <p:nvSpPr>
          <p:cNvPr id="2" name="Başlık 1"/>
          <p:cNvSpPr>
            <a:spLocks noGrp="1"/>
          </p:cNvSpPr>
          <p:nvPr>
            <p:ph type="title"/>
          </p:nvPr>
        </p:nvSpPr>
        <p:spPr>
          <a:xfrm flipV="1">
            <a:off x="457200" y="228919"/>
            <a:ext cx="8219256" cy="45719"/>
          </a:xfrm>
        </p:spPr>
        <p:txBody>
          <a:bodyPr>
            <a:normAutofit fontScale="90000"/>
          </a:bodyPr>
          <a:lstStyle/>
          <a:p>
            <a:endParaRPr lang="tr-TR" dirty="0"/>
          </a:p>
        </p:txBody>
      </p:sp>
    </p:spTree>
    <p:extLst>
      <p:ext uri="{BB962C8B-B14F-4D97-AF65-F5344CB8AC3E}">
        <p14:creationId xmlns:p14="http://schemas.microsoft.com/office/powerpoint/2010/main" xmlns="" val="168119484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77092"/>
            <a:ext cx="8285018" cy="5849072"/>
          </a:xfrm>
        </p:spPr>
        <p:txBody>
          <a:bodyPr/>
          <a:lstStyle/>
          <a:p>
            <a:pPr marL="0" indent="0">
              <a:buNone/>
            </a:pPr>
            <a:endParaRPr lang="tr-TR" b="1" dirty="0" smtClean="0"/>
          </a:p>
          <a:p>
            <a:pPr marL="0" indent="0">
              <a:buNone/>
            </a:pPr>
            <a:endParaRPr lang="tr-TR" b="1" dirty="0" smtClean="0"/>
          </a:p>
          <a:p>
            <a:pPr marL="0" indent="0">
              <a:buNone/>
            </a:pPr>
            <a:endParaRPr lang="tr-TR" b="1" dirty="0"/>
          </a:p>
          <a:p>
            <a:pPr marL="0" indent="0">
              <a:buNone/>
            </a:pPr>
            <a:endParaRPr lang="tr-TR" b="1" dirty="0" smtClean="0"/>
          </a:p>
          <a:p>
            <a:pPr marL="0" indent="0">
              <a:buNone/>
            </a:pPr>
            <a:endParaRPr lang="tr-TR" b="1" dirty="0"/>
          </a:p>
          <a:p>
            <a:pPr marL="0" indent="0">
              <a:buNone/>
            </a:pPr>
            <a:r>
              <a:rPr lang="tr-TR" b="1" dirty="0" err="1" smtClean="0"/>
              <a:t>HAAŞ’larda</a:t>
            </a:r>
            <a:r>
              <a:rPr lang="tr-TR" b="1" dirty="0" smtClean="0"/>
              <a:t> Esas Sözleşme Değişiklikleri</a:t>
            </a:r>
          </a:p>
          <a:p>
            <a:pPr marL="0" indent="0" algn="just">
              <a:buNone/>
            </a:pPr>
            <a:r>
              <a:rPr lang="tr-TR" dirty="0" err="1" smtClean="0"/>
              <a:t>HAAŞ’larda</a:t>
            </a:r>
            <a:r>
              <a:rPr lang="tr-TR" dirty="0" smtClean="0"/>
              <a:t> esas sözleşmede yer alan konularda değişiklik yapılması, konuya bağlı olarak farklı toplantı ve karar nisaplarına bağlanmıştır. Esas sözleşmede yapılacak değişikliklerden bir kısmı hem pay sahipleri hem de alacaklılar açısından özel öneme sahiptir. </a:t>
            </a:r>
            <a:r>
              <a:rPr lang="tr-TR" b="1" dirty="0" smtClean="0"/>
              <a:t>Bunlar sermayenin artırılması ve azaltılmasıdır</a:t>
            </a:r>
            <a:r>
              <a:rPr lang="tr-TR" dirty="0" smtClean="0"/>
              <a:t>. </a:t>
            </a:r>
            <a:endParaRPr lang="tr-TR" dirty="0"/>
          </a:p>
        </p:txBody>
      </p:sp>
      <p:sp>
        <p:nvSpPr>
          <p:cNvPr id="2" name="Başlık 1"/>
          <p:cNvSpPr>
            <a:spLocks noGrp="1"/>
          </p:cNvSpPr>
          <p:nvPr>
            <p:ph type="title"/>
          </p:nvPr>
        </p:nvSpPr>
        <p:spPr>
          <a:xfrm flipV="1">
            <a:off x="457200" y="228919"/>
            <a:ext cx="8147248" cy="45719"/>
          </a:xfrm>
        </p:spPr>
        <p:txBody>
          <a:bodyPr>
            <a:normAutofit fontScale="90000"/>
          </a:bodyPr>
          <a:lstStyle/>
          <a:p>
            <a:endParaRPr lang="tr-TR"/>
          </a:p>
        </p:txBody>
      </p:sp>
    </p:spTree>
    <p:extLst>
      <p:ext uri="{BB962C8B-B14F-4D97-AF65-F5344CB8AC3E}">
        <p14:creationId xmlns:p14="http://schemas.microsoft.com/office/powerpoint/2010/main" xmlns="" val="324252762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0648"/>
            <a:ext cx="8219256" cy="5865515"/>
          </a:xfrm>
        </p:spPr>
        <p:txBody>
          <a:bodyPr>
            <a:normAutofit/>
          </a:bodyPr>
          <a:lstStyle/>
          <a:p>
            <a:pPr marL="0" indent="0">
              <a:buNone/>
            </a:pPr>
            <a:endParaRPr lang="tr-TR" b="1" dirty="0" smtClean="0"/>
          </a:p>
          <a:p>
            <a:pPr marL="0" indent="0">
              <a:buNone/>
            </a:pPr>
            <a:endParaRPr lang="tr-TR" b="1" dirty="0"/>
          </a:p>
          <a:p>
            <a:pPr marL="0" indent="0">
              <a:buNone/>
            </a:pPr>
            <a:endParaRPr lang="tr-TR" b="1" dirty="0" smtClean="0"/>
          </a:p>
          <a:p>
            <a:pPr marL="0" indent="0">
              <a:buNone/>
            </a:pPr>
            <a:endParaRPr lang="tr-TR" b="1" dirty="0"/>
          </a:p>
          <a:p>
            <a:pPr marL="0" indent="0">
              <a:buNone/>
            </a:pPr>
            <a:r>
              <a:rPr lang="tr-TR" b="1" dirty="0" smtClean="0"/>
              <a:t>Sermayenin Artırılması</a:t>
            </a:r>
          </a:p>
          <a:p>
            <a:pPr marL="0" indent="0" algn="just">
              <a:buNone/>
            </a:pPr>
            <a:r>
              <a:rPr lang="tr-TR" dirty="0" err="1" smtClean="0"/>
              <a:t>HAAŞ’larda</a:t>
            </a:r>
            <a:r>
              <a:rPr lang="tr-TR" dirty="0" smtClean="0"/>
              <a:t> sermayenin artırılması çeşitli sebeplerle gündeme gelebilir. Ancak sermaye artırımına gidilmesi için haklı bir sebebin bulunması şart değildir. </a:t>
            </a:r>
          </a:p>
          <a:p>
            <a:pPr marL="0" indent="0" algn="just">
              <a:buNone/>
            </a:pPr>
            <a:r>
              <a:rPr lang="tr-TR" dirty="0" smtClean="0"/>
              <a:t>Sermaye artırımı işlemleri, şirketin kabul ettiği sermaye sistemine (esas sermaye sistemi, kayıtlı sermaye sistemi, şarta bağlı sermaye artırımı) göre farklılık göstermektedir. Bunun yanı sıra sermaye artırımı ya </a:t>
            </a:r>
            <a:r>
              <a:rPr lang="tr-TR" b="1" dirty="0" smtClean="0"/>
              <a:t>dış kaynaklardan sermaye artırımı </a:t>
            </a:r>
            <a:r>
              <a:rPr lang="tr-TR" dirty="0" smtClean="0"/>
              <a:t>ya da </a:t>
            </a:r>
            <a:r>
              <a:rPr lang="tr-TR" b="1" dirty="0" smtClean="0"/>
              <a:t>iç kaynaklardan sermaye artırımı </a:t>
            </a:r>
            <a:r>
              <a:rPr lang="tr-TR" dirty="0" smtClean="0"/>
              <a:t>olarak karşımıza çıkmaktadır. </a:t>
            </a:r>
            <a:endParaRPr lang="tr-TR" dirty="0"/>
          </a:p>
        </p:txBody>
      </p:sp>
      <p:sp>
        <p:nvSpPr>
          <p:cNvPr id="2" name="Başlık 1"/>
          <p:cNvSpPr>
            <a:spLocks noGrp="1"/>
          </p:cNvSpPr>
          <p:nvPr>
            <p:ph type="title"/>
          </p:nvPr>
        </p:nvSpPr>
        <p:spPr>
          <a:xfrm>
            <a:off x="457200" y="274638"/>
            <a:ext cx="8219256" cy="58018"/>
          </a:xfrm>
        </p:spPr>
        <p:txBody>
          <a:bodyPr>
            <a:normAutofit fontScale="90000"/>
          </a:bodyPr>
          <a:lstStyle/>
          <a:p>
            <a:endParaRPr lang="tr-TR" dirty="0"/>
          </a:p>
        </p:txBody>
      </p:sp>
    </p:spTree>
    <p:extLst>
      <p:ext uri="{BB962C8B-B14F-4D97-AF65-F5344CB8AC3E}">
        <p14:creationId xmlns:p14="http://schemas.microsoft.com/office/powerpoint/2010/main" xmlns="" val="18521003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219256" cy="5793507"/>
          </a:xfrm>
        </p:spPr>
        <p:txBody>
          <a:bodyPr>
            <a:normAutofit/>
          </a:bodyPr>
          <a:lstStyle/>
          <a:p>
            <a:pPr marL="0" indent="0">
              <a:buNone/>
            </a:pPr>
            <a:endParaRPr lang="tr-TR" b="1" dirty="0" smtClean="0"/>
          </a:p>
          <a:p>
            <a:pPr marL="0" indent="0">
              <a:buNone/>
            </a:pPr>
            <a:endParaRPr lang="tr-TR" b="1" dirty="0"/>
          </a:p>
          <a:p>
            <a:pPr marL="0" indent="0">
              <a:buNone/>
            </a:pPr>
            <a:endParaRPr lang="tr-TR" b="1" dirty="0" smtClean="0"/>
          </a:p>
          <a:p>
            <a:pPr marL="0" indent="0">
              <a:buNone/>
            </a:pPr>
            <a:endParaRPr lang="tr-TR" b="1" dirty="0"/>
          </a:p>
          <a:p>
            <a:pPr marL="0" indent="0">
              <a:buNone/>
            </a:pPr>
            <a:endParaRPr lang="tr-TR" b="1" dirty="0" smtClean="0"/>
          </a:p>
          <a:p>
            <a:pPr marL="0" indent="0">
              <a:buNone/>
            </a:pPr>
            <a:r>
              <a:rPr lang="tr-TR" b="1" dirty="0" smtClean="0"/>
              <a:t>Halka Açık Anonim Şirket Türleri</a:t>
            </a:r>
          </a:p>
          <a:p>
            <a:pPr marL="0" indent="0">
              <a:buNone/>
            </a:pPr>
            <a:r>
              <a:rPr lang="tr-TR" b="1" dirty="0" smtClean="0"/>
              <a:t>1. Hisse Senetleri Halka Arz Edilmiş Olan Anonim Şirketler</a:t>
            </a:r>
          </a:p>
          <a:p>
            <a:pPr marL="0" indent="0" algn="just">
              <a:buNone/>
            </a:pPr>
            <a:r>
              <a:rPr lang="tr-TR" dirty="0" smtClean="0"/>
              <a:t>Anonim şirketler </a:t>
            </a:r>
            <a:r>
              <a:rPr lang="tr-TR" b="1" dirty="0" smtClean="0"/>
              <a:t>hisse senetlerini </a:t>
            </a:r>
            <a:r>
              <a:rPr lang="tr-TR" dirty="0" smtClean="0"/>
              <a:t>halka arz etmek suretiyle halka açık hale gelebilir. Bir anonim şirketin hisse senetlerinin borsalar ve teşkilatlanmış diğer piyasalarda sürekli olarak işlem görmesi de halka arz sayılır. </a:t>
            </a:r>
            <a:endParaRPr lang="tr-TR" dirty="0"/>
          </a:p>
        </p:txBody>
      </p:sp>
      <p:sp>
        <p:nvSpPr>
          <p:cNvPr id="2" name="Başlık 1"/>
          <p:cNvSpPr>
            <a:spLocks noGrp="1"/>
          </p:cNvSpPr>
          <p:nvPr>
            <p:ph type="title"/>
          </p:nvPr>
        </p:nvSpPr>
        <p:spPr>
          <a:xfrm>
            <a:off x="457200" y="274638"/>
            <a:ext cx="8075240" cy="58018"/>
          </a:xfrm>
        </p:spPr>
        <p:txBody>
          <a:bodyPr>
            <a:normAutofit fontScale="90000"/>
          </a:bodyPr>
          <a:lstStyle/>
          <a:p>
            <a:endParaRPr lang="tr-TR" dirty="0"/>
          </a:p>
        </p:txBody>
      </p:sp>
    </p:spTree>
    <p:extLst>
      <p:ext uri="{BB962C8B-B14F-4D97-AF65-F5344CB8AC3E}">
        <p14:creationId xmlns:p14="http://schemas.microsoft.com/office/powerpoint/2010/main" xmlns="" val="248880467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836712"/>
            <a:ext cx="8280920" cy="5256584"/>
          </a:xfrm>
        </p:spPr>
        <p:txBody>
          <a:bodyPr/>
          <a:lstStyle/>
          <a:p>
            <a:pPr marL="0" indent="0">
              <a:buNone/>
            </a:pPr>
            <a:endParaRPr lang="tr-TR" dirty="0" smtClean="0"/>
          </a:p>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endParaRPr lang="tr-TR" dirty="0"/>
          </a:p>
          <a:p>
            <a:pPr marL="0" indent="0" algn="just">
              <a:buNone/>
            </a:pPr>
            <a:r>
              <a:rPr lang="tr-TR" b="1" dirty="0" smtClean="0"/>
              <a:t>Dış kaynaklardan sermaye artırımı yapılabilmesi için payların nakdi bedellerinin tamamen ödenmiş olması gerekir</a:t>
            </a:r>
            <a:r>
              <a:rPr lang="tr-TR" dirty="0" smtClean="0"/>
              <a:t>. </a:t>
            </a:r>
            <a:r>
              <a:rPr lang="tr-TR" u="sng" dirty="0" smtClean="0"/>
              <a:t>Ancak sermayeye oranla önemli sayılmayan tutarların ödenmemiş olması sermaye artırımına engel değildir</a:t>
            </a:r>
            <a:r>
              <a:rPr lang="tr-TR" dirty="0" smtClean="0"/>
              <a:t>. Bir diğer husus fonların sermayeye dönüştürülmeden sermaye taahhüdü yoluyla dış kaynaklardan sermaye artırımına gidilememesidir. </a:t>
            </a:r>
            <a:endParaRPr lang="tr-TR" dirty="0"/>
          </a:p>
        </p:txBody>
      </p:sp>
      <p:sp>
        <p:nvSpPr>
          <p:cNvPr id="2" name="Başlık 1"/>
          <p:cNvSpPr>
            <a:spLocks noGrp="1"/>
          </p:cNvSpPr>
          <p:nvPr>
            <p:ph type="title"/>
          </p:nvPr>
        </p:nvSpPr>
        <p:spPr>
          <a:xfrm>
            <a:off x="457200" y="274638"/>
            <a:ext cx="8219256" cy="562074"/>
          </a:xfrm>
        </p:spPr>
        <p:txBody>
          <a:bodyPr>
            <a:normAutofit fontScale="90000"/>
          </a:bodyPr>
          <a:lstStyle/>
          <a:p>
            <a:endParaRPr lang="tr-TR" dirty="0"/>
          </a:p>
        </p:txBody>
      </p:sp>
    </p:spTree>
    <p:extLst>
      <p:ext uri="{BB962C8B-B14F-4D97-AF65-F5344CB8AC3E}">
        <p14:creationId xmlns:p14="http://schemas.microsoft.com/office/powerpoint/2010/main" xmlns="" val="218757680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u="sng" dirty="0" smtClean="0"/>
              <a:t>Sermaye artırıma işlemleri 3 ay içinde tescil edilmediği takdirde genel kurul veya yönetim kurulu kararı ve izinler geçersiz hale gelir</a:t>
            </a:r>
            <a:r>
              <a:rPr lang="tr-TR" dirty="0" smtClean="0"/>
              <a:t>. Ayrıca sermaye artırım işlemlerinde ortaya çıkan hukuka aykırılıklar için fesih davası açılabilir. </a:t>
            </a:r>
            <a:endParaRPr lang="tr-TR" dirty="0"/>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xmlns="" val="108019114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0648"/>
            <a:ext cx="8363272" cy="5865515"/>
          </a:xfrm>
        </p:spPr>
        <p:txBody>
          <a:bodyPr/>
          <a:lstStyle/>
          <a:p>
            <a:pPr marL="0" indent="0">
              <a:buNone/>
            </a:pPr>
            <a:endParaRPr lang="tr-TR" b="1" dirty="0" smtClean="0"/>
          </a:p>
          <a:p>
            <a:pPr marL="0" indent="0">
              <a:buNone/>
            </a:pPr>
            <a:endParaRPr lang="tr-TR" b="1" dirty="0" smtClean="0"/>
          </a:p>
          <a:p>
            <a:pPr marL="0" indent="0">
              <a:buNone/>
            </a:pPr>
            <a:endParaRPr lang="tr-TR" b="1" dirty="0"/>
          </a:p>
          <a:p>
            <a:pPr marL="0" indent="0">
              <a:buNone/>
            </a:pPr>
            <a:endParaRPr lang="tr-TR" b="1" dirty="0" smtClean="0"/>
          </a:p>
          <a:p>
            <a:pPr marL="0" indent="0">
              <a:buNone/>
            </a:pPr>
            <a:endParaRPr lang="tr-TR" b="1" dirty="0"/>
          </a:p>
          <a:p>
            <a:pPr marL="0" indent="0">
              <a:buNone/>
            </a:pPr>
            <a:endParaRPr lang="tr-TR" b="1" dirty="0" smtClean="0"/>
          </a:p>
          <a:p>
            <a:pPr marL="0" indent="0">
              <a:buNone/>
            </a:pPr>
            <a:r>
              <a:rPr lang="tr-TR" b="1" dirty="0" smtClean="0"/>
              <a:t>Esas Sermaye Sisteminde Sermayenin Artırılması</a:t>
            </a:r>
          </a:p>
          <a:p>
            <a:pPr marL="0" indent="0" algn="just">
              <a:buNone/>
            </a:pPr>
            <a:r>
              <a:rPr lang="tr-TR" dirty="0" smtClean="0"/>
              <a:t>Esas sermaye sistemine tabi </a:t>
            </a:r>
            <a:r>
              <a:rPr lang="tr-TR" dirty="0" err="1" smtClean="0"/>
              <a:t>HAAŞ’larda</a:t>
            </a:r>
            <a:r>
              <a:rPr lang="tr-TR" dirty="0" smtClean="0"/>
              <a:t> sermayenin yeni pay çıkarılarak halka arz yoluyla arttırılması mümkündür. Bu halde hisse senedi bedellerinin tam olarak nakden ödenmesi ve sermaye piyasası araçlarının satış sırasında teslim edilmesi gerekir. </a:t>
            </a:r>
            <a:endParaRPr lang="tr-TR" dirty="0"/>
          </a:p>
        </p:txBody>
      </p:sp>
      <p:sp>
        <p:nvSpPr>
          <p:cNvPr id="2" name="Başlık 1"/>
          <p:cNvSpPr>
            <a:spLocks noGrp="1"/>
          </p:cNvSpPr>
          <p:nvPr>
            <p:ph type="title"/>
          </p:nvPr>
        </p:nvSpPr>
        <p:spPr>
          <a:xfrm>
            <a:off x="539552" y="-891480"/>
            <a:ext cx="8229600" cy="1143000"/>
          </a:xfrm>
        </p:spPr>
        <p:txBody>
          <a:bodyPr/>
          <a:lstStyle/>
          <a:p>
            <a:endParaRPr lang="tr-TR" dirty="0"/>
          </a:p>
        </p:txBody>
      </p:sp>
    </p:spTree>
    <p:extLst>
      <p:ext uri="{BB962C8B-B14F-4D97-AF65-F5344CB8AC3E}">
        <p14:creationId xmlns:p14="http://schemas.microsoft.com/office/powerpoint/2010/main" xmlns="" val="39911644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0648"/>
            <a:ext cx="8363272" cy="6264696"/>
          </a:xfrm>
        </p:spPr>
        <p:txBody>
          <a:bodyPr>
            <a:normAutofit/>
          </a:bodyPr>
          <a:lstStyle/>
          <a:p>
            <a:pPr marL="0" indent="0" algn="just">
              <a:buNone/>
            </a:pPr>
            <a:endParaRPr lang="tr-TR" b="1" i="1" dirty="0" smtClean="0"/>
          </a:p>
          <a:p>
            <a:pPr marL="0" indent="0" algn="just">
              <a:buNone/>
            </a:pPr>
            <a:endParaRPr lang="tr-TR" b="1" i="1" dirty="0"/>
          </a:p>
          <a:p>
            <a:pPr marL="0" indent="0" algn="just">
              <a:buNone/>
            </a:pPr>
            <a:endParaRPr lang="tr-TR" b="1" i="1" dirty="0" smtClean="0"/>
          </a:p>
          <a:p>
            <a:pPr marL="0" indent="0" algn="just">
              <a:buNone/>
            </a:pPr>
            <a:endParaRPr lang="tr-TR" b="1" i="1" dirty="0"/>
          </a:p>
          <a:p>
            <a:pPr marL="0" indent="0" algn="just">
              <a:buNone/>
            </a:pPr>
            <a:endParaRPr lang="tr-TR" b="1" i="1" dirty="0" smtClean="0"/>
          </a:p>
          <a:p>
            <a:pPr marL="0" indent="0" algn="just">
              <a:buNone/>
            </a:pPr>
            <a:r>
              <a:rPr lang="tr-TR" b="1" i="1" dirty="0" smtClean="0"/>
              <a:t>Esas sermaye sisteminde sermayenin artırılabilmesi için yapılması gereken işlemler;</a:t>
            </a:r>
          </a:p>
          <a:p>
            <a:pPr algn="just">
              <a:buFontTx/>
              <a:buChar char="-"/>
            </a:pPr>
            <a:r>
              <a:rPr lang="tr-TR" dirty="0" smtClean="0"/>
              <a:t>YK kararı ve esas sözleşme değişiklik önerisinin hazırlanması</a:t>
            </a:r>
          </a:p>
          <a:p>
            <a:pPr algn="just">
              <a:buFontTx/>
              <a:buChar char="-"/>
            </a:pPr>
            <a:r>
              <a:rPr lang="tr-TR" dirty="0" smtClean="0"/>
              <a:t>SPK onayı</a:t>
            </a:r>
          </a:p>
          <a:p>
            <a:pPr algn="just">
              <a:buFontTx/>
              <a:buChar char="-"/>
            </a:pPr>
            <a:r>
              <a:rPr lang="tr-TR" dirty="0" smtClean="0"/>
              <a:t>Bakanlık izni</a:t>
            </a:r>
          </a:p>
          <a:p>
            <a:pPr algn="just">
              <a:buFontTx/>
              <a:buChar char="-"/>
            </a:pPr>
            <a:r>
              <a:rPr lang="tr-TR" dirty="0" smtClean="0"/>
              <a:t>GK Kararı</a:t>
            </a:r>
          </a:p>
          <a:p>
            <a:pPr algn="just">
              <a:buFontTx/>
              <a:buChar char="-"/>
            </a:pPr>
            <a:r>
              <a:rPr lang="tr-TR" dirty="0" smtClean="0"/>
              <a:t>İmtiyazlı pay sahipleri özel kurulu kararı (esas sözleşme değişikliği onların haklarını ihlal edecek mahiyette ise)</a:t>
            </a:r>
          </a:p>
          <a:p>
            <a:pPr algn="just">
              <a:buFontTx/>
              <a:buChar char="-"/>
            </a:pPr>
            <a:r>
              <a:rPr lang="tr-TR" dirty="0" smtClean="0"/>
              <a:t>Halka arz edilecek pay senetlerinin SPK kaydına alınması</a:t>
            </a:r>
          </a:p>
          <a:p>
            <a:pPr>
              <a:buFontTx/>
              <a:buChar char="-"/>
            </a:pPr>
            <a:endParaRPr lang="tr-TR" dirty="0" smtClean="0"/>
          </a:p>
          <a:p>
            <a:pPr marL="0" indent="0">
              <a:buNone/>
            </a:pPr>
            <a:endParaRPr lang="tr-TR" dirty="0"/>
          </a:p>
        </p:txBody>
      </p:sp>
      <p:sp>
        <p:nvSpPr>
          <p:cNvPr id="2" name="Başlık 1"/>
          <p:cNvSpPr>
            <a:spLocks noGrp="1"/>
          </p:cNvSpPr>
          <p:nvPr>
            <p:ph type="title"/>
          </p:nvPr>
        </p:nvSpPr>
        <p:spPr>
          <a:xfrm flipV="1">
            <a:off x="457200" y="228919"/>
            <a:ext cx="8219256" cy="45719"/>
          </a:xfrm>
        </p:spPr>
        <p:txBody>
          <a:bodyPr>
            <a:normAutofit fontScale="90000"/>
          </a:bodyPr>
          <a:lstStyle/>
          <a:p>
            <a:endParaRPr lang="tr-TR" dirty="0"/>
          </a:p>
        </p:txBody>
      </p:sp>
    </p:spTree>
    <p:extLst>
      <p:ext uri="{BB962C8B-B14F-4D97-AF65-F5344CB8AC3E}">
        <p14:creationId xmlns:p14="http://schemas.microsoft.com/office/powerpoint/2010/main" xmlns="" val="381315049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219256" cy="5793507"/>
          </a:xfrm>
        </p:spPr>
        <p:txBody>
          <a:bodyPr/>
          <a:lstStyle/>
          <a:p>
            <a:pPr marL="0" indent="0" algn="just">
              <a:buNone/>
            </a:pPr>
            <a:endParaRPr lang="tr-TR" dirty="0" smtClean="0"/>
          </a:p>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endParaRPr lang="tr-TR" dirty="0"/>
          </a:p>
          <a:p>
            <a:pPr marL="0" indent="0" algn="just">
              <a:buNone/>
            </a:pPr>
            <a:r>
              <a:rPr lang="tr-TR" dirty="0" smtClean="0"/>
              <a:t>- Mevcut </a:t>
            </a:r>
            <a:r>
              <a:rPr lang="tr-TR" dirty="0"/>
              <a:t>pay sahiplerine yeni pay alma haklarının kullandırılması</a:t>
            </a:r>
          </a:p>
          <a:p>
            <a:pPr algn="just">
              <a:buFontTx/>
              <a:buChar char="-"/>
            </a:pPr>
            <a:r>
              <a:rPr lang="tr-TR" dirty="0" smtClean="0"/>
              <a:t>Halkın yeni çıkarılacak pay senetlerinden almaya davet edilmesi</a:t>
            </a:r>
          </a:p>
          <a:p>
            <a:pPr algn="just">
              <a:buFontTx/>
              <a:buChar char="-"/>
            </a:pPr>
            <a:r>
              <a:rPr lang="tr-TR" dirty="0" smtClean="0"/>
              <a:t>Halka arz ve satışın tamamlanması</a:t>
            </a:r>
          </a:p>
          <a:p>
            <a:pPr algn="just">
              <a:buFontTx/>
              <a:buChar char="-"/>
            </a:pPr>
            <a:r>
              <a:rPr lang="tr-TR" dirty="0" smtClean="0"/>
              <a:t>Pay senetlerinin sahiplerine teslimi</a:t>
            </a:r>
          </a:p>
          <a:p>
            <a:pPr algn="just">
              <a:buFontTx/>
              <a:buChar char="-"/>
            </a:pPr>
            <a:r>
              <a:rPr lang="tr-TR" dirty="0" smtClean="0"/>
              <a:t>Yönetim kurulunun beyanı (TTK m. 457)</a:t>
            </a:r>
          </a:p>
          <a:p>
            <a:pPr algn="just">
              <a:buFontTx/>
              <a:buChar char="-"/>
            </a:pPr>
            <a:r>
              <a:rPr lang="tr-TR" dirty="0" smtClean="0"/>
              <a:t>Tescil ve ilan</a:t>
            </a:r>
          </a:p>
          <a:p>
            <a:pPr marL="0" indent="0" algn="just">
              <a:buNone/>
            </a:pPr>
            <a:endParaRPr lang="tr-TR" dirty="0"/>
          </a:p>
        </p:txBody>
      </p:sp>
      <p:sp>
        <p:nvSpPr>
          <p:cNvPr id="2" name="Başlık 1"/>
          <p:cNvSpPr>
            <a:spLocks noGrp="1"/>
          </p:cNvSpPr>
          <p:nvPr>
            <p:ph type="title"/>
          </p:nvPr>
        </p:nvSpPr>
        <p:spPr>
          <a:xfrm>
            <a:off x="457200" y="274638"/>
            <a:ext cx="8147248" cy="58018"/>
          </a:xfrm>
        </p:spPr>
        <p:txBody>
          <a:bodyPr>
            <a:normAutofit fontScale="90000"/>
          </a:bodyPr>
          <a:lstStyle/>
          <a:p>
            <a:endParaRPr lang="tr-TR" dirty="0"/>
          </a:p>
        </p:txBody>
      </p:sp>
    </p:spTree>
    <p:extLst>
      <p:ext uri="{BB962C8B-B14F-4D97-AF65-F5344CB8AC3E}">
        <p14:creationId xmlns:p14="http://schemas.microsoft.com/office/powerpoint/2010/main" xmlns="" val="159486871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219256" cy="5793507"/>
          </a:xfrm>
        </p:spPr>
        <p:txBody>
          <a:bodyPr/>
          <a:lstStyle/>
          <a:p>
            <a:pPr marL="0" indent="0" algn="just">
              <a:buNone/>
            </a:pPr>
            <a:endParaRPr lang="tr-TR" b="1" dirty="0" smtClean="0"/>
          </a:p>
          <a:p>
            <a:pPr marL="0" indent="0" algn="just">
              <a:buNone/>
            </a:pPr>
            <a:endParaRPr lang="tr-TR" b="1" dirty="0" smtClean="0"/>
          </a:p>
          <a:p>
            <a:pPr marL="0" indent="0" algn="just">
              <a:buNone/>
            </a:pPr>
            <a:endParaRPr lang="tr-TR" b="1" dirty="0"/>
          </a:p>
          <a:p>
            <a:pPr marL="0" indent="0" algn="just">
              <a:buNone/>
            </a:pPr>
            <a:endParaRPr lang="tr-TR" b="1" dirty="0" smtClean="0"/>
          </a:p>
          <a:p>
            <a:pPr marL="0" indent="0" algn="just">
              <a:buNone/>
            </a:pPr>
            <a:endParaRPr lang="tr-TR" b="1" dirty="0"/>
          </a:p>
          <a:p>
            <a:pPr marL="0" indent="0" algn="just">
              <a:buNone/>
            </a:pPr>
            <a:endParaRPr lang="tr-TR" b="1" dirty="0" smtClean="0"/>
          </a:p>
          <a:p>
            <a:pPr marL="0" indent="0" algn="just">
              <a:buNone/>
            </a:pPr>
            <a:r>
              <a:rPr lang="tr-TR" b="1" dirty="0" smtClean="0"/>
              <a:t>Kayıtlı Sermaye Sisteminde Sermayenin Artırılması</a:t>
            </a:r>
          </a:p>
          <a:p>
            <a:pPr marL="0" indent="0" algn="just">
              <a:buNone/>
            </a:pPr>
            <a:r>
              <a:rPr lang="tr-TR" dirty="0" smtClean="0"/>
              <a:t>Anonim şirketler kayıtlı sermaye sistemini kabul ederek sermaye artırma yetkisini </a:t>
            </a:r>
            <a:r>
              <a:rPr lang="tr-TR" b="1" dirty="0" smtClean="0"/>
              <a:t>yönetim kuruluna </a:t>
            </a:r>
            <a:r>
              <a:rPr lang="tr-TR" dirty="0" smtClean="0"/>
              <a:t>devredebilir. Bunun için esas sözleşmelerinde hüküm bulunmalı, Kuruldan izin alınmış olmalı ve önceden ticaret siciline tescil edilmiş kayıtlı sermaye tavanı belirlenmiş olmalıdır. Belirlenen tavan sermayeye kadar sermaye artırım yetkisi en fazla 5 yıllığına verilir.</a:t>
            </a:r>
            <a:endParaRPr lang="tr-TR" dirty="0"/>
          </a:p>
        </p:txBody>
      </p:sp>
      <p:sp>
        <p:nvSpPr>
          <p:cNvPr id="2" name="Başlık 1"/>
          <p:cNvSpPr>
            <a:spLocks noGrp="1"/>
          </p:cNvSpPr>
          <p:nvPr>
            <p:ph type="title"/>
          </p:nvPr>
        </p:nvSpPr>
        <p:spPr>
          <a:xfrm>
            <a:off x="457200" y="274638"/>
            <a:ext cx="8147248" cy="58018"/>
          </a:xfrm>
        </p:spPr>
        <p:txBody>
          <a:bodyPr>
            <a:normAutofit fontScale="90000"/>
          </a:bodyPr>
          <a:lstStyle/>
          <a:p>
            <a:endParaRPr lang="tr-TR" dirty="0"/>
          </a:p>
        </p:txBody>
      </p:sp>
    </p:spTree>
    <p:extLst>
      <p:ext uri="{BB962C8B-B14F-4D97-AF65-F5344CB8AC3E}">
        <p14:creationId xmlns:p14="http://schemas.microsoft.com/office/powerpoint/2010/main" xmlns="" val="151397295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0648"/>
            <a:ext cx="8363272" cy="5865515"/>
          </a:xfrm>
        </p:spPr>
        <p:txBody>
          <a:bodyPr>
            <a:normAutofit lnSpcReduction="10000"/>
          </a:bodyPr>
          <a:lstStyle/>
          <a:p>
            <a:pPr marL="0" indent="0" algn="just">
              <a:buNone/>
            </a:pPr>
            <a:endParaRPr lang="tr-TR" b="1" i="1" dirty="0" smtClean="0"/>
          </a:p>
          <a:p>
            <a:pPr marL="0" indent="0" algn="just">
              <a:buNone/>
            </a:pPr>
            <a:endParaRPr lang="tr-TR" b="1" i="1" dirty="0"/>
          </a:p>
          <a:p>
            <a:pPr marL="0" indent="0" algn="just">
              <a:buNone/>
            </a:pPr>
            <a:endParaRPr lang="tr-TR" b="1" i="1" dirty="0" smtClean="0"/>
          </a:p>
          <a:p>
            <a:pPr marL="0" indent="0" algn="just">
              <a:buNone/>
            </a:pPr>
            <a:endParaRPr lang="tr-TR" b="1" i="1" dirty="0"/>
          </a:p>
          <a:p>
            <a:pPr marL="0" indent="0" algn="just">
              <a:buNone/>
            </a:pPr>
            <a:endParaRPr lang="tr-TR" b="1" i="1" dirty="0" smtClean="0"/>
          </a:p>
          <a:p>
            <a:pPr marL="0" indent="0" algn="just">
              <a:buNone/>
            </a:pPr>
            <a:endParaRPr lang="tr-TR" b="1" i="1" dirty="0"/>
          </a:p>
          <a:p>
            <a:pPr marL="0" indent="0" algn="just">
              <a:buNone/>
            </a:pPr>
            <a:r>
              <a:rPr lang="tr-TR" b="1" i="1" dirty="0" smtClean="0"/>
              <a:t>Kayıtlı Sermaye Sisteminde Sermayenin Artırılması için Yapılması Gereken İşlemler;</a:t>
            </a:r>
          </a:p>
          <a:p>
            <a:pPr algn="just">
              <a:buFontTx/>
              <a:buChar char="-"/>
            </a:pPr>
            <a:r>
              <a:rPr lang="tr-TR" dirty="0" smtClean="0"/>
              <a:t>YK kararı</a:t>
            </a:r>
          </a:p>
          <a:p>
            <a:pPr algn="just">
              <a:buFontTx/>
              <a:buChar char="-"/>
            </a:pPr>
            <a:r>
              <a:rPr lang="tr-TR" dirty="0" smtClean="0"/>
              <a:t>Halka arz edilecek pay senetlerinin Kurul kaydına alınması</a:t>
            </a:r>
          </a:p>
          <a:p>
            <a:pPr algn="just">
              <a:buFontTx/>
              <a:buChar char="-"/>
            </a:pPr>
            <a:r>
              <a:rPr lang="tr-TR" dirty="0" smtClean="0"/>
              <a:t>Mevcut pay sahiplerine yeni pay alma haklarının kullandırılması</a:t>
            </a:r>
          </a:p>
          <a:p>
            <a:pPr algn="just">
              <a:buFontTx/>
              <a:buChar char="-"/>
            </a:pPr>
            <a:r>
              <a:rPr lang="tr-TR" dirty="0" smtClean="0"/>
              <a:t>Halkın yeni çıkarılacak pay senetlerinden almaya davet edilmesi</a:t>
            </a:r>
            <a:endParaRPr lang="tr-TR" dirty="0"/>
          </a:p>
        </p:txBody>
      </p:sp>
      <p:sp>
        <p:nvSpPr>
          <p:cNvPr id="2" name="Başlık 1"/>
          <p:cNvSpPr>
            <a:spLocks noGrp="1"/>
          </p:cNvSpPr>
          <p:nvPr>
            <p:ph type="title"/>
          </p:nvPr>
        </p:nvSpPr>
        <p:spPr>
          <a:xfrm flipV="1">
            <a:off x="457200" y="228919"/>
            <a:ext cx="8291264" cy="45719"/>
          </a:xfrm>
        </p:spPr>
        <p:txBody>
          <a:bodyPr>
            <a:normAutofit fontScale="90000"/>
          </a:bodyPr>
          <a:lstStyle/>
          <a:p>
            <a:endParaRPr lang="tr-TR" dirty="0"/>
          </a:p>
        </p:txBody>
      </p:sp>
    </p:spTree>
    <p:extLst>
      <p:ext uri="{BB962C8B-B14F-4D97-AF65-F5344CB8AC3E}">
        <p14:creationId xmlns:p14="http://schemas.microsoft.com/office/powerpoint/2010/main" xmlns="" val="258389397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buFontTx/>
              <a:buChar char="-"/>
            </a:pPr>
            <a:r>
              <a:rPr lang="tr-TR" dirty="0" smtClean="0"/>
              <a:t>Halka arz ve satışın tamamlanması</a:t>
            </a:r>
          </a:p>
          <a:p>
            <a:pPr>
              <a:buFontTx/>
              <a:buChar char="-"/>
            </a:pPr>
            <a:r>
              <a:rPr lang="tr-TR" dirty="0" smtClean="0"/>
              <a:t>Pay senetlerinin sahiplerine teslimi</a:t>
            </a:r>
          </a:p>
          <a:p>
            <a:pPr>
              <a:buFontTx/>
              <a:buChar char="-"/>
            </a:pPr>
            <a:r>
              <a:rPr lang="tr-TR" dirty="0" smtClean="0"/>
              <a:t>Tescil </a:t>
            </a:r>
            <a:r>
              <a:rPr lang="tr-TR" smtClean="0"/>
              <a:t>ve ilan</a:t>
            </a:r>
            <a:endParaRPr lang="tr-TR"/>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xmlns="" val="390960929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0648"/>
            <a:ext cx="8219256" cy="5865515"/>
          </a:xfrm>
        </p:spPr>
        <p:txBody>
          <a:bodyPr/>
          <a:lstStyle/>
          <a:p>
            <a:pPr marL="0" indent="0" algn="just">
              <a:buNone/>
            </a:pPr>
            <a:endParaRPr lang="tr-TR" b="1" dirty="0" smtClean="0"/>
          </a:p>
          <a:p>
            <a:pPr marL="0" indent="0" algn="just">
              <a:buNone/>
            </a:pPr>
            <a:endParaRPr lang="tr-TR" b="1" dirty="0"/>
          </a:p>
          <a:p>
            <a:pPr marL="0" indent="0" algn="just">
              <a:buNone/>
            </a:pPr>
            <a:endParaRPr lang="tr-TR" b="1" dirty="0" smtClean="0"/>
          </a:p>
          <a:p>
            <a:pPr marL="0" indent="0" algn="just">
              <a:buNone/>
            </a:pPr>
            <a:endParaRPr lang="tr-TR" b="1" dirty="0"/>
          </a:p>
          <a:p>
            <a:pPr marL="0" indent="0" algn="just">
              <a:buNone/>
            </a:pPr>
            <a:endParaRPr lang="tr-TR" b="1" dirty="0" smtClean="0"/>
          </a:p>
          <a:p>
            <a:pPr marL="0" indent="0" algn="just">
              <a:buNone/>
            </a:pPr>
            <a:endParaRPr lang="tr-TR" b="1" dirty="0"/>
          </a:p>
          <a:p>
            <a:pPr marL="0" indent="0" algn="just">
              <a:buNone/>
            </a:pPr>
            <a:r>
              <a:rPr lang="tr-TR" b="1" dirty="0" smtClean="0"/>
              <a:t>Şarta Bağlı Sermaye Artırım Yönteminde Sermayenin Artırılması</a:t>
            </a:r>
          </a:p>
          <a:p>
            <a:pPr marL="0" indent="0" algn="just">
              <a:buNone/>
            </a:pPr>
            <a:r>
              <a:rPr lang="tr-TR" dirty="0" smtClean="0"/>
              <a:t>Şarta bağlı sermaye artırım sisteminde sermayenin artırılmasına ilişkin ilke kararını </a:t>
            </a:r>
            <a:r>
              <a:rPr lang="tr-TR" b="1" dirty="0" smtClean="0"/>
              <a:t>genel kurul </a:t>
            </a:r>
            <a:r>
              <a:rPr lang="tr-TR" dirty="0" smtClean="0"/>
              <a:t>almakta; sermayenin artıp artmayacağına ise şirket alacaklıları, topluluk şirketleri veya işçiler karar vermektedir. Bu sistemde </a:t>
            </a:r>
            <a:r>
              <a:rPr lang="tr-TR" b="1" dirty="0" smtClean="0"/>
              <a:t>değiştirme veya alım hakkı ile donatılmış tahviller veya benzeri borçlanma araçları </a:t>
            </a:r>
            <a:r>
              <a:rPr lang="tr-TR" dirty="0" smtClean="0"/>
              <a:t>çıkarılmaktadır.</a:t>
            </a:r>
            <a:endParaRPr lang="tr-TR" dirty="0"/>
          </a:p>
        </p:txBody>
      </p:sp>
      <p:sp>
        <p:nvSpPr>
          <p:cNvPr id="2" name="Başlık 1"/>
          <p:cNvSpPr>
            <a:spLocks noGrp="1"/>
          </p:cNvSpPr>
          <p:nvPr>
            <p:ph type="title"/>
          </p:nvPr>
        </p:nvSpPr>
        <p:spPr>
          <a:xfrm flipV="1">
            <a:off x="457200" y="228919"/>
            <a:ext cx="8219256" cy="45719"/>
          </a:xfrm>
        </p:spPr>
        <p:txBody>
          <a:bodyPr>
            <a:normAutofit fontScale="90000"/>
          </a:bodyPr>
          <a:lstStyle/>
          <a:p>
            <a:endParaRPr lang="tr-TR" dirty="0"/>
          </a:p>
        </p:txBody>
      </p:sp>
    </p:spTree>
    <p:extLst>
      <p:ext uri="{BB962C8B-B14F-4D97-AF65-F5344CB8AC3E}">
        <p14:creationId xmlns:p14="http://schemas.microsoft.com/office/powerpoint/2010/main" xmlns="" val="194642848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40327" y="949036"/>
            <a:ext cx="8208137" cy="5432292"/>
          </a:xfrm>
        </p:spPr>
        <p:txBody>
          <a:bodyPr/>
          <a:lstStyle/>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r>
              <a:rPr lang="tr-TR" dirty="0" smtClean="0"/>
              <a:t>Bu borçlanma araçları şirketten veya topluluk şirketlerinden alacaklı olanlara veya işçilere verilmektedir. Bu borçlanma araçlarının değiştirme veya yeni pay alma hakkı vermesi sebebiyle anılan kişilerin yeni pay alma haklarını kullanmaları oranında da sermaye artmaktadır. Bu sermaye artışı mevcut sermayenin yarısını aşamaz. </a:t>
            </a:r>
            <a:r>
              <a:rPr lang="tr-TR" b="1" dirty="0" smtClean="0"/>
              <a:t>Ancak kayıtlı sermaye sisteminden farklı olarak burada bir zaman sınırlaması bulunmamaktadır</a:t>
            </a:r>
            <a:r>
              <a:rPr lang="tr-TR" dirty="0" smtClean="0"/>
              <a:t>. </a:t>
            </a:r>
            <a:endParaRPr lang="tr-TR" dirty="0"/>
          </a:p>
        </p:txBody>
      </p:sp>
      <p:sp>
        <p:nvSpPr>
          <p:cNvPr id="2" name="Başlık 1"/>
          <p:cNvSpPr>
            <a:spLocks noGrp="1"/>
          </p:cNvSpPr>
          <p:nvPr>
            <p:ph type="title"/>
          </p:nvPr>
        </p:nvSpPr>
        <p:spPr>
          <a:xfrm>
            <a:off x="457200" y="274638"/>
            <a:ext cx="8291264" cy="634082"/>
          </a:xfrm>
        </p:spPr>
        <p:txBody>
          <a:bodyPr>
            <a:normAutofit fontScale="90000"/>
          </a:bodyPr>
          <a:lstStyle/>
          <a:p>
            <a:endParaRPr lang="tr-TR"/>
          </a:p>
        </p:txBody>
      </p:sp>
    </p:spTree>
    <p:extLst>
      <p:ext uri="{BB962C8B-B14F-4D97-AF65-F5344CB8AC3E}">
        <p14:creationId xmlns:p14="http://schemas.microsoft.com/office/powerpoint/2010/main" xmlns="" val="40729632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0648"/>
            <a:ext cx="8219256" cy="5865515"/>
          </a:xfrm>
        </p:spPr>
        <p:txBody>
          <a:bodyPr/>
          <a:lstStyle/>
          <a:p>
            <a:pPr marL="0" indent="0">
              <a:buNone/>
            </a:pPr>
            <a:endParaRPr lang="tr-TR" b="1" dirty="0" smtClean="0"/>
          </a:p>
          <a:p>
            <a:pPr marL="0" indent="0">
              <a:buNone/>
            </a:pPr>
            <a:endParaRPr lang="tr-TR" b="1" dirty="0"/>
          </a:p>
          <a:p>
            <a:pPr marL="0" indent="0">
              <a:buNone/>
            </a:pPr>
            <a:endParaRPr lang="tr-TR" b="1" dirty="0" smtClean="0"/>
          </a:p>
          <a:p>
            <a:pPr marL="0" indent="0">
              <a:buNone/>
            </a:pPr>
            <a:endParaRPr lang="tr-TR" b="1" dirty="0"/>
          </a:p>
          <a:p>
            <a:pPr marL="0" indent="0">
              <a:buNone/>
            </a:pPr>
            <a:endParaRPr lang="tr-TR" b="1" dirty="0" smtClean="0"/>
          </a:p>
          <a:p>
            <a:pPr marL="0" indent="0">
              <a:buNone/>
            </a:pPr>
            <a:endParaRPr lang="tr-TR" b="1" dirty="0"/>
          </a:p>
          <a:p>
            <a:pPr marL="0" indent="0">
              <a:buNone/>
            </a:pPr>
            <a:r>
              <a:rPr lang="tr-TR" b="1" dirty="0" smtClean="0"/>
              <a:t>2. Hisse Senetleri Halka Arz Edilmiş Sayılan Anonim Şirketler</a:t>
            </a:r>
          </a:p>
          <a:p>
            <a:pPr marL="0" indent="0" algn="just">
              <a:buNone/>
            </a:pPr>
            <a:r>
              <a:rPr lang="tr-TR" u="sng" dirty="0" smtClean="0"/>
              <a:t>Pay sahibi sayısı 500’ü aşan anonim şirketlerin hisse senetleri halka arz olunmuş sayılır ve bu şirketler, halka açık anonim şirket hükümlerine tabi olur</a:t>
            </a:r>
            <a:r>
              <a:rPr lang="tr-TR" dirty="0" smtClean="0"/>
              <a:t>. Bu anonim şirketler de hisse senetleri halka arz edilmiş anonim şirketler için geçerli kurallara tabi olur; onlar için getirilen kolaylıklardan faydalanabilecekleri gibi onların tabi olduğu yükümlülüklere de tabi olacaklardır. </a:t>
            </a:r>
          </a:p>
          <a:p>
            <a:pPr marL="0" indent="0" algn="just">
              <a:buNone/>
            </a:pPr>
            <a:endParaRPr lang="tr-TR" dirty="0"/>
          </a:p>
        </p:txBody>
      </p:sp>
      <p:sp>
        <p:nvSpPr>
          <p:cNvPr id="2" name="Başlık 1"/>
          <p:cNvSpPr>
            <a:spLocks noGrp="1"/>
          </p:cNvSpPr>
          <p:nvPr>
            <p:ph type="title"/>
          </p:nvPr>
        </p:nvSpPr>
        <p:spPr>
          <a:xfrm flipV="1">
            <a:off x="457200" y="228919"/>
            <a:ext cx="8219256" cy="45719"/>
          </a:xfrm>
        </p:spPr>
        <p:txBody>
          <a:bodyPr>
            <a:normAutofit fontScale="90000"/>
          </a:bodyPr>
          <a:lstStyle/>
          <a:p>
            <a:endParaRPr lang="tr-TR" dirty="0"/>
          </a:p>
        </p:txBody>
      </p:sp>
    </p:spTree>
    <p:extLst>
      <p:ext uri="{BB962C8B-B14F-4D97-AF65-F5344CB8AC3E}">
        <p14:creationId xmlns:p14="http://schemas.microsoft.com/office/powerpoint/2010/main" xmlns="" val="27118076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836712"/>
            <a:ext cx="8219256" cy="5289451"/>
          </a:xfrm>
        </p:spPr>
        <p:txBody>
          <a:bodyPr/>
          <a:lstStyle/>
          <a:p>
            <a:pPr marL="0" indent="0">
              <a:buNone/>
            </a:pPr>
            <a:endParaRPr lang="tr-TR" b="1" dirty="0" smtClean="0"/>
          </a:p>
          <a:p>
            <a:pPr marL="0" indent="0">
              <a:buNone/>
            </a:pPr>
            <a:endParaRPr lang="tr-TR" b="1" dirty="0"/>
          </a:p>
          <a:p>
            <a:pPr marL="0" indent="0">
              <a:buNone/>
            </a:pPr>
            <a:endParaRPr lang="tr-TR" b="1" dirty="0" smtClean="0"/>
          </a:p>
          <a:p>
            <a:pPr marL="0" indent="0">
              <a:buNone/>
            </a:pPr>
            <a:endParaRPr lang="tr-TR" b="1" dirty="0"/>
          </a:p>
          <a:p>
            <a:pPr marL="0" indent="0">
              <a:buNone/>
            </a:pPr>
            <a:r>
              <a:rPr lang="tr-TR" b="1" dirty="0" smtClean="0"/>
              <a:t>Sermayenin Azaltılması</a:t>
            </a:r>
          </a:p>
          <a:p>
            <a:pPr marL="0" indent="0" algn="just">
              <a:buNone/>
            </a:pPr>
            <a:r>
              <a:rPr lang="tr-TR" dirty="0" smtClean="0"/>
              <a:t>Sermaye, şirketin ihtiyacının çok üzerinde olduğu için azaltılabileceği gibi, zaten </a:t>
            </a:r>
            <a:r>
              <a:rPr lang="tr-TR" b="1" dirty="0" smtClean="0"/>
              <a:t>fiilen eksilmiş olan sermayenin esas sözleşmede de azaltılarak gerçek durumla uyumlu hale getirilmesi amacıyla</a:t>
            </a:r>
            <a:r>
              <a:rPr lang="tr-TR" dirty="0" smtClean="0"/>
              <a:t> azaltılabilir. </a:t>
            </a:r>
            <a:endParaRPr lang="tr-TR" dirty="0"/>
          </a:p>
        </p:txBody>
      </p:sp>
      <p:sp>
        <p:nvSpPr>
          <p:cNvPr id="2" name="Başlık 1"/>
          <p:cNvSpPr>
            <a:spLocks noGrp="1"/>
          </p:cNvSpPr>
          <p:nvPr>
            <p:ph type="title"/>
          </p:nvPr>
        </p:nvSpPr>
        <p:spPr>
          <a:xfrm>
            <a:off x="457200" y="274638"/>
            <a:ext cx="8219256" cy="562074"/>
          </a:xfrm>
        </p:spPr>
        <p:txBody>
          <a:bodyPr>
            <a:normAutofit fontScale="90000"/>
          </a:bodyPr>
          <a:lstStyle/>
          <a:p>
            <a:endParaRPr lang="tr-TR" dirty="0"/>
          </a:p>
        </p:txBody>
      </p:sp>
    </p:spTree>
    <p:extLst>
      <p:ext uri="{BB962C8B-B14F-4D97-AF65-F5344CB8AC3E}">
        <p14:creationId xmlns:p14="http://schemas.microsoft.com/office/powerpoint/2010/main" xmlns="" val="355481460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219256" cy="6408712"/>
          </a:xfrm>
        </p:spPr>
        <p:txBody>
          <a:bodyPr>
            <a:normAutofit/>
          </a:bodyPr>
          <a:lstStyle/>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r>
              <a:rPr lang="tr-TR" dirty="0" smtClean="0"/>
              <a:t>Sermayenin azaltılabilmesi için yönetim kurulunun bir rapor hazırlaması ve genel kurula sunması gerekir. Bakanlıktan izin alınması da şarttır. </a:t>
            </a:r>
            <a:r>
              <a:rPr lang="tr-TR" b="1" dirty="0" err="1" smtClean="0"/>
              <a:t>GK’nın</a:t>
            </a:r>
            <a:r>
              <a:rPr lang="tr-TR" b="1" dirty="0" smtClean="0"/>
              <a:t> alacağı karar </a:t>
            </a:r>
            <a:r>
              <a:rPr lang="tr-TR" dirty="0" smtClean="0"/>
              <a:t>imtiyazlı pay sahiplerinin haklarını olumsuz etkileyecekse imtiyazlı pay sahipleri özel kurulunun da toplanarak karar alması gerekir. Daha sonra şirket alacaklılarına yedişer gün arayla 3 kez çağrıda bulunularak alacaklarının ödenmesini veya teminat altına alınmasını isteyebilecekleri bildirilir. Başvuran alacaklıların alacakları ödenir veya teminat altına alınırsa, sermayenin azaltılması işlemleri tamamlanarak tescil ve ilan edilir. </a:t>
            </a:r>
            <a:endParaRPr lang="tr-TR" dirty="0"/>
          </a:p>
        </p:txBody>
      </p:sp>
      <p:sp>
        <p:nvSpPr>
          <p:cNvPr id="2" name="Başlık 1"/>
          <p:cNvSpPr>
            <a:spLocks noGrp="1"/>
          </p:cNvSpPr>
          <p:nvPr>
            <p:ph type="title"/>
          </p:nvPr>
        </p:nvSpPr>
        <p:spPr>
          <a:xfrm>
            <a:off x="457200" y="274638"/>
            <a:ext cx="8215745" cy="45719"/>
          </a:xfrm>
        </p:spPr>
        <p:txBody>
          <a:bodyPr>
            <a:normAutofit fontScale="90000"/>
          </a:bodyPr>
          <a:lstStyle/>
          <a:p>
            <a:endParaRPr lang="tr-TR"/>
          </a:p>
        </p:txBody>
      </p:sp>
    </p:spTree>
    <p:extLst>
      <p:ext uri="{BB962C8B-B14F-4D97-AF65-F5344CB8AC3E}">
        <p14:creationId xmlns:p14="http://schemas.microsoft.com/office/powerpoint/2010/main" xmlns="" val="406679652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260648"/>
            <a:ext cx="8291264" cy="5865515"/>
          </a:xfrm>
        </p:spPr>
        <p:txBody>
          <a:bodyPr/>
          <a:lstStyle/>
          <a:p>
            <a:pPr marL="0" indent="0">
              <a:buNone/>
            </a:pPr>
            <a:endParaRPr lang="tr-TR" b="1" dirty="0" smtClean="0"/>
          </a:p>
          <a:p>
            <a:pPr marL="0" indent="0">
              <a:buNone/>
            </a:pPr>
            <a:endParaRPr lang="tr-TR" b="1" dirty="0"/>
          </a:p>
          <a:p>
            <a:pPr marL="0" indent="0">
              <a:buNone/>
            </a:pPr>
            <a:endParaRPr lang="tr-TR" b="1" dirty="0" smtClean="0"/>
          </a:p>
          <a:p>
            <a:pPr marL="0" indent="0">
              <a:buNone/>
            </a:pPr>
            <a:endParaRPr lang="tr-TR" b="1" dirty="0"/>
          </a:p>
          <a:p>
            <a:pPr marL="0" indent="0">
              <a:buNone/>
            </a:pPr>
            <a:endParaRPr lang="tr-TR" b="1" dirty="0" smtClean="0"/>
          </a:p>
          <a:p>
            <a:pPr marL="0" indent="0">
              <a:buNone/>
            </a:pPr>
            <a:r>
              <a:rPr lang="tr-TR" b="1" dirty="0" err="1" smtClean="0"/>
              <a:t>HAAŞ’lerde</a:t>
            </a:r>
            <a:r>
              <a:rPr lang="tr-TR" b="1" dirty="0" smtClean="0"/>
              <a:t> Pay Sahiplerinin Hakları</a:t>
            </a:r>
          </a:p>
          <a:p>
            <a:pPr marL="0" indent="0">
              <a:buNone/>
            </a:pPr>
            <a:r>
              <a:rPr lang="tr-TR" b="1" dirty="0" smtClean="0"/>
              <a:t>1. GK Toplantılarına Katılma ve Oy Hakkı</a:t>
            </a:r>
          </a:p>
          <a:p>
            <a:pPr marL="0" indent="0" algn="just">
              <a:buNone/>
            </a:pPr>
            <a:r>
              <a:rPr lang="tr-TR" dirty="0" smtClean="0"/>
              <a:t>Anonim şirket pay sahiplerinin GK toplantılarına bizzat veya temsilci aracılığıyla katılarak görüş belirtme ve oy kullanma hakları vardır. </a:t>
            </a:r>
            <a:r>
              <a:rPr lang="tr-TR" b="1" dirty="0" smtClean="0"/>
              <a:t>Kural olarak her pay bir oy hakkı verir. </a:t>
            </a:r>
            <a:r>
              <a:rPr lang="tr-TR" dirty="0" smtClean="0"/>
              <a:t>Oy hakkından peşinen vazgeçilmez ve bu hak diğer ortaklarca kaldırılamaz. </a:t>
            </a:r>
            <a:endParaRPr lang="tr-TR" dirty="0"/>
          </a:p>
        </p:txBody>
      </p:sp>
      <p:sp>
        <p:nvSpPr>
          <p:cNvPr id="2" name="Başlık 1"/>
          <p:cNvSpPr>
            <a:spLocks noGrp="1"/>
          </p:cNvSpPr>
          <p:nvPr>
            <p:ph type="title"/>
          </p:nvPr>
        </p:nvSpPr>
        <p:spPr>
          <a:xfrm>
            <a:off x="457200" y="274638"/>
            <a:ext cx="8219256" cy="58018"/>
          </a:xfrm>
        </p:spPr>
        <p:txBody>
          <a:bodyPr>
            <a:normAutofit fontScale="90000"/>
          </a:bodyPr>
          <a:lstStyle/>
          <a:p>
            <a:endParaRPr lang="tr-TR" dirty="0"/>
          </a:p>
        </p:txBody>
      </p:sp>
    </p:spTree>
    <p:extLst>
      <p:ext uri="{BB962C8B-B14F-4D97-AF65-F5344CB8AC3E}">
        <p14:creationId xmlns:p14="http://schemas.microsoft.com/office/powerpoint/2010/main" xmlns="" val="295970346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291264" cy="6336704"/>
          </a:xfrm>
        </p:spPr>
        <p:txBody>
          <a:bodyPr>
            <a:normAutofit/>
          </a:bodyPr>
          <a:lstStyle/>
          <a:p>
            <a:pPr marL="0" indent="0">
              <a:buNone/>
            </a:pPr>
            <a:endParaRPr lang="tr-TR" b="1" dirty="0" smtClean="0"/>
          </a:p>
          <a:p>
            <a:pPr marL="0" indent="0">
              <a:buNone/>
            </a:pPr>
            <a:endParaRPr lang="tr-TR" b="1" dirty="0"/>
          </a:p>
          <a:p>
            <a:pPr marL="0" indent="0">
              <a:buNone/>
            </a:pPr>
            <a:endParaRPr lang="tr-TR" b="1" dirty="0" smtClean="0"/>
          </a:p>
          <a:p>
            <a:pPr marL="0" indent="0">
              <a:buNone/>
            </a:pPr>
            <a:endParaRPr lang="tr-TR" b="1" dirty="0"/>
          </a:p>
          <a:p>
            <a:pPr marL="0" indent="0">
              <a:buNone/>
            </a:pPr>
            <a:r>
              <a:rPr lang="tr-TR" b="1" dirty="0" smtClean="0"/>
              <a:t>2. Bilgi Alma ve İnceleme Hakkı (TTK m. 437)</a:t>
            </a:r>
          </a:p>
          <a:p>
            <a:pPr marL="0" indent="0" algn="just">
              <a:buNone/>
            </a:pPr>
            <a:r>
              <a:rPr lang="tr-TR" dirty="0" smtClean="0"/>
              <a:t>Anonim şirket pay sahibinin kanundan veya esas sözleşmeden doğan haklarını etkin biçimde kullanabilmesi için şirketin faaliyetleri hakkında bilgi sahibi olması gerekir. Bu hak pay sahibinin elinden alınamaz veya sınırlandırılamaz. </a:t>
            </a:r>
            <a:r>
              <a:rPr lang="tr-TR" u="sng" dirty="0" smtClean="0"/>
              <a:t>Anonim şirket pay sahibi GK toplantısında </a:t>
            </a:r>
            <a:r>
              <a:rPr lang="tr-TR" u="sng" dirty="0" err="1" smtClean="0"/>
              <a:t>YK’dan</a:t>
            </a:r>
            <a:r>
              <a:rPr lang="tr-TR" u="sng" dirty="0" smtClean="0"/>
              <a:t> şirket işleri hakkında, denetçilerden de denetim şekli ve sonuçları hakkında bilgi isteyebilir.</a:t>
            </a:r>
            <a:r>
              <a:rPr lang="tr-TR" dirty="0" smtClean="0"/>
              <a:t> Bilgi alma ve inceleme isteği reddedilen, cevapsız bırakılan veya ertelenen pay sahibi ret halinde 10 gün, diğer hallerde ise makul bir süre içinde şirket merkezinin bulunduğu yerdeki Asliye Ticaret Mahkemesine başvurabilir. </a:t>
            </a:r>
            <a:endParaRPr lang="tr-TR" dirty="0"/>
          </a:p>
        </p:txBody>
      </p:sp>
      <p:sp>
        <p:nvSpPr>
          <p:cNvPr id="2" name="Başlık 1"/>
          <p:cNvSpPr>
            <a:spLocks noGrp="1"/>
          </p:cNvSpPr>
          <p:nvPr>
            <p:ph type="title"/>
          </p:nvPr>
        </p:nvSpPr>
        <p:spPr>
          <a:xfrm>
            <a:off x="457200" y="274638"/>
            <a:ext cx="8219256" cy="58018"/>
          </a:xfrm>
        </p:spPr>
        <p:txBody>
          <a:bodyPr>
            <a:normAutofit fontScale="90000"/>
          </a:bodyPr>
          <a:lstStyle/>
          <a:p>
            <a:endParaRPr lang="tr-TR" dirty="0"/>
          </a:p>
        </p:txBody>
      </p:sp>
    </p:spTree>
    <p:extLst>
      <p:ext uri="{BB962C8B-B14F-4D97-AF65-F5344CB8AC3E}">
        <p14:creationId xmlns:p14="http://schemas.microsoft.com/office/powerpoint/2010/main" xmlns="" val="283716783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0648"/>
            <a:ext cx="8219256" cy="5865515"/>
          </a:xfrm>
        </p:spPr>
        <p:txBody>
          <a:bodyPr>
            <a:normAutofit/>
          </a:bodyPr>
          <a:lstStyle/>
          <a:p>
            <a:pPr marL="0" indent="0">
              <a:buNone/>
            </a:pPr>
            <a:endParaRPr lang="tr-TR" b="1" dirty="0" smtClean="0"/>
          </a:p>
          <a:p>
            <a:pPr marL="0" indent="0">
              <a:buNone/>
            </a:pPr>
            <a:endParaRPr lang="tr-TR" b="1" dirty="0" smtClean="0"/>
          </a:p>
          <a:p>
            <a:pPr marL="0" indent="0">
              <a:buNone/>
            </a:pPr>
            <a:endParaRPr lang="tr-TR" b="1" dirty="0"/>
          </a:p>
          <a:p>
            <a:pPr marL="0" indent="0">
              <a:buNone/>
            </a:pPr>
            <a:endParaRPr lang="tr-TR" b="1" dirty="0" smtClean="0"/>
          </a:p>
          <a:p>
            <a:pPr marL="0" indent="0">
              <a:buNone/>
            </a:pPr>
            <a:endParaRPr lang="tr-TR" b="1" dirty="0"/>
          </a:p>
          <a:p>
            <a:pPr marL="0" indent="0">
              <a:buNone/>
            </a:pPr>
            <a:r>
              <a:rPr lang="tr-TR" b="1" dirty="0" smtClean="0"/>
              <a:t>3. Özel Denetim İsteme Hakkı</a:t>
            </a:r>
          </a:p>
          <a:p>
            <a:pPr marL="0" indent="0" algn="just">
              <a:buNone/>
            </a:pPr>
            <a:r>
              <a:rPr lang="tr-TR" dirty="0" smtClean="0"/>
              <a:t>Anonim şirket pay sahiplerine, önceden bilgi alma ve inceleme hakkını kullanmış olmaları şartıyla, haklarını kullanabilmeleri için gerekli olması halinde özel denetim isteme hakkı tanınmıştır. </a:t>
            </a:r>
            <a:r>
              <a:rPr lang="tr-TR" u="sng" dirty="0" smtClean="0"/>
              <a:t>Özel denetim isteğini GK kabul ederse pay sahibi 30 gün içinde mahkemeye başvurarak bir özel denetçi atanmasını isteyebilir. GK bu isteği reddederse ancak azınlık (sermayenin yirmide birini temsil eden pay sahipleri) tarafından mahkemeden özel denetçi atanması istenebilir</a:t>
            </a:r>
            <a:r>
              <a:rPr lang="tr-TR" dirty="0" smtClean="0"/>
              <a:t>. </a:t>
            </a:r>
            <a:endParaRPr lang="tr-TR" dirty="0"/>
          </a:p>
        </p:txBody>
      </p:sp>
      <p:sp>
        <p:nvSpPr>
          <p:cNvPr id="2" name="Başlık 1"/>
          <p:cNvSpPr>
            <a:spLocks noGrp="1"/>
          </p:cNvSpPr>
          <p:nvPr>
            <p:ph type="title"/>
          </p:nvPr>
        </p:nvSpPr>
        <p:spPr>
          <a:xfrm flipV="1">
            <a:off x="457200" y="228919"/>
            <a:ext cx="8219256" cy="45719"/>
          </a:xfrm>
        </p:spPr>
        <p:txBody>
          <a:bodyPr>
            <a:normAutofit fontScale="90000"/>
          </a:bodyPr>
          <a:lstStyle/>
          <a:p>
            <a:endParaRPr lang="tr-TR" dirty="0"/>
          </a:p>
        </p:txBody>
      </p:sp>
    </p:spTree>
    <p:extLst>
      <p:ext uri="{BB962C8B-B14F-4D97-AF65-F5344CB8AC3E}">
        <p14:creationId xmlns:p14="http://schemas.microsoft.com/office/powerpoint/2010/main" xmlns="" val="234811531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291264" cy="5793507"/>
          </a:xfrm>
        </p:spPr>
        <p:txBody>
          <a:bodyPr/>
          <a:lstStyle/>
          <a:p>
            <a:pPr marL="0" indent="0">
              <a:buNone/>
            </a:pPr>
            <a:endParaRPr lang="tr-TR" b="1" dirty="0" smtClean="0"/>
          </a:p>
          <a:p>
            <a:pPr marL="0" indent="0">
              <a:buNone/>
            </a:pPr>
            <a:endParaRPr lang="tr-TR" b="1" dirty="0"/>
          </a:p>
          <a:p>
            <a:pPr marL="0" indent="0">
              <a:buNone/>
            </a:pPr>
            <a:endParaRPr lang="tr-TR" b="1" dirty="0" smtClean="0"/>
          </a:p>
          <a:p>
            <a:pPr marL="0" indent="0">
              <a:buNone/>
            </a:pPr>
            <a:endParaRPr lang="tr-TR" b="1" dirty="0"/>
          </a:p>
          <a:p>
            <a:pPr marL="0" indent="0">
              <a:buNone/>
            </a:pPr>
            <a:endParaRPr lang="tr-TR" b="1" dirty="0" smtClean="0"/>
          </a:p>
          <a:p>
            <a:pPr marL="0" indent="0">
              <a:buNone/>
            </a:pPr>
            <a:r>
              <a:rPr lang="tr-TR" b="1" dirty="0" smtClean="0"/>
              <a:t>4. Kâr Payı Hakkı (Temettü)</a:t>
            </a:r>
          </a:p>
          <a:p>
            <a:pPr marL="0" indent="0" algn="just">
              <a:buNone/>
            </a:pPr>
            <a:r>
              <a:rPr lang="tr-TR" dirty="0" smtClean="0"/>
              <a:t>Pay sahibinin şirkete getirdiği sermayenin bir semeresi olan kâr payı, şirketin net dönem kârından ortağın payına düşen kısmıdır. </a:t>
            </a:r>
            <a:r>
              <a:rPr lang="tr-TR" dirty="0" err="1" smtClean="0"/>
              <a:t>HAAŞ’lar</a:t>
            </a:r>
            <a:r>
              <a:rPr lang="tr-TR" dirty="0" smtClean="0"/>
              <a:t> bakımından kâr payının nasıl ve ne şekilde hesaplanacağı SPK m. 19 hükmünde düzenlenmiştir. </a:t>
            </a:r>
            <a:r>
              <a:rPr lang="tr-TR" dirty="0" err="1" smtClean="0"/>
              <a:t>HAAŞ’larda</a:t>
            </a:r>
            <a:r>
              <a:rPr lang="tr-TR" dirty="0" smtClean="0"/>
              <a:t> ortaklara kâr payı avansı verilmesi de mümkündür. Ancak bir hesap döneminde verilecek toplam kâr payı avansı bir önceki yıla ait dönem kârının yarısını aşamaz. </a:t>
            </a:r>
            <a:endParaRPr lang="tr-TR" dirty="0"/>
          </a:p>
        </p:txBody>
      </p:sp>
      <p:sp>
        <p:nvSpPr>
          <p:cNvPr id="2" name="Başlık 1"/>
          <p:cNvSpPr>
            <a:spLocks noGrp="1"/>
          </p:cNvSpPr>
          <p:nvPr>
            <p:ph type="title"/>
          </p:nvPr>
        </p:nvSpPr>
        <p:spPr>
          <a:xfrm>
            <a:off x="457200" y="274638"/>
            <a:ext cx="8291264" cy="58018"/>
          </a:xfrm>
        </p:spPr>
        <p:txBody>
          <a:bodyPr>
            <a:normAutofit fontScale="90000"/>
          </a:bodyPr>
          <a:lstStyle/>
          <a:p>
            <a:endParaRPr lang="tr-TR" dirty="0"/>
          </a:p>
        </p:txBody>
      </p:sp>
    </p:spTree>
    <p:extLst>
      <p:ext uri="{BB962C8B-B14F-4D97-AF65-F5344CB8AC3E}">
        <p14:creationId xmlns:p14="http://schemas.microsoft.com/office/powerpoint/2010/main" xmlns="" val="250228609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260648"/>
            <a:ext cx="7992888" cy="6264696"/>
          </a:xfrm>
        </p:spPr>
        <p:txBody>
          <a:bodyPr>
            <a:normAutofit lnSpcReduction="10000"/>
          </a:bodyPr>
          <a:lstStyle/>
          <a:p>
            <a:pPr marL="0" indent="0" algn="just">
              <a:buNone/>
            </a:pPr>
            <a:endParaRPr lang="tr-TR" b="1" dirty="0" smtClean="0"/>
          </a:p>
          <a:p>
            <a:pPr marL="0" indent="0" algn="just">
              <a:buNone/>
            </a:pPr>
            <a:endParaRPr lang="tr-TR" b="1" dirty="0"/>
          </a:p>
          <a:p>
            <a:pPr marL="0" indent="0" algn="just">
              <a:buNone/>
            </a:pPr>
            <a:endParaRPr lang="tr-TR" b="1" dirty="0" smtClean="0"/>
          </a:p>
          <a:p>
            <a:pPr marL="0" indent="0" algn="just">
              <a:buNone/>
            </a:pPr>
            <a:endParaRPr lang="tr-TR" b="1" dirty="0"/>
          </a:p>
          <a:p>
            <a:pPr marL="0" indent="0" algn="just">
              <a:buNone/>
            </a:pPr>
            <a:endParaRPr lang="tr-TR" b="1" dirty="0" smtClean="0"/>
          </a:p>
          <a:p>
            <a:pPr marL="0" indent="0" algn="just">
              <a:buNone/>
            </a:pPr>
            <a:r>
              <a:rPr lang="tr-TR" b="1" dirty="0" smtClean="0"/>
              <a:t>5. Yeni Pay Alma Hakkı</a:t>
            </a:r>
          </a:p>
          <a:p>
            <a:pPr marL="0" indent="0" algn="just">
              <a:buNone/>
            </a:pPr>
            <a:r>
              <a:rPr lang="tr-TR" dirty="0" smtClean="0"/>
              <a:t>Anonim şirket dış kaynaklardan sermaye artırımı yoluyla yeni paylar çıkardığında bu payları alma hakkı öncelikle mevcut pay sahiplerine aittir. </a:t>
            </a:r>
            <a:r>
              <a:rPr lang="tr-TR" u="sng" dirty="0" err="1" smtClean="0"/>
              <a:t>KSS’yi</a:t>
            </a:r>
            <a:r>
              <a:rPr lang="tr-TR" u="sng" dirty="0" smtClean="0"/>
              <a:t> kabul etmiş </a:t>
            </a:r>
            <a:r>
              <a:rPr lang="tr-TR" u="sng" dirty="0" err="1" smtClean="0"/>
              <a:t>HAAŞ’larda</a:t>
            </a:r>
            <a:r>
              <a:rPr lang="tr-TR" u="sng" dirty="0" smtClean="0"/>
              <a:t> esas sözleşme ile </a:t>
            </a:r>
            <a:r>
              <a:rPr lang="tr-TR" u="sng" dirty="0" err="1" smtClean="0"/>
              <a:t>YK’ya</a:t>
            </a:r>
            <a:r>
              <a:rPr lang="tr-TR" u="sng" dirty="0" smtClean="0"/>
              <a:t> yetki verilerek yeni pay alma hakkının kaldırılması veya kısıtlanması mümkündür.</a:t>
            </a:r>
            <a:r>
              <a:rPr lang="tr-TR" dirty="0" smtClean="0"/>
              <a:t> KSS dışında ortakların yeni pay alma hakkı YK tarafından kısıtlanamaz veya ortadan kaldırılamaz. </a:t>
            </a:r>
            <a:r>
              <a:rPr lang="tr-TR" u="sng" dirty="0" smtClean="0"/>
              <a:t>Esas sermaye sisteminde ise bu hak ancak GK tarafından kısıtlanabilir ya da kaldırılabilir.</a:t>
            </a:r>
            <a:r>
              <a:rPr lang="tr-TR" dirty="0" smtClean="0"/>
              <a:t>  Bu hakkı kullanmak isteyen ortaklar öngörülen süre içerisinde (en az 15 gün) talepte bulunmalı ve payın bedelini ödemelidir. </a:t>
            </a:r>
          </a:p>
          <a:p>
            <a:pPr marL="0" indent="0" algn="just">
              <a:buNone/>
            </a:pPr>
            <a:endParaRPr lang="tr-TR" dirty="0"/>
          </a:p>
        </p:txBody>
      </p:sp>
      <p:sp>
        <p:nvSpPr>
          <p:cNvPr id="2" name="Başlık 1"/>
          <p:cNvSpPr>
            <a:spLocks noGrp="1"/>
          </p:cNvSpPr>
          <p:nvPr>
            <p:ph type="title"/>
          </p:nvPr>
        </p:nvSpPr>
        <p:spPr>
          <a:xfrm flipV="1">
            <a:off x="457200" y="228919"/>
            <a:ext cx="8147248" cy="45719"/>
          </a:xfrm>
        </p:spPr>
        <p:txBody>
          <a:bodyPr>
            <a:normAutofit fontScale="90000"/>
          </a:bodyPr>
          <a:lstStyle/>
          <a:p>
            <a:endParaRPr lang="tr-TR" dirty="0"/>
          </a:p>
        </p:txBody>
      </p:sp>
    </p:spTree>
    <p:extLst>
      <p:ext uri="{BB962C8B-B14F-4D97-AF65-F5344CB8AC3E}">
        <p14:creationId xmlns:p14="http://schemas.microsoft.com/office/powerpoint/2010/main" xmlns="" val="414272125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291264" cy="5793507"/>
          </a:xfrm>
        </p:spPr>
        <p:txBody>
          <a:bodyPr/>
          <a:lstStyle/>
          <a:p>
            <a:pPr marL="0" indent="0">
              <a:buNone/>
            </a:pPr>
            <a:endParaRPr lang="tr-TR" b="1" dirty="0" smtClean="0"/>
          </a:p>
          <a:p>
            <a:pPr marL="0" indent="0">
              <a:buNone/>
            </a:pPr>
            <a:endParaRPr lang="tr-TR" b="1" dirty="0"/>
          </a:p>
          <a:p>
            <a:pPr marL="0" indent="0">
              <a:buNone/>
            </a:pPr>
            <a:endParaRPr lang="tr-TR" b="1" dirty="0" smtClean="0"/>
          </a:p>
          <a:p>
            <a:pPr marL="0" indent="0">
              <a:buNone/>
            </a:pPr>
            <a:endParaRPr lang="tr-TR" b="1" dirty="0"/>
          </a:p>
          <a:p>
            <a:pPr marL="0" indent="0">
              <a:buNone/>
            </a:pPr>
            <a:endParaRPr lang="tr-TR" b="1" dirty="0" smtClean="0"/>
          </a:p>
          <a:p>
            <a:pPr marL="0" indent="0">
              <a:buNone/>
            </a:pPr>
            <a:r>
              <a:rPr lang="tr-TR" b="1" dirty="0" smtClean="0"/>
              <a:t>6. Bedelsiz Pay Alma Hakkı</a:t>
            </a:r>
          </a:p>
          <a:p>
            <a:pPr marL="0" indent="0" algn="just">
              <a:buNone/>
            </a:pPr>
            <a:r>
              <a:rPr lang="tr-TR" dirty="0" smtClean="0"/>
              <a:t>Anonim şirket iç kaynaklardan sermaye artırımına gitmesi halinde bedelsiz pay çıkarmaktadır. Aslında bu paylar bedelsiz değildir. </a:t>
            </a:r>
            <a:r>
              <a:rPr lang="tr-TR" u="sng" dirty="0" smtClean="0"/>
              <a:t>Şirketin öz kaynaklarının sermayeye eklenmesiyle artırılan sermaye miktarı karşılığında çıkarılırlar</a:t>
            </a:r>
            <a:r>
              <a:rPr lang="tr-TR" dirty="0" smtClean="0"/>
              <a:t>. Şirket öz kaynakları üzerinde tüm pay sahiplerinin hakkı vardır. Dolayısıyla </a:t>
            </a:r>
            <a:r>
              <a:rPr lang="tr-TR" u="sng" dirty="0" smtClean="0"/>
              <a:t>her bir pay sahibi artırım tarihindeki mevcut sermaye payı ölçüsünde bu paylardan isteme hakkına sahiptir</a:t>
            </a:r>
            <a:r>
              <a:rPr lang="tr-TR" dirty="0" smtClean="0"/>
              <a:t>. </a:t>
            </a:r>
            <a:endParaRPr lang="tr-TR" dirty="0"/>
          </a:p>
        </p:txBody>
      </p:sp>
      <p:sp>
        <p:nvSpPr>
          <p:cNvPr id="2" name="Başlık 1"/>
          <p:cNvSpPr>
            <a:spLocks noGrp="1"/>
          </p:cNvSpPr>
          <p:nvPr>
            <p:ph type="title"/>
          </p:nvPr>
        </p:nvSpPr>
        <p:spPr>
          <a:xfrm flipV="1">
            <a:off x="457200" y="228919"/>
            <a:ext cx="8219256" cy="45719"/>
          </a:xfrm>
        </p:spPr>
        <p:txBody>
          <a:bodyPr>
            <a:normAutofit fontScale="90000"/>
          </a:bodyPr>
          <a:lstStyle/>
          <a:p>
            <a:endParaRPr lang="tr-TR" dirty="0"/>
          </a:p>
        </p:txBody>
      </p:sp>
    </p:spTree>
    <p:extLst>
      <p:ext uri="{BB962C8B-B14F-4D97-AF65-F5344CB8AC3E}">
        <p14:creationId xmlns:p14="http://schemas.microsoft.com/office/powerpoint/2010/main" xmlns="" val="241107506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291264" cy="5793507"/>
          </a:xfrm>
        </p:spPr>
        <p:txBody>
          <a:bodyPr/>
          <a:lstStyle/>
          <a:p>
            <a:pPr marL="0" indent="0">
              <a:buNone/>
            </a:pPr>
            <a:endParaRPr lang="tr-TR" b="1" dirty="0" smtClean="0"/>
          </a:p>
          <a:p>
            <a:pPr marL="0" indent="0">
              <a:buNone/>
            </a:pPr>
            <a:endParaRPr lang="tr-TR" b="1" dirty="0"/>
          </a:p>
          <a:p>
            <a:pPr marL="0" indent="0">
              <a:buNone/>
            </a:pPr>
            <a:endParaRPr lang="tr-TR" b="1" dirty="0" smtClean="0"/>
          </a:p>
          <a:p>
            <a:pPr marL="0" indent="0">
              <a:buNone/>
            </a:pPr>
            <a:endParaRPr lang="tr-TR" b="1" dirty="0"/>
          </a:p>
          <a:p>
            <a:pPr marL="0" indent="0">
              <a:buNone/>
            </a:pPr>
            <a:endParaRPr lang="tr-TR" b="1" dirty="0" smtClean="0"/>
          </a:p>
          <a:p>
            <a:pPr marL="0" indent="0">
              <a:buNone/>
            </a:pPr>
            <a:r>
              <a:rPr lang="tr-TR" b="1" dirty="0" smtClean="0"/>
              <a:t>7. Tasfiye Payı Alma Hakkı</a:t>
            </a:r>
          </a:p>
          <a:p>
            <a:pPr marL="0" indent="0" algn="just">
              <a:buNone/>
            </a:pPr>
            <a:r>
              <a:rPr lang="tr-TR" dirty="0" err="1" smtClean="0"/>
              <a:t>HAAŞ’ın</a:t>
            </a:r>
            <a:r>
              <a:rPr lang="tr-TR" dirty="0" smtClean="0"/>
              <a:t> sona ermesi halinde dış tasfiyenin tamamlanmasının ardından pay bedelleri iade edilir. Buna rağmen geriye kalan bir değer olursa </a:t>
            </a:r>
            <a:r>
              <a:rPr lang="tr-TR" b="1" dirty="0" smtClean="0"/>
              <a:t>her pay sahibi, payı oranında tasfiye payı alır</a:t>
            </a:r>
            <a:r>
              <a:rPr lang="tr-TR" dirty="0" smtClean="0"/>
              <a:t>. Ancak esas sözleşmede tasfiye payının dağıtımıyla ilgili farklı bir oran belirlenebilir. Tasfiye payı ancak şirketin sona ermesinden ve tasfiye sürecine girmesinden sonra talep edilebilir. </a:t>
            </a:r>
            <a:endParaRPr lang="tr-TR" dirty="0"/>
          </a:p>
        </p:txBody>
      </p:sp>
      <p:sp>
        <p:nvSpPr>
          <p:cNvPr id="2" name="Başlık 1"/>
          <p:cNvSpPr>
            <a:spLocks noGrp="1"/>
          </p:cNvSpPr>
          <p:nvPr>
            <p:ph type="title"/>
          </p:nvPr>
        </p:nvSpPr>
        <p:spPr>
          <a:xfrm>
            <a:off x="457200" y="274638"/>
            <a:ext cx="8219256" cy="58018"/>
          </a:xfrm>
        </p:spPr>
        <p:txBody>
          <a:bodyPr>
            <a:normAutofit fontScale="90000"/>
          </a:bodyPr>
          <a:lstStyle/>
          <a:p>
            <a:endParaRPr lang="tr-TR" dirty="0"/>
          </a:p>
        </p:txBody>
      </p:sp>
    </p:spTree>
    <p:extLst>
      <p:ext uri="{BB962C8B-B14F-4D97-AF65-F5344CB8AC3E}">
        <p14:creationId xmlns:p14="http://schemas.microsoft.com/office/powerpoint/2010/main" xmlns="" val="263458501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291264" cy="5793507"/>
          </a:xfrm>
        </p:spPr>
        <p:txBody>
          <a:bodyPr/>
          <a:lstStyle/>
          <a:p>
            <a:pPr marL="0" indent="0">
              <a:buNone/>
            </a:pPr>
            <a:endParaRPr lang="tr-TR" b="1" dirty="0" smtClean="0"/>
          </a:p>
          <a:p>
            <a:pPr marL="0" indent="0">
              <a:buNone/>
            </a:pPr>
            <a:endParaRPr lang="tr-TR" b="1" dirty="0"/>
          </a:p>
          <a:p>
            <a:pPr marL="0" indent="0">
              <a:buNone/>
            </a:pPr>
            <a:endParaRPr lang="tr-TR" b="1" dirty="0" smtClean="0"/>
          </a:p>
          <a:p>
            <a:pPr marL="0" indent="0">
              <a:buNone/>
            </a:pPr>
            <a:endParaRPr lang="tr-TR" b="1" dirty="0"/>
          </a:p>
          <a:p>
            <a:pPr marL="0" indent="0">
              <a:buNone/>
            </a:pPr>
            <a:endParaRPr lang="tr-TR" b="1" dirty="0" smtClean="0"/>
          </a:p>
          <a:p>
            <a:pPr marL="0" indent="0">
              <a:buNone/>
            </a:pPr>
            <a:r>
              <a:rPr lang="tr-TR" b="1" dirty="0" smtClean="0"/>
              <a:t>8. Ayrılma Hakkı</a:t>
            </a:r>
          </a:p>
          <a:p>
            <a:pPr marL="0" indent="0" algn="just">
              <a:buNone/>
            </a:pPr>
            <a:r>
              <a:rPr lang="tr-TR" u="sng" dirty="0" smtClean="0"/>
              <a:t>SPK m. 23’de belirtilen önemli nitelikteki işlemlere ilişkin GK toplantısına katılıp da olumsuz oy kullanan ve muhalefet şerhini toplantı tutanağına işleten pay sahipleri, paylarını </a:t>
            </a:r>
            <a:r>
              <a:rPr lang="tr-TR" u="sng" dirty="0" err="1" smtClean="0"/>
              <a:t>HAAŞ’a</a:t>
            </a:r>
            <a:r>
              <a:rPr lang="tr-TR" u="sng" dirty="0" smtClean="0"/>
              <a:t> satarak ayrılma hakkına sahiptir</a:t>
            </a:r>
            <a:r>
              <a:rPr lang="tr-TR" dirty="0" smtClean="0"/>
              <a:t>. HAAŞ bu payları pay sahibinin talebi üzerine, söz konusu önemli nitelikteki işlemin kamuya açıklandığı tarihten önceki 30 gün içinde satın almakla yükümlüdür. </a:t>
            </a:r>
            <a:endParaRPr lang="tr-TR" dirty="0"/>
          </a:p>
        </p:txBody>
      </p:sp>
      <p:sp>
        <p:nvSpPr>
          <p:cNvPr id="2" name="Başlık 1"/>
          <p:cNvSpPr>
            <a:spLocks noGrp="1"/>
          </p:cNvSpPr>
          <p:nvPr>
            <p:ph type="title"/>
          </p:nvPr>
        </p:nvSpPr>
        <p:spPr>
          <a:xfrm>
            <a:off x="457200" y="274638"/>
            <a:ext cx="8291264" cy="58018"/>
          </a:xfrm>
        </p:spPr>
        <p:txBody>
          <a:bodyPr>
            <a:normAutofit fontScale="90000"/>
          </a:bodyPr>
          <a:lstStyle/>
          <a:p>
            <a:endParaRPr lang="tr-TR" dirty="0"/>
          </a:p>
        </p:txBody>
      </p:sp>
    </p:spTree>
    <p:extLst>
      <p:ext uri="{BB962C8B-B14F-4D97-AF65-F5344CB8AC3E}">
        <p14:creationId xmlns:p14="http://schemas.microsoft.com/office/powerpoint/2010/main" xmlns="" val="10470209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19256" cy="5721499"/>
          </a:xfrm>
        </p:spPr>
        <p:txBody>
          <a:bodyPr/>
          <a:lstStyle/>
          <a:p>
            <a:pPr marL="0" indent="0">
              <a:buNone/>
            </a:pPr>
            <a:endParaRPr lang="tr-TR" b="1" dirty="0" smtClean="0"/>
          </a:p>
          <a:p>
            <a:pPr marL="0" indent="0">
              <a:buNone/>
            </a:pPr>
            <a:endParaRPr lang="tr-TR" b="1" dirty="0"/>
          </a:p>
          <a:p>
            <a:pPr marL="0" indent="0">
              <a:buNone/>
            </a:pPr>
            <a:endParaRPr lang="tr-TR" b="1" dirty="0" smtClean="0"/>
          </a:p>
          <a:p>
            <a:pPr marL="0" indent="0">
              <a:buNone/>
            </a:pPr>
            <a:endParaRPr lang="tr-TR" b="1" dirty="0"/>
          </a:p>
          <a:p>
            <a:pPr marL="0" indent="0">
              <a:buNone/>
            </a:pPr>
            <a:endParaRPr lang="tr-TR" b="1" dirty="0" smtClean="0"/>
          </a:p>
          <a:p>
            <a:pPr marL="0" indent="0">
              <a:buNone/>
            </a:pPr>
            <a:r>
              <a:rPr lang="tr-TR" b="1" dirty="0" smtClean="0"/>
              <a:t>Halka Açık Anonim Şirketlerin Kuruluşu</a:t>
            </a:r>
          </a:p>
          <a:p>
            <a:pPr marL="0" indent="0" algn="just">
              <a:buNone/>
            </a:pPr>
            <a:r>
              <a:rPr lang="tr-TR" dirty="0" err="1" smtClean="0"/>
              <a:t>HAAŞ’ları</a:t>
            </a:r>
            <a:r>
              <a:rPr lang="tr-TR" dirty="0" smtClean="0"/>
              <a:t> düzenleyen SPK’da bu şirketin kuruluşuna ilişkin herhangi bir özel hükme yer verilmemiştir. Dolayısıyla anonim şirketlerin kuruluşuna ilişkin </a:t>
            </a:r>
            <a:r>
              <a:rPr lang="tr-TR" dirty="0" err="1" smtClean="0"/>
              <a:t>TTK’daki</a:t>
            </a:r>
            <a:r>
              <a:rPr lang="tr-TR" dirty="0" smtClean="0"/>
              <a:t> genel hükümler uygulanacaktır. </a:t>
            </a:r>
          </a:p>
          <a:p>
            <a:pPr marL="0" indent="0" algn="just">
              <a:buNone/>
            </a:pPr>
            <a:r>
              <a:rPr lang="tr-TR" u="sng" dirty="0" smtClean="0"/>
              <a:t>Anonim şirket kurmak isteyen kişi/kişiler ilk olarak şirket kurma iradesini ortaya koymalıdır. İradenin ortaya çıkması, şirket esas sözleşmesinin hazırlanması suretiyle somutlaşır</a:t>
            </a:r>
            <a:r>
              <a:rPr lang="tr-TR" dirty="0" smtClean="0"/>
              <a:t>. </a:t>
            </a:r>
            <a:endParaRPr lang="tr-TR" dirty="0"/>
          </a:p>
        </p:txBody>
      </p:sp>
      <p:sp>
        <p:nvSpPr>
          <p:cNvPr id="2" name="Başlık 1"/>
          <p:cNvSpPr>
            <a:spLocks noGrp="1"/>
          </p:cNvSpPr>
          <p:nvPr>
            <p:ph type="title"/>
          </p:nvPr>
        </p:nvSpPr>
        <p:spPr>
          <a:xfrm>
            <a:off x="457200" y="274638"/>
            <a:ext cx="8215745" cy="45719"/>
          </a:xfrm>
        </p:spPr>
        <p:txBody>
          <a:bodyPr>
            <a:normAutofit fontScale="90000"/>
          </a:bodyPr>
          <a:lstStyle/>
          <a:p>
            <a:endParaRPr lang="tr-TR" dirty="0"/>
          </a:p>
        </p:txBody>
      </p:sp>
    </p:spTree>
    <p:extLst>
      <p:ext uri="{BB962C8B-B14F-4D97-AF65-F5344CB8AC3E}">
        <p14:creationId xmlns:p14="http://schemas.microsoft.com/office/powerpoint/2010/main" xmlns="" val="351776518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0648"/>
            <a:ext cx="8219256" cy="5865515"/>
          </a:xfrm>
        </p:spPr>
        <p:txBody>
          <a:bodyPr/>
          <a:lstStyle/>
          <a:p>
            <a:pPr marL="0" indent="0">
              <a:buNone/>
            </a:pPr>
            <a:endParaRPr lang="tr-TR" b="1" dirty="0" smtClean="0"/>
          </a:p>
          <a:p>
            <a:pPr marL="0" indent="0">
              <a:buNone/>
            </a:pPr>
            <a:endParaRPr lang="tr-TR" b="1" dirty="0"/>
          </a:p>
          <a:p>
            <a:pPr marL="0" indent="0">
              <a:buNone/>
            </a:pPr>
            <a:endParaRPr lang="tr-TR" b="1" dirty="0" smtClean="0"/>
          </a:p>
          <a:p>
            <a:pPr marL="0" indent="0">
              <a:buNone/>
            </a:pPr>
            <a:endParaRPr lang="tr-TR" b="1" dirty="0"/>
          </a:p>
          <a:p>
            <a:pPr marL="0" indent="0">
              <a:buNone/>
            </a:pPr>
            <a:endParaRPr lang="tr-TR" b="1" dirty="0" smtClean="0"/>
          </a:p>
          <a:p>
            <a:pPr marL="0" indent="0">
              <a:buNone/>
            </a:pPr>
            <a:r>
              <a:rPr lang="tr-TR" b="1" dirty="0" err="1" smtClean="0"/>
              <a:t>HAAŞ’larda</a:t>
            </a:r>
            <a:r>
              <a:rPr lang="tr-TR" b="1" dirty="0" smtClean="0"/>
              <a:t> Pay Sahiplerinin Borçları</a:t>
            </a:r>
          </a:p>
          <a:p>
            <a:pPr marL="0" indent="0">
              <a:buNone/>
            </a:pPr>
            <a:r>
              <a:rPr lang="tr-TR" b="1" dirty="0" smtClean="0"/>
              <a:t>1. Sermaye Koyma Borcu</a:t>
            </a:r>
          </a:p>
          <a:p>
            <a:pPr marL="0" indent="0" algn="just">
              <a:buNone/>
            </a:pPr>
            <a:r>
              <a:rPr lang="tr-TR" dirty="0" smtClean="0"/>
              <a:t>Sermaye koyma borcuna </a:t>
            </a:r>
            <a:r>
              <a:rPr lang="tr-TR" b="1" i="1" dirty="0" smtClean="0"/>
              <a:t>tek borç ilkesi </a:t>
            </a:r>
            <a:r>
              <a:rPr lang="tr-TR" dirty="0" smtClean="0"/>
              <a:t>de denir. Sermaye koyma borcunun ifası ve ifa zamanı sermayenin türüne göre değişiklik gösterir. Ani kuruluşta taahhüt edilen sermaye nakit ise bunun en az ¼’nün peşin kalanın da şirketin tescilini izleyen 24 ay içinde ödenmesi gerekir. Nakit dışında kalan sermaye taahhütlerinin ise her halde şirketin ticaret siciline tesciliyle birlikte şirkete tahsis edilmesi gerekir.  </a:t>
            </a:r>
            <a:endParaRPr lang="tr-TR" dirty="0"/>
          </a:p>
        </p:txBody>
      </p:sp>
      <p:sp>
        <p:nvSpPr>
          <p:cNvPr id="2" name="Başlık 1"/>
          <p:cNvSpPr>
            <a:spLocks noGrp="1"/>
          </p:cNvSpPr>
          <p:nvPr>
            <p:ph type="title"/>
          </p:nvPr>
        </p:nvSpPr>
        <p:spPr>
          <a:xfrm flipV="1">
            <a:off x="457200" y="228919"/>
            <a:ext cx="8147248" cy="45719"/>
          </a:xfrm>
        </p:spPr>
        <p:txBody>
          <a:bodyPr>
            <a:normAutofit fontScale="90000"/>
          </a:bodyPr>
          <a:lstStyle/>
          <a:p>
            <a:endParaRPr lang="tr-TR" dirty="0"/>
          </a:p>
        </p:txBody>
      </p:sp>
    </p:spTree>
    <p:extLst>
      <p:ext uri="{BB962C8B-B14F-4D97-AF65-F5344CB8AC3E}">
        <p14:creationId xmlns:p14="http://schemas.microsoft.com/office/powerpoint/2010/main" xmlns="" val="954480962"/>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268760"/>
            <a:ext cx="8219256" cy="4857403"/>
          </a:xfrm>
        </p:spPr>
        <p:txBody>
          <a:bodyPr/>
          <a:lstStyle/>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endParaRPr lang="tr-TR" dirty="0"/>
          </a:p>
          <a:p>
            <a:pPr marL="0" indent="0" algn="just">
              <a:buNone/>
            </a:pPr>
            <a:r>
              <a:rPr lang="tr-TR" dirty="0" smtClean="0"/>
              <a:t>Nakit sermaye borcunun ödenmesinde gecikme olursa şirket pay sahibini ödemeye davet eder. Ödeme yapılmazsa şirket pay sahibinin </a:t>
            </a:r>
            <a:r>
              <a:rPr lang="tr-TR" b="1" dirty="0" smtClean="0"/>
              <a:t>ifasını</a:t>
            </a:r>
            <a:r>
              <a:rPr lang="tr-TR" dirty="0" smtClean="0"/>
              <a:t> dava edebileceği gibi payının </a:t>
            </a:r>
            <a:r>
              <a:rPr lang="tr-TR" b="1" dirty="0" smtClean="0"/>
              <a:t>ıskatını</a:t>
            </a:r>
            <a:r>
              <a:rPr lang="tr-TR" dirty="0" smtClean="0"/>
              <a:t> da talep edebilir. Aynen ifa ile birlikte </a:t>
            </a:r>
            <a:r>
              <a:rPr lang="tr-TR" b="1" dirty="0" smtClean="0"/>
              <a:t>gecikme faizi</a:t>
            </a:r>
            <a:r>
              <a:rPr lang="tr-TR" dirty="0" smtClean="0"/>
              <a:t> ve bunun zararı karşılamaması halinde ayrıca </a:t>
            </a:r>
            <a:r>
              <a:rPr lang="tr-TR" b="1" dirty="0" smtClean="0"/>
              <a:t>tazminat</a:t>
            </a:r>
            <a:r>
              <a:rPr lang="tr-TR" dirty="0" smtClean="0"/>
              <a:t> da istenebilir. Esas sözleşmede öngörülmüş olması şartıyla </a:t>
            </a:r>
            <a:r>
              <a:rPr lang="tr-TR" b="1" dirty="0" smtClean="0"/>
              <a:t>cezai şart </a:t>
            </a:r>
            <a:r>
              <a:rPr lang="tr-TR" dirty="0" smtClean="0"/>
              <a:t>da istenebilir. </a:t>
            </a:r>
            <a:endParaRPr lang="tr-TR" dirty="0"/>
          </a:p>
        </p:txBody>
      </p:sp>
      <p:sp>
        <p:nvSpPr>
          <p:cNvPr id="2" name="Başlık 1"/>
          <p:cNvSpPr>
            <a:spLocks noGrp="1"/>
          </p:cNvSpPr>
          <p:nvPr>
            <p:ph type="title"/>
          </p:nvPr>
        </p:nvSpPr>
        <p:spPr>
          <a:xfrm>
            <a:off x="467544" y="338328"/>
            <a:ext cx="8219256" cy="66336"/>
          </a:xfrm>
        </p:spPr>
        <p:txBody>
          <a:bodyPr>
            <a:normAutofit fontScale="90000"/>
          </a:bodyPr>
          <a:lstStyle/>
          <a:p>
            <a:endParaRPr lang="tr-TR" dirty="0"/>
          </a:p>
        </p:txBody>
      </p:sp>
    </p:spTree>
    <p:extLst>
      <p:ext uri="{BB962C8B-B14F-4D97-AF65-F5344CB8AC3E}">
        <p14:creationId xmlns:p14="http://schemas.microsoft.com/office/powerpoint/2010/main" xmlns="" val="3900343313"/>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836712"/>
            <a:ext cx="8291264" cy="5289451"/>
          </a:xfrm>
        </p:spPr>
        <p:txBody>
          <a:bodyPr/>
          <a:lstStyle/>
          <a:p>
            <a:pPr marL="0" indent="0">
              <a:buNone/>
            </a:pPr>
            <a:endParaRPr lang="tr-TR" b="1" dirty="0" smtClean="0"/>
          </a:p>
          <a:p>
            <a:pPr marL="0" indent="0">
              <a:buNone/>
            </a:pPr>
            <a:endParaRPr lang="tr-TR" b="1" dirty="0"/>
          </a:p>
          <a:p>
            <a:pPr marL="0" indent="0">
              <a:buNone/>
            </a:pPr>
            <a:endParaRPr lang="tr-TR" b="1" dirty="0" smtClean="0"/>
          </a:p>
          <a:p>
            <a:pPr marL="0" indent="0">
              <a:buNone/>
            </a:pPr>
            <a:endParaRPr lang="tr-TR" b="1" dirty="0"/>
          </a:p>
          <a:p>
            <a:pPr marL="0" indent="0">
              <a:buNone/>
            </a:pPr>
            <a:r>
              <a:rPr lang="tr-TR" b="1" dirty="0" smtClean="0"/>
              <a:t>2. Sır Saklama Yükümlülüğü</a:t>
            </a:r>
          </a:p>
          <a:p>
            <a:pPr marL="0" indent="0" algn="just">
              <a:buNone/>
            </a:pPr>
            <a:r>
              <a:rPr lang="tr-TR" dirty="0" smtClean="0"/>
              <a:t>Pay sahibinin </a:t>
            </a:r>
            <a:r>
              <a:rPr lang="tr-TR" b="1" dirty="0" smtClean="0"/>
              <a:t>bilgi isteme ve inceleme hakkı neticesinde </a:t>
            </a:r>
            <a:r>
              <a:rPr lang="tr-TR" dirty="0" smtClean="0"/>
              <a:t>elde ettiği veya verilen bilgilerden öğrendiği iş ve işletme sırlarını açıklaması yasaktır. Aksi halde şirketin maddi ve manevi zararını tazmin etmek zorunda kalabilir. </a:t>
            </a:r>
            <a:endParaRPr lang="tr-TR" dirty="0"/>
          </a:p>
        </p:txBody>
      </p:sp>
      <p:sp>
        <p:nvSpPr>
          <p:cNvPr id="2" name="Başlık 1"/>
          <p:cNvSpPr>
            <a:spLocks noGrp="1"/>
          </p:cNvSpPr>
          <p:nvPr>
            <p:ph type="title"/>
          </p:nvPr>
        </p:nvSpPr>
        <p:spPr>
          <a:xfrm>
            <a:off x="457200" y="274638"/>
            <a:ext cx="8219256" cy="562074"/>
          </a:xfrm>
        </p:spPr>
        <p:txBody>
          <a:bodyPr>
            <a:normAutofit fontScale="90000"/>
          </a:bodyPr>
          <a:lstStyle/>
          <a:p>
            <a:endParaRPr lang="tr-TR"/>
          </a:p>
        </p:txBody>
      </p:sp>
    </p:spTree>
    <p:extLst>
      <p:ext uri="{BB962C8B-B14F-4D97-AF65-F5344CB8AC3E}">
        <p14:creationId xmlns:p14="http://schemas.microsoft.com/office/powerpoint/2010/main" xmlns="" val="194048092"/>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0648"/>
            <a:ext cx="8291264" cy="5865515"/>
          </a:xfrm>
        </p:spPr>
        <p:txBody>
          <a:bodyPr/>
          <a:lstStyle/>
          <a:p>
            <a:pPr marL="0" indent="0">
              <a:buNone/>
            </a:pPr>
            <a:endParaRPr lang="tr-TR" b="1" dirty="0" smtClean="0"/>
          </a:p>
          <a:p>
            <a:pPr marL="0" indent="0">
              <a:buNone/>
            </a:pPr>
            <a:endParaRPr lang="tr-TR" b="1" dirty="0" smtClean="0"/>
          </a:p>
          <a:p>
            <a:pPr marL="0" indent="0">
              <a:buNone/>
            </a:pPr>
            <a:endParaRPr lang="tr-TR" b="1" dirty="0"/>
          </a:p>
          <a:p>
            <a:pPr marL="0" indent="0">
              <a:buNone/>
            </a:pPr>
            <a:endParaRPr lang="tr-TR" b="1" dirty="0" smtClean="0"/>
          </a:p>
          <a:p>
            <a:pPr marL="0" indent="0">
              <a:buNone/>
            </a:pPr>
            <a:endParaRPr lang="tr-TR" b="1" dirty="0"/>
          </a:p>
          <a:p>
            <a:pPr marL="0" indent="0">
              <a:buNone/>
            </a:pPr>
            <a:endParaRPr lang="tr-TR" b="1" dirty="0" smtClean="0"/>
          </a:p>
          <a:p>
            <a:pPr marL="0" indent="0">
              <a:buNone/>
            </a:pPr>
            <a:r>
              <a:rPr lang="tr-TR" b="1" dirty="0" err="1" smtClean="0"/>
              <a:t>HAAŞ’larda</a:t>
            </a:r>
            <a:r>
              <a:rPr lang="tr-TR" b="1" dirty="0" smtClean="0"/>
              <a:t> Payın Devri</a:t>
            </a:r>
          </a:p>
          <a:p>
            <a:pPr marL="0" indent="0" algn="just">
              <a:buNone/>
            </a:pPr>
            <a:r>
              <a:rPr lang="tr-TR" dirty="0" err="1" smtClean="0"/>
              <a:t>HAAŞ’larda</a:t>
            </a:r>
            <a:r>
              <a:rPr lang="tr-TR" dirty="0" smtClean="0"/>
              <a:t> payın devri, payın senede bağlanıp bağlanmamasına ve payın türüne göre farklılık gösterir. </a:t>
            </a:r>
            <a:r>
              <a:rPr lang="tr-TR" dirty="0"/>
              <a:t>Ancak teknolojik gelişmelere paralel olarak pay senede bağlanmadan da el değiştirebilir. </a:t>
            </a:r>
            <a:endParaRPr lang="tr-TR" dirty="0" smtClean="0"/>
          </a:p>
          <a:p>
            <a:pPr marL="0" indent="0" algn="just">
              <a:buNone/>
            </a:pPr>
            <a:r>
              <a:rPr lang="tr-TR" dirty="0" err="1" smtClean="0"/>
              <a:t>HAAŞ’larda</a:t>
            </a:r>
            <a:r>
              <a:rPr lang="tr-TR" dirty="0" smtClean="0"/>
              <a:t> paylar ya nama yazılı ya bağlı nama yazılı ya da hamiline yazılıdır. Payın türüne göre devir şekli kanundaki düzenlemelerle belirlenmiştir. </a:t>
            </a:r>
            <a:endParaRPr lang="tr-TR" dirty="0"/>
          </a:p>
        </p:txBody>
      </p:sp>
      <p:sp>
        <p:nvSpPr>
          <p:cNvPr id="2" name="Başlık 1"/>
          <p:cNvSpPr>
            <a:spLocks noGrp="1"/>
          </p:cNvSpPr>
          <p:nvPr>
            <p:ph type="title"/>
          </p:nvPr>
        </p:nvSpPr>
        <p:spPr>
          <a:xfrm flipV="1">
            <a:off x="457200" y="228919"/>
            <a:ext cx="8147248" cy="45719"/>
          </a:xfrm>
        </p:spPr>
        <p:txBody>
          <a:bodyPr>
            <a:normAutofit fontScale="90000"/>
          </a:bodyPr>
          <a:lstStyle/>
          <a:p>
            <a:endParaRPr lang="tr-TR"/>
          </a:p>
        </p:txBody>
      </p:sp>
    </p:spTree>
    <p:extLst>
      <p:ext uri="{BB962C8B-B14F-4D97-AF65-F5344CB8AC3E}">
        <p14:creationId xmlns:p14="http://schemas.microsoft.com/office/powerpoint/2010/main" xmlns="" val="1288065737"/>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smtClean="0"/>
              <a:t>Pay nama yazılı ise ancak </a:t>
            </a:r>
            <a:r>
              <a:rPr lang="tr-TR" b="1" dirty="0" smtClean="0"/>
              <a:t>ciro ve zilyetliğin devri ile </a:t>
            </a:r>
            <a:r>
              <a:rPr lang="tr-TR" dirty="0" smtClean="0"/>
              <a:t>devredilebilir. Nama yazılı payın devrinin geçerli olabilmesi için esas sözleşmede payın devrinin yasaklanmamış olması gerekir. Devrin şirkete karşı hüküm ifade edebilmesi için devrin pay defterine kaydı gerekir. Pay defterine kayıt işlemi YK tarafından yapılır. </a:t>
            </a:r>
            <a:r>
              <a:rPr lang="tr-TR" u="sng" dirty="0" smtClean="0"/>
              <a:t>Pay defterine kayıt kurucu değil bildirici/açıklayıcı etkiye sahiptir.</a:t>
            </a:r>
            <a:r>
              <a:rPr lang="tr-TR" dirty="0" smtClean="0"/>
              <a:t> </a:t>
            </a:r>
            <a:endParaRPr lang="tr-TR" dirty="0"/>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xmlns="" val="3109946086"/>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smtClean="0"/>
              <a:t>Pay bağlı nama yazılı ise devir için şirketin onayına ihtiyaç vardır. </a:t>
            </a:r>
            <a:r>
              <a:rPr lang="tr-TR" u="sng" dirty="0" smtClean="0"/>
              <a:t>Nama yazılı bir pay üzerinde bağlam oluşturulabilmesi için şirket esas sözleşmesinde hüküm bulunması gerekir</a:t>
            </a:r>
            <a:r>
              <a:rPr lang="tr-TR" dirty="0" smtClean="0"/>
              <a:t>. Hamile yazılı paylar için bağlam öngörülemez.</a:t>
            </a:r>
            <a:endParaRPr lang="tr-TR" dirty="0"/>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xmlns="" val="1046683287"/>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smtClean="0"/>
              <a:t>Pay hamile yazılı ise devir oldukça basittir. Hamile yazılı pay senetleri </a:t>
            </a:r>
            <a:r>
              <a:rPr lang="tr-TR" b="1" dirty="0" smtClean="0"/>
              <a:t>zilyetliğin geçirilmesiyle </a:t>
            </a:r>
            <a:r>
              <a:rPr lang="tr-TR" dirty="0" smtClean="0"/>
              <a:t>devredilmiş sayılırlar. Zilyetliğin devri ile başka bir işleme gerek olmaksızın senedi devralan kişi ortak sıfatını kazanır. </a:t>
            </a:r>
            <a:endParaRPr lang="tr-TR" dirty="0"/>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xmlns="" val="381434578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smtClean="0"/>
              <a:t>Anonim şirket payları senede bağlanmak yerine </a:t>
            </a:r>
            <a:r>
              <a:rPr lang="tr-TR" dirty="0" err="1" smtClean="0"/>
              <a:t>MKK’da</a:t>
            </a:r>
            <a:r>
              <a:rPr lang="tr-TR" dirty="0" smtClean="0"/>
              <a:t> kayda alınarak burada tutulacak bilgisayar kayıtları ile işleme tabi tutulabilir. Bu halde pay sahipliği haklarının devredilebilmesi için taraflar arasında </a:t>
            </a:r>
            <a:r>
              <a:rPr lang="tr-TR" b="1" dirty="0" smtClean="0"/>
              <a:t>yazılı bir devir sözleşmesine</a:t>
            </a:r>
            <a:r>
              <a:rPr lang="tr-TR" dirty="0" smtClean="0"/>
              <a:t> ihtiyaç vardır. </a:t>
            </a:r>
            <a:r>
              <a:rPr lang="tr-TR" b="1" dirty="0" smtClean="0"/>
              <a:t>Yazılı devir sözleşmesinin </a:t>
            </a:r>
            <a:r>
              <a:rPr lang="tr-TR" b="1" dirty="0" err="1" smtClean="0"/>
              <a:t>MKK’ya</a:t>
            </a:r>
            <a:r>
              <a:rPr lang="tr-TR" b="1" dirty="0" smtClean="0"/>
              <a:t> sunulması ile devralan pay sahibi sıfatını kazanacaktır</a:t>
            </a:r>
            <a:r>
              <a:rPr lang="tr-TR" dirty="0" smtClean="0"/>
              <a:t>. </a:t>
            </a:r>
            <a:endParaRPr lang="tr-TR" dirty="0"/>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xmlns="" val="4230591559"/>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19256" cy="5721499"/>
          </a:xfrm>
        </p:spPr>
        <p:txBody>
          <a:bodyPr/>
          <a:lstStyle/>
          <a:p>
            <a:pPr marL="0" indent="0" algn="just">
              <a:buNone/>
            </a:pPr>
            <a:endParaRPr lang="tr-TR" b="1" dirty="0"/>
          </a:p>
          <a:p>
            <a:pPr marL="0" indent="0" algn="just">
              <a:buNone/>
            </a:pPr>
            <a:endParaRPr lang="tr-TR" b="1" dirty="0" smtClean="0"/>
          </a:p>
          <a:p>
            <a:pPr marL="0" indent="0" algn="just">
              <a:buNone/>
            </a:pPr>
            <a:endParaRPr lang="tr-TR" b="1" dirty="0"/>
          </a:p>
          <a:p>
            <a:pPr marL="0" indent="0" algn="just">
              <a:buNone/>
            </a:pPr>
            <a:endParaRPr lang="tr-TR" b="1" dirty="0" smtClean="0"/>
          </a:p>
          <a:p>
            <a:pPr marL="0" indent="0" algn="just">
              <a:buNone/>
            </a:pPr>
            <a:endParaRPr lang="tr-TR" b="1" dirty="0"/>
          </a:p>
          <a:p>
            <a:pPr marL="0" indent="0" algn="just">
              <a:buNone/>
            </a:pPr>
            <a:r>
              <a:rPr lang="tr-TR" b="1" dirty="0" err="1" smtClean="0"/>
              <a:t>HAAŞ’larda</a:t>
            </a:r>
            <a:r>
              <a:rPr lang="tr-TR" b="1" dirty="0" smtClean="0"/>
              <a:t> Denetim</a:t>
            </a:r>
          </a:p>
          <a:p>
            <a:pPr marL="0" indent="0" algn="just">
              <a:buNone/>
            </a:pPr>
            <a:r>
              <a:rPr lang="tr-TR" dirty="0" err="1" smtClean="0"/>
              <a:t>HAAŞ’larda</a:t>
            </a:r>
            <a:r>
              <a:rPr lang="tr-TR" dirty="0" smtClean="0"/>
              <a:t> denetim iki başlık altında incelenebilir. Bunlardan ilki </a:t>
            </a:r>
            <a:r>
              <a:rPr lang="tr-TR" b="1" dirty="0" smtClean="0"/>
              <a:t>Sermaye Piyasası Kurulu’nun denetimi </a:t>
            </a:r>
            <a:r>
              <a:rPr lang="tr-TR" dirty="0" smtClean="0"/>
              <a:t>diğeri ise </a:t>
            </a:r>
            <a:r>
              <a:rPr lang="tr-TR" dirty="0" err="1" smtClean="0"/>
              <a:t>HAAŞ’lar</a:t>
            </a:r>
            <a:r>
              <a:rPr lang="tr-TR" dirty="0" smtClean="0"/>
              <a:t> bakımından öngörülen </a:t>
            </a:r>
            <a:r>
              <a:rPr lang="tr-TR" b="1" dirty="0" smtClean="0"/>
              <a:t>bağımsız denetimdir</a:t>
            </a:r>
            <a:r>
              <a:rPr lang="tr-TR" dirty="0" smtClean="0"/>
              <a:t>. </a:t>
            </a:r>
            <a:endParaRPr lang="tr-TR" dirty="0"/>
          </a:p>
        </p:txBody>
      </p:sp>
      <p:sp>
        <p:nvSpPr>
          <p:cNvPr id="2" name="Başlık 1"/>
          <p:cNvSpPr>
            <a:spLocks noGrp="1"/>
          </p:cNvSpPr>
          <p:nvPr>
            <p:ph type="title"/>
          </p:nvPr>
        </p:nvSpPr>
        <p:spPr>
          <a:xfrm>
            <a:off x="457200" y="274638"/>
            <a:ext cx="8219256" cy="58018"/>
          </a:xfrm>
        </p:spPr>
        <p:txBody>
          <a:bodyPr>
            <a:normAutofit fontScale="90000"/>
          </a:bodyPr>
          <a:lstStyle/>
          <a:p>
            <a:endParaRPr lang="tr-TR" dirty="0"/>
          </a:p>
        </p:txBody>
      </p:sp>
    </p:spTree>
    <p:extLst>
      <p:ext uri="{BB962C8B-B14F-4D97-AF65-F5344CB8AC3E}">
        <p14:creationId xmlns:p14="http://schemas.microsoft.com/office/powerpoint/2010/main" xmlns="" val="1249282289"/>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836712"/>
            <a:ext cx="8219256" cy="5289451"/>
          </a:xfrm>
        </p:spPr>
        <p:txBody>
          <a:bodyPr>
            <a:normAutofit/>
          </a:bodyPr>
          <a:lstStyle/>
          <a:p>
            <a:pPr marL="0" indent="0">
              <a:buNone/>
            </a:pPr>
            <a:endParaRPr lang="tr-TR" b="1" dirty="0" smtClean="0"/>
          </a:p>
          <a:p>
            <a:pPr marL="0" indent="0">
              <a:buNone/>
            </a:pPr>
            <a:endParaRPr lang="tr-TR" b="1" dirty="0"/>
          </a:p>
          <a:p>
            <a:pPr marL="0" indent="0">
              <a:buNone/>
            </a:pPr>
            <a:endParaRPr lang="tr-TR" b="1" dirty="0" smtClean="0"/>
          </a:p>
          <a:p>
            <a:pPr marL="0" indent="0">
              <a:buNone/>
            </a:pPr>
            <a:r>
              <a:rPr lang="tr-TR" b="1" dirty="0" smtClean="0"/>
              <a:t>Kurul Denetimi</a:t>
            </a:r>
          </a:p>
          <a:p>
            <a:pPr marL="0" indent="0" algn="just">
              <a:buNone/>
            </a:pPr>
            <a:r>
              <a:rPr lang="tr-TR" dirty="0" smtClean="0"/>
              <a:t>Kurul’un </a:t>
            </a:r>
            <a:r>
              <a:rPr lang="tr-TR" dirty="0" err="1" smtClean="0"/>
              <a:t>HAAŞ’lara</a:t>
            </a:r>
            <a:r>
              <a:rPr lang="tr-TR" dirty="0" smtClean="0"/>
              <a:t> müdahale yetkisi yanında bunları denetleme yetkisi de vardır. Kurul’a bu şekilde geniş bir yetkinin verilmesinin amacı </a:t>
            </a:r>
            <a:r>
              <a:rPr lang="tr-TR" b="1" dirty="0" smtClean="0"/>
              <a:t>yatırımcının korunmasıdır</a:t>
            </a:r>
            <a:r>
              <a:rPr lang="tr-TR" dirty="0" smtClean="0"/>
              <a:t>. Kurul tarafından yapılacak denetim </a:t>
            </a:r>
            <a:r>
              <a:rPr lang="tr-TR" dirty="0" err="1" smtClean="0"/>
              <a:t>HAAŞ’ın</a:t>
            </a:r>
            <a:r>
              <a:rPr lang="tr-TR" dirty="0" smtClean="0"/>
              <a:t> kuruluşundan veya bu sıfatın kazanılmasından tasfiye sürecine kadar birçok aşamada karşımıza çıkar. Özellikle </a:t>
            </a:r>
            <a:r>
              <a:rPr lang="tr-TR" dirty="0" err="1" smtClean="0"/>
              <a:t>SPA’nın</a:t>
            </a:r>
            <a:r>
              <a:rPr lang="tr-TR" dirty="0" smtClean="0"/>
              <a:t> Kurul kaydına alınması, </a:t>
            </a:r>
            <a:r>
              <a:rPr lang="tr-TR" dirty="0" err="1" smtClean="0"/>
              <a:t>izahname</a:t>
            </a:r>
            <a:r>
              <a:rPr lang="tr-TR" dirty="0" smtClean="0"/>
              <a:t> yayınlanması, halka arz, sermaye artırımı gibi sermaye piyasası faaliyetlerini kapsamaktadır. </a:t>
            </a:r>
          </a:p>
          <a:p>
            <a:pPr marL="0" indent="0" algn="just">
              <a:buNone/>
            </a:pPr>
            <a:endParaRPr lang="tr-TR" dirty="0" smtClean="0"/>
          </a:p>
        </p:txBody>
      </p:sp>
      <p:sp>
        <p:nvSpPr>
          <p:cNvPr id="2" name="Başlık 1"/>
          <p:cNvSpPr>
            <a:spLocks noGrp="1"/>
          </p:cNvSpPr>
          <p:nvPr>
            <p:ph type="title"/>
          </p:nvPr>
        </p:nvSpPr>
        <p:spPr>
          <a:xfrm>
            <a:off x="457200" y="274638"/>
            <a:ext cx="8219256" cy="562074"/>
          </a:xfrm>
        </p:spPr>
        <p:txBody>
          <a:bodyPr>
            <a:normAutofit fontScale="90000"/>
          </a:bodyPr>
          <a:lstStyle/>
          <a:p>
            <a:endParaRPr lang="tr-TR" dirty="0"/>
          </a:p>
        </p:txBody>
      </p:sp>
    </p:spTree>
    <p:extLst>
      <p:ext uri="{BB962C8B-B14F-4D97-AF65-F5344CB8AC3E}">
        <p14:creationId xmlns:p14="http://schemas.microsoft.com/office/powerpoint/2010/main" xmlns="" val="41145183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147248" cy="5793507"/>
          </a:xfrm>
        </p:spPr>
        <p:txBody>
          <a:bodyPr>
            <a:normAutofit/>
          </a:bodyPr>
          <a:lstStyle/>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r>
              <a:rPr lang="tr-TR" dirty="0" smtClean="0"/>
              <a:t>Bir sonraki aşama şirket esas sözleşmesinin imzalanması ve imzaların noter tarafından onaylanması yahut ticaret sicili müdürü ya da yardımcısı huzurunda atılması işlemidir. </a:t>
            </a:r>
          </a:p>
          <a:p>
            <a:pPr marL="0" indent="0" algn="just">
              <a:buNone/>
            </a:pPr>
            <a:r>
              <a:rPr lang="tr-TR" dirty="0" smtClean="0"/>
              <a:t>Şirket esas sözleşmesinde taahhüt edilen sermayenin en az dörtte birinin ödenmesinin ardından şirket ticaret siciline tescil edilir ve tüzel kişilik kazanır. Ticaret siciline yapılan tescil </a:t>
            </a:r>
            <a:r>
              <a:rPr lang="tr-TR" dirty="0" err="1" smtClean="0"/>
              <a:t>TTSG’de</a:t>
            </a:r>
            <a:r>
              <a:rPr lang="tr-TR" dirty="0" smtClean="0"/>
              <a:t> ilan edilir. </a:t>
            </a:r>
          </a:p>
          <a:p>
            <a:pPr marL="0" indent="0" algn="just">
              <a:buNone/>
            </a:pPr>
            <a:r>
              <a:rPr lang="tr-TR" dirty="0" smtClean="0"/>
              <a:t>Geriye kalan sermaye borcu da en geç tescili izleyen 24 aylık süre içerisine ödenmelidir. </a:t>
            </a:r>
            <a:endParaRPr lang="tr-TR" dirty="0"/>
          </a:p>
        </p:txBody>
      </p:sp>
      <p:sp>
        <p:nvSpPr>
          <p:cNvPr id="2" name="Başlık 1"/>
          <p:cNvSpPr>
            <a:spLocks noGrp="1"/>
          </p:cNvSpPr>
          <p:nvPr>
            <p:ph type="title"/>
          </p:nvPr>
        </p:nvSpPr>
        <p:spPr>
          <a:xfrm>
            <a:off x="539552" y="260648"/>
            <a:ext cx="8208912" cy="45719"/>
          </a:xfrm>
        </p:spPr>
        <p:txBody>
          <a:bodyPr>
            <a:normAutofit fontScale="90000"/>
          </a:bodyPr>
          <a:lstStyle/>
          <a:p>
            <a:endParaRPr lang="tr-TR"/>
          </a:p>
        </p:txBody>
      </p:sp>
    </p:spTree>
    <p:extLst>
      <p:ext uri="{BB962C8B-B14F-4D97-AF65-F5344CB8AC3E}">
        <p14:creationId xmlns:p14="http://schemas.microsoft.com/office/powerpoint/2010/main" xmlns="" val="3914865728"/>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260648"/>
            <a:ext cx="8291264" cy="5937523"/>
          </a:xfrm>
        </p:spPr>
        <p:txBody>
          <a:bodyPr/>
          <a:lstStyle/>
          <a:p>
            <a:pPr marL="0" indent="0">
              <a:buNone/>
            </a:pPr>
            <a:endParaRPr lang="tr-TR" b="1" dirty="0" smtClean="0"/>
          </a:p>
          <a:p>
            <a:pPr marL="0" indent="0">
              <a:buNone/>
            </a:pPr>
            <a:endParaRPr lang="tr-TR" b="1" dirty="0" smtClean="0"/>
          </a:p>
          <a:p>
            <a:pPr marL="0" indent="0">
              <a:buNone/>
            </a:pPr>
            <a:endParaRPr lang="tr-TR" b="1" dirty="0"/>
          </a:p>
          <a:p>
            <a:pPr marL="0" indent="0">
              <a:buNone/>
            </a:pPr>
            <a:endParaRPr lang="tr-TR" b="1" dirty="0" smtClean="0"/>
          </a:p>
          <a:p>
            <a:pPr marL="0" indent="0">
              <a:buNone/>
            </a:pPr>
            <a:endParaRPr lang="tr-TR" b="1" dirty="0"/>
          </a:p>
          <a:p>
            <a:pPr marL="0" indent="0">
              <a:buNone/>
            </a:pPr>
            <a:r>
              <a:rPr lang="tr-TR" b="1" dirty="0" smtClean="0"/>
              <a:t>Bağımsız Denetim</a:t>
            </a:r>
          </a:p>
          <a:p>
            <a:pPr marL="0" indent="0" algn="just">
              <a:buNone/>
            </a:pPr>
            <a:r>
              <a:rPr lang="tr-TR" dirty="0" err="1" smtClean="0"/>
              <a:t>HAAŞ’ların</a:t>
            </a:r>
            <a:r>
              <a:rPr lang="tr-TR" dirty="0" smtClean="0"/>
              <a:t> denetimi tamamen </a:t>
            </a:r>
            <a:r>
              <a:rPr lang="tr-TR" b="1" dirty="0" smtClean="0"/>
              <a:t>bağımsız denetim kuruluşlarına </a:t>
            </a:r>
            <a:r>
              <a:rPr lang="tr-TR" dirty="0" smtClean="0"/>
              <a:t>bırakılmıştır. Denetimin konusu, </a:t>
            </a:r>
            <a:r>
              <a:rPr lang="tr-TR" b="1" dirty="0" smtClean="0"/>
              <a:t>şirketin finansal tabloları, konsolide finansal tabloları, </a:t>
            </a:r>
            <a:r>
              <a:rPr lang="tr-TR" b="1" dirty="0" err="1" smtClean="0"/>
              <a:t>YK’nın</a:t>
            </a:r>
            <a:r>
              <a:rPr lang="tr-TR" b="1" dirty="0" smtClean="0"/>
              <a:t> yıllık faaliyet raporu ve envanterlerdir</a:t>
            </a:r>
            <a:r>
              <a:rPr lang="tr-TR" dirty="0" smtClean="0"/>
              <a:t>. Bağımsız denetim sürekli bir denetim niteliğindedir. Denetim sonunda şirket hakkında </a:t>
            </a:r>
            <a:r>
              <a:rPr lang="tr-TR" u="sng" dirty="0" smtClean="0"/>
              <a:t>olumlu görüş, sınırlandırılmış olumlu görüş, olumsuz görüş açıklanabileceği gibi görüş bildirmekten kaçınma da söz konusu olabilir</a:t>
            </a:r>
            <a:r>
              <a:rPr lang="tr-TR" dirty="0" smtClean="0"/>
              <a:t>. </a:t>
            </a:r>
            <a:endParaRPr lang="tr-TR" dirty="0"/>
          </a:p>
        </p:txBody>
      </p:sp>
      <p:sp>
        <p:nvSpPr>
          <p:cNvPr id="2" name="Başlık 1"/>
          <p:cNvSpPr>
            <a:spLocks noGrp="1"/>
          </p:cNvSpPr>
          <p:nvPr>
            <p:ph type="title"/>
          </p:nvPr>
        </p:nvSpPr>
        <p:spPr>
          <a:xfrm>
            <a:off x="457200" y="274638"/>
            <a:ext cx="8219256" cy="490066"/>
          </a:xfrm>
        </p:spPr>
        <p:txBody>
          <a:bodyPr>
            <a:normAutofit fontScale="90000"/>
          </a:bodyPr>
          <a:lstStyle/>
          <a:p>
            <a:endParaRPr lang="tr-TR" dirty="0"/>
          </a:p>
        </p:txBody>
      </p:sp>
    </p:spTree>
    <p:extLst>
      <p:ext uri="{BB962C8B-B14F-4D97-AF65-F5344CB8AC3E}">
        <p14:creationId xmlns:p14="http://schemas.microsoft.com/office/powerpoint/2010/main" xmlns="" val="1156055337"/>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0648"/>
            <a:ext cx="8291264" cy="5865515"/>
          </a:xfrm>
        </p:spPr>
        <p:txBody>
          <a:bodyPr/>
          <a:lstStyle/>
          <a:p>
            <a:pPr marL="0" indent="0">
              <a:buNone/>
            </a:pPr>
            <a:endParaRPr lang="tr-TR" b="1" dirty="0" smtClean="0"/>
          </a:p>
          <a:p>
            <a:pPr marL="0" indent="0">
              <a:buNone/>
            </a:pPr>
            <a:endParaRPr lang="tr-TR" b="1" dirty="0" smtClean="0"/>
          </a:p>
          <a:p>
            <a:pPr marL="0" indent="0">
              <a:buNone/>
            </a:pPr>
            <a:endParaRPr lang="tr-TR" b="1" dirty="0"/>
          </a:p>
          <a:p>
            <a:pPr marL="0" indent="0">
              <a:buNone/>
            </a:pPr>
            <a:endParaRPr lang="tr-TR" b="1" dirty="0" smtClean="0"/>
          </a:p>
          <a:p>
            <a:pPr marL="0" indent="0">
              <a:buNone/>
            </a:pPr>
            <a:endParaRPr lang="tr-TR" b="1" dirty="0"/>
          </a:p>
          <a:p>
            <a:pPr marL="0" indent="0">
              <a:buNone/>
            </a:pPr>
            <a:r>
              <a:rPr lang="tr-TR" b="1" dirty="0" err="1" smtClean="0"/>
              <a:t>HAAŞ’ların</a:t>
            </a:r>
            <a:r>
              <a:rPr lang="tr-TR" b="1" dirty="0" smtClean="0"/>
              <a:t> Sona Ermesi </a:t>
            </a:r>
          </a:p>
          <a:p>
            <a:pPr marL="0" indent="0" algn="just">
              <a:buNone/>
            </a:pPr>
            <a:r>
              <a:rPr lang="tr-TR" dirty="0" err="1" smtClean="0"/>
              <a:t>HAAŞ’ların</a:t>
            </a:r>
            <a:r>
              <a:rPr lang="tr-TR" dirty="0" smtClean="0"/>
              <a:t> sona ermesi hakkında genel olarak anonim şirketlerin sona erme sebepleri geçerli olmakla birlikte , </a:t>
            </a:r>
            <a:r>
              <a:rPr lang="tr-TR" b="1" dirty="0" smtClean="0"/>
              <a:t>özel olarak halka açık olma vasfının kaybı da bu şirketin SPK hükümlerine tabi olmaktan çıkmasına yol açabilir</a:t>
            </a:r>
            <a:r>
              <a:rPr lang="tr-TR" dirty="0" smtClean="0"/>
              <a:t>. </a:t>
            </a:r>
          </a:p>
          <a:p>
            <a:pPr marL="0" indent="0">
              <a:buNone/>
            </a:pPr>
            <a:endParaRPr lang="tr-TR" dirty="0"/>
          </a:p>
        </p:txBody>
      </p:sp>
      <p:sp>
        <p:nvSpPr>
          <p:cNvPr id="2" name="Başlık 1"/>
          <p:cNvSpPr>
            <a:spLocks noGrp="1"/>
          </p:cNvSpPr>
          <p:nvPr>
            <p:ph type="title"/>
          </p:nvPr>
        </p:nvSpPr>
        <p:spPr>
          <a:xfrm flipV="1">
            <a:off x="457200" y="228919"/>
            <a:ext cx="8219256" cy="45719"/>
          </a:xfrm>
        </p:spPr>
        <p:txBody>
          <a:bodyPr>
            <a:normAutofit fontScale="90000"/>
          </a:bodyPr>
          <a:lstStyle/>
          <a:p>
            <a:endParaRPr lang="tr-TR"/>
          </a:p>
        </p:txBody>
      </p:sp>
    </p:spTree>
    <p:extLst>
      <p:ext uri="{BB962C8B-B14F-4D97-AF65-F5344CB8AC3E}">
        <p14:creationId xmlns:p14="http://schemas.microsoft.com/office/powerpoint/2010/main" xmlns="" val="2350528184"/>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199" y="249382"/>
            <a:ext cx="8257309" cy="5876781"/>
          </a:xfrm>
        </p:spPr>
        <p:txBody>
          <a:bodyPr/>
          <a:lstStyle/>
          <a:p>
            <a:pPr marL="514350" indent="-514350">
              <a:buAutoNum type="alphaUcPeriod"/>
            </a:pPr>
            <a:endParaRPr lang="tr-TR" b="1" dirty="0" smtClean="0"/>
          </a:p>
          <a:p>
            <a:pPr marL="514350" indent="-514350">
              <a:buAutoNum type="alphaUcPeriod"/>
            </a:pPr>
            <a:endParaRPr lang="tr-TR" b="1" dirty="0"/>
          </a:p>
          <a:p>
            <a:pPr marL="514350" indent="-514350">
              <a:buAutoNum type="alphaUcPeriod"/>
            </a:pPr>
            <a:endParaRPr lang="tr-TR" b="1" dirty="0" smtClean="0"/>
          </a:p>
          <a:p>
            <a:pPr marL="514350" indent="-514350">
              <a:buAutoNum type="alphaUcPeriod"/>
            </a:pPr>
            <a:endParaRPr lang="tr-TR" b="1" dirty="0"/>
          </a:p>
          <a:p>
            <a:pPr marL="514350" indent="-514350">
              <a:buAutoNum type="alphaUcPeriod"/>
            </a:pPr>
            <a:endParaRPr lang="tr-TR" b="1" dirty="0" smtClean="0"/>
          </a:p>
          <a:p>
            <a:pPr marL="0" indent="0">
              <a:buNone/>
            </a:pPr>
            <a:r>
              <a:rPr lang="tr-TR" b="1" dirty="0" smtClean="0"/>
              <a:t>A. Kendiliğinden Sona Erme Sebepleri</a:t>
            </a:r>
            <a:endParaRPr lang="tr-TR" b="1" dirty="0"/>
          </a:p>
          <a:p>
            <a:pPr marL="0" indent="0">
              <a:buNone/>
            </a:pPr>
            <a:r>
              <a:rPr lang="tr-TR" b="1" dirty="0" smtClean="0"/>
              <a:t>1. Sürenin Sona Ermesi</a:t>
            </a:r>
          </a:p>
          <a:p>
            <a:pPr marL="0" indent="0" algn="just">
              <a:buNone/>
            </a:pPr>
            <a:r>
              <a:rPr lang="tr-TR" dirty="0" smtClean="0"/>
              <a:t>Bir anonim şirket süreye bağlı olarak kurulmuşsa sürenin dolmasıyla sona erer. Ancak şirket, faaliyetlerini sürdürmeye devam ederse süresiz hale geldiğinin kabulü gerekir. Süre dolduğu için faaliyetlerini sürdürmeyen şirketin sona erdiğinin kabulü ile tasfiye işlemlerine başlanması gerekir.</a:t>
            </a:r>
            <a:endParaRPr lang="tr-TR" dirty="0"/>
          </a:p>
        </p:txBody>
      </p:sp>
      <p:sp>
        <p:nvSpPr>
          <p:cNvPr id="2" name="Başlık 1"/>
          <p:cNvSpPr>
            <a:spLocks noGrp="1"/>
          </p:cNvSpPr>
          <p:nvPr>
            <p:ph type="title"/>
          </p:nvPr>
        </p:nvSpPr>
        <p:spPr>
          <a:xfrm flipV="1">
            <a:off x="457200" y="228919"/>
            <a:ext cx="8219256" cy="45719"/>
          </a:xfrm>
        </p:spPr>
        <p:txBody>
          <a:bodyPr>
            <a:normAutofit fontScale="90000"/>
          </a:bodyPr>
          <a:lstStyle/>
          <a:p>
            <a:endParaRPr lang="tr-TR" dirty="0"/>
          </a:p>
        </p:txBody>
      </p:sp>
    </p:spTree>
    <p:extLst>
      <p:ext uri="{BB962C8B-B14F-4D97-AF65-F5344CB8AC3E}">
        <p14:creationId xmlns:p14="http://schemas.microsoft.com/office/powerpoint/2010/main" xmlns="" val="2534188131"/>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291264" cy="5793507"/>
          </a:xfrm>
        </p:spPr>
        <p:txBody>
          <a:bodyPr/>
          <a:lstStyle/>
          <a:p>
            <a:pPr marL="0" indent="0" algn="just">
              <a:buNone/>
            </a:pPr>
            <a:endParaRPr lang="tr-TR" b="1" dirty="0" smtClean="0"/>
          </a:p>
          <a:p>
            <a:pPr marL="0" indent="0" algn="just">
              <a:buNone/>
            </a:pPr>
            <a:endParaRPr lang="tr-TR" b="1" dirty="0"/>
          </a:p>
          <a:p>
            <a:pPr marL="0" indent="0" algn="just">
              <a:buNone/>
            </a:pPr>
            <a:endParaRPr lang="tr-TR" b="1" dirty="0" smtClean="0"/>
          </a:p>
          <a:p>
            <a:pPr marL="0" indent="0" algn="just">
              <a:buNone/>
            </a:pPr>
            <a:endParaRPr lang="tr-TR" b="1" dirty="0"/>
          </a:p>
          <a:p>
            <a:pPr marL="0" indent="0" algn="just">
              <a:buNone/>
            </a:pPr>
            <a:endParaRPr lang="tr-TR" b="1" dirty="0" smtClean="0"/>
          </a:p>
          <a:p>
            <a:pPr marL="0" indent="0" algn="just">
              <a:buNone/>
            </a:pPr>
            <a:endParaRPr lang="tr-TR" b="1" dirty="0"/>
          </a:p>
          <a:p>
            <a:pPr marL="0" indent="0" algn="just">
              <a:buNone/>
            </a:pPr>
            <a:r>
              <a:rPr lang="tr-TR" b="1" dirty="0" smtClean="0"/>
              <a:t>2. İşletme Konusunun Elde Edilmesi veya Elde Edilmesinin İmkansız Hale Gelmesi</a:t>
            </a:r>
          </a:p>
          <a:p>
            <a:pPr marL="0" indent="0" algn="just">
              <a:buNone/>
            </a:pPr>
            <a:r>
              <a:rPr lang="tr-TR" dirty="0" smtClean="0"/>
              <a:t>Esas sözleşmede yazılı işletme konusunun gerçekleşmesi veya gerçekleşmesinin imkansız hale gelmesiyle yahut imkansız olduğunun anlaşılmasıyla şirket kendiliğinden sona erer. İmkansızlık hukuki bir imkansızlık olabileceği gibi fiili bir imkansızlık da olabilir. </a:t>
            </a:r>
            <a:endParaRPr lang="tr-TR" dirty="0"/>
          </a:p>
        </p:txBody>
      </p:sp>
      <p:sp>
        <p:nvSpPr>
          <p:cNvPr id="2" name="Başlık 1"/>
          <p:cNvSpPr>
            <a:spLocks noGrp="1"/>
          </p:cNvSpPr>
          <p:nvPr>
            <p:ph type="title"/>
          </p:nvPr>
        </p:nvSpPr>
        <p:spPr>
          <a:xfrm>
            <a:off x="457200" y="274638"/>
            <a:ext cx="8201891" cy="45719"/>
          </a:xfrm>
        </p:spPr>
        <p:txBody>
          <a:bodyPr>
            <a:normAutofit fontScale="90000"/>
          </a:bodyPr>
          <a:lstStyle/>
          <a:p>
            <a:endParaRPr lang="tr-TR" dirty="0"/>
          </a:p>
        </p:txBody>
      </p:sp>
    </p:spTree>
    <p:extLst>
      <p:ext uri="{BB962C8B-B14F-4D97-AF65-F5344CB8AC3E}">
        <p14:creationId xmlns:p14="http://schemas.microsoft.com/office/powerpoint/2010/main" xmlns="" val="1836978518"/>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0648"/>
            <a:ext cx="8291264" cy="5865515"/>
          </a:xfrm>
        </p:spPr>
        <p:txBody>
          <a:bodyPr/>
          <a:lstStyle/>
          <a:p>
            <a:pPr marL="0" indent="0">
              <a:buNone/>
            </a:pPr>
            <a:endParaRPr lang="tr-TR" b="1" dirty="0" smtClean="0"/>
          </a:p>
          <a:p>
            <a:pPr marL="0" indent="0">
              <a:buNone/>
            </a:pPr>
            <a:endParaRPr lang="tr-TR" b="1" dirty="0"/>
          </a:p>
          <a:p>
            <a:pPr marL="0" indent="0">
              <a:buNone/>
            </a:pPr>
            <a:endParaRPr lang="tr-TR" b="1" dirty="0" smtClean="0"/>
          </a:p>
          <a:p>
            <a:pPr marL="0" indent="0">
              <a:buNone/>
            </a:pPr>
            <a:endParaRPr lang="tr-TR" b="1" dirty="0"/>
          </a:p>
          <a:p>
            <a:pPr marL="0" indent="0">
              <a:buNone/>
            </a:pPr>
            <a:endParaRPr lang="tr-TR" b="1" dirty="0" smtClean="0"/>
          </a:p>
          <a:p>
            <a:pPr marL="0" indent="0">
              <a:buNone/>
            </a:pPr>
            <a:endParaRPr lang="tr-TR" b="1" dirty="0"/>
          </a:p>
          <a:p>
            <a:pPr marL="0" indent="0">
              <a:buNone/>
            </a:pPr>
            <a:r>
              <a:rPr lang="tr-TR" b="1" dirty="0" smtClean="0"/>
              <a:t>3. Sermayenin 2/3’nin Kaybedilmesine Rağmen Gerekli Tedbirlerin Alınmaması</a:t>
            </a:r>
          </a:p>
          <a:p>
            <a:pPr marL="0" indent="0" algn="just">
              <a:buNone/>
            </a:pPr>
            <a:r>
              <a:rPr lang="tr-TR" dirty="0" smtClean="0"/>
              <a:t>Anonim şirketin son bilançosuna göre sermaye ile kanuni yedek akçeler toplamının 2/3’nün zarar sebebiyle karşılıksız kaldığı anlaşıldığı için toplantıya çağrılan GK tarafından, sermayenin 1/3’ü ile yetinme veya sermayenin tamamlanmasına karar verilemezse şirket kendiliğinden sona erer.</a:t>
            </a:r>
          </a:p>
          <a:p>
            <a:pPr marL="0" indent="0">
              <a:buNone/>
            </a:pPr>
            <a:endParaRPr lang="tr-TR" b="1" dirty="0"/>
          </a:p>
        </p:txBody>
      </p:sp>
      <p:sp>
        <p:nvSpPr>
          <p:cNvPr id="2" name="Başlık 1"/>
          <p:cNvSpPr>
            <a:spLocks noGrp="1"/>
          </p:cNvSpPr>
          <p:nvPr>
            <p:ph type="title"/>
          </p:nvPr>
        </p:nvSpPr>
        <p:spPr>
          <a:xfrm flipV="1">
            <a:off x="457200" y="228919"/>
            <a:ext cx="8291264" cy="45719"/>
          </a:xfrm>
        </p:spPr>
        <p:txBody>
          <a:bodyPr>
            <a:normAutofit fontScale="90000"/>
          </a:bodyPr>
          <a:lstStyle/>
          <a:p>
            <a:endParaRPr lang="tr-TR" dirty="0"/>
          </a:p>
        </p:txBody>
      </p:sp>
    </p:spTree>
    <p:extLst>
      <p:ext uri="{BB962C8B-B14F-4D97-AF65-F5344CB8AC3E}">
        <p14:creationId xmlns:p14="http://schemas.microsoft.com/office/powerpoint/2010/main" xmlns="" val="2674069317"/>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0648"/>
            <a:ext cx="8219256" cy="5865515"/>
          </a:xfrm>
        </p:spPr>
        <p:txBody>
          <a:bodyPr/>
          <a:lstStyle/>
          <a:p>
            <a:pPr marL="0" indent="0">
              <a:buNone/>
            </a:pPr>
            <a:endParaRPr lang="tr-TR" b="1" dirty="0" smtClean="0"/>
          </a:p>
          <a:p>
            <a:pPr marL="0" indent="0">
              <a:buNone/>
            </a:pPr>
            <a:endParaRPr lang="tr-TR" b="1" dirty="0"/>
          </a:p>
          <a:p>
            <a:pPr marL="0" indent="0">
              <a:buNone/>
            </a:pPr>
            <a:endParaRPr lang="tr-TR" b="1" dirty="0" smtClean="0"/>
          </a:p>
          <a:p>
            <a:pPr marL="0" indent="0">
              <a:buNone/>
            </a:pPr>
            <a:endParaRPr lang="tr-TR" b="1" dirty="0"/>
          </a:p>
          <a:p>
            <a:pPr marL="0" indent="0">
              <a:buNone/>
            </a:pPr>
            <a:endParaRPr lang="tr-TR" b="1" dirty="0" smtClean="0"/>
          </a:p>
          <a:p>
            <a:pPr marL="0" indent="0">
              <a:buNone/>
            </a:pPr>
            <a:r>
              <a:rPr lang="tr-TR" b="1" dirty="0" smtClean="0"/>
              <a:t>4. İflas</a:t>
            </a:r>
          </a:p>
          <a:p>
            <a:pPr marL="0" indent="0" algn="just">
              <a:buNone/>
            </a:pPr>
            <a:r>
              <a:rPr lang="tr-TR" dirty="0" smtClean="0"/>
              <a:t>Anonim şirket, borçlarını ödeyemediği için, alacaklıların veya </a:t>
            </a:r>
            <a:r>
              <a:rPr lang="tr-TR" dirty="0" err="1" smtClean="0"/>
              <a:t>YK’nın</a:t>
            </a:r>
            <a:r>
              <a:rPr lang="tr-TR" dirty="0" smtClean="0"/>
              <a:t> talebiyle </a:t>
            </a:r>
            <a:r>
              <a:rPr lang="tr-TR" b="1" dirty="0" smtClean="0"/>
              <a:t>mahkemece iflasına karar verildiği halde </a:t>
            </a:r>
            <a:r>
              <a:rPr lang="tr-TR" dirty="0" smtClean="0"/>
              <a:t>sona erer. İflas kararı sadece ticari davalara bakmakla görevli mahkemelerce ve iflasa tabi olanlar hakkında verilebilir. </a:t>
            </a:r>
            <a:r>
              <a:rPr lang="tr-TR" u="sng" dirty="0" smtClean="0"/>
              <a:t>İflasa tabi olanlardan biri de halka açık anonim şirketlerdir</a:t>
            </a:r>
            <a:r>
              <a:rPr lang="tr-TR" dirty="0" smtClean="0"/>
              <a:t>. </a:t>
            </a:r>
          </a:p>
          <a:p>
            <a:pPr marL="0" indent="0">
              <a:buNone/>
            </a:pPr>
            <a:endParaRPr lang="tr-TR" dirty="0"/>
          </a:p>
        </p:txBody>
      </p:sp>
      <p:sp>
        <p:nvSpPr>
          <p:cNvPr id="2" name="Başlık 1"/>
          <p:cNvSpPr>
            <a:spLocks noGrp="1"/>
          </p:cNvSpPr>
          <p:nvPr>
            <p:ph type="title"/>
          </p:nvPr>
        </p:nvSpPr>
        <p:spPr>
          <a:xfrm flipV="1">
            <a:off x="457200" y="228919"/>
            <a:ext cx="8147248" cy="45719"/>
          </a:xfrm>
        </p:spPr>
        <p:txBody>
          <a:bodyPr>
            <a:normAutofit fontScale="90000"/>
          </a:bodyPr>
          <a:lstStyle/>
          <a:p>
            <a:endParaRPr lang="tr-TR" dirty="0"/>
          </a:p>
        </p:txBody>
      </p:sp>
    </p:spTree>
    <p:extLst>
      <p:ext uri="{BB962C8B-B14F-4D97-AF65-F5344CB8AC3E}">
        <p14:creationId xmlns:p14="http://schemas.microsoft.com/office/powerpoint/2010/main" xmlns="" val="1715795753"/>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219256" cy="5793507"/>
          </a:xfrm>
        </p:spPr>
        <p:txBody>
          <a:bodyPr/>
          <a:lstStyle/>
          <a:p>
            <a:pPr marL="0" indent="0" algn="just">
              <a:buNone/>
            </a:pPr>
            <a:endParaRPr lang="tr-TR" b="1" dirty="0" smtClean="0"/>
          </a:p>
          <a:p>
            <a:pPr marL="0" indent="0" algn="just">
              <a:buNone/>
            </a:pPr>
            <a:endParaRPr lang="tr-TR" b="1" dirty="0"/>
          </a:p>
          <a:p>
            <a:pPr marL="0" indent="0" algn="just">
              <a:buNone/>
            </a:pPr>
            <a:endParaRPr lang="tr-TR" b="1" dirty="0" smtClean="0"/>
          </a:p>
          <a:p>
            <a:pPr marL="0" indent="0" algn="just">
              <a:buNone/>
            </a:pPr>
            <a:endParaRPr lang="tr-TR" b="1" dirty="0"/>
          </a:p>
          <a:p>
            <a:pPr marL="0" indent="0" algn="just">
              <a:buNone/>
            </a:pPr>
            <a:endParaRPr lang="tr-TR" b="1" dirty="0" smtClean="0"/>
          </a:p>
          <a:p>
            <a:pPr marL="0" indent="0" algn="just">
              <a:buNone/>
            </a:pPr>
            <a:endParaRPr lang="tr-TR" b="1" dirty="0"/>
          </a:p>
          <a:p>
            <a:pPr marL="0" indent="0" algn="just">
              <a:buNone/>
            </a:pPr>
            <a:r>
              <a:rPr lang="tr-TR" b="1" dirty="0" smtClean="0"/>
              <a:t>5. Esas Sözleşmede Öngörülen Bir Sona Erme Sebebinin Gerçekleşmesi</a:t>
            </a:r>
          </a:p>
          <a:p>
            <a:pPr marL="0" indent="0" algn="just">
              <a:buNone/>
            </a:pPr>
            <a:r>
              <a:rPr lang="tr-TR" dirty="0" smtClean="0"/>
              <a:t>HAAŞ, esas sözleşmesinde yer alan bir sona erme sebebinin gerçekleşmesi halinde sona erer. Şirket kurucularından birinin ölümü, şirketin beş yıl üst üste zarar etmesi, sermayenin yarısının kaybı gibi sebeplerin şirketin sona erme sebebi olarak esas sözleşmeye konulması mümkündür. </a:t>
            </a:r>
            <a:endParaRPr lang="tr-TR" dirty="0"/>
          </a:p>
        </p:txBody>
      </p:sp>
      <p:sp>
        <p:nvSpPr>
          <p:cNvPr id="2" name="Başlık 1"/>
          <p:cNvSpPr>
            <a:spLocks noGrp="1"/>
          </p:cNvSpPr>
          <p:nvPr>
            <p:ph type="title"/>
          </p:nvPr>
        </p:nvSpPr>
        <p:spPr>
          <a:xfrm flipV="1">
            <a:off x="457200" y="228919"/>
            <a:ext cx="8219256" cy="45719"/>
          </a:xfrm>
        </p:spPr>
        <p:txBody>
          <a:bodyPr>
            <a:normAutofit fontScale="90000"/>
          </a:bodyPr>
          <a:lstStyle/>
          <a:p>
            <a:endParaRPr lang="tr-TR" dirty="0"/>
          </a:p>
        </p:txBody>
      </p:sp>
    </p:spTree>
    <p:extLst>
      <p:ext uri="{BB962C8B-B14F-4D97-AF65-F5344CB8AC3E}">
        <p14:creationId xmlns:p14="http://schemas.microsoft.com/office/powerpoint/2010/main" xmlns="" val="41933355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0648"/>
            <a:ext cx="8219256" cy="5865515"/>
          </a:xfrm>
        </p:spPr>
        <p:txBody>
          <a:bodyPr/>
          <a:lstStyle/>
          <a:p>
            <a:pPr marL="0" indent="0">
              <a:buNone/>
            </a:pPr>
            <a:endParaRPr lang="tr-TR" b="1" dirty="0" smtClean="0"/>
          </a:p>
          <a:p>
            <a:pPr marL="0" indent="0">
              <a:buNone/>
            </a:pPr>
            <a:endParaRPr lang="tr-TR" b="1" dirty="0"/>
          </a:p>
          <a:p>
            <a:pPr marL="0" indent="0">
              <a:buNone/>
            </a:pPr>
            <a:endParaRPr lang="tr-TR" b="1" dirty="0" smtClean="0"/>
          </a:p>
          <a:p>
            <a:pPr marL="0" indent="0">
              <a:buNone/>
            </a:pPr>
            <a:endParaRPr lang="tr-TR" b="1" dirty="0"/>
          </a:p>
          <a:p>
            <a:pPr marL="0" indent="0">
              <a:buNone/>
            </a:pPr>
            <a:endParaRPr lang="tr-TR" b="1" dirty="0" smtClean="0"/>
          </a:p>
          <a:p>
            <a:pPr marL="0" indent="0">
              <a:buNone/>
            </a:pPr>
            <a:r>
              <a:rPr lang="tr-TR" b="1" dirty="0" smtClean="0"/>
              <a:t>B. Fesih Sebepleri</a:t>
            </a:r>
          </a:p>
          <a:p>
            <a:pPr marL="0" indent="0">
              <a:buNone/>
            </a:pPr>
            <a:r>
              <a:rPr lang="tr-TR" b="1" dirty="0" smtClean="0"/>
              <a:t>1. Mahkeme Kararıyla Fesih</a:t>
            </a:r>
          </a:p>
          <a:p>
            <a:pPr marL="0" indent="0" algn="just">
              <a:buNone/>
            </a:pPr>
            <a:r>
              <a:rPr lang="tr-TR" dirty="0" smtClean="0"/>
              <a:t>Anonim şirketlerin kendiliğinden sona ermesi yanında bazı hallerde de </a:t>
            </a:r>
            <a:r>
              <a:rPr lang="tr-TR" b="1" dirty="0" smtClean="0"/>
              <a:t>mahkeme kararıyla </a:t>
            </a:r>
            <a:r>
              <a:rPr lang="tr-TR" dirty="0" smtClean="0"/>
              <a:t>sona erdirilmesi mümkündür. Mahkemenin sona erme kararı verebilmesi; haklı bir sebebin varlığına, organların eksikliği veya </a:t>
            </a:r>
            <a:r>
              <a:rPr lang="tr-TR" dirty="0" err="1" smtClean="0"/>
              <a:t>GK’nın</a:t>
            </a:r>
            <a:r>
              <a:rPr lang="tr-TR" dirty="0" smtClean="0"/>
              <a:t> toplanamamasına veya kuruluşta kanuna veya esas sözleşme hükümlerine aykırılığa bağlıdır. </a:t>
            </a:r>
            <a:endParaRPr lang="tr-TR" dirty="0"/>
          </a:p>
        </p:txBody>
      </p:sp>
      <p:sp>
        <p:nvSpPr>
          <p:cNvPr id="2" name="Başlık 1"/>
          <p:cNvSpPr>
            <a:spLocks noGrp="1"/>
          </p:cNvSpPr>
          <p:nvPr>
            <p:ph type="title"/>
          </p:nvPr>
        </p:nvSpPr>
        <p:spPr>
          <a:xfrm flipV="1">
            <a:off x="457200" y="228919"/>
            <a:ext cx="8174182" cy="45719"/>
          </a:xfrm>
        </p:spPr>
        <p:txBody>
          <a:bodyPr>
            <a:normAutofit fontScale="90000"/>
          </a:bodyPr>
          <a:lstStyle/>
          <a:p>
            <a:endParaRPr lang="tr-TR"/>
          </a:p>
        </p:txBody>
      </p:sp>
    </p:spTree>
    <p:extLst>
      <p:ext uri="{BB962C8B-B14F-4D97-AF65-F5344CB8AC3E}">
        <p14:creationId xmlns:p14="http://schemas.microsoft.com/office/powerpoint/2010/main" xmlns="" val="3217319654"/>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291264" cy="5793507"/>
          </a:xfrm>
        </p:spPr>
        <p:txBody>
          <a:bodyPr>
            <a:normAutofit/>
          </a:bodyPr>
          <a:lstStyle/>
          <a:p>
            <a:endParaRPr lang="tr-TR" b="1" dirty="0" smtClean="0"/>
          </a:p>
          <a:p>
            <a:endParaRPr lang="tr-TR" b="1" dirty="0"/>
          </a:p>
          <a:p>
            <a:endParaRPr lang="tr-TR" b="1" dirty="0" smtClean="0"/>
          </a:p>
          <a:p>
            <a:endParaRPr lang="tr-TR" b="1" dirty="0"/>
          </a:p>
          <a:p>
            <a:endParaRPr lang="tr-TR" b="1" dirty="0" smtClean="0"/>
          </a:p>
          <a:p>
            <a:r>
              <a:rPr lang="tr-TR" b="1" dirty="0" smtClean="0"/>
              <a:t>Haklı Sebeple Fesih</a:t>
            </a:r>
          </a:p>
          <a:p>
            <a:pPr marL="0" indent="0" algn="just">
              <a:buNone/>
            </a:pPr>
            <a:r>
              <a:rPr lang="tr-TR" dirty="0" err="1" smtClean="0"/>
              <a:t>HAAŞ’ın</a:t>
            </a:r>
            <a:r>
              <a:rPr lang="tr-TR" dirty="0" smtClean="0"/>
              <a:t> feshine ilişkin haklı sebeplerin varlığı halinde sermayenin </a:t>
            </a:r>
            <a:r>
              <a:rPr lang="tr-TR" b="1" dirty="0" smtClean="0"/>
              <a:t>en az 1/20’sini temsil eden pay sahipleri</a:t>
            </a:r>
            <a:r>
              <a:rPr lang="tr-TR" dirty="0" smtClean="0"/>
              <a:t>, şirket merkezinin bulunduğu yerdeki Asliye Ticaret Mahkemesinden şirketin feshine karar verilmesini isteyebilir. Haklı sebeplerin ne olduğu </a:t>
            </a:r>
            <a:r>
              <a:rPr lang="tr-TR" dirty="0" err="1" smtClean="0"/>
              <a:t>TTK’da</a:t>
            </a:r>
            <a:r>
              <a:rPr lang="tr-TR" dirty="0" smtClean="0"/>
              <a:t> açıkça düzenlenmediğinden somut olaya göre hakim tarafından belirlenmesi gerekir. </a:t>
            </a:r>
            <a:r>
              <a:rPr lang="tr-TR" b="1" dirty="0" smtClean="0"/>
              <a:t>Ancak haklı sebebin varlığına rağmen mahkeme fesih kararı yerine davacı pay sahiplerinin şirketten çıkarılmalarına karar verebilir</a:t>
            </a:r>
            <a:r>
              <a:rPr lang="tr-TR" dirty="0" smtClean="0"/>
              <a:t>. </a:t>
            </a:r>
          </a:p>
        </p:txBody>
      </p:sp>
      <p:sp>
        <p:nvSpPr>
          <p:cNvPr id="2" name="Başlık 1"/>
          <p:cNvSpPr>
            <a:spLocks noGrp="1"/>
          </p:cNvSpPr>
          <p:nvPr>
            <p:ph type="title"/>
          </p:nvPr>
        </p:nvSpPr>
        <p:spPr>
          <a:xfrm flipV="1">
            <a:off x="457200" y="228919"/>
            <a:ext cx="8219256" cy="45719"/>
          </a:xfrm>
        </p:spPr>
        <p:txBody>
          <a:bodyPr>
            <a:normAutofit fontScale="90000"/>
          </a:bodyPr>
          <a:lstStyle/>
          <a:p>
            <a:endParaRPr lang="tr-TR"/>
          </a:p>
        </p:txBody>
      </p:sp>
    </p:spTree>
    <p:extLst>
      <p:ext uri="{BB962C8B-B14F-4D97-AF65-F5344CB8AC3E}">
        <p14:creationId xmlns:p14="http://schemas.microsoft.com/office/powerpoint/2010/main" xmlns="" val="680545032"/>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0648"/>
            <a:ext cx="8219256" cy="6192688"/>
          </a:xfrm>
        </p:spPr>
        <p:txBody>
          <a:bodyPr>
            <a:normAutofit/>
          </a:bodyPr>
          <a:lstStyle/>
          <a:p>
            <a:pPr algn="just"/>
            <a:endParaRPr lang="tr-TR" b="1" dirty="0" smtClean="0"/>
          </a:p>
          <a:p>
            <a:pPr algn="just"/>
            <a:endParaRPr lang="tr-TR" b="1" dirty="0"/>
          </a:p>
          <a:p>
            <a:pPr algn="just"/>
            <a:endParaRPr lang="tr-TR" b="1" dirty="0" smtClean="0"/>
          </a:p>
          <a:p>
            <a:pPr algn="just"/>
            <a:endParaRPr lang="tr-TR" b="1" dirty="0"/>
          </a:p>
          <a:p>
            <a:pPr algn="just"/>
            <a:endParaRPr lang="tr-TR" b="1" dirty="0" smtClean="0"/>
          </a:p>
          <a:p>
            <a:pPr algn="just"/>
            <a:endParaRPr lang="tr-TR" b="1" dirty="0"/>
          </a:p>
          <a:p>
            <a:pPr algn="just"/>
            <a:r>
              <a:rPr lang="tr-TR" b="1" dirty="0" smtClean="0"/>
              <a:t>Organların Eksikliği veya </a:t>
            </a:r>
            <a:r>
              <a:rPr lang="tr-TR" b="1" dirty="0" err="1" smtClean="0"/>
              <a:t>GK’nın</a:t>
            </a:r>
            <a:r>
              <a:rPr lang="tr-TR" b="1" dirty="0" smtClean="0"/>
              <a:t> Toplanamaması Sebebiyle Fesih</a:t>
            </a:r>
          </a:p>
          <a:p>
            <a:pPr marL="0" indent="0" algn="just">
              <a:buNone/>
            </a:pPr>
            <a:r>
              <a:rPr lang="tr-TR" dirty="0" smtClean="0"/>
              <a:t>AŞ’nin zorunlu organları YK ve </a:t>
            </a:r>
            <a:r>
              <a:rPr lang="tr-TR" dirty="0" err="1" smtClean="0"/>
              <a:t>GK’dır</a:t>
            </a:r>
            <a:r>
              <a:rPr lang="tr-TR" dirty="0" smtClean="0"/>
              <a:t>. Bunlardan birinin uzun süredir eksik olması veya </a:t>
            </a:r>
            <a:r>
              <a:rPr lang="tr-TR" dirty="0" err="1" smtClean="0"/>
              <a:t>GK’nın</a:t>
            </a:r>
            <a:r>
              <a:rPr lang="tr-TR" dirty="0" smtClean="0"/>
              <a:t> toplanamaması halinde </a:t>
            </a:r>
            <a:r>
              <a:rPr lang="tr-TR" b="1" dirty="0" smtClean="0"/>
              <a:t>pay sahipleri, şirket alacaklıları veya </a:t>
            </a:r>
            <a:r>
              <a:rPr lang="tr-TR" b="1" dirty="0" smtClean="0"/>
              <a:t>Ticaret </a:t>
            </a:r>
            <a:r>
              <a:rPr lang="tr-TR" b="1" dirty="0" smtClean="0"/>
              <a:t>Bakanlığının </a:t>
            </a:r>
            <a:r>
              <a:rPr lang="tr-TR" dirty="0" smtClean="0"/>
              <a:t>açacağı dava üzerine </a:t>
            </a:r>
            <a:r>
              <a:rPr lang="tr-TR" dirty="0" smtClean="0"/>
              <a:t>mahkeme </a:t>
            </a:r>
            <a:r>
              <a:rPr lang="tr-TR" dirty="0" smtClean="0"/>
              <a:t>tarafından fesih kararı verilebilir. Ancak mahkemenin fesih kararı vermeden önce bu eksikliklerin giderilmesi için şirkete makul bir süre tanıması gerekir. </a:t>
            </a:r>
            <a:endParaRPr lang="tr-TR" dirty="0"/>
          </a:p>
        </p:txBody>
      </p:sp>
      <p:sp>
        <p:nvSpPr>
          <p:cNvPr id="2" name="Başlık 1"/>
          <p:cNvSpPr>
            <a:spLocks noGrp="1"/>
          </p:cNvSpPr>
          <p:nvPr>
            <p:ph type="title"/>
          </p:nvPr>
        </p:nvSpPr>
        <p:spPr>
          <a:xfrm flipV="1">
            <a:off x="457200" y="228919"/>
            <a:ext cx="8219256" cy="45719"/>
          </a:xfrm>
        </p:spPr>
        <p:txBody>
          <a:bodyPr>
            <a:normAutofit fontScale="90000"/>
          </a:bodyPr>
          <a:lstStyle/>
          <a:p>
            <a:endParaRPr lang="tr-TR" dirty="0"/>
          </a:p>
        </p:txBody>
      </p:sp>
    </p:spTree>
    <p:extLst>
      <p:ext uri="{BB962C8B-B14F-4D97-AF65-F5344CB8AC3E}">
        <p14:creationId xmlns:p14="http://schemas.microsoft.com/office/powerpoint/2010/main" xmlns="" val="566448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0648"/>
            <a:ext cx="8291264" cy="5865515"/>
          </a:xfrm>
        </p:spPr>
        <p:txBody>
          <a:bodyPr/>
          <a:lstStyle/>
          <a:p>
            <a:pPr marL="0" indent="0" algn="just">
              <a:buNone/>
            </a:pPr>
            <a:endParaRPr lang="tr-TR" dirty="0" smtClean="0"/>
          </a:p>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r>
              <a:rPr lang="tr-TR" dirty="0" smtClean="0"/>
              <a:t>Anonim şirketin </a:t>
            </a:r>
            <a:r>
              <a:rPr lang="tr-TR" b="1" dirty="0" smtClean="0"/>
              <a:t>kuruluş işlemleri sırasında </a:t>
            </a:r>
            <a:r>
              <a:rPr lang="tr-TR" dirty="0" smtClean="0"/>
              <a:t>şirketin paylarının halka arz edilmesi ve halka arzın gerçekleşmesi yoluyla anonim şirket halka açık hale gelebilir. Bunun yanı sıra kapalı anonim şirket olarak </a:t>
            </a:r>
            <a:r>
              <a:rPr lang="tr-TR" b="1" dirty="0" smtClean="0"/>
              <a:t>kurulup faaliyete geçen bir anonim şirket daha sonra</a:t>
            </a:r>
            <a:r>
              <a:rPr lang="tr-TR" dirty="0" smtClean="0"/>
              <a:t> hisse senetlerini halka arz ederek halka açık anonim şirket vasfını kazanabilir. </a:t>
            </a:r>
            <a:endParaRPr lang="tr-TR" dirty="0"/>
          </a:p>
        </p:txBody>
      </p:sp>
      <p:sp>
        <p:nvSpPr>
          <p:cNvPr id="2" name="Başlık 1"/>
          <p:cNvSpPr>
            <a:spLocks noGrp="1"/>
          </p:cNvSpPr>
          <p:nvPr>
            <p:ph type="title"/>
          </p:nvPr>
        </p:nvSpPr>
        <p:spPr>
          <a:xfrm flipV="1">
            <a:off x="457200" y="228919"/>
            <a:ext cx="8291264" cy="45719"/>
          </a:xfrm>
        </p:spPr>
        <p:txBody>
          <a:bodyPr>
            <a:normAutofit fontScale="90000"/>
          </a:bodyPr>
          <a:lstStyle/>
          <a:p>
            <a:endParaRPr lang="tr-TR"/>
          </a:p>
        </p:txBody>
      </p:sp>
    </p:spTree>
    <p:extLst>
      <p:ext uri="{BB962C8B-B14F-4D97-AF65-F5344CB8AC3E}">
        <p14:creationId xmlns:p14="http://schemas.microsoft.com/office/powerpoint/2010/main" xmlns="" val="3282619993"/>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199" y="263236"/>
            <a:ext cx="8243455" cy="5862927"/>
          </a:xfrm>
        </p:spPr>
        <p:txBody>
          <a:bodyPr/>
          <a:lstStyle/>
          <a:p>
            <a:pPr algn="just"/>
            <a:endParaRPr lang="tr-TR" b="1" dirty="0" smtClean="0"/>
          </a:p>
          <a:p>
            <a:pPr algn="just"/>
            <a:endParaRPr lang="tr-TR" b="1" dirty="0"/>
          </a:p>
          <a:p>
            <a:pPr algn="just"/>
            <a:endParaRPr lang="tr-TR" b="1" dirty="0" smtClean="0"/>
          </a:p>
          <a:p>
            <a:pPr algn="just"/>
            <a:endParaRPr lang="tr-TR" b="1" dirty="0"/>
          </a:p>
          <a:p>
            <a:pPr algn="just"/>
            <a:endParaRPr lang="tr-TR" b="1" dirty="0" smtClean="0"/>
          </a:p>
          <a:p>
            <a:pPr algn="just"/>
            <a:endParaRPr lang="tr-TR" b="1" dirty="0"/>
          </a:p>
          <a:p>
            <a:pPr algn="just"/>
            <a:r>
              <a:rPr lang="tr-TR" b="1" dirty="0" smtClean="0"/>
              <a:t>Kuruluşta Kanuna ve Esas Sözleşmeye Aykırılık Sebebiyle Fesih</a:t>
            </a:r>
          </a:p>
          <a:p>
            <a:pPr marL="0" indent="0" algn="just">
              <a:buNone/>
            </a:pPr>
            <a:r>
              <a:rPr lang="tr-TR" dirty="0" err="1" smtClean="0"/>
              <a:t>HAAŞ’ın</a:t>
            </a:r>
            <a:r>
              <a:rPr lang="tr-TR" dirty="0" smtClean="0"/>
              <a:t> </a:t>
            </a:r>
            <a:r>
              <a:rPr lang="tr-TR" u="sng" dirty="0" smtClean="0"/>
              <a:t>kuruluşu sırasında TTK veya şirket esas sözleşmesine aykırılıkların tespiti halinde</a:t>
            </a:r>
            <a:r>
              <a:rPr lang="tr-TR" dirty="0" smtClean="0"/>
              <a:t>, şirketin ticaret siciline tescilini izleyen 3 aylık süre içerisinde açılacak bir dava ile şirketin feshine karar verilebilir. </a:t>
            </a:r>
            <a:endParaRPr lang="tr-TR" dirty="0"/>
          </a:p>
        </p:txBody>
      </p:sp>
      <p:sp>
        <p:nvSpPr>
          <p:cNvPr id="2" name="Başlık 1"/>
          <p:cNvSpPr>
            <a:spLocks noGrp="1"/>
          </p:cNvSpPr>
          <p:nvPr>
            <p:ph type="title"/>
          </p:nvPr>
        </p:nvSpPr>
        <p:spPr>
          <a:xfrm flipV="1">
            <a:off x="457200" y="228919"/>
            <a:ext cx="8219256" cy="45719"/>
          </a:xfrm>
        </p:spPr>
        <p:txBody>
          <a:bodyPr>
            <a:normAutofit fontScale="90000"/>
          </a:bodyPr>
          <a:lstStyle/>
          <a:p>
            <a:endParaRPr lang="tr-TR" dirty="0"/>
          </a:p>
        </p:txBody>
      </p:sp>
    </p:spTree>
    <p:extLst>
      <p:ext uri="{BB962C8B-B14F-4D97-AF65-F5344CB8AC3E}">
        <p14:creationId xmlns:p14="http://schemas.microsoft.com/office/powerpoint/2010/main" xmlns="" val="313861965"/>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0648"/>
            <a:ext cx="8147248" cy="5865515"/>
          </a:xfrm>
        </p:spPr>
        <p:txBody>
          <a:bodyPr/>
          <a:lstStyle/>
          <a:p>
            <a:pPr algn="just"/>
            <a:endParaRPr lang="tr-TR" b="1" dirty="0" smtClean="0"/>
          </a:p>
          <a:p>
            <a:pPr algn="just"/>
            <a:endParaRPr lang="tr-TR" b="1" dirty="0"/>
          </a:p>
          <a:p>
            <a:pPr algn="just"/>
            <a:endParaRPr lang="tr-TR" b="1" dirty="0" smtClean="0"/>
          </a:p>
          <a:p>
            <a:pPr algn="just"/>
            <a:endParaRPr lang="tr-TR" b="1" dirty="0"/>
          </a:p>
          <a:p>
            <a:pPr algn="just"/>
            <a:endParaRPr lang="tr-TR" b="1" dirty="0" smtClean="0"/>
          </a:p>
          <a:p>
            <a:pPr algn="just"/>
            <a:endParaRPr lang="tr-TR" b="1" dirty="0"/>
          </a:p>
          <a:p>
            <a:pPr algn="just"/>
            <a:r>
              <a:rPr lang="tr-TR" b="1" dirty="0" smtClean="0"/>
              <a:t>Kamu Düzenine veya İşletme Konusuna Aykırı Faaliyet ve İşlemler Sebebiyle Fesih</a:t>
            </a:r>
          </a:p>
          <a:p>
            <a:pPr marL="0" indent="0" algn="just">
              <a:buNone/>
            </a:pPr>
            <a:r>
              <a:rPr lang="tr-TR" dirty="0" smtClean="0"/>
              <a:t>Kamu düzenine veya işletme konusuna aykırı faaliyet ve işlemlerde bulunulması veya bu konuda hazırlıklarda ya da muvazaalı iş ve faaliyetlerde bulunulduğu belirlenen </a:t>
            </a:r>
            <a:r>
              <a:rPr lang="tr-TR" dirty="0" err="1" smtClean="0"/>
              <a:t>HAAŞ’lar</a:t>
            </a:r>
            <a:r>
              <a:rPr lang="tr-TR" dirty="0" smtClean="0"/>
              <a:t> </a:t>
            </a:r>
            <a:r>
              <a:rPr lang="tr-TR" smtClean="0"/>
              <a:t>hakkında </a:t>
            </a:r>
            <a:r>
              <a:rPr lang="tr-TR" b="1" smtClean="0"/>
              <a:t>Ticaret </a:t>
            </a:r>
            <a:r>
              <a:rPr lang="tr-TR" b="1" dirty="0" smtClean="0"/>
              <a:t>Bakanlığı tarafından </a:t>
            </a:r>
            <a:r>
              <a:rPr lang="tr-TR" dirty="0" smtClean="0"/>
              <a:t>fesih davası açılabilir. Bu dava söz konusu işlem ve faaliyetlerin veya hazırlıkların öğrenilmesinden itibaren </a:t>
            </a:r>
            <a:r>
              <a:rPr lang="tr-TR" b="1" dirty="0" smtClean="0"/>
              <a:t>1 yıl </a:t>
            </a:r>
            <a:r>
              <a:rPr lang="tr-TR" dirty="0" smtClean="0"/>
              <a:t>içinde açılmalıdır. </a:t>
            </a:r>
            <a:endParaRPr lang="tr-TR" dirty="0"/>
          </a:p>
        </p:txBody>
      </p:sp>
      <p:sp>
        <p:nvSpPr>
          <p:cNvPr id="2" name="Başlık 1"/>
          <p:cNvSpPr>
            <a:spLocks noGrp="1"/>
          </p:cNvSpPr>
          <p:nvPr>
            <p:ph type="title"/>
          </p:nvPr>
        </p:nvSpPr>
        <p:spPr>
          <a:xfrm flipV="1">
            <a:off x="457200" y="188640"/>
            <a:ext cx="8147248" cy="85998"/>
          </a:xfrm>
        </p:spPr>
        <p:txBody>
          <a:bodyPr>
            <a:normAutofit fontScale="90000"/>
          </a:bodyPr>
          <a:lstStyle/>
          <a:p>
            <a:endParaRPr lang="tr-TR" dirty="0"/>
          </a:p>
        </p:txBody>
      </p:sp>
    </p:spTree>
    <p:extLst>
      <p:ext uri="{BB962C8B-B14F-4D97-AF65-F5344CB8AC3E}">
        <p14:creationId xmlns:p14="http://schemas.microsoft.com/office/powerpoint/2010/main" xmlns="" val="2501881548"/>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3236"/>
            <a:ext cx="8229600" cy="5862927"/>
          </a:xfrm>
        </p:spPr>
        <p:txBody>
          <a:bodyPr/>
          <a:lstStyle/>
          <a:p>
            <a:pPr marL="0" indent="0" algn="just">
              <a:buNone/>
            </a:pPr>
            <a:endParaRPr lang="tr-TR" b="1" dirty="0" smtClean="0"/>
          </a:p>
          <a:p>
            <a:pPr marL="0" indent="0" algn="just">
              <a:buNone/>
            </a:pPr>
            <a:endParaRPr lang="tr-TR" b="1" dirty="0"/>
          </a:p>
          <a:p>
            <a:pPr marL="0" indent="0" algn="just">
              <a:buNone/>
            </a:pPr>
            <a:endParaRPr lang="tr-TR" b="1" dirty="0" smtClean="0"/>
          </a:p>
          <a:p>
            <a:pPr marL="0" indent="0" algn="just">
              <a:buNone/>
            </a:pPr>
            <a:endParaRPr lang="tr-TR" b="1" dirty="0"/>
          </a:p>
          <a:p>
            <a:pPr marL="0" indent="0" algn="just">
              <a:buNone/>
            </a:pPr>
            <a:endParaRPr lang="tr-TR" b="1" dirty="0" smtClean="0"/>
          </a:p>
          <a:p>
            <a:pPr marL="0" indent="0" algn="just">
              <a:buNone/>
            </a:pPr>
            <a:r>
              <a:rPr lang="tr-TR" b="1" dirty="0" smtClean="0"/>
              <a:t>2. Genel Kurul Kararıyla Fesih</a:t>
            </a:r>
          </a:p>
          <a:p>
            <a:pPr marL="0" indent="0" algn="just">
              <a:buNone/>
            </a:pPr>
            <a:r>
              <a:rPr lang="tr-TR" dirty="0" smtClean="0"/>
              <a:t>HAAŞ bazı hallerde </a:t>
            </a:r>
            <a:r>
              <a:rPr lang="tr-TR" dirty="0" err="1" smtClean="0"/>
              <a:t>GK’da</a:t>
            </a:r>
            <a:r>
              <a:rPr lang="tr-TR" dirty="0" smtClean="0"/>
              <a:t> alınacak karar ile feshedilebilir. GK toplanıp herhangi bir sebep göstermeksizin yeterli çoğunluğu sağlayarak şirketin sona ermesi yönünde karar alabilir. </a:t>
            </a:r>
            <a:r>
              <a:rPr lang="tr-TR" u="sng" dirty="0" smtClean="0"/>
              <a:t>Sona erme kararı SPK’ya göre </a:t>
            </a:r>
            <a:r>
              <a:rPr lang="tr-TR" u="sng" dirty="0" err="1" smtClean="0"/>
              <a:t>HAAŞ’lar</a:t>
            </a:r>
            <a:r>
              <a:rPr lang="tr-TR" u="sng" dirty="0" smtClean="0"/>
              <a:t> için önemli nitelikteki işlemlerden biridir</a:t>
            </a:r>
            <a:r>
              <a:rPr lang="tr-TR" dirty="0" smtClean="0"/>
              <a:t>. </a:t>
            </a:r>
          </a:p>
          <a:p>
            <a:pPr marL="0" indent="0" algn="just">
              <a:buNone/>
            </a:pPr>
            <a:r>
              <a:rPr lang="tr-TR" dirty="0" smtClean="0"/>
              <a:t>GK şirketin bir başka şirketle </a:t>
            </a:r>
            <a:r>
              <a:rPr lang="tr-TR" u="sng" dirty="0" smtClean="0"/>
              <a:t>birleşmesi</a:t>
            </a:r>
            <a:r>
              <a:rPr lang="tr-TR" dirty="0" smtClean="0"/>
              <a:t> suretiyle sona ermesine de karar verebilir. </a:t>
            </a:r>
            <a:r>
              <a:rPr lang="tr-TR" u="sng" dirty="0" smtClean="0"/>
              <a:t>Tam bölünme</a:t>
            </a:r>
            <a:r>
              <a:rPr lang="tr-TR" dirty="0" smtClean="0"/>
              <a:t> kararı alınması halinde de şirket sona erer. </a:t>
            </a:r>
            <a:endParaRPr lang="tr-TR" dirty="0"/>
          </a:p>
        </p:txBody>
      </p:sp>
      <p:sp>
        <p:nvSpPr>
          <p:cNvPr id="2" name="Başlık 1"/>
          <p:cNvSpPr>
            <a:spLocks noGrp="1"/>
          </p:cNvSpPr>
          <p:nvPr>
            <p:ph type="title"/>
          </p:nvPr>
        </p:nvSpPr>
        <p:spPr>
          <a:xfrm flipV="1">
            <a:off x="457200" y="228919"/>
            <a:ext cx="8147248" cy="45719"/>
          </a:xfrm>
        </p:spPr>
        <p:txBody>
          <a:bodyPr>
            <a:normAutofit fontScale="90000"/>
          </a:bodyPr>
          <a:lstStyle/>
          <a:p>
            <a:endParaRPr lang="tr-TR" dirty="0"/>
          </a:p>
        </p:txBody>
      </p:sp>
    </p:spTree>
    <p:extLst>
      <p:ext uri="{BB962C8B-B14F-4D97-AF65-F5344CB8AC3E}">
        <p14:creationId xmlns:p14="http://schemas.microsoft.com/office/powerpoint/2010/main" xmlns="" val="2819683997"/>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pPr marL="0" indent="0">
              <a:buNone/>
            </a:pPr>
            <a:r>
              <a:rPr lang="tr-TR" b="1" dirty="0" smtClean="0"/>
              <a:t>C. Halka Açıklık Statüsünün Kaybı</a:t>
            </a:r>
          </a:p>
          <a:p>
            <a:pPr marL="0" indent="0" algn="just">
              <a:buNone/>
            </a:pPr>
            <a:r>
              <a:rPr lang="tr-TR" dirty="0" smtClean="0"/>
              <a:t>Payları borsada işlem görmeyen anonim şirketler, halka açık şirket statüsünü kazandıktan sonra </a:t>
            </a:r>
            <a:r>
              <a:rPr lang="tr-TR" b="1" dirty="0" smtClean="0"/>
              <a:t>en geç iki yıl </a:t>
            </a:r>
            <a:r>
              <a:rPr lang="tr-TR" dirty="0" smtClean="0"/>
              <a:t>içinde paylarının işlem görmesi için borsaya başvurmak zorundadır. Aksi halde Kurul, şirketin halka açık statüsünden çıkarılması için gerekli kararları alır. Pay sahibi sayısı sebebiyle halka açık sayılan anonim şirket de paylarının borsada işlem görmesini istemiyorsa alacağı bir </a:t>
            </a:r>
            <a:r>
              <a:rPr lang="tr-TR" b="1" dirty="0" smtClean="0"/>
              <a:t>GK kararıyla </a:t>
            </a:r>
            <a:r>
              <a:rPr lang="tr-TR" dirty="0" smtClean="0"/>
              <a:t>SPK kapsamından çıkabilir.</a:t>
            </a:r>
            <a:endParaRPr lang="tr-TR" dirty="0"/>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xmlns="" val="204528866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0648"/>
            <a:ext cx="8219256" cy="5865515"/>
          </a:xfrm>
        </p:spPr>
        <p:txBody>
          <a:bodyPr/>
          <a:lstStyle/>
          <a:p>
            <a:pPr marL="0" indent="0" algn="ctr">
              <a:buNone/>
            </a:pPr>
            <a:endParaRPr lang="tr-TR" b="1" dirty="0" smtClean="0"/>
          </a:p>
          <a:p>
            <a:pPr marL="0" indent="0" algn="ctr">
              <a:buNone/>
            </a:pPr>
            <a:endParaRPr lang="tr-TR" b="1" dirty="0"/>
          </a:p>
          <a:p>
            <a:pPr marL="0" indent="0" algn="ctr">
              <a:buNone/>
            </a:pPr>
            <a:endParaRPr lang="tr-TR" b="1" dirty="0" smtClean="0"/>
          </a:p>
          <a:p>
            <a:pPr marL="0" indent="0" algn="ctr">
              <a:buNone/>
            </a:pPr>
            <a:endParaRPr lang="tr-TR" b="1" dirty="0" smtClean="0"/>
          </a:p>
          <a:p>
            <a:pPr marL="0" indent="0" algn="ctr">
              <a:buNone/>
            </a:pPr>
            <a:endParaRPr lang="tr-TR" b="1" dirty="0"/>
          </a:p>
          <a:p>
            <a:pPr marL="0" indent="0">
              <a:buNone/>
            </a:pPr>
            <a:r>
              <a:rPr lang="tr-TR" b="1" dirty="0" err="1" smtClean="0"/>
              <a:t>HAAŞ’ların</a:t>
            </a:r>
            <a:r>
              <a:rPr lang="tr-TR" b="1" dirty="0" smtClean="0"/>
              <a:t> Tasfiyesi</a:t>
            </a:r>
          </a:p>
          <a:p>
            <a:pPr marL="0" indent="0" algn="just">
              <a:buNone/>
            </a:pPr>
            <a:r>
              <a:rPr lang="tr-TR" dirty="0" err="1" smtClean="0"/>
              <a:t>HAAŞ’la</a:t>
            </a:r>
            <a:r>
              <a:rPr lang="tr-TR" dirty="0" smtClean="0"/>
              <a:t> ilgili sona erme sebeplerinden birinin ortaya çıkması halinde tasfiye işlemlerine başlanması gerekir. </a:t>
            </a:r>
            <a:r>
              <a:rPr lang="tr-TR" u="sng" dirty="0" smtClean="0"/>
              <a:t>Tasfiye, şirket malvarlığının paraya çevrilmesi, alacakların tahsil edilmesi, borçların ödenmesi, sermaye paylarının iadesi, geriye kalan bir şey varsa bunun da tasfiye bakiyesinin dağıtılması ilkelerine göre pay sahiplerine ödenmesini kapsar.</a:t>
            </a:r>
            <a:r>
              <a:rPr lang="tr-TR" dirty="0" smtClean="0"/>
              <a:t> Şirketin tasfiye sürecine girmesi şirketin amacı, ehliyeti ve ortakların hakları konusunda birtakım değişiklikleri de beraberinde getirir. </a:t>
            </a:r>
          </a:p>
          <a:p>
            <a:pPr marL="0" indent="0" algn="just">
              <a:buNone/>
            </a:pPr>
            <a:endParaRPr lang="tr-TR" dirty="0"/>
          </a:p>
        </p:txBody>
      </p:sp>
      <p:sp>
        <p:nvSpPr>
          <p:cNvPr id="2" name="Başlık 1"/>
          <p:cNvSpPr>
            <a:spLocks noGrp="1"/>
          </p:cNvSpPr>
          <p:nvPr>
            <p:ph type="title"/>
          </p:nvPr>
        </p:nvSpPr>
        <p:spPr>
          <a:xfrm flipV="1">
            <a:off x="457200" y="228919"/>
            <a:ext cx="8219256" cy="45719"/>
          </a:xfrm>
        </p:spPr>
        <p:txBody>
          <a:bodyPr>
            <a:normAutofit fontScale="90000"/>
          </a:bodyPr>
          <a:lstStyle/>
          <a:p>
            <a:r>
              <a:rPr lang="tr-TR" dirty="0" smtClean="0"/>
              <a:t/>
            </a:r>
            <a:br>
              <a:rPr lang="tr-TR" dirty="0" smtClean="0"/>
            </a:br>
            <a:endParaRPr lang="tr-TR" dirty="0"/>
          </a:p>
        </p:txBody>
      </p:sp>
    </p:spTree>
    <p:extLst>
      <p:ext uri="{BB962C8B-B14F-4D97-AF65-F5344CB8AC3E}">
        <p14:creationId xmlns:p14="http://schemas.microsoft.com/office/powerpoint/2010/main" xmlns="" val="3094519015"/>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219256" cy="5793507"/>
          </a:xfrm>
        </p:spPr>
        <p:txBody>
          <a:bodyPr/>
          <a:lstStyle/>
          <a:p>
            <a:pPr marL="0" indent="0">
              <a:buNone/>
            </a:pPr>
            <a:endParaRPr lang="tr-TR" b="1" i="1" dirty="0" smtClean="0"/>
          </a:p>
          <a:p>
            <a:pPr marL="0" indent="0">
              <a:buNone/>
            </a:pPr>
            <a:endParaRPr lang="tr-TR" b="1" i="1" dirty="0"/>
          </a:p>
          <a:p>
            <a:pPr marL="0" indent="0">
              <a:buNone/>
            </a:pPr>
            <a:endParaRPr lang="tr-TR" b="1" i="1" dirty="0" smtClean="0"/>
          </a:p>
          <a:p>
            <a:pPr marL="0" indent="0">
              <a:buNone/>
            </a:pPr>
            <a:endParaRPr lang="tr-TR" b="1" i="1" dirty="0"/>
          </a:p>
          <a:p>
            <a:pPr marL="0" indent="0">
              <a:buNone/>
            </a:pPr>
            <a:endParaRPr lang="tr-TR" b="1" i="1" dirty="0" smtClean="0"/>
          </a:p>
          <a:p>
            <a:pPr marL="0" indent="0">
              <a:buNone/>
            </a:pPr>
            <a:r>
              <a:rPr lang="tr-TR" b="1" i="1" dirty="0" smtClean="0"/>
              <a:t>Şirketin tasfiye sürecine girmesinin etkileri:</a:t>
            </a:r>
          </a:p>
          <a:p>
            <a:pPr algn="just">
              <a:buFontTx/>
              <a:buChar char="-"/>
            </a:pPr>
            <a:r>
              <a:rPr lang="tr-TR" dirty="0" smtClean="0"/>
              <a:t>Şirket tüzel kişiliği devam eder.</a:t>
            </a:r>
          </a:p>
          <a:p>
            <a:pPr algn="just">
              <a:buFontTx/>
              <a:buChar char="-"/>
            </a:pPr>
            <a:r>
              <a:rPr lang="tr-TR" dirty="0" smtClean="0"/>
              <a:t>Şirketin amacı tasfiye ile sınırlı hale gelir.</a:t>
            </a:r>
          </a:p>
          <a:p>
            <a:pPr algn="just">
              <a:buFontTx/>
              <a:buChar char="-"/>
            </a:pPr>
            <a:r>
              <a:rPr lang="tr-TR" dirty="0" smtClean="0"/>
              <a:t>Organlar varlığını sürdürür, YK aynı zamanda tasfiye memuru olarak görev yapar.</a:t>
            </a:r>
          </a:p>
          <a:p>
            <a:pPr algn="just">
              <a:buFontTx/>
              <a:buChar char="-"/>
            </a:pPr>
            <a:r>
              <a:rPr lang="tr-TR" dirty="0" smtClean="0"/>
              <a:t>Şirket ticaret unvanına «tasfiye halinde» ibaresi eklenir.</a:t>
            </a:r>
          </a:p>
          <a:p>
            <a:pPr algn="just">
              <a:buFontTx/>
              <a:buChar char="-"/>
            </a:pPr>
            <a:r>
              <a:rPr lang="tr-TR" dirty="0" smtClean="0"/>
              <a:t>Pay sahiplerinin hakları daralır.</a:t>
            </a:r>
            <a:endParaRPr lang="tr-TR" dirty="0"/>
          </a:p>
        </p:txBody>
      </p:sp>
      <p:sp>
        <p:nvSpPr>
          <p:cNvPr id="2" name="Başlık 1"/>
          <p:cNvSpPr>
            <a:spLocks noGrp="1"/>
          </p:cNvSpPr>
          <p:nvPr>
            <p:ph type="title"/>
          </p:nvPr>
        </p:nvSpPr>
        <p:spPr>
          <a:xfrm flipV="1">
            <a:off x="457200" y="228919"/>
            <a:ext cx="8291264" cy="45719"/>
          </a:xfrm>
        </p:spPr>
        <p:txBody>
          <a:bodyPr>
            <a:normAutofit fontScale="90000"/>
          </a:bodyPr>
          <a:lstStyle/>
          <a:p>
            <a:endParaRPr lang="tr-TR" dirty="0"/>
          </a:p>
        </p:txBody>
      </p:sp>
    </p:spTree>
    <p:extLst>
      <p:ext uri="{BB962C8B-B14F-4D97-AF65-F5344CB8AC3E}">
        <p14:creationId xmlns:p14="http://schemas.microsoft.com/office/powerpoint/2010/main" xmlns="" val="2616500048"/>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0648"/>
            <a:ext cx="8363272" cy="5865515"/>
          </a:xfrm>
        </p:spPr>
        <p:txBody>
          <a:bodyPr/>
          <a:lstStyle/>
          <a:p>
            <a:pPr marL="0" indent="0">
              <a:buNone/>
            </a:pPr>
            <a:endParaRPr lang="tr-TR" b="1" i="1" dirty="0" smtClean="0"/>
          </a:p>
          <a:p>
            <a:pPr marL="0" indent="0">
              <a:buNone/>
            </a:pPr>
            <a:endParaRPr lang="tr-TR" b="1" i="1" dirty="0"/>
          </a:p>
          <a:p>
            <a:pPr marL="0" indent="0">
              <a:buNone/>
            </a:pPr>
            <a:endParaRPr lang="tr-TR" b="1" i="1" dirty="0" smtClean="0"/>
          </a:p>
          <a:p>
            <a:pPr marL="0" indent="0">
              <a:buNone/>
            </a:pPr>
            <a:endParaRPr lang="tr-TR" b="1" i="1" dirty="0"/>
          </a:p>
          <a:p>
            <a:pPr marL="0" indent="0">
              <a:buNone/>
            </a:pPr>
            <a:r>
              <a:rPr lang="tr-TR" b="1" i="1" dirty="0" smtClean="0"/>
              <a:t>Tasfiye Memurları:</a:t>
            </a:r>
          </a:p>
          <a:p>
            <a:pPr marL="0" indent="0" algn="just">
              <a:buNone/>
            </a:pPr>
            <a:r>
              <a:rPr lang="tr-TR" dirty="0" smtClean="0"/>
              <a:t>Tasfiye işlemleri tasfiye memurlarınca gerçekleştirilir. </a:t>
            </a:r>
            <a:r>
              <a:rPr lang="tr-TR" u="sng" dirty="0" smtClean="0"/>
              <a:t>Tasfiye memurları esas sözleşmede belirlenmemiş ve GK tarafından da ayrı tasfiye memurları seçilmemişse YK, tasfiye memurunun görevlerini de yerine getirir</a:t>
            </a:r>
            <a:r>
              <a:rPr lang="tr-TR" dirty="0" smtClean="0"/>
              <a:t>. Şirket mahkeme kararıyla feshedilmişse, tasfiye memurlarını </a:t>
            </a:r>
            <a:r>
              <a:rPr lang="tr-TR" b="1" dirty="0" smtClean="0"/>
              <a:t>mahkeme</a:t>
            </a:r>
            <a:r>
              <a:rPr lang="tr-TR" dirty="0" smtClean="0"/>
              <a:t> tayin eder. Şirketin iflasına karar verilmişse, tasfiye işlerini </a:t>
            </a:r>
            <a:r>
              <a:rPr lang="tr-TR" b="1" dirty="0" smtClean="0"/>
              <a:t>iflas idaresi </a:t>
            </a:r>
            <a:r>
              <a:rPr lang="tr-TR" dirty="0" smtClean="0"/>
              <a:t>gerçekleştirir. </a:t>
            </a:r>
            <a:endParaRPr lang="tr-TR" dirty="0"/>
          </a:p>
        </p:txBody>
      </p:sp>
      <p:sp>
        <p:nvSpPr>
          <p:cNvPr id="2" name="Başlık 1"/>
          <p:cNvSpPr>
            <a:spLocks noGrp="1"/>
          </p:cNvSpPr>
          <p:nvPr>
            <p:ph type="title"/>
          </p:nvPr>
        </p:nvSpPr>
        <p:spPr>
          <a:xfrm flipV="1">
            <a:off x="457200" y="228919"/>
            <a:ext cx="8291264" cy="45719"/>
          </a:xfrm>
        </p:spPr>
        <p:txBody>
          <a:bodyPr>
            <a:normAutofit fontScale="90000"/>
          </a:bodyPr>
          <a:lstStyle/>
          <a:p>
            <a:endParaRPr lang="tr-TR" dirty="0"/>
          </a:p>
        </p:txBody>
      </p:sp>
    </p:spTree>
    <p:extLst>
      <p:ext uri="{BB962C8B-B14F-4D97-AF65-F5344CB8AC3E}">
        <p14:creationId xmlns:p14="http://schemas.microsoft.com/office/powerpoint/2010/main" xmlns="" val="2479726817"/>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260648"/>
            <a:ext cx="8291264" cy="5865515"/>
          </a:xfrm>
        </p:spPr>
        <p:txBody>
          <a:bodyPr/>
          <a:lstStyle/>
          <a:p>
            <a:pPr marL="0" indent="0">
              <a:buNone/>
            </a:pPr>
            <a:endParaRPr lang="tr-TR" b="1" i="1" dirty="0" smtClean="0"/>
          </a:p>
          <a:p>
            <a:pPr marL="0" indent="0">
              <a:buNone/>
            </a:pPr>
            <a:endParaRPr lang="tr-TR" b="1" i="1" dirty="0" smtClean="0"/>
          </a:p>
          <a:p>
            <a:pPr marL="0" indent="0">
              <a:buNone/>
            </a:pPr>
            <a:endParaRPr lang="tr-TR" b="1" i="1" dirty="0"/>
          </a:p>
          <a:p>
            <a:pPr marL="0" indent="0">
              <a:buNone/>
            </a:pPr>
            <a:endParaRPr lang="tr-TR" b="1" i="1" dirty="0" smtClean="0"/>
          </a:p>
          <a:p>
            <a:pPr marL="0" indent="0">
              <a:buNone/>
            </a:pPr>
            <a:endParaRPr lang="tr-TR" b="1" i="1" dirty="0"/>
          </a:p>
          <a:p>
            <a:pPr marL="0" indent="0">
              <a:buNone/>
            </a:pPr>
            <a:r>
              <a:rPr lang="tr-TR" b="1" i="1" dirty="0" smtClean="0"/>
              <a:t>Tasfiye İşlemleri:</a:t>
            </a:r>
          </a:p>
          <a:p>
            <a:pPr marL="0" indent="0" algn="just">
              <a:buNone/>
            </a:pPr>
            <a:r>
              <a:rPr lang="tr-TR" dirty="0" smtClean="0"/>
              <a:t>• Tasfiye sürecinde ilk yapılması gereken iş, tasfiyenin tescili ve birer hafta ara ile </a:t>
            </a:r>
            <a:r>
              <a:rPr lang="tr-TR" b="1" dirty="0" smtClean="0"/>
              <a:t>3 kez ilan </a:t>
            </a:r>
            <a:r>
              <a:rPr lang="tr-TR" dirty="0" smtClean="0"/>
              <a:t>edilmesidir. Üçüncü ilandan itibaren </a:t>
            </a:r>
            <a:r>
              <a:rPr lang="tr-TR" b="1" dirty="0" smtClean="0"/>
              <a:t>1 yıl içerisinde </a:t>
            </a:r>
            <a:r>
              <a:rPr lang="tr-TR" dirty="0" smtClean="0"/>
              <a:t>şirket alacaklılarının şirkete belgeleriyle birlikte başvurmaları gerektiği hususu ilanda yer almalıdır. </a:t>
            </a:r>
            <a:endParaRPr lang="tr-TR" dirty="0"/>
          </a:p>
        </p:txBody>
      </p:sp>
      <p:sp>
        <p:nvSpPr>
          <p:cNvPr id="2" name="Başlık 1"/>
          <p:cNvSpPr>
            <a:spLocks noGrp="1"/>
          </p:cNvSpPr>
          <p:nvPr>
            <p:ph type="title"/>
          </p:nvPr>
        </p:nvSpPr>
        <p:spPr>
          <a:xfrm flipV="1">
            <a:off x="457200" y="228919"/>
            <a:ext cx="8219256" cy="45719"/>
          </a:xfrm>
        </p:spPr>
        <p:txBody>
          <a:bodyPr>
            <a:normAutofit fontScale="90000"/>
          </a:bodyPr>
          <a:lstStyle/>
          <a:p>
            <a:endParaRPr lang="tr-TR" dirty="0"/>
          </a:p>
        </p:txBody>
      </p:sp>
    </p:spTree>
    <p:extLst>
      <p:ext uri="{BB962C8B-B14F-4D97-AF65-F5344CB8AC3E}">
        <p14:creationId xmlns:p14="http://schemas.microsoft.com/office/powerpoint/2010/main" xmlns="" val="273541825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2708920"/>
            <a:ext cx="8136903" cy="3417242"/>
          </a:xfrm>
        </p:spPr>
        <p:txBody>
          <a:bodyPr/>
          <a:lstStyle/>
          <a:p>
            <a:pPr marL="0" indent="0" algn="just">
              <a:buNone/>
            </a:pPr>
            <a:r>
              <a:rPr lang="tr-TR" dirty="0" smtClean="0"/>
              <a:t>•Tasfiye memurları ilk envanter ve bilançonun hazırlanması, defterlerin tutulması, alacakların tahsili, başlanmış işlerin tamamlanması, aktiflerin paraya çevrilmesi, borçların ödenmesi, günlük işlerin yapılması, tasfiye bakiyesi kalmışsa bunun dağıtımı ve nihayet şirketin ticaret sicilinden terkin edilmesi işlemlerini yapmalıdır. </a:t>
            </a:r>
            <a:endParaRPr lang="tr-TR" dirty="0"/>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xmlns="" val="223680011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1155</TotalTime>
  <Words>5290</Words>
  <Application>Microsoft Office PowerPoint</Application>
  <PresentationFormat>Ekran Gösterisi (4:3)</PresentationFormat>
  <Paragraphs>654</Paragraphs>
  <Slides>98</Slides>
  <Notes>0</Notes>
  <HiddenSlides>0</HiddenSlides>
  <MMClips>0</MMClips>
  <ScaleCrop>false</ScaleCrop>
  <HeadingPairs>
    <vt:vector size="4" baseType="variant">
      <vt:variant>
        <vt:lpstr>Tema</vt:lpstr>
      </vt:variant>
      <vt:variant>
        <vt:i4>1</vt:i4>
      </vt:variant>
      <vt:variant>
        <vt:lpstr>Slayt Başlıkları</vt:lpstr>
      </vt:variant>
      <vt:variant>
        <vt:i4>98</vt:i4>
      </vt:variant>
    </vt:vector>
  </HeadingPairs>
  <TitlesOfParts>
    <vt:vector size="99" baseType="lpstr">
      <vt:lpstr>Dalga Biçimi</vt:lpstr>
      <vt:lpstr>Halka Açık Anonim Şirketler</vt:lpstr>
      <vt:lpstr>Halka Açık Anonim Şirket Kavramı</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lpstr>Slayt 25</vt:lpstr>
      <vt:lpstr>Slayt 26</vt:lpstr>
      <vt:lpstr>Slayt 27</vt:lpstr>
      <vt:lpstr>Slayt 28</vt:lpstr>
      <vt:lpstr>Slayt 29</vt:lpstr>
      <vt:lpstr>Slayt 30</vt:lpstr>
      <vt:lpstr>Slayt 31</vt:lpstr>
      <vt:lpstr>Slayt 32</vt:lpstr>
      <vt:lpstr>Slayt 33</vt:lpstr>
      <vt:lpstr>Slayt 34</vt:lpstr>
      <vt:lpstr>Slayt 35</vt:lpstr>
      <vt:lpstr>Slayt 36</vt:lpstr>
      <vt:lpstr>Slayt 37</vt:lpstr>
      <vt:lpstr>Slayt 38</vt:lpstr>
      <vt:lpstr>Slayt 39</vt:lpstr>
      <vt:lpstr>Slayt 40</vt:lpstr>
      <vt:lpstr>Slayt 41</vt:lpstr>
      <vt:lpstr>Slayt 42</vt:lpstr>
      <vt:lpstr>Slayt 43</vt:lpstr>
      <vt:lpstr>Slayt 44</vt:lpstr>
      <vt:lpstr>Slayt 45</vt:lpstr>
      <vt:lpstr>Slayt 46</vt:lpstr>
      <vt:lpstr>Slayt 47</vt:lpstr>
      <vt:lpstr>Slayt 48</vt:lpstr>
      <vt:lpstr>Slayt 49</vt:lpstr>
      <vt:lpstr>Slayt 50</vt:lpstr>
      <vt:lpstr>Slayt 51</vt:lpstr>
      <vt:lpstr>Slayt 52</vt:lpstr>
      <vt:lpstr>Slayt 53</vt:lpstr>
      <vt:lpstr>Slayt 54</vt:lpstr>
      <vt:lpstr>Slayt 55</vt:lpstr>
      <vt:lpstr>Slayt 56</vt:lpstr>
      <vt:lpstr>Slayt 57</vt:lpstr>
      <vt:lpstr>Slayt 58</vt:lpstr>
      <vt:lpstr>Slayt 59</vt:lpstr>
      <vt:lpstr>Slayt 60</vt:lpstr>
      <vt:lpstr>Slayt 61</vt:lpstr>
      <vt:lpstr>Slayt 62</vt:lpstr>
      <vt:lpstr>Slayt 63</vt:lpstr>
      <vt:lpstr>Slayt 64</vt:lpstr>
      <vt:lpstr>Slayt 65</vt:lpstr>
      <vt:lpstr>Slayt 66</vt:lpstr>
      <vt:lpstr>Slayt 67</vt:lpstr>
      <vt:lpstr>Slayt 68</vt:lpstr>
      <vt:lpstr>Slayt 69</vt:lpstr>
      <vt:lpstr>Slayt 70</vt:lpstr>
      <vt:lpstr>Slayt 71</vt:lpstr>
      <vt:lpstr>Slayt 72</vt:lpstr>
      <vt:lpstr>Slayt 73</vt:lpstr>
      <vt:lpstr>Slayt 74</vt:lpstr>
      <vt:lpstr>Slayt 75</vt:lpstr>
      <vt:lpstr>Slayt 76</vt:lpstr>
      <vt:lpstr>Slayt 77</vt:lpstr>
      <vt:lpstr>Slayt 78</vt:lpstr>
      <vt:lpstr>Slayt 79</vt:lpstr>
      <vt:lpstr>Slayt 80</vt:lpstr>
      <vt:lpstr>Slayt 81</vt:lpstr>
      <vt:lpstr>Slayt 82</vt:lpstr>
      <vt:lpstr>Slayt 83</vt:lpstr>
      <vt:lpstr>Slayt 84</vt:lpstr>
      <vt:lpstr>Slayt 85</vt:lpstr>
      <vt:lpstr>Slayt 86</vt:lpstr>
      <vt:lpstr>Slayt 87</vt:lpstr>
      <vt:lpstr>Slayt 88</vt:lpstr>
      <vt:lpstr>Slayt 89</vt:lpstr>
      <vt:lpstr>Slayt 90</vt:lpstr>
      <vt:lpstr>Slayt 91</vt:lpstr>
      <vt:lpstr>Slayt 92</vt:lpstr>
      <vt:lpstr>Slayt 93</vt:lpstr>
      <vt:lpstr> </vt:lpstr>
      <vt:lpstr>Slayt 95</vt:lpstr>
      <vt:lpstr>Slayt 96</vt:lpstr>
      <vt:lpstr>Slayt 97</vt:lpstr>
      <vt:lpstr>Slayt 98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selen YILMAZ</dc:creator>
  <cp:lastModifiedBy>Cem</cp:lastModifiedBy>
  <cp:revision>159</cp:revision>
  <cp:lastPrinted>2017-05-04T11:41:59Z</cp:lastPrinted>
  <dcterms:created xsi:type="dcterms:W3CDTF">2017-02-23T11:01:31Z</dcterms:created>
  <dcterms:modified xsi:type="dcterms:W3CDTF">2021-05-21T11:32:37Z</dcterms:modified>
</cp:coreProperties>
</file>