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06.03.2020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Chapter</a:t>
            </a:r>
            <a:r>
              <a:rPr lang="tr-TR" dirty="0" smtClean="0"/>
              <a:t> 3:</a:t>
            </a:r>
            <a:r>
              <a:rPr lang="tr-TR" dirty="0" err="1" smtClean="0"/>
              <a:t>Equivalence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Equivalent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endParaRPr lang="tr-TR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THE NATURE OF MEANING:ADVANCES IN SEMANTICS AND PRAGMATICS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/>
              <a:t>When it comes to </a:t>
            </a:r>
            <a:r>
              <a:rPr lang="en-US" sz="1800" dirty="0" err="1" smtClean="0"/>
              <a:t>analysing</a:t>
            </a:r>
            <a:r>
              <a:rPr lang="en-US" sz="1800" dirty="0" smtClean="0"/>
              <a:t> individual words, </a:t>
            </a:r>
            <a:r>
              <a:rPr lang="en-US" sz="1800" dirty="0" err="1" smtClean="0"/>
              <a:t>Nida</a:t>
            </a:r>
            <a:r>
              <a:rPr lang="en-US" sz="1800" dirty="0" smtClean="0"/>
              <a:t> describes</a:t>
            </a:r>
          </a:p>
          <a:p>
            <a:pPr>
              <a:buNone/>
            </a:pPr>
            <a:r>
              <a:rPr lang="en-US" sz="1800" dirty="0" smtClean="0"/>
              <a:t>various ‘scientific approaches to meaning’ related to work that had been carried</a:t>
            </a:r>
          </a:p>
          <a:p>
            <a:pPr>
              <a:buNone/>
            </a:pPr>
            <a:r>
              <a:rPr lang="en-US" sz="1800" dirty="0" smtClean="0"/>
              <a:t>out by theorists in semantics and pragmatics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Meaning is broken down into the following</a:t>
            </a:r>
            <a:r>
              <a:rPr lang="en-US" sz="1800" dirty="0" smtClean="0"/>
              <a:t>:</a:t>
            </a:r>
            <a:endParaRPr lang="tr-TR" sz="1800" dirty="0" smtClean="0"/>
          </a:p>
          <a:p>
            <a:pPr>
              <a:buNone/>
            </a:pPr>
            <a:r>
              <a:rPr lang="en-US" sz="1800" b="1" dirty="0" smtClean="0"/>
              <a:t>Linguistic meaning: the relationship between different linguistic structures,</a:t>
            </a:r>
          </a:p>
          <a:p>
            <a:pPr>
              <a:buNone/>
            </a:pPr>
            <a:r>
              <a:rPr lang="en-US" sz="1800" dirty="0" smtClean="0"/>
              <a:t>borrowing elements of Chomsky’s model. </a:t>
            </a:r>
            <a:r>
              <a:rPr lang="en-US" sz="1800" dirty="0" err="1" smtClean="0"/>
              <a:t>Nida</a:t>
            </a:r>
            <a:r>
              <a:rPr lang="en-US" sz="1800" dirty="0" smtClean="0"/>
              <a:t>  provides</a:t>
            </a:r>
          </a:p>
          <a:p>
            <a:pPr>
              <a:buNone/>
            </a:pPr>
            <a:r>
              <a:rPr lang="en-US" sz="1800" dirty="0" smtClean="0"/>
              <a:t>examples to show how the meaning crucially differs even where similar</a:t>
            </a:r>
          </a:p>
          <a:p>
            <a:pPr>
              <a:buNone/>
            </a:pPr>
            <a:r>
              <a:rPr lang="en-US" sz="1800" dirty="0" smtClean="0"/>
              <a:t>classes of words are used. For instance, the following three expressions</a:t>
            </a:r>
          </a:p>
          <a:p>
            <a:pPr>
              <a:buNone/>
            </a:pPr>
            <a:r>
              <a:rPr lang="en-US" sz="1800" dirty="0" smtClean="0"/>
              <a:t>with the possessive pronoun his all have different meanings: his </a:t>
            </a:r>
            <a:r>
              <a:rPr lang="en-US" sz="1800" i="1" dirty="0" smtClean="0"/>
              <a:t>house</a:t>
            </a:r>
            <a:endParaRPr lang="tr-TR" sz="1800" i="1" dirty="0" smtClean="0"/>
          </a:p>
          <a:p>
            <a:pPr>
              <a:buNone/>
            </a:pPr>
            <a:r>
              <a:rPr lang="en-US" sz="1800" dirty="0" smtClean="0"/>
              <a:t>means ‘he possesses a house’, </a:t>
            </a:r>
            <a:r>
              <a:rPr lang="en-US" sz="1800" i="1" dirty="0" smtClean="0"/>
              <a:t>his journey equals ‘he performs a journey’</a:t>
            </a:r>
          </a:p>
          <a:p>
            <a:pPr>
              <a:buNone/>
            </a:pPr>
            <a:r>
              <a:rPr lang="en-US" sz="1800" dirty="0" smtClean="0"/>
              <a:t>and </a:t>
            </a:r>
            <a:r>
              <a:rPr lang="en-US" sz="1800" i="1" dirty="0" smtClean="0"/>
              <a:t>his kindness is ‘kindness is a quality of him’.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b="1" dirty="0" smtClean="0"/>
              <a:t>Referential meaning: the denotative ‘dictionary’ meaning. Thus, </a:t>
            </a:r>
            <a:r>
              <a:rPr lang="en-US" sz="1800" b="1" i="1" dirty="0" smtClean="0"/>
              <a:t>son</a:t>
            </a:r>
          </a:p>
          <a:p>
            <a:pPr>
              <a:buNone/>
            </a:pPr>
            <a:r>
              <a:rPr lang="tr-TR" sz="1800" dirty="0" err="1" smtClean="0"/>
              <a:t>denotes</a:t>
            </a:r>
            <a:r>
              <a:rPr lang="tr-TR" sz="1800" dirty="0" smtClean="0"/>
              <a:t> a </a:t>
            </a:r>
            <a:r>
              <a:rPr lang="tr-TR" sz="1800" dirty="0" err="1" smtClean="0"/>
              <a:t>male</a:t>
            </a:r>
            <a:r>
              <a:rPr lang="tr-TR" sz="1800" dirty="0" smtClean="0"/>
              <a:t> </a:t>
            </a:r>
            <a:r>
              <a:rPr lang="tr-TR" sz="1800" dirty="0" err="1" smtClean="0"/>
              <a:t>child</a:t>
            </a:r>
            <a:r>
              <a:rPr lang="tr-TR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b="1" dirty="0" smtClean="0"/>
              <a:t>Emotive or connotative meaning: the associations a word produces.</a:t>
            </a:r>
          </a:p>
          <a:p>
            <a:pPr>
              <a:buNone/>
            </a:pPr>
            <a:r>
              <a:rPr lang="en-US" sz="1800" dirty="0" smtClean="0"/>
              <a:t>So, in the phrase ‘Don’t worry about that, </a:t>
            </a:r>
            <a:r>
              <a:rPr lang="en-US" sz="1800" i="1" dirty="0" smtClean="0"/>
              <a:t>son’, the word son is a term of</a:t>
            </a:r>
          </a:p>
          <a:p>
            <a:pPr>
              <a:buNone/>
            </a:pPr>
            <a:r>
              <a:rPr lang="en-US" sz="1800" dirty="0" smtClean="0"/>
              <a:t>endearment or may in some contexts be patronizing.</a:t>
            </a:r>
            <a:endParaRPr lang="tr-TR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err="1" smtClean="0"/>
              <a:t>Techniques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determine referential and emotive meaning focus on </a:t>
            </a:r>
            <a:r>
              <a:rPr lang="en-US" sz="2400" dirty="0" err="1" smtClean="0"/>
              <a:t>analysing</a:t>
            </a:r>
            <a:r>
              <a:rPr lang="en-US" sz="2400" dirty="0" smtClean="0"/>
              <a:t> the structure of</a:t>
            </a:r>
          </a:p>
          <a:p>
            <a:pPr>
              <a:buNone/>
            </a:pPr>
            <a:r>
              <a:rPr lang="en-US" sz="2400" dirty="0" smtClean="0"/>
              <a:t>words and differentiating similar words in related lexical fields. These include</a:t>
            </a:r>
          </a:p>
          <a:p>
            <a:pPr>
              <a:buNone/>
            </a:pPr>
            <a:r>
              <a:rPr lang="en-US" sz="2400" b="1" dirty="0" smtClean="0"/>
              <a:t>hierarchical structuring, which differentiates series of words according to</a:t>
            </a:r>
          </a:p>
          <a:p>
            <a:pPr>
              <a:buNone/>
            </a:pPr>
            <a:r>
              <a:rPr lang="en-US" sz="2400" dirty="0" smtClean="0"/>
              <a:t>their level (for instance, the </a:t>
            </a:r>
            <a:r>
              <a:rPr lang="en-US" sz="2400" dirty="0" err="1" smtClean="0"/>
              <a:t>superordinate</a:t>
            </a:r>
            <a:r>
              <a:rPr lang="en-US" sz="2400" dirty="0" smtClean="0"/>
              <a:t> animal and its hyponyms </a:t>
            </a:r>
            <a:r>
              <a:rPr lang="en-US" sz="2400" i="1" dirty="0" smtClean="0"/>
              <a:t>goat, dog,</a:t>
            </a:r>
          </a:p>
          <a:p>
            <a:pPr>
              <a:buNone/>
            </a:pPr>
            <a:r>
              <a:rPr lang="en-US" sz="2400" i="1" dirty="0" smtClean="0"/>
              <a:t>cow, etc.) and techniques of </a:t>
            </a:r>
            <a:r>
              <a:rPr lang="en-US" sz="2400" b="1" i="1" dirty="0" smtClean="0"/>
              <a:t>componential analysis</a:t>
            </a:r>
            <a:endParaRPr lang="tr-TR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Another technique is </a:t>
            </a:r>
            <a:r>
              <a:rPr lang="en-US" b="1" dirty="0" smtClean="0"/>
              <a:t>semantic structure analysis in which </a:t>
            </a:r>
            <a:r>
              <a:rPr lang="en-US" b="1" dirty="0" err="1" smtClean="0"/>
              <a:t>Nida</a:t>
            </a:r>
            <a:r>
              <a:rPr lang="en-US" b="1" dirty="0" smtClean="0"/>
              <a:t> </a:t>
            </a:r>
            <a:r>
              <a:rPr lang="en-US" dirty="0" smtClean="0"/>
              <a:t> separates out visually the different meanings of </a:t>
            </a:r>
            <a:r>
              <a:rPr lang="en-US" i="1" dirty="0" smtClean="0"/>
              <a:t>spirit (‘demons’, ‘angels’,</a:t>
            </a:r>
          </a:p>
          <a:p>
            <a:pPr>
              <a:buNone/>
            </a:pPr>
            <a:r>
              <a:rPr lang="en-US" dirty="0" smtClean="0"/>
              <a:t>‘gods’, ‘ghost’, ‘ethos’, ‘alcohol’, etc.) according to their characteristics (human</a:t>
            </a:r>
            <a:r>
              <a:rPr lang="tr-TR" dirty="0" smtClean="0"/>
              <a:t> </a:t>
            </a:r>
            <a:r>
              <a:rPr lang="en-US" dirty="0" smtClean="0"/>
              <a:t>vs. non-human, good vs. bad, etc.).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central idea of this analysis is to encourage</a:t>
            </a:r>
          </a:p>
          <a:p>
            <a:pPr>
              <a:buNone/>
            </a:pPr>
            <a:r>
              <a:rPr lang="en-US" dirty="0" smtClean="0"/>
              <a:t>the trainee translator to realize that the sense of a complex semantic term such as</a:t>
            </a:r>
          </a:p>
          <a:p>
            <a:pPr>
              <a:buNone/>
            </a:pPr>
            <a:r>
              <a:rPr lang="en-US" i="1" dirty="0" smtClean="0"/>
              <a:t>spirit (or, to take another example, bachelor) varies and most particularly is ‘conditioned’</a:t>
            </a:r>
          </a:p>
          <a:p>
            <a:pPr>
              <a:buNone/>
            </a:pP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context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Dynamic</a:t>
            </a:r>
            <a:r>
              <a:rPr lang="tr-TR" dirty="0" smtClean="0"/>
              <a:t> vs </a:t>
            </a:r>
            <a:r>
              <a:rPr lang="tr-TR" dirty="0" err="1" smtClean="0"/>
              <a:t>Formal</a:t>
            </a:r>
            <a:r>
              <a:rPr lang="tr-TR" dirty="0" smtClean="0"/>
              <a:t> </a:t>
            </a:r>
            <a:r>
              <a:rPr lang="tr-TR" dirty="0" err="1" smtClean="0"/>
              <a:t>Equivalance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0580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9260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071538" y="114298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Discussion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importance</a:t>
            </a:r>
            <a:r>
              <a:rPr lang="tr-TR" dirty="0" smtClean="0"/>
              <a:t> of </a:t>
            </a:r>
            <a:r>
              <a:rPr lang="tr-TR" dirty="0" err="1" smtClean="0"/>
              <a:t>Nida’s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endParaRPr lang="tr-TR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PETER NEWMARK</a:t>
            </a:r>
            <a:endParaRPr lang="tr-TR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85992"/>
            <a:ext cx="45333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6916240" cy="517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5515843" cy="5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68146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368084" cy="556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INTRODUCTION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 order to avoid the age-old opposition between literal and free translation</a:t>
            </a:r>
          </a:p>
          <a:p>
            <a:r>
              <a:rPr lang="en-US" b="1" dirty="0" smtClean="0"/>
              <a:t> theoreticians in the 1950s and 1960s began to attempt more systematic</a:t>
            </a:r>
          </a:p>
          <a:p>
            <a:r>
              <a:rPr lang="en-US" b="1" dirty="0" smtClean="0"/>
              <a:t>analyses. The new debate revolved around certain key linguistic issues. The</a:t>
            </a:r>
          </a:p>
          <a:p>
            <a:r>
              <a:rPr lang="en-US" b="1" dirty="0" smtClean="0"/>
              <a:t>most prominent were those of ‘meaning’ and ‘equivalence’, discussed in Roman</a:t>
            </a:r>
          </a:p>
          <a:p>
            <a:r>
              <a:rPr lang="en-US" b="1" dirty="0" err="1" smtClean="0"/>
              <a:t>Jakobson’s</a:t>
            </a:r>
            <a:r>
              <a:rPr lang="en-US" b="1" dirty="0" smtClean="0"/>
              <a:t> 1959 paper </a:t>
            </a:r>
            <a:r>
              <a:rPr lang="tr-TR" b="1" dirty="0" smtClean="0"/>
              <a:t>.</a:t>
            </a:r>
            <a:r>
              <a:rPr lang="en-US" b="1" dirty="0" smtClean="0"/>
              <a:t>Over the following twenty years many</a:t>
            </a:r>
          </a:p>
          <a:p>
            <a:r>
              <a:rPr lang="en-US" b="1" dirty="0" smtClean="0"/>
              <a:t>further attempts were made to define the nature of equivalence. In this chapter</a:t>
            </a:r>
          </a:p>
          <a:p>
            <a:r>
              <a:rPr lang="en-US" b="1" dirty="0" smtClean="0"/>
              <a:t>we shall look at several major works of the time: Eugene </a:t>
            </a:r>
            <a:r>
              <a:rPr lang="en-US" b="1" dirty="0" err="1" smtClean="0"/>
              <a:t>Nida’s</a:t>
            </a:r>
            <a:r>
              <a:rPr lang="en-US" b="1" dirty="0" smtClean="0"/>
              <a:t> seminal concepts</a:t>
            </a:r>
          </a:p>
          <a:p>
            <a:r>
              <a:rPr lang="en-US" b="1" dirty="0" smtClean="0"/>
              <a:t>of formal and dynamic equivalence and the principle of equivalent effect</a:t>
            </a:r>
          </a:p>
          <a:p>
            <a:r>
              <a:rPr lang="en-US" b="1" dirty="0" smtClean="0"/>
              <a:t>Peter </a:t>
            </a:r>
            <a:r>
              <a:rPr lang="en-US" b="1" dirty="0" err="1" smtClean="0"/>
              <a:t>Newmark’s</a:t>
            </a:r>
            <a:r>
              <a:rPr lang="en-US" b="1" dirty="0" smtClean="0"/>
              <a:t> semantic and communicative translation</a:t>
            </a:r>
          </a:p>
          <a:p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Werner</a:t>
            </a:r>
            <a:r>
              <a:rPr lang="tr-TR" b="1" dirty="0" smtClean="0"/>
              <a:t> </a:t>
            </a:r>
            <a:r>
              <a:rPr lang="tr-TR" b="1" dirty="0" err="1" smtClean="0"/>
              <a:t>Koller’s</a:t>
            </a:r>
            <a:r>
              <a:rPr lang="tr-TR" b="1" dirty="0" smtClean="0"/>
              <a:t> </a:t>
            </a:r>
            <a:r>
              <a:rPr lang="tr-TR" b="1" i="1" dirty="0" err="1" smtClean="0"/>
              <a:t>Korrespondenz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Aquivalenz</a:t>
            </a:r>
            <a:endParaRPr lang="tr-TR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Koller</a:t>
            </a:r>
            <a:r>
              <a:rPr lang="tr-TR" dirty="0" smtClean="0"/>
              <a:t>:</a:t>
            </a:r>
            <a:r>
              <a:rPr lang="tr-TR" dirty="0" err="1" smtClean="0"/>
              <a:t>Equivalance</a:t>
            </a:r>
            <a:r>
              <a:rPr lang="tr-TR" dirty="0" smtClean="0"/>
              <a:t> </a:t>
            </a:r>
            <a:r>
              <a:rPr lang="tr-TR" dirty="0" err="1" smtClean="0"/>
              <a:t>Relations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5819473" cy="568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229600" cy="32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5867374" cy="56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Roman </a:t>
            </a:r>
            <a:r>
              <a:rPr lang="tr-TR" dirty="0" err="1" smtClean="0"/>
              <a:t>Jakobson</a:t>
            </a:r>
            <a:endParaRPr lang="tr-TR" dirty="0"/>
          </a:p>
        </p:txBody>
      </p:sp>
      <p:pic>
        <p:nvPicPr>
          <p:cNvPr id="4" name="3 İçerik Yer Tutucusu" descr="film-terminology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763" y="1935163"/>
            <a:ext cx="5846473" cy="4389437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Roman </a:t>
            </a:r>
            <a:r>
              <a:rPr lang="tr-TR" dirty="0" err="1" smtClean="0"/>
              <a:t>Jakobson</a:t>
            </a:r>
            <a:endParaRPr lang="tr-T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163" y="2060848"/>
            <a:ext cx="7501909" cy="23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81098"/>
            <a:ext cx="72104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Eugene</a:t>
            </a:r>
            <a:r>
              <a:rPr lang="tr-TR" dirty="0" smtClean="0"/>
              <a:t> Nida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9142" y="2258453"/>
            <a:ext cx="6885715" cy="3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Eugene</a:t>
            </a:r>
            <a:r>
              <a:rPr lang="tr-TR" dirty="0" smtClean="0">
                <a:solidFill>
                  <a:schemeClr val="tx1"/>
                </a:solidFill>
              </a:rPr>
              <a:t> Nida </a:t>
            </a:r>
            <a:r>
              <a:rPr lang="tr-TR" sz="2000" dirty="0" smtClean="0">
                <a:solidFill>
                  <a:schemeClr val="tx1"/>
                </a:solidFill>
              </a:rPr>
              <a:t>(THE SCIENCE OF TRANSLATING)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3582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75938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Noam</a:t>
            </a:r>
            <a:r>
              <a:rPr lang="tr-TR" dirty="0" smtClean="0"/>
              <a:t> </a:t>
            </a:r>
            <a:r>
              <a:rPr lang="tr-TR" dirty="0" err="1" smtClean="0"/>
              <a:t>Chomsky</a:t>
            </a:r>
            <a:r>
              <a:rPr lang="tr-TR" dirty="0" smtClean="0"/>
              <a:t> </a:t>
            </a:r>
            <a:r>
              <a:rPr lang="tr-TR" sz="2000" dirty="0" smtClean="0"/>
              <a:t>(THE INFLUENCE OF CHOMSKY)</a:t>
            </a:r>
            <a:endParaRPr lang="tr-TR" dirty="0"/>
          </a:p>
        </p:txBody>
      </p:sp>
      <p:pic>
        <p:nvPicPr>
          <p:cNvPr id="4" name="3 İçerik Yer Tutucusu" descr="Picture of Noam 1960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3035310" cy="4389437"/>
          </a:xfrm>
        </p:spPr>
      </p:pic>
      <p:sp>
        <p:nvSpPr>
          <p:cNvPr id="6" name="5 Metin kutusu"/>
          <p:cNvSpPr txBox="1"/>
          <p:nvPr/>
        </p:nvSpPr>
        <p:spPr>
          <a:xfrm>
            <a:off x="3643306" y="2571744"/>
            <a:ext cx="535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Born</a:t>
            </a:r>
            <a:r>
              <a:rPr lang="tr-TR" b="1" dirty="0" smtClean="0"/>
              <a:t>: 7 </a:t>
            </a:r>
            <a:r>
              <a:rPr lang="tr-TR" b="1" dirty="0" err="1" smtClean="0"/>
              <a:t>December</a:t>
            </a:r>
            <a:r>
              <a:rPr lang="tr-TR" b="1" dirty="0" smtClean="0"/>
              <a:t> 1928</a:t>
            </a:r>
          </a:p>
          <a:p>
            <a:r>
              <a:rPr lang="tr-TR" b="1" dirty="0" err="1" smtClean="0"/>
              <a:t>Born</a:t>
            </a:r>
            <a:r>
              <a:rPr lang="tr-TR" b="1" dirty="0" smtClean="0"/>
              <a:t> </a:t>
            </a:r>
            <a:r>
              <a:rPr lang="tr-TR" b="1" dirty="0" err="1" smtClean="0"/>
              <a:t>Place</a:t>
            </a:r>
            <a:r>
              <a:rPr lang="tr-TR" b="1" dirty="0" smtClean="0"/>
              <a:t>:</a:t>
            </a:r>
            <a:r>
              <a:rPr lang="tr-TR" b="1" dirty="0" err="1" smtClean="0"/>
              <a:t>Pensilvanya</a:t>
            </a:r>
            <a:r>
              <a:rPr lang="tr-TR" b="1" dirty="0" smtClean="0"/>
              <a:t>,</a:t>
            </a:r>
            <a:r>
              <a:rPr lang="tr-TR" b="1" dirty="0" err="1" smtClean="0"/>
              <a:t>Philidelphia</a:t>
            </a:r>
            <a:endParaRPr lang="tr-TR" b="1" dirty="0" smtClean="0"/>
          </a:p>
          <a:p>
            <a:r>
              <a:rPr lang="tr-TR" b="1" dirty="0" err="1" smtClean="0"/>
              <a:t>Linguist</a:t>
            </a:r>
            <a:endParaRPr lang="tr-TR" b="1" dirty="0" smtClean="0"/>
          </a:p>
          <a:p>
            <a:r>
              <a:rPr lang="tr-TR" b="1" dirty="0" err="1" smtClean="0"/>
              <a:t>Critic</a:t>
            </a:r>
            <a:endParaRPr lang="tr-TR" b="1" dirty="0" smtClean="0"/>
          </a:p>
          <a:p>
            <a:r>
              <a:rPr lang="tr-TR" b="1" dirty="0" err="1" smtClean="0"/>
              <a:t>Philosopher</a:t>
            </a:r>
            <a:endParaRPr lang="tr-TR" b="1" dirty="0" smtClean="0"/>
          </a:p>
          <a:p>
            <a:r>
              <a:rPr lang="tr-TR" b="1" dirty="0" err="1" smtClean="0"/>
              <a:t>Political</a:t>
            </a:r>
            <a:r>
              <a:rPr lang="tr-TR" b="1" dirty="0" smtClean="0"/>
              <a:t> </a:t>
            </a:r>
            <a:r>
              <a:rPr lang="tr-TR" b="1" dirty="0" err="1" smtClean="0"/>
              <a:t>Scientist</a:t>
            </a:r>
            <a:endParaRPr lang="tr-TR" b="1" dirty="0" smtClean="0"/>
          </a:p>
          <a:p>
            <a:r>
              <a:rPr lang="tr-TR" b="1" dirty="0" err="1" smtClean="0"/>
              <a:t>Logician</a:t>
            </a:r>
            <a:endParaRPr lang="tr-TR" b="1" dirty="0" smtClean="0"/>
          </a:p>
          <a:p>
            <a:r>
              <a:rPr lang="tr-TR" b="1" dirty="0" err="1" smtClean="0"/>
              <a:t>Author</a:t>
            </a:r>
            <a:r>
              <a:rPr lang="tr-TR" b="1" dirty="0" smtClean="0"/>
              <a:t> </a:t>
            </a:r>
          </a:p>
          <a:p>
            <a:r>
              <a:rPr lang="tr-TR" b="1" dirty="0" err="1" smtClean="0"/>
              <a:t>Historian</a:t>
            </a:r>
            <a:endParaRPr lang="tr-TR" b="1" dirty="0" smtClean="0"/>
          </a:p>
          <a:p>
            <a:r>
              <a:rPr lang="tr-TR" b="1" dirty="0" smtClean="0"/>
              <a:t>He is </a:t>
            </a:r>
            <a:r>
              <a:rPr lang="tr-TR" b="1" dirty="0" err="1" smtClean="0"/>
              <a:t>still</a:t>
            </a:r>
            <a:r>
              <a:rPr lang="tr-TR" b="1" dirty="0" smtClean="0"/>
              <a:t> </a:t>
            </a:r>
            <a:r>
              <a:rPr lang="tr-TR" b="1" dirty="0" err="1" smtClean="0"/>
              <a:t>working</a:t>
            </a:r>
            <a:r>
              <a:rPr lang="tr-TR" b="1" dirty="0" smtClean="0"/>
              <a:t> at Massachusetts </a:t>
            </a:r>
            <a:r>
              <a:rPr lang="tr-TR" b="1" dirty="0" err="1" smtClean="0"/>
              <a:t>Technology</a:t>
            </a:r>
            <a:r>
              <a:rPr lang="tr-TR" b="1" dirty="0" smtClean="0"/>
              <a:t> </a:t>
            </a:r>
            <a:r>
              <a:rPr lang="tr-TR" b="1" dirty="0" err="1" smtClean="0"/>
              <a:t>Institute</a:t>
            </a:r>
            <a:r>
              <a:rPr lang="tr-TR" b="1" dirty="0" smtClean="0"/>
              <a:t> as a </a:t>
            </a:r>
            <a:r>
              <a:rPr lang="tr-TR" b="1" dirty="0" err="1" smtClean="0"/>
              <a:t>Linguist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Professor</a:t>
            </a:r>
            <a:endParaRPr lang="tr-TR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Influnce</a:t>
            </a:r>
            <a:r>
              <a:rPr lang="tr-TR" dirty="0" smtClean="0"/>
              <a:t> of </a:t>
            </a:r>
            <a:r>
              <a:rPr lang="tr-TR" dirty="0" err="1" smtClean="0"/>
              <a:t>Chomsky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50863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67151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84052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229600" cy="40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539</Words>
  <Application>Microsoft Office PowerPoint</Application>
  <PresentationFormat>Ekran Gösterisi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Akış</vt:lpstr>
      <vt:lpstr>Chapter 3:Equivalence and Equivalent Effect</vt:lpstr>
      <vt:lpstr>INTRODUCTION</vt:lpstr>
      <vt:lpstr>Roman Jakobson</vt:lpstr>
      <vt:lpstr>Roman Jakobson</vt:lpstr>
      <vt:lpstr>Eugene Nida</vt:lpstr>
      <vt:lpstr>Eugene Nida (THE SCIENCE OF TRANSLATING)</vt:lpstr>
      <vt:lpstr>Noam Chomsky (THE INFLUENCE OF CHOMSKY)</vt:lpstr>
      <vt:lpstr>The Influnce of Chomsky</vt:lpstr>
      <vt:lpstr>PowerPoint Sunusu</vt:lpstr>
      <vt:lpstr>THE NATURE OF MEANING:ADVANCES IN SEMANTICS AND PRAGMATICS</vt:lpstr>
      <vt:lpstr>PowerPoint Sunusu</vt:lpstr>
      <vt:lpstr>PowerPoint Sunusu</vt:lpstr>
      <vt:lpstr>Dynamic vs Formal Equivalance</vt:lpstr>
      <vt:lpstr>PowerPoint Sunusu</vt:lpstr>
      <vt:lpstr>PETER NEWMARK</vt:lpstr>
      <vt:lpstr>PowerPoint Sunusu</vt:lpstr>
      <vt:lpstr>PowerPoint Sunusu</vt:lpstr>
      <vt:lpstr>PowerPoint Sunusu</vt:lpstr>
      <vt:lpstr>PowerPoint Sunusu</vt:lpstr>
      <vt:lpstr>Koller:Equivalance Relations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3:Equivalence and Equivalent Effect</dc:title>
  <dc:creator>MSI</dc:creator>
  <cp:lastModifiedBy>Fulden ATAOZU</cp:lastModifiedBy>
  <cp:revision>15</cp:revision>
  <cp:lastPrinted>2019-03-13T09:22:18Z</cp:lastPrinted>
  <dcterms:created xsi:type="dcterms:W3CDTF">2018-03-10T12:21:26Z</dcterms:created>
  <dcterms:modified xsi:type="dcterms:W3CDTF">2020-03-06T16:01:52Z</dcterms:modified>
</cp:coreProperties>
</file>