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9/25/2012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9/25/2012</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tr-TR" dirty="0" smtClean="0"/>
              <a:t/>
            </a:r>
            <a:br>
              <a:rPr lang="tr-TR" dirty="0" smtClean="0"/>
            </a:br>
            <a:r>
              <a:rPr lang="tr-TR" sz="10700" dirty="0" smtClean="0"/>
              <a:t>ÖZEL EĞİTİM</a:t>
            </a:r>
            <a:r>
              <a:rPr lang="tr-TR" dirty="0" smtClean="0"/>
              <a:t/>
            </a:r>
            <a:br>
              <a:rPr lang="tr-TR" dirty="0" smtClean="0"/>
            </a:br>
            <a:endParaRPr lang="tr-TR" dirty="0"/>
          </a:p>
        </p:txBody>
      </p:sp>
      <p:sp>
        <p:nvSpPr>
          <p:cNvPr id="3" name="Subtitle 2"/>
          <p:cNvSpPr>
            <a:spLocks noGrp="1"/>
          </p:cNvSpPr>
          <p:nvPr>
            <p:ph type="subTitle" idx="1"/>
          </p:nvPr>
        </p:nvSpPr>
        <p:spPr/>
        <p:txBody>
          <a:bodyPr>
            <a:noAutofit/>
          </a:bodyPr>
          <a:lstStyle/>
          <a:p>
            <a:r>
              <a:rPr lang="tr-TR" sz="4800" b="1" dirty="0" smtClean="0">
                <a:solidFill>
                  <a:srgbClr val="FF0000"/>
                </a:solidFill>
              </a:rPr>
              <a:t>DEĞERLENDİRME</a:t>
            </a:r>
            <a:endParaRPr lang="tr-TR" sz="4800" b="1" dirty="0">
              <a:solidFill>
                <a:srgbClr val="FF0000"/>
              </a:solidFill>
            </a:endParaRPr>
          </a:p>
        </p:txBody>
      </p:sp>
    </p:spTree>
    <p:extLst>
      <p:ext uri="{BB962C8B-B14F-4D97-AF65-F5344CB8AC3E}">
        <p14:creationId xmlns:p14="http://schemas.microsoft.com/office/powerpoint/2010/main" val="3162340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	</a:t>
            </a:r>
            <a:r>
              <a:rPr lang="tr-TR" b="1" dirty="0">
                <a:solidFill>
                  <a:srgbClr val="FF0000"/>
                </a:solidFill>
              </a:rPr>
              <a:t>ÖZEL EĞİTİME UYGUNLUĞU BELİRLEME</a:t>
            </a:r>
          </a:p>
        </p:txBody>
      </p:sp>
      <p:sp>
        <p:nvSpPr>
          <p:cNvPr id="3" name="Content Placeholder 2"/>
          <p:cNvSpPr>
            <a:spLocks noGrp="1"/>
          </p:cNvSpPr>
          <p:nvPr>
            <p:ph idx="1"/>
          </p:nvPr>
        </p:nvSpPr>
        <p:spPr>
          <a:xfrm>
            <a:off x="304800" y="1100628"/>
            <a:ext cx="8382000" cy="3579849"/>
          </a:xfrm>
        </p:spPr>
        <p:txBody>
          <a:bodyPr>
            <a:noAutofit/>
          </a:bodyPr>
          <a:lstStyle/>
          <a:p>
            <a:r>
              <a:rPr lang="tr-TR" sz="3600" b="0" dirty="0"/>
              <a:t>Bütün değerlendirme etkinlikleri sonucunda öğrencinin özel eğitim hizmetlerinden yararlanmaya uygun olup olmadığına karar verilir. Özel eğitime uygunluk, yetersizlik kategorilerine gore örneğin görme, işitme ya da zihinsel yetersizliğe gore yapılabilir.</a:t>
            </a:r>
          </a:p>
        </p:txBody>
      </p:sp>
    </p:spTree>
    <p:extLst>
      <p:ext uri="{BB962C8B-B14F-4D97-AF65-F5344CB8AC3E}">
        <p14:creationId xmlns:p14="http://schemas.microsoft.com/office/powerpoint/2010/main" val="1773358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1" y="1100138"/>
            <a:ext cx="8991600" cy="3579812"/>
          </a:xfrm>
        </p:spPr>
        <p:txBody>
          <a:bodyPr>
            <a:noAutofit/>
          </a:bodyPr>
          <a:lstStyle/>
          <a:p>
            <a:r>
              <a:rPr lang="tr-TR" sz="2800" b="0" dirty="0"/>
              <a:t>Öğrencinin özel eğitime uygunluğu aşamasında öğrencinin özelliklerine gore farklı kararlar alınabilir. </a:t>
            </a:r>
            <a:r>
              <a:rPr lang="tr-TR" sz="2800" dirty="0">
                <a:solidFill>
                  <a:srgbClr val="FF0000"/>
                </a:solidFill>
              </a:rPr>
              <a:t>Bunlar:</a:t>
            </a:r>
          </a:p>
          <a:p>
            <a:r>
              <a:rPr lang="tr-TR" sz="2800" b="0" dirty="0"/>
              <a:t>•	Hiçbir özel eğitim desteğine gerek kalmadan aynı sınıfta eğitime devam edebilir</a:t>
            </a:r>
          </a:p>
          <a:p>
            <a:r>
              <a:rPr lang="tr-TR" sz="2800" b="0" dirty="0"/>
              <a:t>•	Kaynaştırma öğrencisi olarak kendi sınıfında eğitim alması ve öğrenci için BEP (Bireyselleştirilmiş Eğitim Programı) hazırlanması</a:t>
            </a:r>
          </a:p>
          <a:p>
            <a:r>
              <a:rPr lang="tr-TR" sz="2800" b="0" dirty="0"/>
              <a:t>•	Özel eğitim okulunda ya da sınıfında BEP doğrultusunda eğitim alması.</a:t>
            </a:r>
          </a:p>
        </p:txBody>
      </p:sp>
    </p:spTree>
    <p:extLst>
      <p:ext uri="{BB962C8B-B14F-4D97-AF65-F5344CB8AC3E}">
        <p14:creationId xmlns:p14="http://schemas.microsoft.com/office/powerpoint/2010/main" val="2003313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FF0000"/>
                </a:solidFill>
              </a:rPr>
              <a:t>PROGRAMI PLANLAMA</a:t>
            </a:r>
          </a:p>
        </p:txBody>
      </p:sp>
      <p:sp>
        <p:nvSpPr>
          <p:cNvPr id="3" name="Content Placeholder 2"/>
          <p:cNvSpPr>
            <a:spLocks noGrp="1"/>
          </p:cNvSpPr>
          <p:nvPr>
            <p:ph idx="1"/>
          </p:nvPr>
        </p:nvSpPr>
        <p:spPr>
          <a:xfrm>
            <a:off x="381000" y="1100628"/>
            <a:ext cx="8534400" cy="3579849"/>
          </a:xfrm>
        </p:spPr>
        <p:txBody>
          <a:bodyPr>
            <a:noAutofit/>
          </a:bodyPr>
          <a:lstStyle/>
          <a:p>
            <a:r>
              <a:rPr lang="tr-TR" sz="3200" b="0" dirty="0"/>
              <a:t>Bu aşamada öğrencinin sınıfta, evde ve  toplumsal ortamda öğrenci için gerekli olan eğitim gereksinimlerinin neler olduğu araştırılır. Bu tür değerlendirme çalışmasıyla elde edilen bilgiler öğrenciye ne öğretileceğinin ve nasıl öğretileceğinin planlandığı BEP gerçekleştirilmesinde kullanılır.</a:t>
            </a:r>
          </a:p>
        </p:txBody>
      </p:sp>
    </p:spTree>
    <p:extLst>
      <p:ext uri="{BB962C8B-B14F-4D97-AF65-F5344CB8AC3E}">
        <p14:creationId xmlns:p14="http://schemas.microsoft.com/office/powerpoint/2010/main" val="2234209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FF0000"/>
                </a:solidFill>
              </a:rPr>
              <a:t>BEP </a:t>
            </a:r>
            <a:r>
              <a:rPr lang="tr-TR" b="1" dirty="0" smtClean="0">
                <a:solidFill>
                  <a:srgbClr val="FF0000"/>
                </a:solidFill>
              </a:rPr>
              <a:t>nedİr</a:t>
            </a:r>
            <a:r>
              <a:rPr lang="tr-TR" b="1" dirty="0">
                <a:solidFill>
                  <a:srgbClr val="FF0000"/>
                </a:solidFill>
              </a:rPr>
              <a:t>?</a:t>
            </a:r>
          </a:p>
        </p:txBody>
      </p:sp>
      <p:sp>
        <p:nvSpPr>
          <p:cNvPr id="3" name="Content Placeholder 2"/>
          <p:cNvSpPr>
            <a:spLocks noGrp="1"/>
          </p:cNvSpPr>
          <p:nvPr>
            <p:ph idx="1"/>
          </p:nvPr>
        </p:nvSpPr>
        <p:spPr>
          <a:xfrm>
            <a:off x="228600" y="1100628"/>
            <a:ext cx="8686800" cy="3579849"/>
          </a:xfrm>
        </p:spPr>
        <p:txBody>
          <a:bodyPr>
            <a:normAutofit fontScale="25000" lnSpcReduction="20000"/>
          </a:bodyPr>
          <a:lstStyle/>
          <a:p>
            <a:r>
              <a:rPr lang="tr-TR" sz="12800" b="0" dirty="0"/>
              <a:t>Özel Eğitim Hizmetleri Yönetmeliğine </a:t>
            </a:r>
            <a:r>
              <a:rPr lang="tr-TR" sz="12800" b="0" dirty="0" smtClean="0"/>
              <a:t>göre</a:t>
            </a:r>
          </a:p>
          <a:p>
            <a:r>
              <a:rPr lang="tr-TR" sz="12800" dirty="0" smtClean="0">
                <a:solidFill>
                  <a:srgbClr val="FF0000"/>
                </a:solidFill>
              </a:rPr>
              <a:t>BEP,</a:t>
            </a:r>
          </a:p>
          <a:p>
            <a:r>
              <a:rPr lang="tr-TR" sz="12800" b="0" dirty="0" smtClean="0"/>
              <a:t> </a:t>
            </a:r>
            <a:r>
              <a:rPr lang="tr-TR" sz="12800" b="0" dirty="0"/>
              <a:t>“ özel eğitime ihtiyacı olan bireylerin gelişim özellikleri, eğitim performansları ve ihtiyaçları doğrultusunda hedeflenen amaçlara yönelik hazırlanan ve bu bireylere verilecek destek eğitim hizmetlerini de içeren özel eğitim programıdır.”</a:t>
            </a:r>
          </a:p>
          <a:p>
            <a:endParaRPr lang="tr-TR" sz="2400" b="0" dirty="0"/>
          </a:p>
          <a:p>
            <a:r>
              <a:rPr lang="tr-TR" sz="2400" b="0" dirty="0" smtClean="0"/>
              <a:t>•</a:t>
            </a:r>
            <a:endParaRPr lang="tr-TR" dirty="0"/>
          </a:p>
        </p:txBody>
      </p:sp>
    </p:spTree>
    <p:extLst>
      <p:ext uri="{BB962C8B-B14F-4D97-AF65-F5344CB8AC3E}">
        <p14:creationId xmlns:p14="http://schemas.microsoft.com/office/powerpoint/2010/main" val="3066923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1" y="1100138"/>
            <a:ext cx="8839200" cy="3579812"/>
          </a:xfrm>
        </p:spPr>
        <p:txBody>
          <a:bodyPr>
            <a:normAutofit/>
          </a:bodyPr>
          <a:lstStyle/>
          <a:p>
            <a:r>
              <a:rPr lang="tr-TR" sz="3200" b="0" dirty="0"/>
              <a:t>Bir başka değerlendirme de özel eğitime gereksinimi olan öğrencilerin, öğretim programının uygulanması sırasındaki değişmeleri ve ilerlemeleri izlemek amacı ile yapılır.</a:t>
            </a:r>
          </a:p>
        </p:txBody>
      </p:sp>
    </p:spTree>
    <p:extLst>
      <p:ext uri="{BB962C8B-B14F-4D97-AF65-F5344CB8AC3E}">
        <p14:creationId xmlns:p14="http://schemas.microsoft.com/office/powerpoint/2010/main" val="4019280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FF0000"/>
                </a:solidFill>
              </a:rPr>
              <a:t>ÖĞRETİM PROGRAMINI DEĞERLENDİRME</a:t>
            </a:r>
          </a:p>
        </p:txBody>
      </p:sp>
      <p:sp>
        <p:nvSpPr>
          <p:cNvPr id="3" name="Content Placeholder 2"/>
          <p:cNvSpPr>
            <a:spLocks noGrp="1"/>
          </p:cNvSpPr>
          <p:nvPr>
            <p:ph idx="1"/>
          </p:nvPr>
        </p:nvSpPr>
        <p:spPr>
          <a:xfrm>
            <a:off x="304800" y="1100628"/>
            <a:ext cx="8458200" cy="3579849"/>
          </a:xfrm>
        </p:spPr>
        <p:txBody>
          <a:bodyPr>
            <a:normAutofit fontScale="92500"/>
          </a:bodyPr>
          <a:lstStyle/>
          <a:p>
            <a:r>
              <a:rPr lang="tr-TR" dirty="0"/>
              <a:t>•	</a:t>
            </a:r>
            <a:r>
              <a:rPr lang="tr-TR" sz="3200" b="0" dirty="0">
                <a:solidFill>
                  <a:srgbClr val="00B0F0"/>
                </a:solidFill>
              </a:rPr>
              <a:t>Öğrenci değerlendirmesi: </a:t>
            </a:r>
            <a:endParaRPr lang="tr-TR" sz="3200" b="0" dirty="0" smtClean="0">
              <a:solidFill>
                <a:srgbClr val="00B0F0"/>
              </a:solidFill>
            </a:endParaRPr>
          </a:p>
          <a:p>
            <a:r>
              <a:rPr lang="tr-TR" sz="3200" b="0" dirty="0">
                <a:solidFill>
                  <a:srgbClr val="00B0F0"/>
                </a:solidFill>
              </a:rPr>
              <a:t> </a:t>
            </a:r>
            <a:r>
              <a:rPr lang="tr-TR" sz="3200" b="0" dirty="0" smtClean="0">
                <a:solidFill>
                  <a:srgbClr val="00B0F0"/>
                </a:solidFill>
              </a:rPr>
              <a:t>  </a:t>
            </a:r>
            <a:r>
              <a:rPr lang="tr-TR" sz="3200" b="0" dirty="0" smtClean="0"/>
              <a:t>Bu </a:t>
            </a:r>
            <a:r>
              <a:rPr lang="tr-TR" sz="3200" b="0" dirty="0"/>
              <a:t>değerlendirme öğrenciye özgü öğretim programındaki başarı hakkında karar vermede uygulayıcıya yardımcı olur. Öğrencinin BEP’ını ya da BAHP(Bireyselleştirilmiş Aile Hizmet Planı)’nın amaçlarına ulaşıp ulaşmadığının gözden geçirilmesi gerekir.	</a:t>
            </a:r>
          </a:p>
        </p:txBody>
      </p:sp>
    </p:spTree>
    <p:extLst>
      <p:ext uri="{BB962C8B-B14F-4D97-AF65-F5344CB8AC3E}">
        <p14:creationId xmlns:p14="http://schemas.microsoft.com/office/powerpoint/2010/main" val="2351423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1" y="1100138"/>
            <a:ext cx="8839200" cy="3579812"/>
          </a:xfrm>
        </p:spPr>
        <p:txBody>
          <a:bodyPr>
            <a:normAutofit fontScale="92500" lnSpcReduction="20000"/>
          </a:bodyPr>
          <a:lstStyle/>
          <a:p>
            <a:r>
              <a:rPr lang="tr-TR" dirty="0"/>
              <a:t>•</a:t>
            </a:r>
            <a:r>
              <a:rPr lang="tr-TR" dirty="0">
                <a:solidFill>
                  <a:srgbClr val="00B0F0"/>
                </a:solidFill>
              </a:rPr>
              <a:t>	</a:t>
            </a:r>
            <a:r>
              <a:rPr lang="tr-TR" sz="4000" b="0" dirty="0">
                <a:solidFill>
                  <a:srgbClr val="00B0F0"/>
                </a:solidFill>
              </a:rPr>
              <a:t>Program Değerlendirmesi: </a:t>
            </a:r>
            <a:endParaRPr lang="tr-TR" sz="4000" b="0" dirty="0" smtClean="0">
              <a:solidFill>
                <a:srgbClr val="00B0F0"/>
              </a:solidFill>
            </a:endParaRPr>
          </a:p>
          <a:p>
            <a:r>
              <a:rPr lang="tr-TR" sz="4000" b="0" dirty="0">
                <a:solidFill>
                  <a:srgbClr val="00B0F0"/>
                </a:solidFill>
              </a:rPr>
              <a:t> </a:t>
            </a:r>
            <a:r>
              <a:rPr lang="tr-TR" sz="4000" b="0" dirty="0" smtClean="0">
                <a:solidFill>
                  <a:srgbClr val="00B0F0"/>
                </a:solidFill>
              </a:rPr>
              <a:t> </a:t>
            </a:r>
            <a:r>
              <a:rPr lang="tr-TR" sz="4000" b="0" dirty="0" smtClean="0"/>
              <a:t>Öğretmenler </a:t>
            </a:r>
            <a:r>
              <a:rPr lang="tr-TR" sz="4000" b="0" dirty="0"/>
              <a:t>öğretim süreci sonunda gerçekleşen ve gerçekleşmeyen hedefleri incelemelidirler. Çünkü etkili olmayan programları değiştirmek veya düzeltmek, yeterli programları devam ettirmek buna bağlıdır.</a:t>
            </a:r>
          </a:p>
        </p:txBody>
      </p:sp>
    </p:spTree>
    <p:extLst>
      <p:ext uri="{BB962C8B-B14F-4D97-AF65-F5344CB8AC3E}">
        <p14:creationId xmlns:p14="http://schemas.microsoft.com/office/powerpoint/2010/main" val="1619839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FF0000"/>
                </a:solidFill>
              </a:rPr>
              <a:t>DEĞERLENDİRME TÜRLERİ</a:t>
            </a:r>
          </a:p>
        </p:txBody>
      </p:sp>
      <p:sp>
        <p:nvSpPr>
          <p:cNvPr id="3" name="Content Placeholder 2"/>
          <p:cNvSpPr>
            <a:spLocks noGrp="1"/>
          </p:cNvSpPr>
          <p:nvPr>
            <p:ph idx="1"/>
          </p:nvPr>
        </p:nvSpPr>
        <p:spPr>
          <a:xfrm>
            <a:off x="228600" y="1100628"/>
            <a:ext cx="8686800" cy="3579849"/>
          </a:xfrm>
        </p:spPr>
        <p:txBody>
          <a:bodyPr>
            <a:normAutofit lnSpcReduction="10000"/>
          </a:bodyPr>
          <a:lstStyle/>
          <a:p>
            <a:r>
              <a:rPr lang="tr-TR" sz="2800" dirty="0">
                <a:solidFill>
                  <a:srgbClr val="00B0F0"/>
                </a:solidFill>
              </a:rPr>
              <a:t>Formal Değerlendirme:</a:t>
            </a:r>
          </a:p>
          <a:p>
            <a:r>
              <a:rPr lang="tr-TR" sz="2800" dirty="0"/>
              <a:t>•	</a:t>
            </a:r>
            <a:r>
              <a:rPr lang="tr-TR" sz="2800" dirty="0">
                <a:solidFill>
                  <a:srgbClr val="00B050"/>
                </a:solidFill>
              </a:rPr>
              <a:t>Standartlaştırılmış başarı testleri- </a:t>
            </a:r>
            <a:r>
              <a:rPr lang="tr-TR" sz="2800" b="0" dirty="0"/>
              <a:t>Öğrencilerin akademik ilerlemesini ya da programdaki performans düzeylerini ölçmek için hazırlanmıştır. </a:t>
            </a:r>
            <a:r>
              <a:rPr lang="tr-TR" sz="2800" dirty="0"/>
              <a:t>Öğrencinin </a:t>
            </a:r>
            <a:r>
              <a:rPr lang="tr-TR" sz="2800" dirty="0" smtClean="0"/>
              <a:t>öğretim </a:t>
            </a:r>
            <a:r>
              <a:rPr lang="tr-TR" sz="2800" dirty="0"/>
              <a:t>alanındaki durumunun aynı yaş grubundaki ya da aynı sınıf düzeyindeki </a:t>
            </a:r>
            <a:r>
              <a:rPr lang="tr-TR" sz="2800" dirty="0" smtClean="0"/>
              <a:t>diğer </a:t>
            </a:r>
            <a:r>
              <a:rPr lang="tr-TR" sz="2800" dirty="0"/>
              <a:t>öğrencilerin performans ortalamaları ile karşılaştırılmasıdır.</a:t>
            </a:r>
          </a:p>
          <a:p>
            <a:endParaRPr lang="tr-TR" dirty="0"/>
          </a:p>
        </p:txBody>
      </p:sp>
    </p:spTree>
    <p:extLst>
      <p:ext uri="{BB962C8B-B14F-4D97-AF65-F5344CB8AC3E}">
        <p14:creationId xmlns:p14="http://schemas.microsoft.com/office/powerpoint/2010/main" val="1489437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1" y="1100138"/>
            <a:ext cx="8915400" cy="3579812"/>
          </a:xfrm>
        </p:spPr>
        <p:txBody>
          <a:bodyPr>
            <a:normAutofit fontScale="85000" lnSpcReduction="10000"/>
          </a:bodyPr>
          <a:lstStyle/>
          <a:p>
            <a:r>
              <a:rPr lang="tr-TR" dirty="0"/>
              <a:t>•</a:t>
            </a:r>
            <a:r>
              <a:rPr lang="tr-TR" sz="3200" b="0" dirty="0"/>
              <a:t>	</a:t>
            </a:r>
            <a:r>
              <a:rPr lang="tr-TR" sz="3200" dirty="0">
                <a:solidFill>
                  <a:srgbClr val="00B050"/>
                </a:solidFill>
              </a:rPr>
              <a:t>Grup başarı testleri- </a:t>
            </a:r>
            <a:r>
              <a:rPr lang="tr-TR" sz="3200" b="0" dirty="0"/>
              <a:t>Bu testler sadece tarama ölçümlerini gerçekleştirmek için kullanılır</a:t>
            </a:r>
            <a:r>
              <a:rPr lang="tr-TR" sz="3200" b="0" dirty="0" smtClean="0"/>
              <a:t>.</a:t>
            </a:r>
          </a:p>
          <a:p>
            <a:endParaRPr lang="tr-TR" sz="3200" b="0" dirty="0"/>
          </a:p>
          <a:p>
            <a:r>
              <a:rPr lang="tr-TR" sz="3200" dirty="0">
                <a:solidFill>
                  <a:srgbClr val="00B050"/>
                </a:solidFill>
              </a:rPr>
              <a:t>•	Bireysel başarı testleri- </a:t>
            </a:r>
            <a:r>
              <a:rPr lang="tr-TR" sz="3200" b="0" dirty="0"/>
              <a:t>Bu testler çeşitli program alanlarında öğrencinin performans düzeyi hakkında bilgi verirler. Örneğin, Bireysel tanılayıcı matematik testi, sayılar, dört işlemle hesaplama, kesirler, geometri ve sözel problemleri içeren alt testlerden oluşur.</a:t>
            </a:r>
          </a:p>
        </p:txBody>
      </p:sp>
    </p:spTree>
    <p:extLst>
      <p:ext uri="{BB962C8B-B14F-4D97-AF65-F5344CB8AC3E}">
        <p14:creationId xmlns:p14="http://schemas.microsoft.com/office/powerpoint/2010/main" val="3151672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1" y="1100138"/>
            <a:ext cx="8991600" cy="3579812"/>
          </a:xfrm>
        </p:spPr>
        <p:txBody>
          <a:bodyPr>
            <a:normAutofit fontScale="92500" lnSpcReduction="10000"/>
          </a:bodyPr>
          <a:lstStyle/>
          <a:p>
            <a:r>
              <a:rPr lang="tr-TR" sz="3200" dirty="0">
                <a:solidFill>
                  <a:srgbClr val="00B050"/>
                </a:solidFill>
              </a:rPr>
              <a:t>Psikolojik testler- </a:t>
            </a:r>
            <a:r>
              <a:rPr lang="tr-TR" sz="3200" b="0" dirty="0"/>
              <a:t>Özellikle öğrencinin,  zihinsel ya da öğrenme yetersizliği ile ilgili olup olmadığını tanımlamak için kullanılır.</a:t>
            </a:r>
          </a:p>
          <a:p>
            <a:r>
              <a:rPr lang="tr-TR" sz="3200" b="0" dirty="0"/>
              <a:t>   Psikolojik testlerin genel amacı öğretim durumlarında öğrencinin öğrenmesini etkileyen temel yeteneklerini ölçebilmektir. </a:t>
            </a:r>
            <a:r>
              <a:rPr lang="tr-TR" sz="3200" dirty="0">
                <a:solidFill>
                  <a:srgbClr val="C00000"/>
                </a:solidFill>
              </a:rPr>
              <a:t>Örn; </a:t>
            </a:r>
            <a:r>
              <a:rPr lang="tr-TR" sz="3200" b="0" dirty="0"/>
              <a:t>anlama önemli bir öğrenme yeteneğidir ve çoğunlukla psikolojik testlerle değerlendirilir.</a:t>
            </a:r>
          </a:p>
          <a:p>
            <a:endParaRPr lang="tr-TR" dirty="0"/>
          </a:p>
        </p:txBody>
      </p:sp>
    </p:spTree>
    <p:extLst>
      <p:ext uri="{BB962C8B-B14F-4D97-AF65-F5344CB8AC3E}">
        <p14:creationId xmlns:p14="http://schemas.microsoft.com/office/powerpoint/2010/main" val="1170095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b="1" dirty="0" smtClean="0">
                <a:solidFill>
                  <a:srgbClr val="FF0000"/>
                </a:solidFill>
              </a:rPr>
              <a:t>DEĞERLENDİRME</a:t>
            </a:r>
            <a:endParaRPr lang="tr-TR" b="1" dirty="0">
              <a:solidFill>
                <a:srgbClr val="FF0000"/>
              </a:solidFill>
            </a:endParaRPr>
          </a:p>
        </p:txBody>
      </p:sp>
      <p:sp>
        <p:nvSpPr>
          <p:cNvPr id="5" name="Content Placeholder 4"/>
          <p:cNvSpPr>
            <a:spLocks noGrp="1"/>
          </p:cNvSpPr>
          <p:nvPr>
            <p:ph idx="1"/>
          </p:nvPr>
        </p:nvSpPr>
        <p:spPr/>
        <p:txBody>
          <a:bodyPr>
            <a:noAutofit/>
          </a:bodyPr>
          <a:lstStyle/>
          <a:p>
            <a:r>
              <a:rPr lang="tr-TR" sz="2800" b="0" dirty="0"/>
              <a:t>Değerlendirme öğrencinin hem fiziksel, hem duygusal hem de bilişsel düzeyini belirlemek için yapılır.Zira öğrenci için gerekli olan öğretim ortamı ve öğretim planlarının hazırlanmasında değerlendirme ile elde edilen veriler büyük bir önem taşımaktadır</a:t>
            </a:r>
            <a:r>
              <a:rPr lang="tr-TR" sz="2800" b="0" dirty="0" smtClean="0"/>
              <a:t>.</a:t>
            </a:r>
          </a:p>
          <a:p>
            <a:endParaRPr lang="tr-TR" sz="2800" dirty="0"/>
          </a:p>
          <a:p>
            <a:r>
              <a:rPr lang="tr-TR" sz="2800" b="0" dirty="0"/>
              <a:t>Özel gereksinimleri olan </a:t>
            </a:r>
            <a:r>
              <a:rPr lang="tr-TR" sz="2800" b="0" dirty="0" smtClean="0"/>
              <a:t>çocukların </a:t>
            </a:r>
            <a:r>
              <a:rPr lang="tr-TR" sz="2800" b="0" dirty="0"/>
              <a:t>durumları ile ilgili olarak doğru </a:t>
            </a:r>
            <a:r>
              <a:rPr lang="tr-TR" sz="2800" b="0" dirty="0" smtClean="0"/>
              <a:t>karalar </a:t>
            </a:r>
            <a:r>
              <a:rPr lang="tr-TR" sz="2800" b="0" dirty="0"/>
              <a:t>verilebilmesi, değerlendirme süreci ile doğru </a:t>
            </a:r>
            <a:r>
              <a:rPr lang="tr-TR" sz="2800" b="0" dirty="0" smtClean="0"/>
              <a:t>orantılıdır</a:t>
            </a:r>
            <a:r>
              <a:rPr lang="tr-TR" sz="2800" b="0" dirty="0"/>
              <a:t>.</a:t>
            </a:r>
            <a:endParaRPr lang="tr-TR" sz="2800" b="0" dirty="0"/>
          </a:p>
        </p:txBody>
      </p:sp>
    </p:spTree>
    <p:extLst>
      <p:ext uri="{BB962C8B-B14F-4D97-AF65-F5344CB8AC3E}">
        <p14:creationId xmlns:p14="http://schemas.microsoft.com/office/powerpoint/2010/main" val="6646467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04800"/>
            <a:ext cx="7520940" cy="548640"/>
          </a:xfrm>
        </p:spPr>
        <p:txBody>
          <a:bodyPr/>
          <a:lstStyle/>
          <a:p>
            <a:r>
              <a:rPr lang="tr-TR" dirty="0"/>
              <a:t/>
            </a:r>
            <a:br>
              <a:rPr lang="tr-TR" dirty="0"/>
            </a:br>
            <a:r>
              <a:rPr lang="tr-TR" dirty="0"/>
              <a:t>İNFORMAL DEĞERLENDİRME VE TÜRLERİ</a:t>
            </a:r>
          </a:p>
        </p:txBody>
      </p:sp>
      <p:sp>
        <p:nvSpPr>
          <p:cNvPr id="3" name="Content Placeholder 2"/>
          <p:cNvSpPr>
            <a:spLocks noGrp="1"/>
          </p:cNvSpPr>
          <p:nvPr>
            <p:ph idx="1"/>
          </p:nvPr>
        </p:nvSpPr>
        <p:spPr/>
        <p:txBody>
          <a:bodyPr>
            <a:normAutofit/>
          </a:bodyPr>
          <a:lstStyle/>
          <a:p>
            <a:endParaRPr lang="tr-TR" sz="2800" dirty="0"/>
          </a:p>
          <a:p>
            <a:r>
              <a:rPr lang="tr-TR" sz="2800" b="0" dirty="0"/>
              <a:t>İnformal değerlendirme testleri öğrencinin izlediği programla ya da gerçek dünyadaki görevleri ile ilgili performansına dayandırılan testlerdir.</a:t>
            </a:r>
          </a:p>
          <a:p>
            <a:r>
              <a:rPr lang="tr-TR" sz="2800" dirty="0"/>
              <a:t>	</a:t>
            </a:r>
            <a:endParaRPr lang="tr-TR" dirty="0"/>
          </a:p>
        </p:txBody>
      </p:sp>
    </p:spTree>
    <p:extLst>
      <p:ext uri="{BB962C8B-B14F-4D97-AF65-F5344CB8AC3E}">
        <p14:creationId xmlns:p14="http://schemas.microsoft.com/office/powerpoint/2010/main" val="279177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22425" y="365125"/>
            <a:ext cx="7521575" cy="549275"/>
          </a:xfrm>
        </p:spPr>
        <p:txBody>
          <a:bodyPr/>
          <a:lstStyle/>
          <a:p>
            <a:r>
              <a:rPr lang="tr-TR" dirty="0" smtClean="0"/>
              <a:t>•Programa dayalI değerlendİrme</a:t>
            </a:r>
            <a:endParaRPr lang="tr-TR" dirty="0"/>
          </a:p>
        </p:txBody>
      </p:sp>
      <p:sp>
        <p:nvSpPr>
          <p:cNvPr id="3" name="Content Placeholder 2"/>
          <p:cNvSpPr>
            <a:spLocks noGrp="1"/>
          </p:cNvSpPr>
          <p:nvPr>
            <p:ph idx="4294967295"/>
          </p:nvPr>
        </p:nvSpPr>
        <p:spPr>
          <a:xfrm>
            <a:off x="0" y="1100138"/>
            <a:ext cx="8458200" cy="3579812"/>
          </a:xfrm>
        </p:spPr>
        <p:txBody>
          <a:bodyPr>
            <a:noAutofit/>
          </a:bodyPr>
          <a:lstStyle/>
          <a:p>
            <a:r>
              <a:rPr lang="tr-TR" sz="3200" b="0" dirty="0"/>
              <a:t>Standart başarı </a:t>
            </a:r>
            <a:r>
              <a:rPr lang="tr-TR" sz="3200" b="0" dirty="0" smtClean="0"/>
              <a:t>testlertinin </a:t>
            </a:r>
            <a:r>
              <a:rPr lang="tr-TR" sz="3200" b="0" dirty="0"/>
              <a:t>ve psikolojik testlerin sınırlı </a:t>
            </a:r>
            <a:r>
              <a:rPr lang="tr-TR" sz="3200" b="0" dirty="0" smtClean="0"/>
              <a:t>yararlarına </a:t>
            </a:r>
            <a:r>
              <a:rPr lang="tr-TR" sz="3200" b="0" dirty="0"/>
              <a:t>karşılık, </a:t>
            </a:r>
            <a:r>
              <a:rPr lang="tr-TR" sz="3200" b="0" dirty="0" smtClean="0"/>
              <a:t>alternatif </a:t>
            </a:r>
            <a:r>
              <a:rPr lang="tr-TR" sz="3200" b="0" dirty="0"/>
              <a:t>bir seçenektir. </a:t>
            </a:r>
            <a:endParaRPr lang="tr-TR" sz="3200" b="0" dirty="0" smtClean="0"/>
          </a:p>
          <a:p>
            <a:r>
              <a:rPr lang="tr-TR" sz="3200" b="0" dirty="0" smtClean="0"/>
              <a:t>Programa </a:t>
            </a:r>
            <a:r>
              <a:rPr lang="tr-TR" sz="3200" b="0" dirty="0"/>
              <a:t>dayalı değerlendirme, sınıfta öğretilen beceri ve kavramların ölçülmesi üzerinde durur. Böylece öğretilen beceri ve kavramlarla, test edilen beceri ve kavramlar arasında eşleme yapılabilir.</a:t>
            </a:r>
          </a:p>
        </p:txBody>
      </p:sp>
    </p:spTree>
    <p:extLst>
      <p:ext uri="{BB962C8B-B14F-4D97-AF65-F5344CB8AC3E}">
        <p14:creationId xmlns:p14="http://schemas.microsoft.com/office/powerpoint/2010/main" val="537902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•Ölçüt bağImlI değerlendİrmeler</a:t>
            </a:r>
            <a:endParaRPr lang="tr-TR" dirty="0"/>
          </a:p>
        </p:txBody>
      </p:sp>
      <p:sp>
        <p:nvSpPr>
          <p:cNvPr id="3" name="Content Placeholder 2"/>
          <p:cNvSpPr>
            <a:spLocks noGrp="1"/>
          </p:cNvSpPr>
          <p:nvPr>
            <p:ph idx="1"/>
          </p:nvPr>
        </p:nvSpPr>
        <p:spPr/>
        <p:txBody>
          <a:bodyPr>
            <a:normAutofit/>
          </a:bodyPr>
          <a:lstStyle/>
          <a:p>
            <a:r>
              <a:rPr lang="tr-TR" sz="3600" b="0" dirty="0"/>
              <a:t>Ölçüt bağımlı testler öğrencinin belirli bir alandaki yeterliklerini ve yetersizliklerini açıklar. </a:t>
            </a:r>
            <a:endParaRPr lang="tr-TR" sz="3600" b="0" dirty="0" smtClean="0"/>
          </a:p>
          <a:p>
            <a:r>
              <a:rPr lang="tr-TR" sz="3600" b="0" dirty="0" smtClean="0"/>
              <a:t>Öğrencinin </a:t>
            </a:r>
            <a:r>
              <a:rPr lang="tr-TR" sz="3600" b="0" dirty="0"/>
              <a:t>gelişimini devamlı izlemeye izin verirler.</a:t>
            </a:r>
          </a:p>
        </p:txBody>
      </p:sp>
    </p:spTree>
    <p:extLst>
      <p:ext uri="{BB962C8B-B14F-4D97-AF65-F5344CB8AC3E}">
        <p14:creationId xmlns:p14="http://schemas.microsoft.com/office/powerpoint/2010/main" val="1767202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2400" dirty="0" smtClean="0"/>
              <a:t>•</a:t>
            </a:r>
            <a:r>
              <a:rPr lang="tr-TR" sz="2400" b="1" dirty="0" smtClean="0"/>
              <a:t>Öğrencİ </a:t>
            </a:r>
            <a:r>
              <a:rPr lang="tr-TR" sz="2400" b="1" dirty="0"/>
              <a:t>ürün </a:t>
            </a:r>
            <a:r>
              <a:rPr lang="tr-TR" sz="2400" b="1" dirty="0" smtClean="0"/>
              <a:t>dosyasInın(PORTFOLYO</a:t>
            </a:r>
            <a:r>
              <a:rPr lang="tr-TR" sz="2400" b="1" dirty="0"/>
              <a:t>) </a:t>
            </a:r>
            <a:r>
              <a:rPr lang="tr-TR" sz="2400" b="1" dirty="0" smtClean="0"/>
              <a:t>   </a:t>
            </a:r>
            <a:br>
              <a:rPr lang="tr-TR" sz="2400" b="1" dirty="0" smtClean="0"/>
            </a:br>
            <a:r>
              <a:rPr lang="tr-TR" sz="2400" b="1" dirty="0"/>
              <a:t> </a:t>
            </a:r>
            <a:r>
              <a:rPr lang="tr-TR" sz="2400" b="1" dirty="0" smtClean="0"/>
              <a:t>  değerlendİrİlmesİ</a:t>
            </a:r>
            <a:endParaRPr lang="tr-TR" sz="2400" b="1" dirty="0"/>
          </a:p>
        </p:txBody>
      </p:sp>
      <p:sp>
        <p:nvSpPr>
          <p:cNvPr id="3" name="Content Placeholder 2"/>
          <p:cNvSpPr>
            <a:spLocks noGrp="1"/>
          </p:cNvSpPr>
          <p:nvPr>
            <p:ph idx="1"/>
          </p:nvPr>
        </p:nvSpPr>
        <p:spPr/>
        <p:txBody>
          <a:bodyPr>
            <a:noAutofit/>
          </a:bodyPr>
          <a:lstStyle/>
          <a:p>
            <a:r>
              <a:rPr lang="tr-TR" sz="2800" b="0" dirty="0"/>
              <a:t>Öğrencilerin sınıfta, okulda ve evde yaptığı ürünleri içeren bir gelişim dosyasıdır. Bu dosyada yer alan bir veya daha fazla alandaki amaçlı işlerin ve çalışmaların incelenmesiyle öğrencilerin gayretlerini, ilerlemelerini ve başarılarını değerlendirmek ve belgelemek mümkün olabilmektedir. Bu ürünler görsel, yazılı veya işitsel kayıtlar olabilir.</a:t>
            </a:r>
          </a:p>
        </p:txBody>
      </p:sp>
    </p:spTree>
    <p:extLst>
      <p:ext uri="{BB962C8B-B14F-4D97-AF65-F5344CB8AC3E}">
        <p14:creationId xmlns:p14="http://schemas.microsoft.com/office/powerpoint/2010/main" val="14431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1" y="1100138"/>
            <a:ext cx="8915400" cy="3579812"/>
          </a:xfrm>
        </p:spPr>
        <p:txBody>
          <a:bodyPr>
            <a:normAutofit fontScale="85000" lnSpcReduction="20000"/>
          </a:bodyPr>
          <a:lstStyle/>
          <a:p>
            <a:r>
              <a:rPr lang="tr-TR" dirty="0"/>
              <a:t>•</a:t>
            </a:r>
            <a:r>
              <a:rPr lang="tr-TR" sz="3600" dirty="0"/>
              <a:t>	Beceri analizi</a:t>
            </a:r>
          </a:p>
          <a:p>
            <a:r>
              <a:rPr lang="tr-TR" sz="3600" b="0" dirty="0" smtClean="0"/>
              <a:t>   Öğretimle </a:t>
            </a:r>
            <a:r>
              <a:rPr lang="tr-TR" sz="3600" b="0" dirty="0"/>
              <a:t>doğrudan ilişki kurmaya hizmet eden informal değerlendirme tekniklerinden biridir. </a:t>
            </a:r>
            <a:endParaRPr lang="tr-TR" sz="3600" b="0" dirty="0" smtClean="0"/>
          </a:p>
          <a:p>
            <a:r>
              <a:rPr lang="tr-TR" sz="3600" b="0" dirty="0"/>
              <a:t> </a:t>
            </a:r>
            <a:r>
              <a:rPr lang="tr-TR" sz="3600" b="0" dirty="0" smtClean="0"/>
              <a:t>  </a:t>
            </a:r>
          </a:p>
          <a:p>
            <a:r>
              <a:rPr lang="tr-TR" sz="3600" b="0" dirty="0"/>
              <a:t> </a:t>
            </a:r>
            <a:r>
              <a:rPr lang="tr-TR" sz="3600" b="0" dirty="0" smtClean="0"/>
              <a:t>  Öğretmen </a:t>
            </a:r>
            <a:r>
              <a:rPr lang="tr-TR" sz="3600" b="0" dirty="0"/>
              <a:t>karmaşık bir </a:t>
            </a:r>
            <a:r>
              <a:rPr lang="tr-TR" sz="3600" b="0" dirty="0" smtClean="0"/>
              <a:t>becerinin </a:t>
            </a:r>
            <a:r>
              <a:rPr lang="tr-TR" sz="3600" b="0" dirty="0"/>
              <a:t>edinimini kolaylaştırmak amacı ile öğretimin düzenlenmesi için hedeflenen beceriyi temel ögelerine ya da alt adımlarına ayrıştırmasıdır.</a:t>
            </a:r>
          </a:p>
        </p:txBody>
      </p:sp>
    </p:spTree>
    <p:extLst>
      <p:ext uri="{BB962C8B-B14F-4D97-AF65-F5344CB8AC3E}">
        <p14:creationId xmlns:p14="http://schemas.microsoft.com/office/powerpoint/2010/main" val="3769526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1" y="457200"/>
            <a:ext cx="8839200" cy="4222750"/>
          </a:xfrm>
        </p:spPr>
        <p:txBody>
          <a:bodyPr>
            <a:noAutofit/>
          </a:bodyPr>
          <a:lstStyle/>
          <a:p>
            <a:r>
              <a:rPr lang="tr-TR" sz="3200" dirty="0"/>
              <a:t>•	Doğrudan gözlem</a:t>
            </a:r>
          </a:p>
          <a:p>
            <a:r>
              <a:rPr lang="tr-TR" sz="3200" b="0" dirty="0" smtClean="0"/>
              <a:t>   Öğrenci </a:t>
            </a:r>
            <a:r>
              <a:rPr lang="tr-TR" sz="3200" b="0" dirty="0"/>
              <a:t>performansının doğrudan değerlendirilmesinde objektif ve yaygın olarak kullanılan bir yöntemdir. </a:t>
            </a:r>
            <a:endParaRPr lang="tr-TR" sz="3200" b="0" dirty="0" smtClean="0"/>
          </a:p>
          <a:p>
            <a:endParaRPr lang="tr-TR" sz="3200" b="0" dirty="0"/>
          </a:p>
          <a:p>
            <a:r>
              <a:rPr lang="tr-TR" sz="3200" b="0" dirty="0" smtClean="0"/>
              <a:t>   Öğretmenler </a:t>
            </a:r>
            <a:r>
              <a:rPr lang="tr-TR" sz="3200" b="0" dirty="0"/>
              <a:t>sadece öğrencinin ne yaptığını değil aynı zamanda sınıfta neyi, ne zaman ve niçin yaptığını da gözlemek ihtiyacındadır.</a:t>
            </a:r>
          </a:p>
        </p:txBody>
      </p:sp>
    </p:spTree>
    <p:extLst>
      <p:ext uri="{BB962C8B-B14F-4D97-AF65-F5344CB8AC3E}">
        <p14:creationId xmlns:p14="http://schemas.microsoft.com/office/powerpoint/2010/main" val="1676375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1" y="1100138"/>
            <a:ext cx="8839200" cy="3579812"/>
          </a:xfrm>
        </p:spPr>
        <p:txBody>
          <a:bodyPr>
            <a:noAutofit/>
          </a:bodyPr>
          <a:lstStyle/>
          <a:p>
            <a:r>
              <a:rPr lang="tr-TR" sz="4000" b="0" dirty="0"/>
              <a:t>Gözlemsel değerlendirme belirli bir ortamda ve zamanda öğrencinin hareketlerini ve davranışlarını doğrudan izlemeyi, dinlemeyi ve kaydetmeyi içerir. </a:t>
            </a:r>
            <a:endParaRPr lang="tr-TR" sz="4000" b="0" dirty="0" smtClean="0"/>
          </a:p>
          <a:p>
            <a:r>
              <a:rPr lang="tr-TR" sz="4000" b="0" dirty="0" smtClean="0"/>
              <a:t>Gözlemsel </a:t>
            </a:r>
            <a:r>
              <a:rPr lang="tr-TR" sz="4000" b="0" dirty="0"/>
              <a:t>değerlendirme doğrudan ölçülebilen ve tanımlanabilen davranışlar için kullanılır.</a:t>
            </a:r>
          </a:p>
        </p:txBody>
      </p:sp>
    </p:spTree>
    <p:extLst>
      <p:ext uri="{BB962C8B-B14F-4D97-AF65-F5344CB8AC3E}">
        <p14:creationId xmlns:p14="http://schemas.microsoft.com/office/powerpoint/2010/main" val="13324229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1" y="1100138"/>
            <a:ext cx="8915400" cy="3579812"/>
          </a:xfrm>
        </p:spPr>
        <p:txBody>
          <a:bodyPr>
            <a:noAutofit/>
          </a:bodyPr>
          <a:lstStyle/>
          <a:p>
            <a:r>
              <a:rPr lang="tr-TR" sz="4000" dirty="0"/>
              <a:t>•	Hata analizi</a:t>
            </a:r>
          </a:p>
          <a:p>
            <a:r>
              <a:rPr lang="tr-TR" sz="4000" b="0" dirty="0"/>
              <a:t>Öğrencilerin okuma, yazma ve matematik alanlarında verilen görevlerde yaptıkları hataları ve güçlük alanlarını belirlemek için çalışma örneklerini inceleme tekniğidir.</a:t>
            </a:r>
          </a:p>
        </p:txBody>
      </p:sp>
    </p:spTree>
    <p:extLst>
      <p:ext uri="{BB962C8B-B14F-4D97-AF65-F5344CB8AC3E}">
        <p14:creationId xmlns:p14="http://schemas.microsoft.com/office/powerpoint/2010/main" val="2474461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1" y="1100138"/>
            <a:ext cx="8915400" cy="3579812"/>
          </a:xfrm>
        </p:spPr>
        <p:txBody>
          <a:bodyPr>
            <a:noAutofit/>
          </a:bodyPr>
          <a:lstStyle/>
          <a:p>
            <a:r>
              <a:rPr lang="tr-TR" sz="4800" dirty="0"/>
              <a:t>•	Görüşmeler</a:t>
            </a:r>
          </a:p>
          <a:p>
            <a:r>
              <a:rPr lang="tr-TR" sz="4800" b="0" dirty="0"/>
              <a:t>Genellikle yüz yüze yapılan sözel bir etkileşimdir. Katılanlar öğrenci ile ilgili bilgileri sözel olarak paylaşırlar.</a:t>
            </a:r>
          </a:p>
        </p:txBody>
      </p:sp>
    </p:spTree>
    <p:extLst>
      <p:ext uri="{BB962C8B-B14F-4D97-AF65-F5344CB8AC3E}">
        <p14:creationId xmlns:p14="http://schemas.microsoft.com/office/powerpoint/2010/main" val="40830373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1" y="1100138"/>
            <a:ext cx="8915400" cy="3579812"/>
          </a:xfrm>
        </p:spPr>
        <p:txBody>
          <a:bodyPr>
            <a:noAutofit/>
          </a:bodyPr>
          <a:lstStyle/>
          <a:p>
            <a:r>
              <a:rPr lang="tr-TR" sz="4000" b="0" dirty="0"/>
              <a:t>•	</a:t>
            </a:r>
            <a:r>
              <a:rPr lang="tr-TR" sz="4000" dirty="0"/>
              <a:t>Anketler</a:t>
            </a:r>
          </a:p>
          <a:p>
            <a:r>
              <a:rPr lang="tr-TR" sz="4000" b="0" dirty="0" smtClean="0"/>
              <a:t>      Anne-baba</a:t>
            </a:r>
            <a:r>
              <a:rPr lang="tr-TR" sz="4000" b="0" dirty="0"/>
              <a:t>, öğrenci ya da başka uzmanlardan bilgi, sağlamak için öğretmenlere, </a:t>
            </a:r>
            <a:r>
              <a:rPr lang="tr-TR" sz="4000" b="0" dirty="0" smtClean="0"/>
              <a:t>kontrol </a:t>
            </a:r>
            <a:r>
              <a:rPr lang="tr-TR" sz="4000" b="0" dirty="0"/>
              <a:t>listesinden ya da dereceleme ölçeklerinden daha fazla bilgi elde etmeyi sağlayan soru grubudur.</a:t>
            </a:r>
          </a:p>
        </p:txBody>
      </p:sp>
    </p:spTree>
    <p:extLst>
      <p:ext uri="{BB962C8B-B14F-4D97-AF65-F5344CB8AC3E}">
        <p14:creationId xmlns:p14="http://schemas.microsoft.com/office/powerpoint/2010/main" val="791043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1066800"/>
            <a:ext cx="8382000" cy="3579812"/>
          </a:xfrm>
        </p:spPr>
        <p:txBody>
          <a:bodyPr>
            <a:noAutofit/>
          </a:bodyPr>
          <a:lstStyle/>
          <a:p>
            <a:r>
              <a:rPr lang="tr-TR" sz="2800" b="0" dirty="0" smtClean="0"/>
              <a:t>   Değerlendirme </a:t>
            </a:r>
            <a:r>
              <a:rPr lang="tr-TR" sz="2800" b="0" dirty="0"/>
              <a:t>çeşitli aşamalarda gerçekleştirilen bir süreçtir. Değerlendirme üç nedenle çok önemlidir:</a:t>
            </a:r>
          </a:p>
          <a:p>
            <a:r>
              <a:rPr lang="tr-TR" sz="2800" b="0" dirty="0"/>
              <a:t>1.	Öğrenciye özgü gereksinimleri belirlemek için temel oluşturur</a:t>
            </a:r>
          </a:p>
          <a:p>
            <a:r>
              <a:rPr lang="tr-TR" sz="2800" b="0" dirty="0"/>
              <a:t>2.	Öğrencinin özel eğitim hizmetlerinden yararlanması yasal bir zorunluluktur.</a:t>
            </a:r>
          </a:p>
          <a:p>
            <a:r>
              <a:rPr lang="tr-TR" sz="2800" b="0" dirty="0"/>
              <a:t>3.	Ailelerin ve çocukların haklarının korunması söz konusudur.</a:t>
            </a:r>
          </a:p>
        </p:txBody>
      </p:sp>
    </p:spTree>
    <p:extLst>
      <p:ext uri="{BB962C8B-B14F-4D97-AF65-F5344CB8AC3E}">
        <p14:creationId xmlns:p14="http://schemas.microsoft.com/office/powerpoint/2010/main" val="28140167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1" y="1100138"/>
            <a:ext cx="8915400" cy="3579812"/>
          </a:xfrm>
        </p:spPr>
        <p:txBody>
          <a:bodyPr>
            <a:normAutofit fontScale="25000" lnSpcReduction="20000"/>
          </a:bodyPr>
          <a:lstStyle/>
          <a:p>
            <a:r>
              <a:rPr lang="tr-TR" dirty="0"/>
              <a:t>•</a:t>
            </a:r>
            <a:r>
              <a:rPr lang="tr-TR" sz="3200" dirty="0"/>
              <a:t>	</a:t>
            </a:r>
            <a:r>
              <a:rPr lang="tr-TR" sz="14400" dirty="0"/>
              <a:t>Kontrol listesi</a:t>
            </a:r>
          </a:p>
          <a:p>
            <a:r>
              <a:rPr lang="tr-TR" sz="3200" b="0" dirty="0" smtClean="0"/>
              <a:t>           </a:t>
            </a:r>
            <a:r>
              <a:rPr lang="tr-TR" sz="12300" b="0" dirty="0" smtClean="0"/>
              <a:t>Amaç </a:t>
            </a:r>
            <a:r>
              <a:rPr lang="tr-TR" sz="12300" b="0" dirty="0"/>
              <a:t>öğrencilerin gelişimini ve yeterlik düzeyini değerlendirmektir. </a:t>
            </a:r>
            <a:endParaRPr lang="tr-TR" sz="12300" b="0" dirty="0" smtClean="0"/>
          </a:p>
          <a:p>
            <a:r>
              <a:rPr lang="tr-TR" sz="12300" b="0" dirty="0"/>
              <a:t> </a:t>
            </a:r>
            <a:r>
              <a:rPr lang="tr-TR" sz="12300" b="0" dirty="0" smtClean="0"/>
              <a:t>  Program kontrol </a:t>
            </a:r>
            <a:r>
              <a:rPr lang="tr-TR" sz="12300" b="0" dirty="0"/>
              <a:t>listeleri uygulanan program ve aşamaları ile ilgilidir. </a:t>
            </a:r>
            <a:endParaRPr lang="tr-TR" sz="12300" b="0" dirty="0" smtClean="0"/>
          </a:p>
          <a:p>
            <a:r>
              <a:rPr lang="tr-TR" sz="12300" b="0" dirty="0"/>
              <a:t> </a:t>
            </a:r>
            <a:r>
              <a:rPr lang="tr-TR" sz="12300" b="0" dirty="0" smtClean="0"/>
              <a:t>  Davranış kontrol </a:t>
            </a:r>
            <a:r>
              <a:rPr lang="tr-TR" sz="12300" b="0" dirty="0"/>
              <a:t>listelerinde sosyal beceriler ya da belirli davranış sorunları yer alır. </a:t>
            </a:r>
            <a:endParaRPr lang="tr-TR" sz="12300" b="0" dirty="0" smtClean="0"/>
          </a:p>
          <a:p>
            <a:r>
              <a:rPr lang="tr-TR" sz="12300" b="0" dirty="0"/>
              <a:t> </a:t>
            </a:r>
            <a:r>
              <a:rPr lang="tr-TR" sz="12300" b="0" dirty="0" smtClean="0"/>
              <a:t>  Kontrol </a:t>
            </a:r>
            <a:r>
              <a:rPr lang="tr-TR" sz="12300" b="0" dirty="0"/>
              <a:t>listeleri genellikle, bilişsel , küçük ve büyük motor gelişim, sosyal ve dil gelişimi </a:t>
            </a:r>
            <a:r>
              <a:rPr lang="tr-TR" sz="12300" b="0" dirty="0" smtClean="0"/>
              <a:t>alanlarına göre </a:t>
            </a:r>
            <a:r>
              <a:rPr lang="tr-TR" sz="12300" b="0" dirty="0"/>
              <a:t>hazırlanmıştır.</a:t>
            </a:r>
          </a:p>
          <a:p>
            <a:endParaRPr lang="tr-TR" dirty="0"/>
          </a:p>
        </p:txBody>
      </p:sp>
    </p:spTree>
    <p:extLst>
      <p:ext uri="{BB962C8B-B14F-4D97-AF65-F5344CB8AC3E}">
        <p14:creationId xmlns:p14="http://schemas.microsoft.com/office/powerpoint/2010/main" val="5221537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1" y="1100138"/>
            <a:ext cx="8915400" cy="3579812"/>
          </a:xfrm>
        </p:spPr>
        <p:txBody>
          <a:bodyPr>
            <a:normAutofit fontScale="92500"/>
          </a:bodyPr>
          <a:lstStyle/>
          <a:p>
            <a:r>
              <a:rPr lang="tr-TR" dirty="0"/>
              <a:t>•	</a:t>
            </a:r>
            <a:r>
              <a:rPr lang="tr-TR" sz="3600" dirty="0"/>
              <a:t>Derecelendirme Ölçekleri</a:t>
            </a:r>
          </a:p>
          <a:p>
            <a:r>
              <a:rPr lang="tr-TR" sz="3600" b="0" dirty="0" smtClean="0"/>
              <a:t>   Bu </a:t>
            </a:r>
            <a:r>
              <a:rPr lang="tr-TR" sz="3600" b="0" dirty="0"/>
              <a:t>ölçeklerin amacı, öğretimi planlamak amacı ile çocuklar hakkında gerekli bilgiyi hızlıca tanımlamaktır. Bu ölçekler öğretmene öğrencinin belirli bir özelliği hakkında daha detaylı bilgi edinmesini sağlar</a:t>
            </a:r>
          </a:p>
          <a:p>
            <a:endParaRPr lang="tr-TR" dirty="0"/>
          </a:p>
        </p:txBody>
      </p:sp>
    </p:spTree>
    <p:extLst>
      <p:ext uri="{BB962C8B-B14F-4D97-AF65-F5344CB8AC3E}">
        <p14:creationId xmlns:p14="http://schemas.microsoft.com/office/powerpoint/2010/main" val="3924379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00B0F0"/>
                </a:solidFill>
              </a:rPr>
              <a:t>Değerlendİrme AşamalarI:</a:t>
            </a:r>
            <a:endParaRPr lang="tr-TR"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r>
              <a:rPr lang="tr-TR" sz="2800" b="0" dirty="0"/>
              <a:t>•	</a:t>
            </a:r>
            <a:r>
              <a:rPr lang="tr-TR" sz="2800" dirty="0">
                <a:solidFill>
                  <a:srgbClr val="FF0000"/>
                </a:solidFill>
              </a:rPr>
              <a:t>Tarama/Gönderme</a:t>
            </a:r>
          </a:p>
          <a:p>
            <a:r>
              <a:rPr lang="tr-TR" sz="2800" b="0" dirty="0"/>
              <a:t>Okulda öğrenme ve davranış sorunları olan öğrencilerin uzman kişilere ve kuruluşlara gönderilmesi ile ilgili kararlar almak için yapılan </a:t>
            </a:r>
            <a:r>
              <a:rPr lang="tr-TR" sz="2800" b="0" dirty="0" smtClean="0"/>
              <a:t>veri </a:t>
            </a:r>
            <a:r>
              <a:rPr lang="tr-TR" sz="2800" b="0" dirty="0"/>
              <a:t>toplama çalışmalarıdır.</a:t>
            </a:r>
          </a:p>
          <a:p>
            <a:endParaRPr lang="tr-TR" sz="2800" b="0" dirty="0"/>
          </a:p>
          <a:p>
            <a:r>
              <a:rPr lang="tr-TR" sz="2800" b="0" dirty="0"/>
              <a:t>Tarama sürecinde toplanan bilgilere dayanılarak öğrencinin daha detaylı bir değerlendirmeye gereksinimi olup olmadığı bulunmaya çalışılır.</a:t>
            </a:r>
          </a:p>
          <a:p>
            <a:endParaRPr lang="tr-TR" dirty="0"/>
          </a:p>
        </p:txBody>
      </p:sp>
    </p:spTree>
    <p:extLst>
      <p:ext uri="{BB962C8B-B14F-4D97-AF65-F5344CB8AC3E}">
        <p14:creationId xmlns:p14="http://schemas.microsoft.com/office/powerpoint/2010/main" val="1132627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066800"/>
            <a:ext cx="8382000" cy="3579812"/>
          </a:xfrm>
        </p:spPr>
        <p:txBody>
          <a:bodyPr>
            <a:normAutofit/>
          </a:bodyPr>
          <a:lstStyle/>
          <a:p>
            <a:r>
              <a:rPr lang="tr-TR" sz="2800" b="0" dirty="0"/>
              <a:t>Tarama okul öncesi ve ilköğretim </a:t>
            </a:r>
            <a:r>
              <a:rPr lang="tr-TR" sz="2800" b="0" dirty="0" smtClean="0"/>
              <a:t>dönemlerine</a:t>
            </a:r>
          </a:p>
          <a:p>
            <a:r>
              <a:rPr lang="tr-TR" sz="2800" b="0" dirty="0" smtClean="0"/>
              <a:t>göre </a:t>
            </a:r>
            <a:r>
              <a:rPr lang="tr-TR" sz="2800" b="0" dirty="0"/>
              <a:t>farklılık gösterir. </a:t>
            </a:r>
          </a:p>
          <a:p>
            <a:r>
              <a:rPr lang="tr-TR" sz="2800" b="0" dirty="0"/>
              <a:t>•	Okul öncesi dönemdeki çocukları değerlendirme süreci yetersizliği olan çocukları arayıp bulma etkinliğidir.</a:t>
            </a:r>
          </a:p>
          <a:p>
            <a:r>
              <a:rPr lang="tr-TR" sz="2800" b="0" dirty="0"/>
              <a:t>•	İlk kez bir okula katılan ya da yeni bir okula transfer olan çocuklar için </a:t>
            </a:r>
            <a:r>
              <a:rPr lang="tr-TR" sz="2800" b="0" dirty="0" smtClean="0"/>
              <a:t>de tarama </a:t>
            </a:r>
            <a:r>
              <a:rPr lang="tr-TR" sz="2800" b="0" dirty="0"/>
              <a:t>gerekir.</a:t>
            </a:r>
          </a:p>
          <a:p>
            <a:endParaRPr lang="tr-TR" dirty="0"/>
          </a:p>
        </p:txBody>
      </p:sp>
    </p:spTree>
    <p:extLst>
      <p:ext uri="{BB962C8B-B14F-4D97-AF65-F5344CB8AC3E}">
        <p14:creationId xmlns:p14="http://schemas.microsoft.com/office/powerpoint/2010/main" val="885825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1" y="1100138"/>
            <a:ext cx="8991600" cy="3579812"/>
          </a:xfrm>
        </p:spPr>
        <p:txBody>
          <a:bodyPr>
            <a:normAutofit/>
          </a:bodyPr>
          <a:lstStyle/>
          <a:p>
            <a:r>
              <a:rPr lang="tr-TR" sz="3200" b="0" dirty="0"/>
              <a:t>Tarama etkinlikleri son derece önemlidir. Çünkü çocuğun yetersizliği ne kadar erken belirlenirse, eğitime o kadar erken başlanır. Özellikle hafif derecede yetersizliği olan öğrencilerin çabuk farkedilememeleri kaynaştırma eğitimi için bir problemdir.</a:t>
            </a:r>
          </a:p>
        </p:txBody>
      </p:sp>
    </p:spTree>
    <p:extLst>
      <p:ext uri="{BB962C8B-B14F-4D97-AF65-F5344CB8AC3E}">
        <p14:creationId xmlns:p14="http://schemas.microsoft.com/office/powerpoint/2010/main" val="3723598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1" y="1100138"/>
            <a:ext cx="8839200" cy="3579812"/>
          </a:xfrm>
        </p:spPr>
        <p:txBody>
          <a:bodyPr>
            <a:normAutofit fontScale="92500" lnSpcReduction="10000"/>
          </a:bodyPr>
          <a:lstStyle/>
          <a:p>
            <a:r>
              <a:rPr lang="tr-TR" sz="2800" b="0" dirty="0"/>
              <a:t>Tarama sürecinde çeşitli formal ve informal değerlendirme tekniklerine yer verilebilir. Uzman yapımı standart testlerin yanı sıra, öğretmen yapımı testlere, davranış </a:t>
            </a:r>
            <a:r>
              <a:rPr lang="tr-TR" sz="2800" b="0" dirty="0" smtClean="0"/>
              <a:t>kontrol </a:t>
            </a:r>
            <a:r>
              <a:rPr lang="tr-TR" sz="2800" b="0" dirty="0"/>
              <a:t>listelerine, gözlemlere ve görüşmelere yer verilebilir.</a:t>
            </a:r>
          </a:p>
          <a:p>
            <a:endParaRPr lang="tr-TR" sz="2800" b="0" dirty="0"/>
          </a:p>
          <a:p>
            <a:r>
              <a:rPr lang="tr-TR" sz="2800" b="0" dirty="0"/>
              <a:t>Akademik ve davranışsal işlemlere ek olarak konuşma, görme ve işitme ve sağlık taramalarına da yer verilmelidir.</a:t>
            </a:r>
          </a:p>
          <a:p>
            <a:endParaRPr lang="tr-TR" dirty="0"/>
          </a:p>
        </p:txBody>
      </p:sp>
    </p:spTree>
    <p:extLst>
      <p:ext uri="{BB962C8B-B14F-4D97-AF65-F5344CB8AC3E}">
        <p14:creationId xmlns:p14="http://schemas.microsoft.com/office/powerpoint/2010/main" val="3132144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	</a:t>
            </a:r>
            <a:r>
              <a:rPr lang="tr-TR" b="1" dirty="0">
                <a:solidFill>
                  <a:srgbClr val="FF0000"/>
                </a:solidFill>
              </a:rPr>
              <a:t>TANILAMA</a:t>
            </a:r>
          </a:p>
        </p:txBody>
      </p:sp>
      <p:sp>
        <p:nvSpPr>
          <p:cNvPr id="3" name="Content Placeholder 2"/>
          <p:cNvSpPr>
            <a:spLocks noGrp="1"/>
          </p:cNvSpPr>
          <p:nvPr>
            <p:ph idx="1"/>
          </p:nvPr>
        </p:nvSpPr>
        <p:spPr>
          <a:xfrm>
            <a:off x="381000" y="1100628"/>
            <a:ext cx="8534400" cy="3579849"/>
          </a:xfrm>
        </p:spPr>
        <p:txBody>
          <a:bodyPr>
            <a:noAutofit/>
          </a:bodyPr>
          <a:lstStyle/>
          <a:p>
            <a:r>
              <a:rPr lang="tr-TR" sz="4000" b="0" dirty="0"/>
              <a:t>Tanılama sürecinde öğrencinin gelişim geriliğine ya da yetersizliğine sahip olup olmadığı, eğer varsa bunun yapı ve düzeyi belirlenmeye çalışılır. Bunun  için çocuklar rehberlik ve Araştırma Merkezlerine yönlendirilir.</a:t>
            </a:r>
          </a:p>
        </p:txBody>
      </p:sp>
    </p:spTree>
    <p:extLst>
      <p:ext uri="{BB962C8B-B14F-4D97-AF65-F5344CB8AC3E}">
        <p14:creationId xmlns:p14="http://schemas.microsoft.com/office/powerpoint/2010/main" val="3845956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1" y="533400"/>
            <a:ext cx="8915400" cy="4146550"/>
          </a:xfrm>
        </p:spPr>
        <p:txBody>
          <a:bodyPr>
            <a:noAutofit/>
          </a:bodyPr>
          <a:lstStyle/>
          <a:p>
            <a:r>
              <a:rPr lang="tr-TR" sz="4000" b="0" dirty="0"/>
              <a:t>Tanılamanın amacı yetersizliği olan çocuklara yardımcı olacak eğitim türlerinin ve yapısının belirlenmesidir. Tanılamada öğrencinin sağlık, görme, işitme, sosyal ve duygusal durumu, genel zekası, akademik performansı, iletişim ve motor yetenekleri değerlendirilir.</a:t>
            </a:r>
          </a:p>
        </p:txBody>
      </p:sp>
    </p:spTree>
    <p:extLst>
      <p:ext uri="{BB962C8B-B14F-4D97-AF65-F5344CB8AC3E}">
        <p14:creationId xmlns:p14="http://schemas.microsoft.com/office/powerpoint/2010/main" val="404760080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154</TotalTime>
  <Words>624</Words>
  <Application>Microsoft Office PowerPoint</Application>
  <PresentationFormat>On-screen Show (4:3)</PresentationFormat>
  <Paragraphs>89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Angles</vt:lpstr>
      <vt:lpstr> ÖZEL EĞİTİM </vt:lpstr>
      <vt:lpstr>DEĞERLENDİRME</vt:lpstr>
      <vt:lpstr>PowerPoint Presentation</vt:lpstr>
      <vt:lpstr>Değerlendİrme AşamalarI:</vt:lpstr>
      <vt:lpstr>PowerPoint Presentation</vt:lpstr>
      <vt:lpstr>PowerPoint Presentation</vt:lpstr>
      <vt:lpstr>PowerPoint Presentation</vt:lpstr>
      <vt:lpstr>• TANILAMA</vt:lpstr>
      <vt:lpstr>PowerPoint Presentation</vt:lpstr>
      <vt:lpstr>• ÖZEL EĞİTİME UYGUNLUĞU BELİRLEME</vt:lpstr>
      <vt:lpstr>PowerPoint Presentation</vt:lpstr>
      <vt:lpstr>PROGRAMI PLANLAMA</vt:lpstr>
      <vt:lpstr>BEP nedİr?</vt:lpstr>
      <vt:lpstr>PowerPoint Presentation</vt:lpstr>
      <vt:lpstr>ÖĞRETİM PROGRAMINI DEĞERLENDİRME</vt:lpstr>
      <vt:lpstr>PowerPoint Presentation</vt:lpstr>
      <vt:lpstr>DEĞERLENDİRME TÜRLERİ</vt:lpstr>
      <vt:lpstr>PowerPoint Presentation</vt:lpstr>
      <vt:lpstr>PowerPoint Presentation</vt:lpstr>
      <vt:lpstr> İNFORMAL DEĞERLENDİRME VE TÜRLERİ</vt:lpstr>
      <vt:lpstr>•Programa dayalI değerlendİrme</vt:lpstr>
      <vt:lpstr>•Ölçüt bağImlI değerlendİrmeler</vt:lpstr>
      <vt:lpstr>•Öğrencİ ürün dosyasInın(PORTFOLYO)        değerlendİrİlmesİ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ÖZEL EĞİTİM </dc:title>
  <dc:creator/>
  <cp:lastModifiedBy>hülya CEYLAN</cp:lastModifiedBy>
  <cp:revision>8</cp:revision>
  <dcterms:created xsi:type="dcterms:W3CDTF">2006-08-16T00:00:00Z</dcterms:created>
  <dcterms:modified xsi:type="dcterms:W3CDTF">2012-09-25T12:29:39Z</dcterms:modified>
</cp:coreProperties>
</file>