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2" r:id="rId4"/>
  </p:sldMasterIdLst>
  <p:notesMasterIdLst>
    <p:notesMasterId r:id="rId35"/>
  </p:notesMasterIdLst>
  <p:handoutMasterIdLst>
    <p:handoutMasterId r:id="rId36"/>
  </p:handoutMasterIdLst>
  <p:sldIdLst>
    <p:sldId id="410" r:id="rId5"/>
    <p:sldId id="290" r:id="rId6"/>
    <p:sldId id="417" r:id="rId7"/>
    <p:sldId id="418" r:id="rId8"/>
    <p:sldId id="419" r:id="rId9"/>
    <p:sldId id="420" r:id="rId10"/>
    <p:sldId id="421" r:id="rId11"/>
    <p:sldId id="423" r:id="rId12"/>
    <p:sldId id="422" r:id="rId13"/>
    <p:sldId id="424" r:id="rId14"/>
    <p:sldId id="425" r:id="rId15"/>
    <p:sldId id="427" r:id="rId16"/>
    <p:sldId id="428" r:id="rId17"/>
    <p:sldId id="430" r:id="rId18"/>
    <p:sldId id="429" r:id="rId19"/>
    <p:sldId id="431" r:id="rId20"/>
    <p:sldId id="432" r:id="rId21"/>
    <p:sldId id="433" r:id="rId22"/>
    <p:sldId id="434" r:id="rId23"/>
    <p:sldId id="435" r:id="rId24"/>
    <p:sldId id="392" r:id="rId25"/>
    <p:sldId id="414" r:id="rId26"/>
    <p:sldId id="393" r:id="rId27"/>
    <p:sldId id="436" r:id="rId28"/>
    <p:sldId id="395" r:id="rId29"/>
    <p:sldId id="406" r:id="rId30"/>
    <p:sldId id="396" r:id="rId31"/>
    <p:sldId id="397" r:id="rId32"/>
    <p:sldId id="398" r:id="rId33"/>
    <p:sldId id="437" r:id="rId3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A14CCD-CDD3-2A6F-23B4-A6E781242578}" name="Teressa Farough" initials="TF" userId="ba06a992ca5cef6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FBE"/>
    <a:srgbClr val="CC0000"/>
    <a:srgbClr val="FFCC00"/>
    <a:srgbClr val="000066"/>
    <a:srgbClr val="663300"/>
    <a:srgbClr val="1C1C1C"/>
    <a:srgbClr val="CC9900"/>
    <a:srgbClr val="FEED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461809-B020-7F1E-AE3F-FC81521E0472}" v="8" dt="2023-09-05T20:20:11.740"/>
    <p1510:client id="{FE78E46B-7065-BD2E-EBA5-2EFB6F91BF90}" v="11" dt="2023-09-04T21:46:36.6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18" autoAdjust="0"/>
    <p:restoredTop sz="64352" autoAdjust="0"/>
  </p:normalViewPr>
  <p:slideViewPr>
    <p:cSldViewPr snapToGrid="0" snapToObjects="1">
      <p:cViewPr varScale="1">
        <p:scale>
          <a:sx n="71" d="100"/>
          <a:sy n="71" d="100"/>
        </p:scale>
        <p:origin x="273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42" d="100"/>
          <a:sy n="42" d="100"/>
        </p:scale>
        <p:origin x="2060" y="4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essafarough@gmail.com" userId="S::urn:spo:guest#teressafarough@gmail.com::" providerId="AD" clId="Web-{D0461809-B020-7F1E-AE3F-FC81521E0472}"/>
    <pc:docChg chg="modSld">
      <pc:chgData name="teressafarough@gmail.com" userId="S::urn:spo:guest#teressafarough@gmail.com::" providerId="AD" clId="Web-{D0461809-B020-7F1E-AE3F-FC81521E0472}" dt="2023-09-05T20:20:11.740" v="6" actId="20577"/>
      <pc:docMkLst>
        <pc:docMk/>
      </pc:docMkLst>
      <pc:sldChg chg="addSp delSp modSp modCm">
        <pc:chgData name="teressafarough@gmail.com" userId="S::urn:spo:guest#teressafarough@gmail.com::" providerId="AD" clId="Web-{D0461809-B020-7F1E-AE3F-FC81521E0472}" dt="2023-09-05T20:20:11.740" v="6" actId="20577"/>
        <pc:sldMkLst>
          <pc:docMk/>
          <pc:sldMk cId="3232837821" sldId="427"/>
        </pc:sldMkLst>
        <pc:spChg chg="mod">
          <ac:chgData name="teressafarough@gmail.com" userId="S::urn:spo:guest#teressafarough@gmail.com::" providerId="AD" clId="Web-{D0461809-B020-7F1E-AE3F-FC81521E0472}" dt="2023-09-05T20:20:11.740" v="6" actId="20577"/>
          <ac:spMkLst>
            <pc:docMk/>
            <pc:sldMk cId="3232837821" sldId="427"/>
            <ac:spMk id="4101" creationId="{00000000-0000-0000-0000-000000000000}"/>
          </ac:spMkLst>
        </pc:spChg>
        <pc:picChg chg="add mod">
          <ac:chgData name="teressafarough@gmail.com" userId="S::urn:spo:guest#teressafarough@gmail.com::" providerId="AD" clId="Web-{D0461809-B020-7F1E-AE3F-FC81521E0472}" dt="2023-09-05T20:19:49.536" v="4" actId="1076"/>
          <ac:picMkLst>
            <pc:docMk/>
            <pc:sldMk cId="3232837821" sldId="427"/>
            <ac:picMk id="2" creationId="{B30D86D5-4117-196E-22D9-533908FA6E07}"/>
          </ac:picMkLst>
        </pc:picChg>
        <pc:picChg chg="del">
          <ac:chgData name="teressafarough@gmail.com" userId="S::urn:spo:guest#teressafarough@gmail.com::" providerId="AD" clId="Web-{D0461809-B020-7F1E-AE3F-FC81521E0472}" dt="2023-09-05T20:18:51.581" v="0"/>
          <ac:picMkLst>
            <pc:docMk/>
            <pc:sldMk cId="3232837821" sldId="427"/>
            <ac:picMk id="8" creationId="{54C9652A-26E1-942B-A340-53D9CB93DCE3}"/>
          </ac:picMkLst>
        </pc:picChg>
        <pc:extLst>
          <p:ext xmlns:p="http://schemas.openxmlformats.org/presentationml/2006/main" uri="{D6D511B9-2390-475A-947B-AFAB55BFBCF1}">
            <pc226:cmChg xmlns:pc226="http://schemas.microsoft.com/office/powerpoint/2022/06/main/command" chg="mod">
              <pc226:chgData name="teressafarough@gmail.com" userId="S::urn:spo:guest#teressafarough@gmail.com::" providerId="AD" clId="Web-{D0461809-B020-7F1E-AE3F-FC81521E0472}" dt="2023-09-05T20:19:57.521" v="5"/>
              <pc2:cmMkLst xmlns:pc2="http://schemas.microsoft.com/office/powerpoint/2019/9/main/command">
                <pc:docMk/>
                <pc:sldMk cId="3232837821" sldId="427"/>
                <pc2:cmMk id="{36692B15-B4C6-4E63-A8E6-5ECFD0680BEA}"/>
              </pc2:cmMkLst>
            </pc226:cmChg>
          </p:ext>
        </pc:extLst>
      </pc:sldChg>
    </pc:docChg>
  </pc:docChgLst>
  <pc:docChgLst>
    <pc:chgData name="teressafarough@gmail.com" userId="S::urn:spo:guest#teressafarough@gmail.com::" providerId="AD" clId="Web-{FE78E46B-7065-BD2E-EBA5-2EFB6F91BF90}"/>
    <pc:docChg chg="modSld">
      <pc:chgData name="teressafarough@gmail.com" userId="S::urn:spo:guest#teressafarough@gmail.com::" providerId="AD" clId="Web-{FE78E46B-7065-BD2E-EBA5-2EFB6F91BF90}" dt="2023-09-04T21:46:36.613" v="10" actId="1076"/>
      <pc:docMkLst>
        <pc:docMk/>
      </pc:docMkLst>
      <pc:sldChg chg="modSp">
        <pc:chgData name="teressafarough@gmail.com" userId="S::urn:spo:guest#teressafarough@gmail.com::" providerId="AD" clId="Web-{FE78E46B-7065-BD2E-EBA5-2EFB6F91BF90}" dt="2023-09-04T21:44:43.593" v="2"/>
        <pc:sldMkLst>
          <pc:docMk/>
          <pc:sldMk cId="0" sldId="290"/>
        </pc:sldMkLst>
        <pc:spChg chg="mod">
          <ac:chgData name="teressafarough@gmail.com" userId="S::urn:spo:guest#teressafarough@gmail.com::" providerId="AD" clId="Web-{FE78E46B-7065-BD2E-EBA5-2EFB6F91BF90}" dt="2023-09-04T21:44:43.593" v="2"/>
          <ac:spMkLst>
            <pc:docMk/>
            <pc:sldMk cId="0" sldId="290"/>
            <ac:spMk id="5" creationId="{744F5CFF-7A47-4E32-8962-6131119B8D64}"/>
          </ac:spMkLst>
        </pc:spChg>
      </pc:sldChg>
      <pc:sldChg chg="modSp">
        <pc:chgData name="teressafarough@gmail.com" userId="S::urn:spo:guest#teressafarough@gmail.com::" providerId="AD" clId="Web-{FE78E46B-7065-BD2E-EBA5-2EFB6F91BF90}" dt="2023-09-04T21:44:43.593" v="2"/>
        <pc:sldMkLst>
          <pc:docMk/>
          <pc:sldMk cId="0" sldId="392"/>
        </pc:sldMkLst>
        <pc:spChg chg="mod">
          <ac:chgData name="teressafarough@gmail.com" userId="S::urn:spo:guest#teressafarough@gmail.com::" providerId="AD" clId="Web-{FE78E46B-7065-BD2E-EBA5-2EFB6F91BF90}" dt="2023-09-04T21:44:43.593" v="2"/>
          <ac:spMkLst>
            <pc:docMk/>
            <pc:sldMk cId="0" sldId="392"/>
            <ac:spMk id="5" creationId="{1D986EF6-40E7-43A6-8DCA-FADF344CFD57}"/>
          </ac:spMkLst>
        </pc:spChg>
      </pc:sldChg>
      <pc:sldChg chg="modSp">
        <pc:chgData name="teressafarough@gmail.com" userId="S::urn:spo:guest#teressafarough@gmail.com::" providerId="AD" clId="Web-{FE78E46B-7065-BD2E-EBA5-2EFB6F91BF90}" dt="2023-09-04T21:46:05.486" v="7" actId="1076"/>
        <pc:sldMkLst>
          <pc:docMk/>
          <pc:sldMk cId="0" sldId="393"/>
        </pc:sldMkLst>
        <pc:spChg chg="mod">
          <ac:chgData name="teressafarough@gmail.com" userId="S::urn:spo:guest#teressafarough@gmail.com::" providerId="AD" clId="Web-{FE78E46B-7065-BD2E-EBA5-2EFB6F91BF90}" dt="2023-09-04T21:46:05.486" v="7" actId="1076"/>
          <ac:spMkLst>
            <pc:docMk/>
            <pc:sldMk cId="0" sldId="393"/>
            <ac:spMk id="5" creationId="{60ABDACF-23F0-40AA-9FC7-2AD4F81FF0F4}"/>
          </ac:spMkLst>
        </pc:spChg>
      </pc:sldChg>
      <pc:sldChg chg="modSp">
        <pc:chgData name="teressafarough@gmail.com" userId="S::urn:spo:guest#teressafarough@gmail.com::" providerId="AD" clId="Web-{FE78E46B-7065-BD2E-EBA5-2EFB6F91BF90}" dt="2023-09-04T21:46:17.174" v="8" actId="1076"/>
        <pc:sldMkLst>
          <pc:docMk/>
          <pc:sldMk cId="0" sldId="395"/>
        </pc:sldMkLst>
        <pc:spChg chg="mod">
          <ac:chgData name="teressafarough@gmail.com" userId="S::urn:spo:guest#teressafarough@gmail.com::" providerId="AD" clId="Web-{FE78E46B-7065-BD2E-EBA5-2EFB6F91BF90}" dt="2023-09-04T21:46:17.174" v="8" actId="1076"/>
          <ac:spMkLst>
            <pc:docMk/>
            <pc:sldMk cId="0" sldId="395"/>
            <ac:spMk id="5" creationId="{029F3621-39D6-4B67-8845-BCCDC866CB63}"/>
          </ac:spMkLst>
        </pc:spChg>
      </pc:sldChg>
      <pc:sldChg chg="modSp">
        <pc:chgData name="teressafarough@gmail.com" userId="S::urn:spo:guest#teressafarough@gmail.com::" providerId="AD" clId="Web-{FE78E46B-7065-BD2E-EBA5-2EFB6F91BF90}" dt="2023-09-04T21:44:43.593" v="2"/>
        <pc:sldMkLst>
          <pc:docMk/>
          <pc:sldMk cId="0" sldId="396"/>
        </pc:sldMkLst>
        <pc:spChg chg="mod">
          <ac:chgData name="teressafarough@gmail.com" userId="S::urn:spo:guest#teressafarough@gmail.com::" providerId="AD" clId="Web-{FE78E46B-7065-BD2E-EBA5-2EFB6F91BF90}" dt="2023-09-04T21:44:43.593" v="2"/>
          <ac:spMkLst>
            <pc:docMk/>
            <pc:sldMk cId="0" sldId="396"/>
            <ac:spMk id="5" creationId="{445689A0-56E9-47E3-9901-4A7B173129B3}"/>
          </ac:spMkLst>
        </pc:spChg>
      </pc:sldChg>
      <pc:sldChg chg="modSp">
        <pc:chgData name="teressafarough@gmail.com" userId="S::urn:spo:guest#teressafarough@gmail.com::" providerId="AD" clId="Web-{FE78E46B-7065-BD2E-EBA5-2EFB6F91BF90}" dt="2023-09-04T21:46:27.722" v="9" actId="1076"/>
        <pc:sldMkLst>
          <pc:docMk/>
          <pc:sldMk cId="0" sldId="397"/>
        </pc:sldMkLst>
        <pc:spChg chg="mod">
          <ac:chgData name="teressafarough@gmail.com" userId="S::urn:spo:guest#teressafarough@gmail.com::" providerId="AD" clId="Web-{FE78E46B-7065-BD2E-EBA5-2EFB6F91BF90}" dt="2023-09-04T21:46:27.722" v="9" actId="1076"/>
          <ac:spMkLst>
            <pc:docMk/>
            <pc:sldMk cId="0" sldId="397"/>
            <ac:spMk id="5" creationId="{98D43CE6-9AAD-4F68-B993-F0D945B56F8C}"/>
          </ac:spMkLst>
        </pc:spChg>
      </pc:sldChg>
      <pc:sldChg chg="modSp">
        <pc:chgData name="teressafarough@gmail.com" userId="S::urn:spo:guest#teressafarough@gmail.com::" providerId="AD" clId="Web-{FE78E46B-7065-BD2E-EBA5-2EFB6F91BF90}" dt="2023-09-04T21:44:43.593" v="2"/>
        <pc:sldMkLst>
          <pc:docMk/>
          <pc:sldMk cId="0" sldId="398"/>
        </pc:sldMkLst>
        <pc:spChg chg="mod">
          <ac:chgData name="teressafarough@gmail.com" userId="S::urn:spo:guest#teressafarough@gmail.com::" providerId="AD" clId="Web-{FE78E46B-7065-BD2E-EBA5-2EFB6F91BF90}" dt="2023-09-04T21:44:43.593" v="2"/>
          <ac:spMkLst>
            <pc:docMk/>
            <pc:sldMk cId="0" sldId="398"/>
            <ac:spMk id="6" creationId="{F408D8F2-859E-4330-BBCD-28EC16F259B3}"/>
          </ac:spMkLst>
        </pc:spChg>
      </pc:sldChg>
      <pc:sldChg chg="modSp">
        <pc:chgData name="teressafarough@gmail.com" userId="S::urn:spo:guest#teressafarough@gmail.com::" providerId="AD" clId="Web-{FE78E46B-7065-BD2E-EBA5-2EFB6F91BF90}" dt="2023-09-04T21:44:43.593" v="2"/>
        <pc:sldMkLst>
          <pc:docMk/>
          <pc:sldMk cId="0" sldId="406"/>
        </pc:sldMkLst>
        <pc:spChg chg="mod">
          <ac:chgData name="teressafarough@gmail.com" userId="S::urn:spo:guest#teressafarough@gmail.com::" providerId="AD" clId="Web-{FE78E46B-7065-BD2E-EBA5-2EFB6F91BF90}" dt="2023-09-04T21:44:43.593" v="2"/>
          <ac:spMkLst>
            <pc:docMk/>
            <pc:sldMk cId="0" sldId="406"/>
            <ac:spMk id="5" creationId="{3C30F258-3E6D-4BC3-8838-FAE00EB49184}"/>
          </ac:spMkLst>
        </pc:spChg>
      </pc:sldChg>
      <pc:sldChg chg="modSp">
        <pc:chgData name="teressafarough@gmail.com" userId="S::urn:spo:guest#teressafarough@gmail.com::" providerId="AD" clId="Web-{FE78E46B-7065-BD2E-EBA5-2EFB6F91BF90}" dt="2023-09-04T21:44:43.593" v="2"/>
        <pc:sldMkLst>
          <pc:docMk/>
          <pc:sldMk cId="0" sldId="410"/>
        </pc:sldMkLst>
        <pc:spChg chg="mod">
          <ac:chgData name="teressafarough@gmail.com" userId="S::urn:spo:guest#teressafarough@gmail.com::" providerId="AD" clId="Web-{FE78E46B-7065-BD2E-EBA5-2EFB6F91BF90}" dt="2023-09-04T21:44:43.593" v="2"/>
          <ac:spMkLst>
            <pc:docMk/>
            <pc:sldMk cId="0" sldId="410"/>
            <ac:spMk id="4" creationId="{F4DAEBEE-0EB8-44A6-9A8D-2D874B899420}"/>
          </ac:spMkLst>
        </pc:spChg>
      </pc:sldChg>
      <pc:sldChg chg="modSp">
        <pc:chgData name="teressafarough@gmail.com" userId="S::urn:spo:guest#teressafarough@gmail.com::" providerId="AD" clId="Web-{FE78E46B-7065-BD2E-EBA5-2EFB6F91BF90}" dt="2023-09-04T21:44:43.593" v="2"/>
        <pc:sldMkLst>
          <pc:docMk/>
          <pc:sldMk cId="0" sldId="414"/>
        </pc:sldMkLst>
        <pc:spChg chg="mod">
          <ac:chgData name="teressafarough@gmail.com" userId="S::urn:spo:guest#teressafarough@gmail.com::" providerId="AD" clId="Web-{FE78E46B-7065-BD2E-EBA5-2EFB6F91BF90}" dt="2023-09-04T21:44:43.593" v="2"/>
          <ac:spMkLst>
            <pc:docMk/>
            <pc:sldMk cId="0" sldId="414"/>
            <ac:spMk id="5" creationId="{7897A00E-B8F6-4987-A86B-ECAEEC5110BC}"/>
          </ac:spMkLst>
        </pc:spChg>
      </pc:sldChg>
      <pc:sldChg chg="modSp">
        <pc:chgData name="teressafarough@gmail.com" userId="S::urn:spo:guest#teressafarough@gmail.com::" providerId="AD" clId="Web-{FE78E46B-7065-BD2E-EBA5-2EFB6F91BF90}" dt="2023-09-04T21:44:43.593" v="2"/>
        <pc:sldMkLst>
          <pc:docMk/>
          <pc:sldMk cId="1008041250" sldId="417"/>
        </pc:sldMkLst>
        <pc:spChg chg="mod">
          <ac:chgData name="teressafarough@gmail.com" userId="S::urn:spo:guest#teressafarough@gmail.com::" providerId="AD" clId="Web-{FE78E46B-7065-BD2E-EBA5-2EFB6F91BF90}" dt="2023-09-04T21:44:43.593" v="2"/>
          <ac:spMkLst>
            <pc:docMk/>
            <pc:sldMk cId="1008041250" sldId="417"/>
            <ac:spMk id="5" creationId="{744F5CFF-7A47-4E32-8962-6131119B8D64}"/>
          </ac:spMkLst>
        </pc:spChg>
      </pc:sldChg>
      <pc:sldChg chg="modSp">
        <pc:chgData name="teressafarough@gmail.com" userId="S::urn:spo:guest#teressafarough@gmail.com::" providerId="AD" clId="Web-{FE78E46B-7065-BD2E-EBA5-2EFB6F91BF90}" dt="2023-09-04T21:44:43.593" v="2"/>
        <pc:sldMkLst>
          <pc:docMk/>
          <pc:sldMk cId="3235551631" sldId="418"/>
        </pc:sldMkLst>
        <pc:spChg chg="mod">
          <ac:chgData name="teressafarough@gmail.com" userId="S::urn:spo:guest#teressafarough@gmail.com::" providerId="AD" clId="Web-{FE78E46B-7065-BD2E-EBA5-2EFB6F91BF90}" dt="2023-09-04T21:44:43.593" v="2"/>
          <ac:spMkLst>
            <pc:docMk/>
            <pc:sldMk cId="3235551631" sldId="418"/>
            <ac:spMk id="5" creationId="{744F5CFF-7A47-4E32-8962-6131119B8D64}"/>
          </ac:spMkLst>
        </pc:spChg>
      </pc:sldChg>
      <pc:sldChg chg="modSp">
        <pc:chgData name="teressafarough@gmail.com" userId="S::urn:spo:guest#teressafarough@gmail.com::" providerId="AD" clId="Web-{FE78E46B-7065-BD2E-EBA5-2EFB6F91BF90}" dt="2023-09-04T21:44:43.593" v="2"/>
        <pc:sldMkLst>
          <pc:docMk/>
          <pc:sldMk cId="3355700826" sldId="419"/>
        </pc:sldMkLst>
        <pc:spChg chg="mod">
          <ac:chgData name="teressafarough@gmail.com" userId="S::urn:spo:guest#teressafarough@gmail.com::" providerId="AD" clId="Web-{FE78E46B-7065-BD2E-EBA5-2EFB6F91BF90}" dt="2023-09-04T21:44:43.593" v="2"/>
          <ac:spMkLst>
            <pc:docMk/>
            <pc:sldMk cId="3355700826" sldId="419"/>
            <ac:spMk id="5" creationId="{744F5CFF-7A47-4E32-8962-6131119B8D64}"/>
          </ac:spMkLst>
        </pc:spChg>
      </pc:sldChg>
      <pc:sldChg chg="modSp">
        <pc:chgData name="teressafarough@gmail.com" userId="S::urn:spo:guest#teressafarough@gmail.com::" providerId="AD" clId="Web-{FE78E46B-7065-BD2E-EBA5-2EFB6F91BF90}" dt="2023-09-04T21:44:43.593" v="2"/>
        <pc:sldMkLst>
          <pc:docMk/>
          <pc:sldMk cId="3948742330" sldId="420"/>
        </pc:sldMkLst>
        <pc:spChg chg="mod">
          <ac:chgData name="teressafarough@gmail.com" userId="S::urn:spo:guest#teressafarough@gmail.com::" providerId="AD" clId="Web-{FE78E46B-7065-BD2E-EBA5-2EFB6F91BF90}" dt="2023-09-04T21:44:43.593" v="2"/>
          <ac:spMkLst>
            <pc:docMk/>
            <pc:sldMk cId="3948742330" sldId="420"/>
            <ac:spMk id="5" creationId="{744F5CFF-7A47-4E32-8962-6131119B8D64}"/>
          </ac:spMkLst>
        </pc:spChg>
      </pc:sldChg>
      <pc:sldChg chg="modSp">
        <pc:chgData name="teressafarough@gmail.com" userId="S::urn:spo:guest#teressafarough@gmail.com::" providerId="AD" clId="Web-{FE78E46B-7065-BD2E-EBA5-2EFB6F91BF90}" dt="2023-09-04T21:45:12.750" v="3" actId="1076"/>
        <pc:sldMkLst>
          <pc:docMk/>
          <pc:sldMk cId="33832255" sldId="421"/>
        </pc:sldMkLst>
        <pc:spChg chg="mod">
          <ac:chgData name="teressafarough@gmail.com" userId="S::urn:spo:guest#teressafarough@gmail.com::" providerId="AD" clId="Web-{FE78E46B-7065-BD2E-EBA5-2EFB6F91BF90}" dt="2023-09-04T21:45:12.750" v="3" actId="1076"/>
          <ac:spMkLst>
            <pc:docMk/>
            <pc:sldMk cId="33832255" sldId="421"/>
            <ac:spMk id="5" creationId="{744F5CFF-7A47-4E32-8962-6131119B8D64}"/>
          </ac:spMkLst>
        </pc:spChg>
      </pc:sldChg>
      <pc:sldChg chg="modSp">
        <pc:chgData name="teressafarough@gmail.com" userId="S::urn:spo:guest#teressafarough@gmail.com::" providerId="AD" clId="Web-{FE78E46B-7065-BD2E-EBA5-2EFB6F91BF90}" dt="2023-09-04T21:45:31.501" v="6" actId="1076"/>
        <pc:sldMkLst>
          <pc:docMk/>
          <pc:sldMk cId="2898988452" sldId="422"/>
        </pc:sldMkLst>
        <pc:spChg chg="mod">
          <ac:chgData name="teressafarough@gmail.com" userId="S::urn:spo:guest#teressafarough@gmail.com::" providerId="AD" clId="Web-{FE78E46B-7065-BD2E-EBA5-2EFB6F91BF90}" dt="2023-09-04T21:45:31.501" v="6" actId="1076"/>
          <ac:spMkLst>
            <pc:docMk/>
            <pc:sldMk cId="2898988452" sldId="422"/>
            <ac:spMk id="5" creationId="{744F5CFF-7A47-4E32-8962-6131119B8D64}"/>
          </ac:spMkLst>
        </pc:spChg>
        <pc:spChg chg="mod">
          <ac:chgData name="teressafarough@gmail.com" userId="S::urn:spo:guest#teressafarough@gmail.com::" providerId="AD" clId="Web-{FE78E46B-7065-BD2E-EBA5-2EFB6F91BF90}" dt="2023-09-04T21:45:28.110" v="5" actId="1076"/>
          <ac:spMkLst>
            <pc:docMk/>
            <pc:sldMk cId="2898988452" sldId="422"/>
            <ac:spMk id="4101" creationId="{00000000-0000-0000-0000-000000000000}"/>
          </ac:spMkLst>
        </pc:spChg>
      </pc:sldChg>
      <pc:sldChg chg="modSp">
        <pc:chgData name="teressafarough@gmail.com" userId="S::urn:spo:guest#teressafarough@gmail.com::" providerId="AD" clId="Web-{FE78E46B-7065-BD2E-EBA5-2EFB6F91BF90}" dt="2023-09-04T21:45:20.251" v="4" actId="1076"/>
        <pc:sldMkLst>
          <pc:docMk/>
          <pc:sldMk cId="166229753" sldId="423"/>
        </pc:sldMkLst>
        <pc:spChg chg="mod">
          <ac:chgData name="teressafarough@gmail.com" userId="S::urn:spo:guest#teressafarough@gmail.com::" providerId="AD" clId="Web-{FE78E46B-7065-BD2E-EBA5-2EFB6F91BF90}" dt="2023-09-04T21:44:43.593" v="2"/>
          <ac:spMkLst>
            <pc:docMk/>
            <pc:sldMk cId="166229753" sldId="423"/>
            <ac:spMk id="5" creationId="{744F5CFF-7A47-4E32-8962-6131119B8D64}"/>
          </ac:spMkLst>
        </pc:spChg>
        <pc:spChg chg="mod">
          <ac:chgData name="teressafarough@gmail.com" userId="S::urn:spo:guest#teressafarough@gmail.com::" providerId="AD" clId="Web-{FE78E46B-7065-BD2E-EBA5-2EFB6F91BF90}" dt="2023-09-04T21:45:20.251" v="4" actId="1076"/>
          <ac:spMkLst>
            <pc:docMk/>
            <pc:sldMk cId="166229753" sldId="423"/>
            <ac:spMk id="7" creationId="{D5F3B5F1-01C2-4354-A25F-829C0A60AAFE}"/>
          </ac:spMkLst>
        </pc:spChg>
      </pc:sldChg>
      <pc:sldChg chg="modSp">
        <pc:chgData name="teressafarough@gmail.com" userId="S::urn:spo:guest#teressafarough@gmail.com::" providerId="AD" clId="Web-{FE78E46B-7065-BD2E-EBA5-2EFB6F91BF90}" dt="2023-09-04T21:44:43.593" v="2"/>
        <pc:sldMkLst>
          <pc:docMk/>
          <pc:sldMk cId="319413933" sldId="424"/>
        </pc:sldMkLst>
        <pc:spChg chg="mod">
          <ac:chgData name="teressafarough@gmail.com" userId="S::urn:spo:guest#teressafarough@gmail.com::" providerId="AD" clId="Web-{FE78E46B-7065-BD2E-EBA5-2EFB6F91BF90}" dt="2023-09-04T21:44:43.593" v="2"/>
          <ac:spMkLst>
            <pc:docMk/>
            <pc:sldMk cId="319413933" sldId="424"/>
            <ac:spMk id="5" creationId="{744F5CFF-7A47-4E32-8962-6131119B8D64}"/>
          </ac:spMkLst>
        </pc:spChg>
      </pc:sldChg>
      <pc:sldChg chg="modSp">
        <pc:chgData name="teressafarough@gmail.com" userId="S::urn:spo:guest#teressafarough@gmail.com::" providerId="AD" clId="Web-{FE78E46B-7065-BD2E-EBA5-2EFB6F91BF90}" dt="2023-09-04T21:44:43.593" v="2"/>
        <pc:sldMkLst>
          <pc:docMk/>
          <pc:sldMk cId="1592327481" sldId="425"/>
        </pc:sldMkLst>
        <pc:spChg chg="mod">
          <ac:chgData name="teressafarough@gmail.com" userId="S::urn:spo:guest#teressafarough@gmail.com::" providerId="AD" clId="Web-{FE78E46B-7065-BD2E-EBA5-2EFB6F91BF90}" dt="2023-09-04T21:44:43.593" v="2"/>
          <ac:spMkLst>
            <pc:docMk/>
            <pc:sldMk cId="1592327481" sldId="425"/>
            <ac:spMk id="5" creationId="{744F5CFF-7A47-4E32-8962-6131119B8D64}"/>
          </ac:spMkLst>
        </pc:spChg>
      </pc:sldChg>
      <pc:sldChg chg="modSp">
        <pc:chgData name="teressafarough@gmail.com" userId="S::urn:spo:guest#teressafarough@gmail.com::" providerId="AD" clId="Web-{FE78E46B-7065-BD2E-EBA5-2EFB6F91BF90}" dt="2023-09-04T21:44:43.593" v="2"/>
        <pc:sldMkLst>
          <pc:docMk/>
          <pc:sldMk cId="3232837821" sldId="427"/>
        </pc:sldMkLst>
        <pc:spChg chg="mod">
          <ac:chgData name="teressafarough@gmail.com" userId="S::urn:spo:guest#teressafarough@gmail.com::" providerId="AD" clId="Web-{FE78E46B-7065-BD2E-EBA5-2EFB6F91BF90}" dt="2023-09-04T21:44:43.593" v="2"/>
          <ac:spMkLst>
            <pc:docMk/>
            <pc:sldMk cId="3232837821" sldId="427"/>
            <ac:spMk id="5" creationId="{744F5CFF-7A47-4E32-8962-6131119B8D64}"/>
          </ac:spMkLst>
        </pc:spChg>
        <pc:spChg chg="mod">
          <ac:chgData name="teressafarough@gmail.com" userId="S::urn:spo:guest#teressafarough@gmail.com::" providerId="AD" clId="Web-{FE78E46B-7065-BD2E-EBA5-2EFB6F91BF90}" dt="2023-09-04T21:44:23.561" v="1" actId="20577"/>
          <ac:spMkLst>
            <pc:docMk/>
            <pc:sldMk cId="3232837821" sldId="427"/>
            <ac:spMk id="4101" creationId="{00000000-0000-0000-0000-000000000000}"/>
          </ac:spMkLst>
        </pc:spChg>
      </pc:sldChg>
      <pc:sldChg chg="modSp">
        <pc:chgData name="teressafarough@gmail.com" userId="S::urn:spo:guest#teressafarough@gmail.com::" providerId="AD" clId="Web-{FE78E46B-7065-BD2E-EBA5-2EFB6F91BF90}" dt="2023-09-04T21:44:43.593" v="2"/>
        <pc:sldMkLst>
          <pc:docMk/>
          <pc:sldMk cId="3357099094" sldId="428"/>
        </pc:sldMkLst>
        <pc:spChg chg="mod">
          <ac:chgData name="teressafarough@gmail.com" userId="S::urn:spo:guest#teressafarough@gmail.com::" providerId="AD" clId="Web-{FE78E46B-7065-BD2E-EBA5-2EFB6F91BF90}" dt="2023-09-04T21:44:43.593" v="2"/>
          <ac:spMkLst>
            <pc:docMk/>
            <pc:sldMk cId="3357099094" sldId="428"/>
            <ac:spMk id="5" creationId="{744F5CFF-7A47-4E32-8962-6131119B8D64}"/>
          </ac:spMkLst>
        </pc:spChg>
      </pc:sldChg>
      <pc:sldChg chg="modSp">
        <pc:chgData name="teressafarough@gmail.com" userId="S::urn:spo:guest#teressafarough@gmail.com::" providerId="AD" clId="Web-{FE78E46B-7065-BD2E-EBA5-2EFB6F91BF90}" dt="2023-09-04T21:44:43.593" v="2"/>
        <pc:sldMkLst>
          <pc:docMk/>
          <pc:sldMk cId="998676975" sldId="429"/>
        </pc:sldMkLst>
        <pc:spChg chg="mod">
          <ac:chgData name="teressafarough@gmail.com" userId="S::urn:spo:guest#teressafarough@gmail.com::" providerId="AD" clId="Web-{FE78E46B-7065-BD2E-EBA5-2EFB6F91BF90}" dt="2023-09-04T21:44:43.593" v="2"/>
          <ac:spMkLst>
            <pc:docMk/>
            <pc:sldMk cId="998676975" sldId="429"/>
            <ac:spMk id="5" creationId="{744F5CFF-7A47-4E32-8962-6131119B8D64}"/>
          </ac:spMkLst>
        </pc:spChg>
      </pc:sldChg>
      <pc:sldChg chg="modSp">
        <pc:chgData name="teressafarough@gmail.com" userId="S::urn:spo:guest#teressafarough@gmail.com::" providerId="AD" clId="Web-{FE78E46B-7065-BD2E-EBA5-2EFB6F91BF90}" dt="2023-09-04T21:44:43.593" v="2"/>
        <pc:sldMkLst>
          <pc:docMk/>
          <pc:sldMk cId="1061055319" sldId="430"/>
        </pc:sldMkLst>
        <pc:spChg chg="mod">
          <ac:chgData name="teressafarough@gmail.com" userId="S::urn:spo:guest#teressafarough@gmail.com::" providerId="AD" clId="Web-{FE78E46B-7065-BD2E-EBA5-2EFB6F91BF90}" dt="2023-09-04T21:44:43.593" v="2"/>
          <ac:spMkLst>
            <pc:docMk/>
            <pc:sldMk cId="1061055319" sldId="430"/>
            <ac:spMk id="5" creationId="{744F5CFF-7A47-4E32-8962-6131119B8D64}"/>
          </ac:spMkLst>
        </pc:spChg>
      </pc:sldChg>
      <pc:sldChg chg="modSp">
        <pc:chgData name="teressafarough@gmail.com" userId="S::urn:spo:guest#teressafarough@gmail.com::" providerId="AD" clId="Web-{FE78E46B-7065-BD2E-EBA5-2EFB6F91BF90}" dt="2023-09-04T21:44:43.593" v="2"/>
        <pc:sldMkLst>
          <pc:docMk/>
          <pc:sldMk cId="819501261" sldId="431"/>
        </pc:sldMkLst>
        <pc:spChg chg="mod">
          <ac:chgData name="teressafarough@gmail.com" userId="S::urn:spo:guest#teressafarough@gmail.com::" providerId="AD" clId="Web-{FE78E46B-7065-BD2E-EBA5-2EFB6F91BF90}" dt="2023-09-04T21:44:43.593" v="2"/>
          <ac:spMkLst>
            <pc:docMk/>
            <pc:sldMk cId="819501261" sldId="431"/>
            <ac:spMk id="5" creationId="{744F5CFF-7A47-4E32-8962-6131119B8D64}"/>
          </ac:spMkLst>
        </pc:spChg>
      </pc:sldChg>
      <pc:sldChg chg="modSp">
        <pc:chgData name="teressafarough@gmail.com" userId="S::urn:spo:guest#teressafarough@gmail.com::" providerId="AD" clId="Web-{FE78E46B-7065-BD2E-EBA5-2EFB6F91BF90}" dt="2023-09-04T21:44:43.593" v="2"/>
        <pc:sldMkLst>
          <pc:docMk/>
          <pc:sldMk cId="1679173471" sldId="432"/>
        </pc:sldMkLst>
        <pc:spChg chg="mod">
          <ac:chgData name="teressafarough@gmail.com" userId="S::urn:spo:guest#teressafarough@gmail.com::" providerId="AD" clId="Web-{FE78E46B-7065-BD2E-EBA5-2EFB6F91BF90}" dt="2023-09-04T21:44:43.593" v="2"/>
          <ac:spMkLst>
            <pc:docMk/>
            <pc:sldMk cId="1679173471" sldId="432"/>
            <ac:spMk id="5" creationId="{744F5CFF-7A47-4E32-8962-6131119B8D64}"/>
          </ac:spMkLst>
        </pc:spChg>
      </pc:sldChg>
      <pc:sldChg chg="modSp">
        <pc:chgData name="teressafarough@gmail.com" userId="S::urn:spo:guest#teressafarough@gmail.com::" providerId="AD" clId="Web-{FE78E46B-7065-BD2E-EBA5-2EFB6F91BF90}" dt="2023-09-04T21:44:43.593" v="2"/>
        <pc:sldMkLst>
          <pc:docMk/>
          <pc:sldMk cId="1308487067" sldId="433"/>
        </pc:sldMkLst>
        <pc:spChg chg="mod">
          <ac:chgData name="teressafarough@gmail.com" userId="S::urn:spo:guest#teressafarough@gmail.com::" providerId="AD" clId="Web-{FE78E46B-7065-BD2E-EBA5-2EFB6F91BF90}" dt="2023-09-04T21:44:43.593" v="2"/>
          <ac:spMkLst>
            <pc:docMk/>
            <pc:sldMk cId="1308487067" sldId="433"/>
            <ac:spMk id="5" creationId="{744F5CFF-7A47-4E32-8962-6131119B8D64}"/>
          </ac:spMkLst>
        </pc:spChg>
      </pc:sldChg>
      <pc:sldChg chg="modSp">
        <pc:chgData name="teressafarough@gmail.com" userId="S::urn:spo:guest#teressafarough@gmail.com::" providerId="AD" clId="Web-{FE78E46B-7065-BD2E-EBA5-2EFB6F91BF90}" dt="2023-09-04T21:44:43.593" v="2"/>
        <pc:sldMkLst>
          <pc:docMk/>
          <pc:sldMk cId="1306027403" sldId="434"/>
        </pc:sldMkLst>
        <pc:spChg chg="mod">
          <ac:chgData name="teressafarough@gmail.com" userId="S::urn:spo:guest#teressafarough@gmail.com::" providerId="AD" clId="Web-{FE78E46B-7065-BD2E-EBA5-2EFB6F91BF90}" dt="2023-09-04T21:44:43.593" v="2"/>
          <ac:spMkLst>
            <pc:docMk/>
            <pc:sldMk cId="1306027403" sldId="434"/>
            <ac:spMk id="5" creationId="{744F5CFF-7A47-4E32-8962-6131119B8D64}"/>
          </ac:spMkLst>
        </pc:spChg>
      </pc:sldChg>
      <pc:sldChg chg="modSp">
        <pc:chgData name="teressafarough@gmail.com" userId="S::urn:spo:guest#teressafarough@gmail.com::" providerId="AD" clId="Web-{FE78E46B-7065-BD2E-EBA5-2EFB6F91BF90}" dt="2023-09-04T21:44:43.593" v="2"/>
        <pc:sldMkLst>
          <pc:docMk/>
          <pc:sldMk cId="3619627100" sldId="435"/>
        </pc:sldMkLst>
        <pc:spChg chg="mod">
          <ac:chgData name="teressafarough@gmail.com" userId="S::urn:spo:guest#teressafarough@gmail.com::" providerId="AD" clId="Web-{FE78E46B-7065-BD2E-EBA5-2EFB6F91BF90}" dt="2023-09-04T21:44:43.593" v="2"/>
          <ac:spMkLst>
            <pc:docMk/>
            <pc:sldMk cId="3619627100" sldId="435"/>
            <ac:spMk id="5" creationId="{744F5CFF-7A47-4E32-8962-6131119B8D64}"/>
          </ac:spMkLst>
        </pc:spChg>
      </pc:sldChg>
      <pc:sldChg chg="modSp">
        <pc:chgData name="teressafarough@gmail.com" userId="S::urn:spo:guest#teressafarough@gmail.com::" providerId="AD" clId="Web-{FE78E46B-7065-BD2E-EBA5-2EFB6F91BF90}" dt="2023-09-04T21:44:43.593" v="2"/>
        <pc:sldMkLst>
          <pc:docMk/>
          <pc:sldMk cId="4152289330" sldId="436"/>
        </pc:sldMkLst>
        <pc:spChg chg="mod">
          <ac:chgData name="teressafarough@gmail.com" userId="S::urn:spo:guest#teressafarough@gmail.com::" providerId="AD" clId="Web-{FE78E46B-7065-BD2E-EBA5-2EFB6F91BF90}" dt="2023-09-04T21:44:43.593" v="2"/>
          <ac:spMkLst>
            <pc:docMk/>
            <pc:sldMk cId="4152289330" sldId="436"/>
            <ac:spMk id="5" creationId="{60ABDACF-23F0-40AA-9FC7-2AD4F81FF0F4}"/>
          </ac:spMkLst>
        </pc:spChg>
      </pc:sldChg>
      <pc:sldChg chg="modSp">
        <pc:chgData name="teressafarough@gmail.com" userId="S::urn:spo:guest#teressafarough@gmail.com::" providerId="AD" clId="Web-{FE78E46B-7065-BD2E-EBA5-2EFB6F91BF90}" dt="2023-09-04T21:46:36.613" v="10" actId="1076"/>
        <pc:sldMkLst>
          <pc:docMk/>
          <pc:sldMk cId="4096335034" sldId="437"/>
        </pc:sldMkLst>
        <pc:spChg chg="mod">
          <ac:chgData name="teressafarough@gmail.com" userId="S::urn:spo:guest#teressafarough@gmail.com::" providerId="AD" clId="Web-{FE78E46B-7065-BD2E-EBA5-2EFB6F91BF90}" dt="2023-09-04T21:44:43.593" v="2"/>
          <ac:spMkLst>
            <pc:docMk/>
            <pc:sldMk cId="4096335034" sldId="437"/>
            <ac:spMk id="5" creationId="{98D43CE6-9AAD-4F68-B993-F0D945B56F8C}"/>
          </ac:spMkLst>
        </pc:spChg>
        <pc:spChg chg="mod">
          <ac:chgData name="teressafarough@gmail.com" userId="S::urn:spo:guest#teressafarough@gmail.com::" providerId="AD" clId="Web-{FE78E46B-7065-BD2E-EBA5-2EFB6F91BF90}" dt="2023-09-04T21:46:36.613" v="10" actId="1076"/>
          <ac:spMkLst>
            <pc:docMk/>
            <pc:sldMk cId="4096335034" sldId="437"/>
            <ac:spMk id="6" creationId="{4EE19BEB-A234-436A-BB63-816B906B7F5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7475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7475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7475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4255DA5B-BC17-4EAA-B647-05D5988C0258}" type="slidenum">
              <a:rPr lang="en-US"/>
              <a:pPr>
                <a:defRPr/>
              </a:pPr>
              <a:t>‹#›</a:t>
            </a:fld>
            <a:endParaRPr lang="en-US" dirty="0"/>
          </a:p>
        </p:txBody>
      </p:sp>
    </p:spTree>
    <p:extLst>
      <p:ext uri="{BB962C8B-B14F-4D97-AF65-F5344CB8AC3E}">
        <p14:creationId xmlns:p14="http://schemas.microsoft.com/office/powerpoint/2010/main" val="3633617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737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37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737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B9D49869-8C27-4138-A4B5-2519A94CA22B}" type="slidenum">
              <a:rPr lang="en-US"/>
              <a:pPr>
                <a:defRPr/>
              </a:pPr>
              <a:t>‹#›</a:t>
            </a:fld>
            <a:endParaRPr lang="en-US" dirty="0"/>
          </a:p>
        </p:txBody>
      </p:sp>
    </p:spTree>
    <p:extLst>
      <p:ext uri="{BB962C8B-B14F-4D97-AF65-F5344CB8AC3E}">
        <p14:creationId xmlns:p14="http://schemas.microsoft.com/office/powerpoint/2010/main" val="10230885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baseline="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baseline="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baseline="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baseline="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baseline="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9D49869-8C27-4138-A4B5-2519A94CA22B}" type="slidenum">
              <a:rPr lang="en-US" smtClean="0"/>
              <a:pPr>
                <a:defRPr/>
              </a:pPr>
              <a:t>1</a:t>
            </a:fld>
            <a:endParaRPr lang="en-US" dirty="0"/>
          </a:p>
        </p:txBody>
      </p:sp>
    </p:spTree>
    <p:extLst>
      <p:ext uri="{BB962C8B-B14F-4D97-AF65-F5344CB8AC3E}">
        <p14:creationId xmlns:p14="http://schemas.microsoft.com/office/powerpoint/2010/main" val="58196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D3ECC01-AAE8-4E71-BDAF-95167BC6A35C}" type="slidenum">
              <a:rPr lang="en-US" altLang="en-US" sz="1200" smtClean="0"/>
              <a:pPr/>
              <a:t>10</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US" altLang="en-US" dirty="0"/>
          </a:p>
        </p:txBody>
      </p:sp>
    </p:spTree>
    <p:extLst>
      <p:ext uri="{BB962C8B-B14F-4D97-AF65-F5344CB8AC3E}">
        <p14:creationId xmlns:p14="http://schemas.microsoft.com/office/powerpoint/2010/main" val="4240488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D3ECC01-AAE8-4E71-BDAF-95167BC6A35C}" type="slidenum">
              <a:rPr lang="en-US" altLang="en-US" sz="1200" smtClean="0"/>
              <a:pPr/>
              <a:t>11</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sz="1200" b="0" i="0" u="none" strike="noStrike" baseline="0" dirty="0">
                <a:solidFill>
                  <a:srgbClr val="424D67"/>
                </a:solidFill>
                <a:latin typeface="+mn-lt"/>
              </a:rPr>
              <a:t>The clearinghouse breaks up every trade into a buy and sell transaction and takes the opposite side of the transaction, becoming the buyer for every futures contract seller and the seller for every futures contract buyer.</a:t>
            </a:r>
            <a:endParaRPr lang="en-US" altLang="en-US" sz="1200" dirty="0">
              <a:latin typeface="+mn-lt"/>
            </a:endParaRPr>
          </a:p>
        </p:txBody>
      </p:sp>
    </p:spTree>
    <p:extLst>
      <p:ext uri="{BB962C8B-B14F-4D97-AF65-F5344CB8AC3E}">
        <p14:creationId xmlns:p14="http://schemas.microsoft.com/office/powerpoint/2010/main" val="516352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D3ECC01-AAE8-4E71-BDAF-95167BC6A35C}" type="slidenum">
              <a:rPr lang="en-US" altLang="en-US" sz="1200" smtClean="0"/>
              <a:pPr/>
              <a:t>12</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sz="1200" b="0" i="0" u="none" strike="noStrike" baseline="0" dirty="0">
                <a:solidFill>
                  <a:srgbClr val="424D67"/>
                </a:solidFill>
                <a:latin typeface="+mn-lt"/>
              </a:rPr>
              <a:t>A long position in the futures market produces a profit when the value of the underlying T-bond increases (i.e., interest rates fall between January 11, 2023, and the June expiration). A short position in the futures will produce a profit when the value of the underlying T-bond decreases (i.e., interest rates rise). </a:t>
            </a:r>
            <a:endParaRPr lang="en-US" altLang="en-US" sz="1200" dirty="0">
              <a:latin typeface="+mn-lt"/>
            </a:endParaRPr>
          </a:p>
        </p:txBody>
      </p:sp>
    </p:spTree>
    <p:extLst>
      <p:ext uri="{BB962C8B-B14F-4D97-AF65-F5344CB8AC3E}">
        <p14:creationId xmlns:p14="http://schemas.microsoft.com/office/powerpoint/2010/main" val="2633539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D3ECC01-AAE8-4E71-BDAF-95167BC6A35C}" type="slidenum">
              <a:rPr lang="en-US" altLang="en-US" sz="1200" smtClean="0"/>
              <a:pPr/>
              <a:t>13</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US" altLang="en-US" dirty="0"/>
          </a:p>
        </p:txBody>
      </p:sp>
    </p:spTree>
    <p:extLst>
      <p:ext uri="{BB962C8B-B14F-4D97-AF65-F5344CB8AC3E}">
        <p14:creationId xmlns:p14="http://schemas.microsoft.com/office/powerpoint/2010/main" val="3503960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D3ECC01-AAE8-4E71-BDAF-95167BC6A35C}" type="slidenum">
              <a:rPr lang="en-US" altLang="en-US" sz="1200" smtClean="0"/>
              <a:pPr/>
              <a:t>14</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US" altLang="en-US" dirty="0"/>
          </a:p>
        </p:txBody>
      </p:sp>
    </p:spTree>
    <p:extLst>
      <p:ext uri="{BB962C8B-B14F-4D97-AF65-F5344CB8AC3E}">
        <p14:creationId xmlns:p14="http://schemas.microsoft.com/office/powerpoint/2010/main" val="4088937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D3ECC01-AAE8-4E71-BDAF-95167BC6A35C}" type="slidenum">
              <a:rPr lang="en-US" altLang="en-US" sz="1200" smtClean="0"/>
              <a:pPr/>
              <a:t>15</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US" altLang="en-US" dirty="0"/>
          </a:p>
        </p:txBody>
      </p:sp>
    </p:spTree>
    <p:extLst>
      <p:ext uri="{BB962C8B-B14F-4D97-AF65-F5344CB8AC3E}">
        <p14:creationId xmlns:p14="http://schemas.microsoft.com/office/powerpoint/2010/main" val="113035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D3ECC01-AAE8-4E71-BDAF-95167BC6A35C}" type="slidenum">
              <a:rPr lang="en-US" altLang="en-US" sz="1200" smtClean="0"/>
              <a:pPr/>
              <a:t>16</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sz="1200" b="0" i="0" u="none" strike="noStrike" baseline="0" dirty="0">
                <a:solidFill>
                  <a:srgbClr val="424D67"/>
                </a:solidFill>
                <a:latin typeface="+mn-lt"/>
              </a:rPr>
              <a:t>Buying a call option is an appropriate position when the underlying asset’s price is expected to rise.</a:t>
            </a:r>
            <a:endParaRPr lang="en-US" sz="1200" b="0" i="0" u="none" strike="noStrike" baseline="0" dirty="0">
              <a:solidFill>
                <a:srgbClr val="000000"/>
              </a:solidFill>
              <a:latin typeface="+mn-lt"/>
            </a:endParaRPr>
          </a:p>
          <a:p>
            <a:pPr algn="just"/>
            <a:endParaRPr lang="en-US" sz="1200" b="0" i="0" u="none" strike="noStrike" baseline="0" dirty="0">
              <a:solidFill>
                <a:srgbClr val="000000"/>
              </a:solidFill>
              <a:latin typeface="+mn-lt"/>
            </a:endParaRPr>
          </a:p>
          <a:p>
            <a:pPr algn="just"/>
            <a:r>
              <a:rPr lang="en-US" sz="1200" b="0" i="0" u="none" strike="noStrike" baseline="0" dirty="0">
                <a:solidFill>
                  <a:srgbClr val="000000"/>
                </a:solidFill>
                <a:latin typeface="+mn-lt"/>
              </a:rPr>
              <a:t>As Figure 10–5 shows, if, as the option expires, the price of the stock </a:t>
            </a:r>
            <a:r>
              <a:rPr lang="en-US" sz="1200" b="0" i="0" u="none" strike="noStrike" baseline="0" dirty="0">
                <a:solidFill>
                  <a:srgbClr val="424D67"/>
                </a:solidFill>
                <a:latin typeface="+mn-lt"/>
              </a:rPr>
              <a:t>underlying the option is </a:t>
            </a:r>
            <a:r>
              <a:rPr lang="en-US" sz="1200" b="0" i="1" u="none" strike="noStrike" baseline="0" dirty="0">
                <a:solidFill>
                  <a:srgbClr val="424D67"/>
                </a:solidFill>
                <a:latin typeface="+mn-lt"/>
              </a:rPr>
              <a:t>S, </a:t>
            </a:r>
            <a:r>
              <a:rPr lang="en-US" sz="1200" b="0" i="0" u="none" strike="noStrike" baseline="0" dirty="0">
                <a:solidFill>
                  <a:srgbClr val="424D67"/>
                </a:solidFill>
                <a:latin typeface="+mn-lt"/>
              </a:rPr>
              <a:t>the buyer makes a profit of π, which is the difference between the stock’s price (</a:t>
            </a:r>
            <a:r>
              <a:rPr lang="en-US" sz="1200" b="0" i="1" u="none" strike="noStrike" baseline="0" dirty="0">
                <a:solidFill>
                  <a:srgbClr val="424D67"/>
                </a:solidFill>
                <a:latin typeface="+mn-lt"/>
              </a:rPr>
              <a:t>S, </a:t>
            </a:r>
            <a:r>
              <a:rPr lang="en-US" sz="1200" b="0" i="0" u="none" strike="noStrike" baseline="0" dirty="0">
                <a:solidFill>
                  <a:srgbClr val="424D67"/>
                </a:solidFill>
                <a:latin typeface="+mn-lt"/>
              </a:rPr>
              <a:t>e.g., $9.80) and the exercise price of the option (</a:t>
            </a:r>
            <a:r>
              <a:rPr lang="en-US" sz="1200" b="0" i="1" u="none" strike="noStrike" baseline="0" dirty="0">
                <a:solidFill>
                  <a:srgbClr val="424D67"/>
                </a:solidFill>
                <a:latin typeface="+mn-lt"/>
              </a:rPr>
              <a:t>X, </a:t>
            </a:r>
            <a:r>
              <a:rPr lang="en-US" sz="1200" b="0" i="0" u="none" strike="noStrike" baseline="0" dirty="0">
                <a:solidFill>
                  <a:srgbClr val="424D67"/>
                </a:solidFill>
                <a:latin typeface="+mn-lt"/>
              </a:rPr>
              <a:t>e.g., $7.50) minus the call premium paid to the writer of the option (</a:t>
            </a:r>
            <a:r>
              <a:rPr lang="en-US" sz="1200" b="0" i="1" u="none" strike="noStrike" baseline="0" dirty="0">
                <a:solidFill>
                  <a:srgbClr val="424D67"/>
                </a:solidFill>
                <a:latin typeface="+mn-lt"/>
              </a:rPr>
              <a:t>C, </a:t>
            </a:r>
            <a:r>
              <a:rPr lang="en-US" sz="1200" b="0" i="0" u="none" strike="noStrike" baseline="0" dirty="0">
                <a:solidFill>
                  <a:srgbClr val="424D67"/>
                </a:solidFill>
                <a:latin typeface="+mn-lt"/>
              </a:rPr>
              <a:t>e.g., $1.30). </a:t>
            </a:r>
          </a:p>
          <a:p>
            <a:pPr algn="just"/>
            <a:endParaRPr lang="en-US" sz="1200" b="0" i="0" u="none" strike="noStrike" baseline="0" dirty="0">
              <a:solidFill>
                <a:srgbClr val="424D67"/>
              </a:solidFill>
              <a:latin typeface="+mn-lt"/>
            </a:endParaRPr>
          </a:p>
          <a:p>
            <a:pPr algn="just"/>
            <a:r>
              <a:rPr lang="en-US" sz="1200" b="0" i="0" u="none" strike="noStrike" baseline="0" dirty="0">
                <a:solidFill>
                  <a:srgbClr val="424D67"/>
                </a:solidFill>
                <a:latin typeface="+mn-lt"/>
              </a:rPr>
              <a:t>If the underlying stock’s price is </a:t>
            </a:r>
            <a:r>
              <a:rPr lang="en-US" sz="1200" b="0" i="1" u="none" strike="noStrike" baseline="0" dirty="0">
                <a:solidFill>
                  <a:srgbClr val="424D67"/>
                </a:solidFill>
                <a:latin typeface="+mn-lt"/>
              </a:rPr>
              <a:t>A </a:t>
            </a:r>
            <a:r>
              <a:rPr lang="en-US" sz="1200" b="0" i="0" u="none" strike="noStrike" baseline="0" dirty="0">
                <a:solidFill>
                  <a:srgbClr val="424D67"/>
                </a:solidFill>
                <a:latin typeface="+mn-lt"/>
              </a:rPr>
              <a:t>(i.e., $8.80) as the option expires, the buyer of the call has just broken even because the net proceeds from exercising the call (</a:t>
            </a:r>
            <a:r>
              <a:rPr lang="en-US" sz="1200" b="0" i="1" u="none" strike="noStrike" baseline="0" dirty="0">
                <a:solidFill>
                  <a:srgbClr val="424D67"/>
                </a:solidFill>
                <a:latin typeface="+mn-lt"/>
              </a:rPr>
              <a:t>A </a:t>
            </a:r>
            <a:r>
              <a:rPr lang="en-US" sz="1200" b="0" i="0" u="none" strike="noStrike" baseline="0" dirty="0">
                <a:solidFill>
                  <a:srgbClr val="424D67"/>
                </a:solidFill>
                <a:latin typeface="+mn-lt"/>
              </a:rPr>
              <a:t>– </a:t>
            </a:r>
            <a:r>
              <a:rPr lang="en-US" sz="1200" b="0" i="1" u="none" strike="noStrike" baseline="0" dirty="0">
                <a:solidFill>
                  <a:srgbClr val="424D67"/>
                </a:solidFill>
                <a:latin typeface="+mn-lt"/>
              </a:rPr>
              <a:t>X </a:t>
            </a:r>
            <a:r>
              <a:rPr lang="en-US" sz="1200" b="0" i="0" u="none" strike="noStrike" baseline="0" dirty="0">
                <a:solidFill>
                  <a:srgbClr val="424D67"/>
                </a:solidFill>
                <a:latin typeface="+mn-lt"/>
              </a:rPr>
              <a:t>= $8.80 – $7.50 = $1.30) just equal the premium payment for the call (</a:t>
            </a:r>
            <a:r>
              <a:rPr lang="en-US" sz="1200" b="0" i="1" u="none" strike="noStrike" baseline="0" dirty="0">
                <a:solidFill>
                  <a:srgbClr val="424D67"/>
                </a:solidFill>
                <a:latin typeface="+mn-lt"/>
              </a:rPr>
              <a:t>C, </a:t>
            </a:r>
            <a:r>
              <a:rPr lang="en-US" sz="1200" b="0" i="0" u="none" strike="noStrike" baseline="0" dirty="0">
                <a:solidFill>
                  <a:srgbClr val="424D67"/>
                </a:solidFill>
                <a:latin typeface="+mn-lt"/>
              </a:rPr>
              <a:t>or $1.30 in this case). </a:t>
            </a:r>
            <a:endParaRPr lang="en-US" altLang="en-US" sz="1200" dirty="0">
              <a:latin typeface="+mn-lt"/>
            </a:endParaRPr>
          </a:p>
        </p:txBody>
      </p:sp>
    </p:spTree>
    <p:extLst>
      <p:ext uri="{BB962C8B-B14F-4D97-AF65-F5344CB8AC3E}">
        <p14:creationId xmlns:p14="http://schemas.microsoft.com/office/powerpoint/2010/main" val="411692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D3ECC01-AAE8-4E71-BDAF-95167BC6A35C}" type="slidenum">
              <a:rPr lang="en-US" altLang="en-US" sz="1200" smtClean="0"/>
              <a:pPr/>
              <a:t>17</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sz="1200" b="0" i="0" u="none" strike="noStrike" baseline="0" dirty="0">
                <a:solidFill>
                  <a:srgbClr val="424D67"/>
                </a:solidFill>
                <a:latin typeface="+mn-lt"/>
              </a:rPr>
              <a:t>Writing a call option is an appropriate position when the underlying asset’s price is expected to fall. </a:t>
            </a:r>
          </a:p>
          <a:p>
            <a:pPr algn="just"/>
            <a:endParaRPr lang="en-US" sz="1200" b="0" i="0" u="none" strike="noStrike" baseline="0" dirty="0">
              <a:solidFill>
                <a:srgbClr val="424D67"/>
              </a:solidFill>
              <a:latin typeface="+mn-lt"/>
            </a:endParaRPr>
          </a:p>
          <a:p>
            <a:pPr algn="just"/>
            <a:r>
              <a:rPr lang="en-US" sz="1200" b="0" i="0" u="none" strike="noStrike" baseline="0" dirty="0">
                <a:solidFill>
                  <a:srgbClr val="424D67"/>
                </a:solidFill>
                <a:latin typeface="+mn-lt"/>
              </a:rPr>
              <a:t>The writer of a call option sells the option to the buyer (or is said to take a short position in the option). In writing a call option on a stock, the writer or seller receives an up-front fee or premium (</a:t>
            </a:r>
            <a:r>
              <a:rPr lang="en-US" sz="1200" b="0" i="1" u="none" strike="noStrike" baseline="0" dirty="0">
                <a:solidFill>
                  <a:srgbClr val="424D67"/>
                </a:solidFill>
                <a:latin typeface="+mn-lt"/>
              </a:rPr>
              <a:t>C, </a:t>
            </a:r>
            <a:r>
              <a:rPr lang="en-US" sz="1200" b="0" i="0" u="none" strike="noStrike" baseline="0" dirty="0">
                <a:solidFill>
                  <a:srgbClr val="424D67"/>
                </a:solidFill>
                <a:latin typeface="+mn-lt"/>
              </a:rPr>
              <a:t>e.g., $1.30) and must stand ready to sell the underlying stock to the purchaser of the option at the exercise price, </a:t>
            </a:r>
            <a:r>
              <a:rPr lang="en-US" sz="1200" b="0" i="1" u="none" strike="noStrike" baseline="0" dirty="0">
                <a:solidFill>
                  <a:srgbClr val="424D67"/>
                </a:solidFill>
                <a:latin typeface="+mn-lt"/>
              </a:rPr>
              <a:t>X </a:t>
            </a:r>
            <a:r>
              <a:rPr lang="en-US" sz="1200" b="0" i="0" u="none" strike="noStrike" baseline="0" dirty="0">
                <a:solidFill>
                  <a:srgbClr val="424D67"/>
                </a:solidFill>
                <a:latin typeface="+mn-lt"/>
              </a:rPr>
              <a:t>(e.g., $7.50). </a:t>
            </a:r>
          </a:p>
          <a:p>
            <a:pPr algn="just"/>
            <a:endParaRPr lang="en-US" sz="1200" b="0" i="0" u="none" strike="noStrike" baseline="0" dirty="0">
              <a:solidFill>
                <a:srgbClr val="424D67"/>
              </a:solidFill>
              <a:latin typeface="+mn-lt"/>
            </a:endParaRPr>
          </a:p>
          <a:p>
            <a:pPr algn="just"/>
            <a:r>
              <a:rPr lang="en-US" sz="1200" b="0" i="0" u="none" strike="noStrike" baseline="0" dirty="0">
                <a:solidFill>
                  <a:srgbClr val="424D67"/>
                </a:solidFill>
                <a:latin typeface="+mn-lt"/>
              </a:rPr>
              <a:t>Note the payoff from writing a call option on a stock in Figure 10–6. </a:t>
            </a:r>
            <a:endParaRPr lang="en-US" altLang="en-US" sz="1200" dirty="0">
              <a:latin typeface="+mn-lt"/>
            </a:endParaRPr>
          </a:p>
        </p:txBody>
      </p:sp>
    </p:spTree>
    <p:extLst>
      <p:ext uri="{BB962C8B-B14F-4D97-AF65-F5344CB8AC3E}">
        <p14:creationId xmlns:p14="http://schemas.microsoft.com/office/powerpoint/2010/main" val="3611138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D3ECC01-AAE8-4E71-BDAF-95167BC6A35C}" type="slidenum">
              <a:rPr lang="en-US" altLang="en-US" sz="1200" smtClean="0"/>
              <a:pPr/>
              <a:t>18</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sz="1200" b="0" i="0" u="none" strike="noStrike" baseline="0" dirty="0">
                <a:solidFill>
                  <a:srgbClr val="424D67"/>
                </a:solidFill>
                <a:latin typeface="+mn-lt"/>
              </a:rPr>
              <a:t>Buying a put option is an appropriate position when the price on the underlying asset is expected to fall. </a:t>
            </a:r>
          </a:p>
          <a:p>
            <a:pPr algn="just"/>
            <a:endParaRPr lang="en-US" sz="1200" b="0" i="0" u="none" strike="noStrike" baseline="0" dirty="0">
              <a:solidFill>
                <a:srgbClr val="424D67"/>
              </a:solidFill>
              <a:latin typeface="+mn-lt"/>
            </a:endParaRPr>
          </a:p>
          <a:p>
            <a:pPr algn="just"/>
            <a:r>
              <a:rPr lang="en-US" sz="1200" b="0" i="0" u="none" strike="noStrike" baseline="0" dirty="0">
                <a:solidFill>
                  <a:srgbClr val="424D67"/>
                </a:solidFill>
                <a:latin typeface="+mn-lt"/>
              </a:rPr>
              <a:t>The buyer of a put option on a stock has the right (but not the obligation) to sell the underlying stock to the writer of the option at an agreed upon exercise price (</a:t>
            </a:r>
            <a:r>
              <a:rPr lang="en-US" sz="1200" b="0" i="1" u="none" strike="noStrike" baseline="0" dirty="0">
                <a:solidFill>
                  <a:srgbClr val="424D67"/>
                </a:solidFill>
                <a:latin typeface="+mn-lt"/>
              </a:rPr>
              <a:t>X, </a:t>
            </a:r>
            <a:r>
              <a:rPr lang="en-US" sz="1200" b="0" i="0" u="none" strike="noStrike" baseline="0" dirty="0">
                <a:solidFill>
                  <a:srgbClr val="424D67"/>
                </a:solidFill>
                <a:latin typeface="+mn-lt"/>
              </a:rPr>
              <a:t>e.g., $9.00). In return for this option, the buyer of the put option pays a premium (</a:t>
            </a:r>
            <a:r>
              <a:rPr lang="en-US" sz="1200" b="0" i="1" u="none" strike="noStrike" baseline="0" dirty="0">
                <a:solidFill>
                  <a:srgbClr val="424D67"/>
                </a:solidFill>
                <a:latin typeface="+mn-lt"/>
              </a:rPr>
              <a:t>P, </a:t>
            </a:r>
            <a:r>
              <a:rPr lang="en-US" sz="1200" b="0" i="0" u="none" strike="noStrike" baseline="0" dirty="0">
                <a:solidFill>
                  <a:srgbClr val="424D67"/>
                </a:solidFill>
                <a:latin typeface="+mn-lt"/>
              </a:rPr>
              <a:t>e.g., $0.65) to the option writer. </a:t>
            </a:r>
          </a:p>
          <a:p>
            <a:pPr algn="just"/>
            <a:endParaRPr lang="en-US" sz="1200" b="0" i="0" u="none" strike="noStrike" baseline="0" dirty="0">
              <a:solidFill>
                <a:srgbClr val="424D67"/>
              </a:solidFill>
              <a:latin typeface="+mn-lt"/>
            </a:endParaRPr>
          </a:p>
          <a:p>
            <a:pPr algn="just"/>
            <a:r>
              <a:rPr lang="en-US" sz="1200" b="0" i="0" u="none" strike="noStrike" baseline="0" dirty="0">
                <a:solidFill>
                  <a:srgbClr val="424D67"/>
                </a:solidFill>
                <a:latin typeface="+mn-lt"/>
              </a:rPr>
              <a:t>We show the potential payoffs to the buyer of the put option in Figure 10–7. </a:t>
            </a:r>
            <a:endParaRPr lang="en-US" altLang="en-US" sz="1200" dirty="0">
              <a:latin typeface="+mn-lt"/>
            </a:endParaRPr>
          </a:p>
        </p:txBody>
      </p:sp>
    </p:spTree>
    <p:extLst>
      <p:ext uri="{BB962C8B-B14F-4D97-AF65-F5344CB8AC3E}">
        <p14:creationId xmlns:p14="http://schemas.microsoft.com/office/powerpoint/2010/main" val="272266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D3ECC01-AAE8-4E71-BDAF-95167BC6A35C}" type="slidenum">
              <a:rPr lang="en-US" altLang="en-US" sz="1200" smtClean="0"/>
              <a:pPr/>
              <a:t>19</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sz="1200" b="0" i="0" u="none" strike="noStrike" baseline="0" dirty="0">
                <a:solidFill>
                  <a:srgbClr val="424D67"/>
                </a:solidFill>
                <a:latin typeface="+mn-lt"/>
              </a:rPr>
              <a:t>Writing a put option is an appropriate position if the price on the underlying asset is expected to rise. </a:t>
            </a:r>
          </a:p>
          <a:p>
            <a:pPr algn="just"/>
            <a:endParaRPr lang="en-US" sz="1200" b="0" i="0" u="none" strike="noStrike" baseline="0" dirty="0">
              <a:solidFill>
                <a:srgbClr val="424D67"/>
              </a:solidFill>
              <a:latin typeface="+mn-lt"/>
            </a:endParaRPr>
          </a:p>
          <a:p>
            <a:pPr algn="just"/>
            <a:r>
              <a:rPr lang="en-US" sz="1200" b="0" i="0" u="none" strike="noStrike" baseline="0" dirty="0">
                <a:solidFill>
                  <a:srgbClr val="424D67"/>
                </a:solidFill>
                <a:latin typeface="+mn-lt"/>
              </a:rPr>
              <a:t>The writer or seller of a put option receives a fee or premium (</a:t>
            </a:r>
            <a:r>
              <a:rPr lang="en-US" sz="1200" b="0" i="1" u="none" strike="noStrike" baseline="0" dirty="0">
                <a:solidFill>
                  <a:srgbClr val="424D67"/>
                </a:solidFill>
                <a:latin typeface="+mn-lt"/>
              </a:rPr>
              <a:t>P, </a:t>
            </a:r>
            <a:r>
              <a:rPr lang="en-US" sz="1200" b="0" i="0" u="none" strike="noStrike" baseline="0" dirty="0">
                <a:solidFill>
                  <a:srgbClr val="424D67"/>
                </a:solidFill>
                <a:latin typeface="+mn-lt"/>
              </a:rPr>
              <a:t>e.g., $0.65) in return for standing ready to buy the underlying stock at the exercise price (</a:t>
            </a:r>
            <a:r>
              <a:rPr lang="en-US" sz="1200" b="0" i="1" u="none" strike="noStrike" baseline="0" dirty="0">
                <a:solidFill>
                  <a:srgbClr val="424D67"/>
                </a:solidFill>
                <a:latin typeface="+mn-lt"/>
              </a:rPr>
              <a:t>X, </a:t>
            </a:r>
            <a:r>
              <a:rPr lang="en-US" sz="1200" b="0" i="0" u="none" strike="noStrike" baseline="0" dirty="0">
                <a:solidFill>
                  <a:srgbClr val="424D67"/>
                </a:solidFill>
                <a:latin typeface="+mn-lt"/>
              </a:rPr>
              <a:t>e.g., $9.00) should the buyer of the put choose to exercise the option. </a:t>
            </a:r>
          </a:p>
          <a:p>
            <a:pPr algn="just"/>
            <a:endParaRPr lang="en-US" sz="1200" b="0" i="0" u="none" strike="noStrike" baseline="0" dirty="0">
              <a:solidFill>
                <a:srgbClr val="424D67"/>
              </a:solidFill>
              <a:latin typeface="+mn-lt"/>
            </a:endParaRPr>
          </a:p>
          <a:p>
            <a:pPr algn="just"/>
            <a:r>
              <a:rPr lang="en-US" sz="1200" b="0" i="0" u="none" strike="noStrike" baseline="0" dirty="0">
                <a:solidFill>
                  <a:srgbClr val="424D67"/>
                </a:solidFill>
                <a:latin typeface="+mn-lt"/>
              </a:rPr>
              <a:t>See the payoff function for writing a put option on a stock in Figure 10–8. </a:t>
            </a:r>
            <a:endParaRPr lang="en-US" altLang="en-US" sz="1200" dirty="0">
              <a:latin typeface="+mn-lt"/>
            </a:endParaRPr>
          </a:p>
        </p:txBody>
      </p:sp>
    </p:spTree>
    <p:extLst>
      <p:ext uri="{BB962C8B-B14F-4D97-AF65-F5344CB8AC3E}">
        <p14:creationId xmlns:p14="http://schemas.microsoft.com/office/powerpoint/2010/main" val="384845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D3ECC01-AAE8-4E71-BDAF-95167BC6A35C}" type="slidenum">
              <a:rPr lang="en-US" altLang="en-US" sz="1200" smtClean="0"/>
              <a:pPr/>
              <a:t>2</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sz="1200" b="0" i="0" u="none" strike="noStrike" baseline="0" dirty="0">
                <a:solidFill>
                  <a:srgbClr val="000000"/>
                </a:solidFill>
                <a:latin typeface="+mn-lt"/>
              </a:rPr>
              <a:t>I</a:t>
            </a:r>
            <a:r>
              <a:rPr lang="en-US" sz="1200" b="0" i="0" u="none" strike="noStrike" baseline="0" dirty="0">
                <a:solidFill>
                  <a:srgbClr val="424D67"/>
                </a:solidFill>
                <a:latin typeface="+mn-lt"/>
              </a:rPr>
              <a:t>n 2003, former Federal Reserve Board chair Alan Greenspan credited the derivative securities markets with helping the banking system maintain its strength through the economic recession in the early 2000s. </a:t>
            </a:r>
            <a:endParaRPr lang="en-US" altLang="en-US" sz="1200" dirty="0">
              <a:latin typeface="+mn-l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D3ECC01-AAE8-4E71-BDAF-95167BC6A35C}" type="slidenum">
              <a:rPr lang="en-US" altLang="en-US" sz="1200" smtClean="0"/>
              <a:pPr/>
              <a:t>20</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en-US" dirty="0"/>
              <a:t>An option’s intrinsic value is the difference between the exercise price and the underlying asset’s price.</a:t>
            </a:r>
          </a:p>
        </p:txBody>
      </p:sp>
    </p:spTree>
    <p:extLst>
      <p:ext uri="{BB962C8B-B14F-4D97-AF65-F5344CB8AC3E}">
        <p14:creationId xmlns:p14="http://schemas.microsoft.com/office/powerpoint/2010/main" val="231021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501A9B3-CAFD-4FA3-A4B0-C0637A7FDA18}" type="slidenum">
              <a:rPr lang="en-US" altLang="en-US" sz="1200" smtClean="0"/>
              <a:pPr/>
              <a:t>21</a:t>
            </a:fld>
            <a:endParaRPr lang="en-US" altLang="en-US" sz="12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1907A87-E754-4CCF-8832-0B9CEE1A6EEB}" type="slidenum">
              <a:rPr lang="en-US" altLang="en-US" sz="1200" smtClean="0"/>
              <a:pPr/>
              <a:t>22</a:t>
            </a:fld>
            <a:endParaRPr lang="en-US" altLang="en-US" sz="1200"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2CF7DFD-81DD-4C5E-9068-8F49C7858479}" type="slidenum">
              <a:rPr lang="en-US" altLang="en-US" sz="1200" smtClean="0"/>
              <a:pPr/>
              <a:t>23</a:t>
            </a:fld>
            <a:endParaRPr lang="en-US" altLang="en-US" sz="1200"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2CF7DFD-81DD-4C5E-9068-8F49C7858479}" type="slidenum">
              <a:rPr lang="en-US" altLang="en-US" sz="1200" smtClean="0"/>
              <a:pPr/>
              <a:t>24</a:t>
            </a:fld>
            <a:endParaRPr lang="en-US" altLang="en-US" sz="1200"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113649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9521CED-B9D9-41D2-959B-AD6DAD09F73F}" type="slidenum">
              <a:rPr lang="en-US" altLang="en-US" sz="1200" smtClean="0"/>
              <a:pPr/>
              <a:t>25</a:t>
            </a:fld>
            <a:endParaRPr lang="en-US" altLang="en-US" sz="1200"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F8C892C-82DE-47D4-8A1C-F39C8166C729}" type="slidenum">
              <a:rPr lang="en-US" altLang="en-US" sz="1200" smtClean="0"/>
              <a:pPr/>
              <a:t>26</a:t>
            </a:fld>
            <a:endParaRPr lang="en-US" altLang="en-US" sz="1200"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2223F06-4A47-4129-B12A-5C1FA3836C61}" type="slidenum">
              <a:rPr lang="en-US" altLang="en-US" sz="1200" smtClean="0"/>
              <a:pPr/>
              <a:t>27</a:t>
            </a:fld>
            <a:endParaRPr lang="en-US" altLang="en-US" sz="1200"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A8C196B-93AE-49B2-B540-199A4864DDDA}" type="slidenum">
              <a:rPr lang="en-US" altLang="en-US" sz="1200" smtClean="0"/>
              <a:pPr/>
              <a:t>28</a:t>
            </a:fld>
            <a:endParaRPr lang="en-US" altLang="en-US" sz="1200" dirty="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761ED37-9EC9-4BDF-A104-E65EA135C3A0}" type="slidenum">
              <a:rPr lang="en-US" altLang="en-US" sz="1200" smtClean="0"/>
              <a:pPr/>
              <a:t>29</a:t>
            </a:fld>
            <a:endParaRPr lang="en-US" altLang="en-US" sz="1200"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D3ECC01-AAE8-4E71-BDAF-95167BC6A35C}" type="slidenum">
              <a:rPr lang="en-US" altLang="en-US" sz="1200" smtClean="0"/>
              <a:pPr/>
              <a:t>3</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US" altLang="en-US" dirty="0"/>
          </a:p>
        </p:txBody>
      </p:sp>
    </p:spTree>
    <p:extLst>
      <p:ext uri="{BB962C8B-B14F-4D97-AF65-F5344CB8AC3E}">
        <p14:creationId xmlns:p14="http://schemas.microsoft.com/office/powerpoint/2010/main" val="33432409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A8C196B-93AE-49B2-B540-199A4864DDDA}" type="slidenum">
              <a:rPr lang="en-US" altLang="en-US" sz="1200" smtClean="0"/>
              <a:pPr/>
              <a:t>30</a:t>
            </a:fld>
            <a:endParaRPr lang="en-US" altLang="en-US" sz="1200" dirty="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293971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D3ECC01-AAE8-4E71-BDAF-95167BC6A35C}" type="slidenum">
              <a:rPr lang="en-US" altLang="en-US" sz="1200" smtClean="0"/>
              <a:pPr/>
              <a:t>4</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US" altLang="en-US" dirty="0"/>
          </a:p>
        </p:txBody>
      </p:sp>
    </p:spTree>
    <p:extLst>
      <p:ext uri="{BB962C8B-B14F-4D97-AF65-F5344CB8AC3E}">
        <p14:creationId xmlns:p14="http://schemas.microsoft.com/office/powerpoint/2010/main" val="906999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D3ECC01-AAE8-4E71-BDAF-95167BC6A35C}" type="slidenum">
              <a:rPr lang="en-US" altLang="en-US" sz="1200" smtClean="0"/>
              <a:pPr/>
              <a:t>5</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US" altLang="en-US" dirty="0"/>
          </a:p>
        </p:txBody>
      </p:sp>
    </p:spTree>
    <p:extLst>
      <p:ext uri="{BB962C8B-B14F-4D97-AF65-F5344CB8AC3E}">
        <p14:creationId xmlns:p14="http://schemas.microsoft.com/office/powerpoint/2010/main" val="2890039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D3ECC01-AAE8-4E71-BDAF-95167BC6A35C}" type="slidenum">
              <a:rPr lang="en-US" altLang="en-US" sz="1200" smtClean="0"/>
              <a:pPr/>
              <a:t>6</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US" altLang="en-US" dirty="0"/>
          </a:p>
        </p:txBody>
      </p:sp>
    </p:spTree>
    <p:extLst>
      <p:ext uri="{BB962C8B-B14F-4D97-AF65-F5344CB8AC3E}">
        <p14:creationId xmlns:p14="http://schemas.microsoft.com/office/powerpoint/2010/main" val="3702360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D3ECC01-AAE8-4E71-BDAF-95167BC6A35C}" type="slidenum">
              <a:rPr lang="en-US" altLang="en-US" sz="1200" smtClean="0"/>
              <a:pPr/>
              <a:t>7</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US" altLang="en-US" dirty="0"/>
          </a:p>
        </p:txBody>
      </p:sp>
    </p:spTree>
    <p:extLst>
      <p:ext uri="{BB962C8B-B14F-4D97-AF65-F5344CB8AC3E}">
        <p14:creationId xmlns:p14="http://schemas.microsoft.com/office/powerpoint/2010/main" val="2691383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D3ECC01-AAE8-4E71-BDAF-95167BC6A35C}" type="slidenum">
              <a:rPr lang="en-US" altLang="en-US" sz="1200" smtClean="0"/>
              <a:pPr/>
              <a:t>8</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sz="1200" b="0" i="0" u="none" strike="noStrike" baseline="0" dirty="0">
                <a:solidFill>
                  <a:srgbClr val="424D67"/>
                </a:solidFill>
                <a:latin typeface="+mn-lt"/>
              </a:rPr>
              <a:t>The terms of futures contracts (e.g., contract size, delivery month, trading hours, minimum price fluctuation, daily price limits, and process used for delivery) traded in the United States are set by the exchange and are subject to the approval of the Commodity Futures Trading Commission (CFTC), the principal regulator of futures markets. </a:t>
            </a:r>
          </a:p>
          <a:p>
            <a:pPr algn="just"/>
            <a:endParaRPr lang="en-US" sz="1200" b="0" i="0" u="none" strike="noStrike" baseline="0" dirty="0">
              <a:solidFill>
                <a:srgbClr val="424D67"/>
              </a:solidFill>
              <a:latin typeface="+mn-lt"/>
            </a:endParaRPr>
          </a:p>
          <a:p>
            <a:pPr algn="just"/>
            <a:r>
              <a:rPr lang="en-US" sz="1200" b="0" i="0" u="none" strike="noStrike" baseline="0" dirty="0">
                <a:solidFill>
                  <a:srgbClr val="424D67"/>
                </a:solidFill>
                <a:latin typeface="+mn-lt"/>
              </a:rPr>
              <a:t>For example, the contract terms for 10-year T-note futures are listed in Table 10–3. </a:t>
            </a:r>
            <a:endParaRPr lang="en-US" altLang="en-US" sz="1200" dirty="0">
              <a:latin typeface="+mn-lt"/>
            </a:endParaRPr>
          </a:p>
        </p:txBody>
      </p:sp>
    </p:spTree>
    <p:extLst>
      <p:ext uri="{BB962C8B-B14F-4D97-AF65-F5344CB8AC3E}">
        <p14:creationId xmlns:p14="http://schemas.microsoft.com/office/powerpoint/2010/main" val="3344231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D3ECC01-AAE8-4E71-BDAF-95167BC6A35C}" type="slidenum">
              <a:rPr lang="en-US" altLang="en-US" sz="1200" smtClean="0"/>
              <a:pPr/>
              <a:t>9</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en-US" sz="1200" b="0" i="0" u="none" strike="noStrike" baseline="0" dirty="0">
                <a:solidFill>
                  <a:srgbClr val="424D67"/>
                </a:solidFill>
                <a:latin typeface="STIX MathJax Main"/>
              </a:rPr>
              <a:t>Futures contracts exist on commodity (e.g., corn, wheat), energy (e.g., electricity), metals (e.g., copper, gold), and other (e.g., weather) contracts as well. </a:t>
            </a:r>
            <a:endParaRPr lang="en-US" altLang="en-US" dirty="0"/>
          </a:p>
          <a:p>
            <a:pPr algn="just"/>
            <a:endParaRPr lang="en-US" altLang="en-US" dirty="0"/>
          </a:p>
        </p:txBody>
      </p:sp>
    </p:spTree>
    <p:extLst>
      <p:ext uri="{BB962C8B-B14F-4D97-AF65-F5344CB8AC3E}">
        <p14:creationId xmlns:p14="http://schemas.microsoft.com/office/powerpoint/2010/main" val="4236508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2" name="Rectangle 5">
            <a:extLst>
              <a:ext uri="{FF2B5EF4-FFF2-40B4-BE49-F238E27FC236}">
                <a16:creationId xmlns:a16="http://schemas.microsoft.com/office/drawing/2014/main" id="{9E8EDFD2-113A-481C-B6C7-806938CB3F4E}"/>
              </a:ext>
            </a:extLst>
          </p:cNvPr>
          <p:cNvSpPr>
            <a:spLocks noGrp="1" noChangeArrowheads="1"/>
          </p:cNvSpPr>
          <p:nvPr>
            <p:ph type="dt" sz="half" idx="10"/>
          </p:nvPr>
        </p:nvSpPr>
        <p:spPr>
          <a:xfrm>
            <a:off x="457200" y="6248400"/>
            <a:ext cx="2133600" cy="457200"/>
          </a:xfrm>
        </p:spPr>
        <p:txBody>
          <a:bodyPr/>
          <a:lstStyle>
            <a:lvl1pPr>
              <a:defRPr/>
            </a:lvl1pPr>
          </a:lstStyle>
          <a:p>
            <a:pPr>
              <a:defRPr/>
            </a:pPr>
            <a:fld id="{C6A0C016-4F7B-42B9-A7B6-407686D6EDE6}" type="datetime1">
              <a:rPr lang="en-US" smtClean="0"/>
              <a:t>3/13/2024</a:t>
            </a:fld>
            <a:endParaRPr lang="en-US" altLang="en-US" dirty="0"/>
          </a:p>
        </p:txBody>
      </p:sp>
      <p:sp>
        <p:nvSpPr>
          <p:cNvPr id="43" name="Line 2">
            <a:extLst>
              <a:ext uri="{FF2B5EF4-FFF2-40B4-BE49-F238E27FC236}">
                <a16:creationId xmlns:a16="http://schemas.microsoft.com/office/drawing/2014/main" id="{5CB6A30A-243C-45D2-B6C3-94DF629A4B07}"/>
              </a:ext>
            </a:extLst>
          </p:cNvPr>
          <p:cNvSpPr>
            <a:spLocks noChangeShapeType="1"/>
          </p:cNvSpPr>
          <p:nvPr userDrawn="1"/>
        </p:nvSpPr>
        <p:spPr bwMode="auto">
          <a:xfrm>
            <a:off x="6019800" y="11811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44" name="Group 8">
            <a:extLst>
              <a:ext uri="{FF2B5EF4-FFF2-40B4-BE49-F238E27FC236}">
                <a16:creationId xmlns:a16="http://schemas.microsoft.com/office/drawing/2014/main" id="{4844137B-76F2-40E0-911D-E440A1E844E0}"/>
              </a:ext>
            </a:extLst>
          </p:cNvPr>
          <p:cNvGrpSpPr>
            <a:grpSpLocks/>
          </p:cNvGrpSpPr>
          <p:nvPr userDrawn="1"/>
        </p:nvGrpSpPr>
        <p:grpSpPr bwMode="auto">
          <a:xfrm rot="16200000">
            <a:off x="6595105" y="186698"/>
            <a:ext cx="1287785" cy="2133599"/>
            <a:chOff x="4704" y="1885"/>
            <a:chExt cx="843" cy="1379"/>
          </a:xfrm>
        </p:grpSpPr>
        <p:sp>
          <p:nvSpPr>
            <p:cNvPr id="45" name="Oval 9">
              <a:extLst>
                <a:ext uri="{FF2B5EF4-FFF2-40B4-BE49-F238E27FC236}">
                  <a16:creationId xmlns:a16="http://schemas.microsoft.com/office/drawing/2014/main" id="{9FFA11FC-7E5A-405A-9D17-CF44A15AC0D9}"/>
                </a:ext>
              </a:extLst>
            </p:cNvPr>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6" name="Oval 10">
              <a:extLst>
                <a:ext uri="{FF2B5EF4-FFF2-40B4-BE49-F238E27FC236}">
                  <a16:creationId xmlns:a16="http://schemas.microsoft.com/office/drawing/2014/main" id="{78F2668A-9E2C-441D-981A-E482F0927BB0}"/>
                </a:ext>
              </a:extLst>
            </p:cNvPr>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7" name="Oval 11">
              <a:extLst>
                <a:ext uri="{FF2B5EF4-FFF2-40B4-BE49-F238E27FC236}">
                  <a16:creationId xmlns:a16="http://schemas.microsoft.com/office/drawing/2014/main" id="{A3F2AF2D-86BB-4F1D-BD66-809F72BA3073}"/>
                </a:ext>
              </a:extLst>
            </p:cNvPr>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8" name="Oval 12">
              <a:extLst>
                <a:ext uri="{FF2B5EF4-FFF2-40B4-BE49-F238E27FC236}">
                  <a16:creationId xmlns:a16="http://schemas.microsoft.com/office/drawing/2014/main" id="{C54CFDC0-C5D5-4410-8960-E9AA4BD1547F}"/>
                </a:ext>
              </a:extLst>
            </p:cNvPr>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9" name="Oval 13">
              <a:extLst>
                <a:ext uri="{FF2B5EF4-FFF2-40B4-BE49-F238E27FC236}">
                  <a16:creationId xmlns:a16="http://schemas.microsoft.com/office/drawing/2014/main" id="{5E742833-6C44-41BA-B1F7-A364A199900B}"/>
                </a:ext>
              </a:extLst>
            </p:cNvPr>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0" name="Oval 14">
              <a:extLst>
                <a:ext uri="{FF2B5EF4-FFF2-40B4-BE49-F238E27FC236}">
                  <a16:creationId xmlns:a16="http://schemas.microsoft.com/office/drawing/2014/main" id="{DF0FE86D-674E-4230-B7D8-155ACAEDE182}"/>
                </a:ext>
              </a:extLst>
            </p:cNvPr>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1" name="Oval 15">
              <a:extLst>
                <a:ext uri="{FF2B5EF4-FFF2-40B4-BE49-F238E27FC236}">
                  <a16:creationId xmlns:a16="http://schemas.microsoft.com/office/drawing/2014/main" id="{39FC5A22-2B06-487E-9A2F-244603AF9512}"/>
                </a:ext>
              </a:extLst>
            </p:cNvPr>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2" name="Oval 16">
              <a:extLst>
                <a:ext uri="{FF2B5EF4-FFF2-40B4-BE49-F238E27FC236}">
                  <a16:creationId xmlns:a16="http://schemas.microsoft.com/office/drawing/2014/main" id="{18F59F67-D9B8-4A4F-8AE3-18B655063A5B}"/>
                </a:ext>
              </a:extLst>
            </p:cNvPr>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3" name="Oval 17">
              <a:extLst>
                <a:ext uri="{FF2B5EF4-FFF2-40B4-BE49-F238E27FC236}">
                  <a16:creationId xmlns:a16="http://schemas.microsoft.com/office/drawing/2014/main" id="{35BBDCFC-9067-474D-A6F2-B6BC710DD016}"/>
                </a:ext>
              </a:extLst>
            </p:cNvPr>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4" name="Oval 18">
              <a:extLst>
                <a:ext uri="{FF2B5EF4-FFF2-40B4-BE49-F238E27FC236}">
                  <a16:creationId xmlns:a16="http://schemas.microsoft.com/office/drawing/2014/main" id="{96FFBB4F-D35D-4E30-9D09-193518CBE4E5}"/>
                </a:ext>
              </a:extLst>
            </p:cNvPr>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5" name="Oval 19">
              <a:extLst>
                <a:ext uri="{FF2B5EF4-FFF2-40B4-BE49-F238E27FC236}">
                  <a16:creationId xmlns:a16="http://schemas.microsoft.com/office/drawing/2014/main" id="{296A2E61-451C-4553-9105-58EA80A5A71C}"/>
                </a:ext>
              </a:extLst>
            </p:cNvPr>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6" name="Oval 20">
              <a:extLst>
                <a:ext uri="{FF2B5EF4-FFF2-40B4-BE49-F238E27FC236}">
                  <a16:creationId xmlns:a16="http://schemas.microsoft.com/office/drawing/2014/main" id="{45AB7088-796D-4E64-A676-6D767AC9FE17}"/>
                </a:ext>
              </a:extLst>
            </p:cNvPr>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7" name="Oval 21">
              <a:extLst>
                <a:ext uri="{FF2B5EF4-FFF2-40B4-BE49-F238E27FC236}">
                  <a16:creationId xmlns:a16="http://schemas.microsoft.com/office/drawing/2014/main" id="{5E0B027F-6365-4FED-B7B0-06C1CF8776F3}"/>
                </a:ext>
              </a:extLst>
            </p:cNvPr>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8" name="Oval 22">
              <a:extLst>
                <a:ext uri="{FF2B5EF4-FFF2-40B4-BE49-F238E27FC236}">
                  <a16:creationId xmlns:a16="http://schemas.microsoft.com/office/drawing/2014/main" id="{FFE27D38-98BE-416F-AED5-E99F7622590F}"/>
                </a:ext>
              </a:extLst>
            </p:cNvPr>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9" name="Oval 23">
              <a:extLst>
                <a:ext uri="{FF2B5EF4-FFF2-40B4-BE49-F238E27FC236}">
                  <a16:creationId xmlns:a16="http://schemas.microsoft.com/office/drawing/2014/main" id="{8FED2BA3-3A00-4DC7-A41D-4D3815F38A90}"/>
                </a:ext>
              </a:extLst>
            </p:cNvPr>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0" name="Oval 24">
              <a:extLst>
                <a:ext uri="{FF2B5EF4-FFF2-40B4-BE49-F238E27FC236}">
                  <a16:creationId xmlns:a16="http://schemas.microsoft.com/office/drawing/2014/main" id="{5F4CF12F-17E1-4A98-BB6E-2372163AE39F}"/>
                </a:ext>
              </a:extLst>
            </p:cNvPr>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1" name="Oval 25">
              <a:extLst>
                <a:ext uri="{FF2B5EF4-FFF2-40B4-BE49-F238E27FC236}">
                  <a16:creationId xmlns:a16="http://schemas.microsoft.com/office/drawing/2014/main" id="{2BDC3E40-B040-4AD1-BFEC-D11EB0A0ED96}"/>
                </a:ext>
              </a:extLst>
            </p:cNvPr>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2" name="Oval 26">
              <a:extLst>
                <a:ext uri="{FF2B5EF4-FFF2-40B4-BE49-F238E27FC236}">
                  <a16:creationId xmlns:a16="http://schemas.microsoft.com/office/drawing/2014/main" id="{BDAA7B51-DC1B-4572-9CA7-75CC28FC7EC1}"/>
                </a:ext>
              </a:extLst>
            </p:cNvPr>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3" name="Oval 27">
              <a:extLst>
                <a:ext uri="{FF2B5EF4-FFF2-40B4-BE49-F238E27FC236}">
                  <a16:creationId xmlns:a16="http://schemas.microsoft.com/office/drawing/2014/main" id="{3C6DEC02-479B-45F6-BE75-FB762AA355D8}"/>
                </a:ext>
              </a:extLst>
            </p:cNvPr>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4" name="Oval 28">
              <a:extLst>
                <a:ext uri="{FF2B5EF4-FFF2-40B4-BE49-F238E27FC236}">
                  <a16:creationId xmlns:a16="http://schemas.microsoft.com/office/drawing/2014/main" id="{083BF5EE-871B-4A5C-B373-5EEAE87166D8}"/>
                </a:ext>
              </a:extLst>
            </p:cNvPr>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5" name="Oval 29">
              <a:extLst>
                <a:ext uri="{FF2B5EF4-FFF2-40B4-BE49-F238E27FC236}">
                  <a16:creationId xmlns:a16="http://schemas.microsoft.com/office/drawing/2014/main" id="{A0C2580F-422B-43C3-81E9-015F70E51755}"/>
                </a:ext>
              </a:extLst>
            </p:cNvPr>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6" name="Oval 30">
              <a:extLst>
                <a:ext uri="{FF2B5EF4-FFF2-40B4-BE49-F238E27FC236}">
                  <a16:creationId xmlns:a16="http://schemas.microsoft.com/office/drawing/2014/main" id="{3950E0D3-682D-4C8C-AC0F-B25729FF05C2}"/>
                </a:ext>
              </a:extLst>
            </p:cNvPr>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7" name="Oval 31">
              <a:extLst>
                <a:ext uri="{FF2B5EF4-FFF2-40B4-BE49-F238E27FC236}">
                  <a16:creationId xmlns:a16="http://schemas.microsoft.com/office/drawing/2014/main" id="{FA14C591-46F7-48B1-9C73-A862A361A746}"/>
                </a:ext>
              </a:extLst>
            </p:cNvPr>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8" name="Oval 32">
              <a:extLst>
                <a:ext uri="{FF2B5EF4-FFF2-40B4-BE49-F238E27FC236}">
                  <a16:creationId xmlns:a16="http://schemas.microsoft.com/office/drawing/2014/main" id="{E86D308C-94DF-4D94-89BD-A0EB8F281AA5}"/>
                </a:ext>
              </a:extLst>
            </p:cNvPr>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9" name="Oval 33">
              <a:extLst>
                <a:ext uri="{FF2B5EF4-FFF2-40B4-BE49-F238E27FC236}">
                  <a16:creationId xmlns:a16="http://schemas.microsoft.com/office/drawing/2014/main" id="{0A164009-BD96-43A2-8298-6A4815AC5993}"/>
                </a:ext>
              </a:extLst>
            </p:cNvPr>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0" name="Oval 34">
              <a:extLst>
                <a:ext uri="{FF2B5EF4-FFF2-40B4-BE49-F238E27FC236}">
                  <a16:creationId xmlns:a16="http://schemas.microsoft.com/office/drawing/2014/main" id="{E638FB15-8450-4991-9C25-DC4E01013BC1}"/>
                </a:ext>
              </a:extLst>
            </p:cNvPr>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1" name="Oval 35">
              <a:extLst>
                <a:ext uri="{FF2B5EF4-FFF2-40B4-BE49-F238E27FC236}">
                  <a16:creationId xmlns:a16="http://schemas.microsoft.com/office/drawing/2014/main" id="{1F2DB55A-6C63-47BC-ACE3-50F18F145A55}"/>
                </a:ext>
              </a:extLst>
            </p:cNvPr>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2" name="Oval 36">
              <a:extLst>
                <a:ext uri="{FF2B5EF4-FFF2-40B4-BE49-F238E27FC236}">
                  <a16:creationId xmlns:a16="http://schemas.microsoft.com/office/drawing/2014/main" id="{30828C8A-6DDC-4E05-BD0D-8A24F887FE3B}"/>
                </a:ext>
              </a:extLst>
            </p:cNvPr>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3" name="Oval 37">
              <a:extLst>
                <a:ext uri="{FF2B5EF4-FFF2-40B4-BE49-F238E27FC236}">
                  <a16:creationId xmlns:a16="http://schemas.microsoft.com/office/drawing/2014/main" id="{25761797-A8EC-414D-AF07-790B92D7CBC7}"/>
                </a:ext>
              </a:extLst>
            </p:cNvPr>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4" name="Oval 38">
              <a:extLst>
                <a:ext uri="{FF2B5EF4-FFF2-40B4-BE49-F238E27FC236}">
                  <a16:creationId xmlns:a16="http://schemas.microsoft.com/office/drawing/2014/main" id="{7726008F-E32D-42C0-B7DF-162AE274F30F}"/>
                </a:ext>
              </a:extLst>
            </p:cNvPr>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5" name="Oval 39">
              <a:extLst>
                <a:ext uri="{FF2B5EF4-FFF2-40B4-BE49-F238E27FC236}">
                  <a16:creationId xmlns:a16="http://schemas.microsoft.com/office/drawing/2014/main" id="{D16258B6-4284-45C1-BCE8-B756CBFEF0E4}"/>
                </a:ext>
              </a:extLst>
            </p:cNvPr>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grpSp>
      <p:sp>
        <p:nvSpPr>
          <p:cNvPr id="76" name="Rectangle 3">
            <a:extLst>
              <a:ext uri="{FF2B5EF4-FFF2-40B4-BE49-F238E27FC236}">
                <a16:creationId xmlns:a16="http://schemas.microsoft.com/office/drawing/2014/main" id="{17E41676-064C-4AC8-AD71-E9FEB424A758}"/>
              </a:ext>
            </a:extLst>
          </p:cNvPr>
          <p:cNvSpPr>
            <a:spLocks noGrp="1" noChangeArrowheads="1"/>
          </p:cNvSpPr>
          <p:nvPr>
            <p:ph type="ctrTitle"/>
          </p:nvPr>
        </p:nvSpPr>
        <p:spPr>
          <a:xfrm>
            <a:off x="336986" y="329594"/>
            <a:ext cx="5530414" cy="1550916"/>
          </a:xfrm>
        </p:spPr>
        <p:txBody>
          <a:bodyPr/>
          <a:lstStyle>
            <a:lvl1pPr algn="r">
              <a:defRPr sz="4800"/>
            </a:lvl1pPr>
          </a:lstStyle>
          <a:p>
            <a:pPr lvl="0"/>
            <a:r>
              <a:rPr lang="en-US" altLang="en-US" noProof="0" dirty="0"/>
              <a:t>Click to edit Master title style</a:t>
            </a:r>
          </a:p>
        </p:txBody>
      </p:sp>
      <p:sp>
        <p:nvSpPr>
          <p:cNvPr id="77" name="Rectangle 4">
            <a:extLst>
              <a:ext uri="{FF2B5EF4-FFF2-40B4-BE49-F238E27FC236}">
                <a16:creationId xmlns:a16="http://schemas.microsoft.com/office/drawing/2014/main" id="{DB7EC041-2560-4E07-9639-9C1EED4B21DC}"/>
              </a:ext>
            </a:extLst>
          </p:cNvPr>
          <p:cNvSpPr>
            <a:spLocks noGrp="1" noChangeArrowheads="1"/>
          </p:cNvSpPr>
          <p:nvPr>
            <p:ph type="subTitle" idx="1"/>
          </p:nvPr>
        </p:nvSpPr>
        <p:spPr>
          <a:xfrm>
            <a:off x="288912" y="2247900"/>
            <a:ext cx="5575354" cy="2362200"/>
          </a:xfrm>
        </p:spPr>
        <p:txBody>
          <a:bodyPr/>
          <a:lstStyle>
            <a:lvl1pPr marL="0" indent="0" algn="r">
              <a:buFont typeface="Wingdings" pitchFamily="2" charset="2"/>
              <a:buNone/>
              <a:defRPr sz="3200"/>
            </a:lvl1pPr>
          </a:lstStyle>
          <a:p>
            <a:pPr lvl="0"/>
            <a:r>
              <a:rPr lang="en-US" altLang="en-US" noProof="0" dirty="0"/>
              <a:t>Click to edit Master subtitle style</a:t>
            </a:r>
          </a:p>
        </p:txBody>
      </p:sp>
      <p:pic>
        <p:nvPicPr>
          <p:cNvPr id="78" name="Picture 77" descr="A city skyline with tall buildings&#10;&#10;Description automatically generated with low confidence">
            <a:extLst>
              <a:ext uri="{FF2B5EF4-FFF2-40B4-BE49-F238E27FC236}">
                <a16:creationId xmlns:a16="http://schemas.microsoft.com/office/drawing/2014/main" id="{C3C636EC-C2CF-4515-92A3-547EE53E7E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72200" y="2162174"/>
            <a:ext cx="2716145" cy="3514721"/>
          </a:xfrm>
          <a:prstGeom prst="rect">
            <a:avLst/>
          </a:prstGeom>
        </p:spPr>
      </p:pic>
      <p:sp>
        <p:nvSpPr>
          <p:cNvPr id="79" name="Line 40">
            <a:extLst>
              <a:ext uri="{FF2B5EF4-FFF2-40B4-BE49-F238E27FC236}">
                <a16:creationId xmlns:a16="http://schemas.microsoft.com/office/drawing/2014/main" id="{7F02B763-0C62-4E52-9969-9577C1792B99}"/>
              </a:ext>
            </a:extLst>
          </p:cNvPr>
          <p:cNvSpPr>
            <a:spLocks noChangeShapeType="1"/>
          </p:cNvSpPr>
          <p:nvPr userDrawn="1"/>
        </p:nvSpPr>
        <p:spPr bwMode="auto">
          <a:xfrm>
            <a:off x="341603" y="2017712"/>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0" name="Rectangle 6">
            <a:extLst>
              <a:ext uri="{FF2B5EF4-FFF2-40B4-BE49-F238E27FC236}">
                <a16:creationId xmlns:a16="http://schemas.microsoft.com/office/drawing/2014/main" id="{D363A011-1F38-49D1-B4EC-454AE3D3B42F}"/>
              </a:ext>
            </a:extLst>
          </p:cNvPr>
          <p:cNvSpPr>
            <a:spLocks noGrp="1" noChangeArrowheads="1"/>
          </p:cNvSpPr>
          <p:nvPr>
            <p:ph type="ftr" sz="quarter" idx="11"/>
          </p:nvPr>
        </p:nvSpPr>
        <p:spPr>
          <a:xfrm>
            <a:off x="3124200" y="6248400"/>
            <a:ext cx="2895600" cy="457200"/>
          </a:xfrm>
        </p:spPr>
        <p:txBody>
          <a:bodyPr/>
          <a:lstStyle>
            <a:lvl1pPr>
              <a:defRPr dirty="0"/>
            </a:lvl1pPr>
          </a:lstStyle>
          <a:p>
            <a:pPr>
              <a:defRPr/>
            </a:pPr>
            <a:r>
              <a:rPr lang="en-US" altLang="en-US" dirty="0"/>
              <a:t>© 2022 McGraw Hill Education.</a:t>
            </a:r>
          </a:p>
        </p:txBody>
      </p:sp>
    </p:spTree>
    <p:extLst>
      <p:ext uri="{BB962C8B-B14F-4D97-AF65-F5344CB8AC3E}">
        <p14:creationId xmlns:p14="http://schemas.microsoft.com/office/powerpoint/2010/main" val="3710105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BF3B2F51-90DD-4E8E-A476-D03F81361025}"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76E6C2D8-61BB-4790-9A95-31F77E1FF80E}" type="slidenum">
              <a:rPr lang="en-US" altLang="en-US"/>
              <a:pPr>
                <a:defRPr/>
              </a:pPr>
              <a:t>‹#›</a:t>
            </a:fld>
            <a:endParaRPr lang="en-US" altLang="en-US" dirty="0"/>
          </a:p>
        </p:txBody>
      </p:sp>
    </p:spTree>
    <p:extLst>
      <p:ext uri="{BB962C8B-B14F-4D97-AF65-F5344CB8AC3E}">
        <p14:creationId xmlns:p14="http://schemas.microsoft.com/office/powerpoint/2010/main" val="3093402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20385950-3B05-4DC8-A3CD-8AD007EDAFB9}"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6FD2376F-1C0F-4374-90D8-88525070EA6D}" type="slidenum">
              <a:rPr lang="en-US" altLang="en-US"/>
              <a:pPr>
                <a:defRPr/>
              </a:pPr>
              <a:t>‹#›</a:t>
            </a:fld>
            <a:endParaRPr lang="en-US" altLang="en-US" dirty="0"/>
          </a:p>
        </p:txBody>
      </p:sp>
    </p:spTree>
    <p:extLst>
      <p:ext uri="{BB962C8B-B14F-4D97-AF65-F5344CB8AC3E}">
        <p14:creationId xmlns:p14="http://schemas.microsoft.com/office/powerpoint/2010/main" val="298618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70F4BB70-58C7-4155-8AC7-C0348064E8A3}"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F818E90C-DDF0-4B40-A999-309D61C9BC55}" type="slidenum">
              <a:rPr lang="en-US" altLang="en-US"/>
              <a:pPr>
                <a:defRPr/>
              </a:pPr>
              <a:t>‹#›</a:t>
            </a:fld>
            <a:endParaRPr lang="en-US" altLang="en-US" dirty="0"/>
          </a:p>
        </p:txBody>
      </p:sp>
    </p:spTree>
    <p:extLst>
      <p:ext uri="{BB962C8B-B14F-4D97-AF65-F5344CB8AC3E}">
        <p14:creationId xmlns:p14="http://schemas.microsoft.com/office/powerpoint/2010/main" val="116165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35059877-79A6-4B8A-B5CB-51E5FCF6D1EF}"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36827477-6D3A-4B1F-A158-72F09E518E05}" type="slidenum">
              <a:rPr lang="en-US" altLang="en-US"/>
              <a:pPr>
                <a:defRPr/>
              </a:pPr>
              <a:t>‹#›</a:t>
            </a:fld>
            <a:endParaRPr lang="en-US" altLang="en-US" dirty="0"/>
          </a:p>
        </p:txBody>
      </p:sp>
    </p:spTree>
    <p:extLst>
      <p:ext uri="{BB962C8B-B14F-4D97-AF65-F5344CB8AC3E}">
        <p14:creationId xmlns:p14="http://schemas.microsoft.com/office/powerpoint/2010/main" val="3380751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5599AA04-4F20-490F-8D76-C3E7F87F0046}" type="datetime1">
              <a:rPr lang="en-US" smtClean="0"/>
              <a:t>3/13/2024</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18E0C774-65A7-4D6C-80B6-B1FEF3851BF5}" type="slidenum">
              <a:rPr lang="en-US" altLang="en-US"/>
              <a:pPr>
                <a:defRPr/>
              </a:pPr>
              <a:t>‹#›</a:t>
            </a:fld>
            <a:endParaRPr lang="en-US" altLang="en-US" dirty="0"/>
          </a:p>
        </p:txBody>
      </p:sp>
    </p:spTree>
    <p:extLst>
      <p:ext uri="{BB962C8B-B14F-4D97-AF65-F5344CB8AC3E}">
        <p14:creationId xmlns:p14="http://schemas.microsoft.com/office/powerpoint/2010/main" val="2937261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AADD7D56-049A-4E4F-B7CE-D54D5212EDC7}" type="datetime1">
              <a:rPr lang="en-US" smtClean="0"/>
              <a:t>3/13/2024</a:t>
            </a:fld>
            <a:endParaRPr lang="en-US" altLang="en-US" dirty="0"/>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9" name="Rectangle 7"/>
          <p:cNvSpPr>
            <a:spLocks noGrp="1" noChangeArrowheads="1"/>
          </p:cNvSpPr>
          <p:nvPr>
            <p:ph type="sldNum" sz="quarter" idx="12"/>
          </p:nvPr>
        </p:nvSpPr>
        <p:spPr>
          <a:ln/>
        </p:spPr>
        <p:txBody>
          <a:bodyPr/>
          <a:lstStyle>
            <a:lvl1pPr>
              <a:defRPr/>
            </a:lvl1pPr>
          </a:lstStyle>
          <a:p>
            <a:pPr>
              <a:defRPr/>
            </a:pPr>
            <a:r>
              <a:rPr lang="en-US" altLang="en-US" dirty="0"/>
              <a:t>1-</a:t>
            </a:r>
            <a:fld id="{1BECFCCC-C00A-40C2-94D2-DC6E5F4D14C6}" type="slidenum">
              <a:rPr lang="en-US" altLang="en-US"/>
              <a:pPr>
                <a:defRPr/>
              </a:pPr>
              <a:t>‹#›</a:t>
            </a:fld>
            <a:endParaRPr lang="en-US" altLang="en-US" dirty="0"/>
          </a:p>
        </p:txBody>
      </p:sp>
    </p:spTree>
    <p:extLst>
      <p:ext uri="{BB962C8B-B14F-4D97-AF65-F5344CB8AC3E}">
        <p14:creationId xmlns:p14="http://schemas.microsoft.com/office/powerpoint/2010/main" val="100124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DA6818F8-8B91-4AE6-9782-D0C57D1A47F5}" type="datetime1">
              <a:rPr lang="en-US" smtClean="0"/>
              <a:t>3/13/2024</a:t>
            </a:fld>
            <a:endParaRPr lang="en-US" altLang="en-US" dirty="0"/>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5" name="Rectangle 7"/>
          <p:cNvSpPr>
            <a:spLocks noGrp="1" noChangeArrowheads="1"/>
          </p:cNvSpPr>
          <p:nvPr>
            <p:ph type="sldNum" sz="quarter" idx="12"/>
          </p:nvPr>
        </p:nvSpPr>
        <p:spPr>
          <a:ln/>
        </p:spPr>
        <p:txBody>
          <a:bodyPr/>
          <a:lstStyle>
            <a:lvl1pPr>
              <a:defRPr/>
            </a:lvl1pPr>
          </a:lstStyle>
          <a:p>
            <a:pPr>
              <a:defRPr/>
            </a:pPr>
            <a:r>
              <a:rPr lang="en-US" altLang="en-US" dirty="0"/>
              <a:t>1-</a:t>
            </a:r>
            <a:fld id="{34D55B05-7789-4455-AA28-F4961160798C}" type="slidenum">
              <a:rPr lang="en-US" altLang="en-US"/>
              <a:pPr>
                <a:defRPr/>
              </a:pPr>
              <a:t>‹#›</a:t>
            </a:fld>
            <a:endParaRPr lang="en-US" altLang="en-US" dirty="0"/>
          </a:p>
        </p:txBody>
      </p:sp>
    </p:spTree>
    <p:extLst>
      <p:ext uri="{BB962C8B-B14F-4D97-AF65-F5344CB8AC3E}">
        <p14:creationId xmlns:p14="http://schemas.microsoft.com/office/powerpoint/2010/main" val="1981159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DEE55B23-E13B-45A5-BEA6-F69C271EF482}" type="datetime1">
              <a:rPr lang="en-US" smtClean="0"/>
              <a:t>3/13/2024</a:t>
            </a:fld>
            <a:endParaRPr lang="en-US" altLang="en-US" dirty="0"/>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4" name="Rectangle 7"/>
          <p:cNvSpPr>
            <a:spLocks noGrp="1" noChangeArrowheads="1"/>
          </p:cNvSpPr>
          <p:nvPr>
            <p:ph type="sldNum" sz="quarter" idx="12"/>
          </p:nvPr>
        </p:nvSpPr>
        <p:spPr>
          <a:ln/>
        </p:spPr>
        <p:txBody>
          <a:bodyPr/>
          <a:lstStyle>
            <a:lvl1pPr>
              <a:defRPr/>
            </a:lvl1pPr>
          </a:lstStyle>
          <a:p>
            <a:pPr>
              <a:defRPr/>
            </a:pPr>
            <a:r>
              <a:rPr lang="en-US" altLang="en-US" dirty="0"/>
              <a:t>1-</a:t>
            </a:r>
            <a:fld id="{77C48CC7-50F6-4F00-BB9D-9E917A2D59BD}" type="slidenum">
              <a:rPr lang="en-US" altLang="en-US"/>
              <a:pPr>
                <a:defRPr/>
              </a:pPr>
              <a:t>‹#›</a:t>
            </a:fld>
            <a:endParaRPr lang="en-US" altLang="en-US" dirty="0"/>
          </a:p>
        </p:txBody>
      </p:sp>
    </p:spTree>
    <p:extLst>
      <p:ext uri="{BB962C8B-B14F-4D97-AF65-F5344CB8AC3E}">
        <p14:creationId xmlns:p14="http://schemas.microsoft.com/office/powerpoint/2010/main" val="4163428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84907405-30EE-4B21-B6E7-C71BCB3C22C2}" type="datetime1">
              <a:rPr lang="en-US" smtClean="0"/>
              <a:t>3/13/2024</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FF015925-7DE1-457B-B5C8-D5C96B552750}" type="slidenum">
              <a:rPr lang="en-US" altLang="en-US"/>
              <a:pPr>
                <a:defRPr/>
              </a:pPr>
              <a:t>‹#›</a:t>
            </a:fld>
            <a:endParaRPr lang="en-US" altLang="en-US" dirty="0"/>
          </a:p>
        </p:txBody>
      </p:sp>
    </p:spTree>
    <p:extLst>
      <p:ext uri="{BB962C8B-B14F-4D97-AF65-F5344CB8AC3E}">
        <p14:creationId xmlns:p14="http://schemas.microsoft.com/office/powerpoint/2010/main" val="4035547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F32D580D-0481-48D5-AC49-A29A798541CB}" type="datetime1">
              <a:rPr lang="en-US" smtClean="0"/>
              <a:t>3/13/2024</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E3931B11-3096-468D-90C4-C9F239C39FED}" type="slidenum">
              <a:rPr lang="en-US" altLang="en-US"/>
              <a:pPr>
                <a:defRPr/>
              </a:pPr>
              <a:t>‹#›</a:t>
            </a:fld>
            <a:endParaRPr lang="en-US" altLang="en-US" dirty="0"/>
          </a:p>
        </p:txBody>
      </p:sp>
    </p:spTree>
    <p:extLst>
      <p:ext uri="{BB962C8B-B14F-4D97-AF65-F5344CB8AC3E}">
        <p14:creationId xmlns:p14="http://schemas.microsoft.com/office/powerpoint/2010/main" val="1161481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6021"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latin typeface="+mn-lt"/>
              </a:defRPr>
            </a:lvl1pPr>
          </a:lstStyle>
          <a:p>
            <a:pPr>
              <a:defRPr/>
            </a:pPr>
            <a:fld id="{AF90C9CF-B286-45BA-8C05-B8350D180D15}" type="datetime1">
              <a:rPr lang="en-US" smtClean="0"/>
              <a:t>3/13/2024</a:t>
            </a:fld>
            <a:endParaRPr lang="en-US" altLang="en-US" dirty="0"/>
          </a:p>
        </p:txBody>
      </p:sp>
      <p:sp>
        <p:nvSpPr>
          <p:cNvPr id="86022"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latin typeface="+mn-lt"/>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86023"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latin typeface="+mn-lt"/>
              </a:defRPr>
            </a:lvl1pPr>
          </a:lstStyle>
          <a:p>
            <a:pPr>
              <a:defRPr/>
            </a:pPr>
            <a:r>
              <a:rPr lang="en-US" altLang="en-US" dirty="0"/>
              <a:t>1-</a:t>
            </a:r>
            <a:fld id="{2DC4E58F-3329-4182-BBE1-ACCA74953987}" type="slidenum">
              <a:rPr lang="en-US" altLang="en-US"/>
              <a:pPr>
                <a:defRPr/>
              </a:pPr>
              <a:t>‹#›</a:t>
            </a:fld>
            <a:endParaRPr lang="en-US" altLang="en-US" dirty="0"/>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4"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5"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6"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7"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8"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9"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0"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1"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2"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3"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4"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6"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7"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8"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0"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1"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2"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4"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5"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6"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7"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8"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9"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60"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61"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62"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63"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gr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altLang="en-US" dirty="0"/>
              <a:t>Chapter Ten</a:t>
            </a:r>
          </a:p>
        </p:txBody>
      </p:sp>
      <p:sp>
        <p:nvSpPr>
          <p:cNvPr id="3075" name="Rectangle 5"/>
          <p:cNvSpPr>
            <a:spLocks noGrp="1" noChangeArrowheads="1"/>
          </p:cNvSpPr>
          <p:nvPr>
            <p:ph type="subTitle" idx="1"/>
          </p:nvPr>
        </p:nvSpPr>
        <p:spPr/>
        <p:txBody>
          <a:bodyPr/>
          <a:lstStyle/>
          <a:p>
            <a:pPr eaLnBrk="1" hangingPunct="1"/>
            <a:r>
              <a:rPr lang="en-US" altLang="en-US" sz="5500" dirty="0"/>
              <a:t>Derivative Securities Markets</a:t>
            </a:r>
          </a:p>
        </p:txBody>
      </p:sp>
      <p:sp>
        <p:nvSpPr>
          <p:cNvPr id="4" name="Content Placeholder 1">
            <a:extLst>
              <a:ext uri="{FF2B5EF4-FFF2-40B4-BE49-F238E27FC236}">
                <a16:creationId xmlns:a16="http://schemas.microsoft.com/office/drawing/2014/main" id="{F4DAEBEE-0EB8-44A6-9A8D-2D874B899420}"/>
              </a:ext>
            </a:extLst>
          </p:cNvPr>
          <p:cNvSpPr txBox="1">
            <a:spLocks/>
          </p:cNvSpPr>
          <p:nvPr/>
        </p:nvSpPr>
        <p:spPr bwMode="auto">
          <a:xfrm>
            <a:off x="315913" y="6392777"/>
            <a:ext cx="8617072" cy="32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dirty="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a:latin typeface="+mj-lt"/>
                <a:cs typeface="Calibri" panose="020F0502020204030204" pitchFamily="34" charset="0"/>
              </a:rPr>
              <a:t>©McGraw Hill LLC. All rights reserved. No reproduction or distribution without the prior written consent of McGraw Hill.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idx="4294967295"/>
          </p:nvPr>
        </p:nvSpPr>
        <p:spPr/>
        <p:txBody>
          <a:bodyPr anchor="ctr"/>
          <a:lstStyle/>
          <a:p>
            <a:pPr eaLnBrk="1" hangingPunct="1">
              <a:defRPr/>
            </a:pPr>
            <a:r>
              <a:rPr lang="en-US" sz="3500" dirty="0"/>
              <a:t>Futures Markets (Continued)</a:t>
            </a:r>
          </a:p>
        </p:txBody>
      </p:sp>
      <p:sp>
        <p:nvSpPr>
          <p:cNvPr id="4101" name="Rectangle 3"/>
          <p:cNvSpPr>
            <a:spLocks noGrp="1" noChangeArrowheads="1"/>
          </p:cNvSpPr>
          <p:nvPr>
            <p:ph type="body" sz="half" idx="4294967295"/>
          </p:nvPr>
        </p:nvSpPr>
        <p:spPr>
          <a:xfrm>
            <a:off x="314793" y="1696778"/>
            <a:ext cx="8514413" cy="480145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Futures trades may be placed as market or limit orders</a:t>
            </a:r>
          </a:p>
          <a:p>
            <a:pPr lvl="1" eaLnBrk="1" hangingPunct="1"/>
            <a:r>
              <a:rPr lang="en-US" altLang="en-US" sz="2100" dirty="0"/>
              <a:t>Order may be for </a:t>
            </a:r>
            <a:r>
              <a:rPr lang="en-US" altLang="en-US" sz="2100" b="1" dirty="0"/>
              <a:t>long position </a:t>
            </a:r>
            <a:r>
              <a:rPr lang="en-US" altLang="en-US" sz="2100" dirty="0"/>
              <a:t>(the purchase of a futures contract) or </a:t>
            </a:r>
            <a:r>
              <a:rPr lang="en-US" altLang="en-US" sz="2100" b="1" dirty="0"/>
              <a:t>short position </a:t>
            </a:r>
            <a:r>
              <a:rPr lang="en-US" altLang="en-US" sz="2100" dirty="0"/>
              <a:t>(the sale of a futures contract)</a:t>
            </a:r>
          </a:p>
          <a:p>
            <a:pPr eaLnBrk="1" hangingPunct="1"/>
            <a:r>
              <a:rPr lang="en-US" altLang="en-US" sz="2500" b="1" dirty="0"/>
              <a:t>Clearinghouse </a:t>
            </a:r>
            <a:r>
              <a:rPr lang="en-US" altLang="en-US" sz="2500" dirty="0"/>
              <a:t>is the unit that oversees trading on the exchange and guarantees all trades made by the exchange traders</a:t>
            </a:r>
          </a:p>
          <a:p>
            <a:pPr eaLnBrk="1" hangingPunct="1"/>
            <a:r>
              <a:rPr lang="en-US" altLang="en-US" sz="2500" dirty="0"/>
              <a:t>Holder of a futures contract has two choices for liquidating his or her position: </a:t>
            </a:r>
          </a:p>
          <a:p>
            <a:pPr marL="801687" lvl="1" indent="-457200" eaLnBrk="1" hangingPunct="1">
              <a:buFont typeface="+mj-lt"/>
              <a:buAutoNum type="arabicPeriod"/>
            </a:pPr>
            <a:r>
              <a:rPr lang="en-US" altLang="en-US" sz="2100" dirty="0"/>
              <a:t>Liquidate position before the futures contract expires</a:t>
            </a:r>
          </a:p>
          <a:p>
            <a:pPr marL="801687" lvl="1" indent="-457200" eaLnBrk="1" hangingPunct="1">
              <a:buFont typeface="+mj-lt"/>
              <a:buAutoNum type="arabicPeriod"/>
            </a:pPr>
            <a:r>
              <a:rPr lang="en-US" altLang="en-US" sz="2100" dirty="0"/>
              <a:t>Hold the futures contract to expiration</a:t>
            </a:r>
          </a:p>
          <a:p>
            <a:pPr eaLnBrk="1" hangingPunct="1"/>
            <a:r>
              <a:rPr lang="en-US" altLang="en-US" sz="2500" dirty="0"/>
              <a:t>Traders in futures (as well as option) markets can be either speculators, hedgers, or arbitrageurs</a:t>
            </a:r>
          </a:p>
        </p:txBody>
      </p:sp>
      <p:sp>
        <p:nvSpPr>
          <p:cNvPr id="5" name="Footer Placeholder 3">
            <a:extLst>
              <a:ext uri="{FF2B5EF4-FFF2-40B4-BE49-F238E27FC236}">
                <a16:creationId xmlns:a16="http://schemas.microsoft.com/office/drawing/2014/main" id="{744F5CFF-7A47-4E32-8962-6131119B8D64}"/>
              </a:ext>
            </a:extLst>
          </p:cNvPr>
          <p:cNvSpPr>
            <a:spLocks noGrp="1"/>
          </p:cNvSpPr>
          <p:nvPr>
            <p:ph type="ftr" sz="quarter" idx="11"/>
          </p:nvPr>
        </p:nvSpPr>
        <p:spPr>
          <a:xfrm>
            <a:off x="888589" y="6553200"/>
            <a:ext cx="7366820" cy="304800"/>
          </a:xfrm>
        </p:spPr>
        <p:txBody>
          <a:bodyPr/>
          <a:lstStyle/>
          <a:p>
            <a:pPr>
              <a:defRPr/>
            </a:pPr>
            <a:r>
              <a:rPr lang="en-US" altLang="en-US" dirty="0"/>
              <a:t>©McGraw Hill LLC. All rights reserved. No reproduction or distribution without the prior written consent of McGraw Hill.</a:t>
            </a:r>
          </a:p>
        </p:txBody>
      </p:sp>
      <p:sp>
        <p:nvSpPr>
          <p:cNvPr id="6" name="Slide Number Placeholder 2">
            <a:extLst>
              <a:ext uri="{FF2B5EF4-FFF2-40B4-BE49-F238E27FC236}">
                <a16:creationId xmlns:a16="http://schemas.microsoft.com/office/drawing/2014/main" id="{9E427031-95C0-46B8-BE8E-033284212401}"/>
              </a:ext>
            </a:extLst>
          </p:cNvPr>
          <p:cNvSpPr>
            <a:spLocks noGrp="1"/>
          </p:cNvSpPr>
          <p:nvPr>
            <p:ph type="sldNum" sz="quarter" idx="12"/>
          </p:nvPr>
        </p:nvSpPr>
        <p:spPr>
          <a:xfrm>
            <a:off x="6523222" y="6569075"/>
            <a:ext cx="2133600" cy="273050"/>
          </a:xfrm>
        </p:spPr>
        <p:txBody>
          <a:bodyPr/>
          <a:lstStyle/>
          <a:p>
            <a:pPr>
              <a:defRPr/>
            </a:pPr>
            <a:r>
              <a:rPr lang="en-US" altLang="en-US" dirty="0"/>
              <a:t>10-</a:t>
            </a:r>
            <a:fld id="{50570873-5802-4945-8C73-C2B4359A39C0}" type="slidenum">
              <a:rPr lang="en-US" altLang="en-US" smtClean="0"/>
              <a:pPr>
                <a:defRPr/>
              </a:pPr>
              <a:t>10</a:t>
            </a:fld>
            <a:endParaRPr lang="en-US" altLang="en-US" dirty="0"/>
          </a:p>
        </p:txBody>
      </p:sp>
    </p:spTree>
    <p:extLst>
      <p:ext uri="{BB962C8B-B14F-4D97-AF65-F5344CB8AC3E}">
        <p14:creationId xmlns:p14="http://schemas.microsoft.com/office/powerpoint/2010/main" val="3194139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idx="4294967295"/>
          </p:nvPr>
        </p:nvSpPr>
        <p:spPr/>
        <p:txBody>
          <a:bodyPr anchor="ctr"/>
          <a:lstStyle/>
          <a:p>
            <a:pPr eaLnBrk="1" hangingPunct="1">
              <a:defRPr/>
            </a:pPr>
            <a:r>
              <a:rPr lang="en-US" sz="3500" dirty="0"/>
              <a:t>Clearinghouse Function in Futures Markets</a:t>
            </a:r>
          </a:p>
        </p:txBody>
      </p:sp>
      <p:sp>
        <p:nvSpPr>
          <p:cNvPr id="5" name="Footer Placeholder 3">
            <a:extLst>
              <a:ext uri="{FF2B5EF4-FFF2-40B4-BE49-F238E27FC236}">
                <a16:creationId xmlns:a16="http://schemas.microsoft.com/office/drawing/2014/main" id="{744F5CFF-7A47-4E32-8962-6131119B8D64}"/>
              </a:ext>
            </a:extLst>
          </p:cNvPr>
          <p:cNvSpPr>
            <a:spLocks noGrp="1"/>
          </p:cNvSpPr>
          <p:nvPr>
            <p:ph type="ftr" sz="quarter" idx="11"/>
          </p:nvPr>
        </p:nvSpPr>
        <p:spPr>
          <a:xfrm>
            <a:off x="991828" y="6553200"/>
            <a:ext cx="7160342" cy="304800"/>
          </a:xfrm>
        </p:spPr>
        <p:txBody>
          <a:bodyPr/>
          <a:lstStyle/>
          <a:p>
            <a:pPr>
              <a:defRPr/>
            </a:pPr>
            <a:r>
              <a:rPr lang="en-US" altLang="en-US" dirty="0"/>
              <a:t>©McGraw Hill LLC. All rights reserved. No reproduction or distribution without the prior written consent of McGraw Hill.</a:t>
            </a:r>
          </a:p>
        </p:txBody>
      </p:sp>
      <p:pic>
        <p:nvPicPr>
          <p:cNvPr id="4" name="Picture 3">
            <a:extLst>
              <a:ext uri="{FF2B5EF4-FFF2-40B4-BE49-F238E27FC236}">
                <a16:creationId xmlns:a16="http://schemas.microsoft.com/office/drawing/2014/main" id="{04042D16-B788-4FB8-A9DE-7C808B0A7191}"/>
              </a:ext>
            </a:extLst>
          </p:cNvPr>
          <p:cNvPicPr>
            <a:picLocks noChangeAspect="1"/>
          </p:cNvPicPr>
          <p:nvPr/>
        </p:nvPicPr>
        <p:blipFill>
          <a:blip r:embed="rId3"/>
          <a:stretch>
            <a:fillRect/>
          </a:stretch>
        </p:blipFill>
        <p:spPr>
          <a:xfrm>
            <a:off x="171384" y="2639111"/>
            <a:ext cx="8801231" cy="2160271"/>
          </a:xfrm>
          <a:prstGeom prst="rect">
            <a:avLst/>
          </a:prstGeom>
        </p:spPr>
      </p:pic>
      <p:sp>
        <p:nvSpPr>
          <p:cNvPr id="7" name="Slide Number Placeholder 2">
            <a:extLst>
              <a:ext uri="{FF2B5EF4-FFF2-40B4-BE49-F238E27FC236}">
                <a16:creationId xmlns:a16="http://schemas.microsoft.com/office/drawing/2014/main" id="{8E5E22A4-CCDC-4AB9-8091-3179505AAF87}"/>
              </a:ext>
            </a:extLst>
          </p:cNvPr>
          <p:cNvSpPr>
            <a:spLocks noGrp="1"/>
          </p:cNvSpPr>
          <p:nvPr>
            <p:ph type="sldNum" sz="quarter" idx="12"/>
          </p:nvPr>
        </p:nvSpPr>
        <p:spPr>
          <a:xfrm>
            <a:off x="6523222" y="6569075"/>
            <a:ext cx="2133600" cy="273050"/>
          </a:xfrm>
        </p:spPr>
        <p:txBody>
          <a:bodyPr/>
          <a:lstStyle/>
          <a:p>
            <a:pPr>
              <a:defRPr/>
            </a:pPr>
            <a:r>
              <a:rPr lang="en-US" altLang="en-US" dirty="0"/>
              <a:t>10-</a:t>
            </a:r>
            <a:fld id="{50570873-5802-4945-8C73-C2B4359A39C0}" type="slidenum">
              <a:rPr lang="en-US" altLang="en-US" smtClean="0"/>
              <a:pPr>
                <a:defRPr/>
              </a:pPr>
              <a:t>11</a:t>
            </a:fld>
            <a:endParaRPr lang="en-US" altLang="en-US" dirty="0"/>
          </a:p>
        </p:txBody>
      </p:sp>
    </p:spTree>
    <p:extLst>
      <p:ext uri="{BB962C8B-B14F-4D97-AF65-F5344CB8AC3E}">
        <p14:creationId xmlns:p14="http://schemas.microsoft.com/office/powerpoint/2010/main" val="159232748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idx="4294967295"/>
          </p:nvPr>
        </p:nvSpPr>
        <p:spPr/>
        <p:txBody>
          <a:bodyPr anchor="ctr"/>
          <a:lstStyle/>
          <a:p>
            <a:pPr eaLnBrk="1" hangingPunct="1">
              <a:defRPr/>
            </a:pPr>
            <a:r>
              <a:rPr lang="en-US" sz="3500" dirty="0"/>
              <a:t>Profit and Loss on a Futures Transaction: Example</a:t>
            </a:r>
          </a:p>
        </p:txBody>
      </p:sp>
      <p:sp>
        <p:nvSpPr>
          <p:cNvPr id="4101" name="Rectangle 3"/>
          <p:cNvSpPr>
            <a:spLocks noGrp="1" noChangeArrowheads="1"/>
          </p:cNvSpPr>
          <p:nvPr>
            <p:ph type="body" sz="half" idx="4294967295"/>
          </p:nvPr>
        </p:nvSpPr>
        <p:spPr>
          <a:xfrm>
            <a:off x="314793" y="1696778"/>
            <a:ext cx="8514413" cy="480145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200" dirty="0"/>
              <a:t>Table 10-4 (below) shows a June 2023 T-bond futures contract could be bought (long) or sold (short) on January 11, 2023, for 130’08 (or 130.25% of the face value of the T-bond)</a:t>
            </a:r>
          </a:p>
          <a:p>
            <a:pPr eaLnBrk="1" hangingPunct="1"/>
            <a:endParaRPr lang="en-US" altLang="en-US" sz="2200" dirty="0"/>
          </a:p>
          <a:p>
            <a:pPr marL="0" indent="0" eaLnBrk="1" hangingPunct="1">
              <a:buNone/>
            </a:pPr>
            <a:endParaRPr lang="en-US" altLang="en-US" sz="2200" dirty="0">
              <a:cs typeface="Arial"/>
            </a:endParaRPr>
          </a:p>
          <a:p>
            <a:pPr marL="0" indent="0" eaLnBrk="1" hangingPunct="1">
              <a:buNone/>
            </a:pPr>
            <a:r>
              <a:rPr lang="en-US" altLang="en-US" sz="2200" dirty="0"/>
              <a:t>  </a:t>
            </a:r>
            <a:endParaRPr lang="en-US" altLang="en-US" sz="2200" dirty="0">
              <a:cs typeface="Arial"/>
            </a:endParaRPr>
          </a:p>
          <a:p>
            <a:pPr marL="0" indent="-4445" eaLnBrk="1" hangingPunct="1">
              <a:buNone/>
            </a:pPr>
            <a:endParaRPr lang="en-US" altLang="en-US" sz="2200" dirty="0">
              <a:cs typeface="Arial"/>
            </a:endParaRPr>
          </a:p>
          <a:p>
            <a:pPr eaLnBrk="1" hangingPunct="1"/>
            <a:r>
              <a:rPr lang="en-US" altLang="en-US" sz="2200" dirty="0"/>
              <a:t>Minimum contract size is $100,000, so a position in one contract can be taken at a price of $130,250</a:t>
            </a:r>
          </a:p>
          <a:p>
            <a:pPr eaLnBrk="1" hangingPunct="1"/>
            <a:r>
              <a:rPr lang="en-US" altLang="en-US" sz="2200" dirty="0"/>
              <a:t>If the T-bond futures price falls to 129.87% of the face value between January 11, 2023 and the June expiration, the long position incurs a loss of $380 [(130.25% - 129.87%) x 100,000], while the short position incurs a gain of $380</a:t>
            </a:r>
          </a:p>
          <a:p>
            <a:pPr eaLnBrk="1" hangingPunct="1"/>
            <a:endParaRPr lang="en-US" altLang="en-US" sz="2500" dirty="0"/>
          </a:p>
          <a:p>
            <a:pPr eaLnBrk="1" hangingPunct="1"/>
            <a:endParaRPr lang="en-US" altLang="en-US" sz="2500" dirty="0"/>
          </a:p>
          <a:p>
            <a:pPr marL="0" indent="0" eaLnBrk="1" hangingPunct="1">
              <a:buNone/>
            </a:pPr>
            <a:endParaRPr lang="en-US" altLang="en-US" sz="2500" dirty="0"/>
          </a:p>
        </p:txBody>
      </p:sp>
      <p:sp>
        <p:nvSpPr>
          <p:cNvPr id="5" name="Footer Placeholder 3">
            <a:extLst>
              <a:ext uri="{FF2B5EF4-FFF2-40B4-BE49-F238E27FC236}">
                <a16:creationId xmlns:a16="http://schemas.microsoft.com/office/drawing/2014/main" id="{744F5CFF-7A47-4E32-8962-6131119B8D64}"/>
              </a:ext>
            </a:extLst>
          </p:cNvPr>
          <p:cNvSpPr>
            <a:spLocks noGrp="1"/>
          </p:cNvSpPr>
          <p:nvPr>
            <p:ph type="ftr" sz="quarter" idx="11"/>
          </p:nvPr>
        </p:nvSpPr>
        <p:spPr>
          <a:xfrm>
            <a:off x="707923" y="6553200"/>
            <a:ext cx="7470058" cy="304800"/>
          </a:xfrm>
        </p:spPr>
        <p:txBody>
          <a:bodyPr/>
          <a:lstStyle/>
          <a:p>
            <a:pPr>
              <a:defRPr/>
            </a:pPr>
            <a:r>
              <a:rPr lang="en-US" altLang="en-US" dirty="0"/>
              <a:t>©McGraw Hill LLC. All rights reserved. No reproduction or distribution without the prior written consent of McGraw Hill.</a:t>
            </a:r>
          </a:p>
        </p:txBody>
      </p:sp>
      <p:sp>
        <p:nvSpPr>
          <p:cNvPr id="7" name="Slide Number Placeholder 2">
            <a:extLst>
              <a:ext uri="{FF2B5EF4-FFF2-40B4-BE49-F238E27FC236}">
                <a16:creationId xmlns:a16="http://schemas.microsoft.com/office/drawing/2014/main" id="{C5A3A6AD-8D63-4654-B05F-31C1B76C197B}"/>
              </a:ext>
            </a:extLst>
          </p:cNvPr>
          <p:cNvSpPr>
            <a:spLocks noGrp="1"/>
          </p:cNvSpPr>
          <p:nvPr>
            <p:ph type="sldNum" sz="quarter" idx="12"/>
          </p:nvPr>
        </p:nvSpPr>
        <p:spPr>
          <a:xfrm>
            <a:off x="6523222" y="6569075"/>
            <a:ext cx="2133600" cy="273050"/>
          </a:xfrm>
        </p:spPr>
        <p:txBody>
          <a:bodyPr/>
          <a:lstStyle/>
          <a:p>
            <a:pPr>
              <a:defRPr/>
            </a:pPr>
            <a:r>
              <a:rPr lang="en-US" altLang="en-US" dirty="0"/>
              <a:t>10-</a:t>
            </a:r>
            <a:fld id="{50570873-5802-4945-8C73-C2B4359A39C0}" type="slidenum">
              <a:rPr lang="en-US" altLang="en-US" smtClean="0"/>
              <a:pPr>
                <a:defRPr/>
              </a:pPr>
              <a:t>12</a:t>
            </a:fld>
            <a:endParaRPr lang="en-US" altLang="en-US" dirty="0"/>
          </a:p>
        </p:txBody>
      </p:sp>
      <p:pic>
        <p:nvPicPr>
          <p:cNvPr id="2" name="Picture 1" descr="A red and white text on a pink background&#10;&#10;Description automatically generated">
            <a:extLst>
              <a:ext uri="{FF2B5EF4-FFF2-40B4-BE49-F238E27FC236}">
                <a16:creationId xmlns:a16="http://schemas.microsoft.com/office/drawing/2014/main" id="{B30D86D5-4117-196E-22D9-533908FA6E07}"/>
              </a:ext>
            </a:extLst>
          </p:cNvPr>
          <p:cNvPicPr>
            <a:picLocks noChangeAspect="1"/>
          </p:cNvPicPr>
          <p:nvPr/>
        </p:nvPicPr>
        <p:blipFill>
          <a:blip r:embed="rId3"/>
          <a:stretch>
            <a:fillRect/>
          </a:stretch>
        </p:blipFill>
        <p:spPr>
          <a:xfrm>
            <a:off x="1145499" y="2922188"/>
            <a:ext cx="6971675" cy="1332165"/>
          </a:xfrm>
          <a:prstGeom prst="rect">
            <a:avLst/>
          </a:prstGeom>
        </p:spPr>
      </p:pic>
    </p:spTree>
    <p:extLst>
      <p:ext uri="{BB962C8B-B14F-4D97-AF65-F5344CB8AC3E}">
        <p14:creationId xmlns:p14="http://schemas.microsoft.com/office/powerpoint/2010/main" val="323283782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idx="4294967295"/>
          </p:nvPr>
        </p:nvSpPr>
        <p:spPr/>
        <p:txBody>
          <a:bodyPr anchor="ctr"/>
          <a:lstStyle/>
          <a:p>
            <a:pPr eaLnBrk="1" hangingPunct="1">
              <a:defRPr/>
            </a:pPr>
            <a:r>
              <a:rPr lang="en-US" sz="3500" dirty="0"/>
              <a:t>Margin Requirements on Futures Contracts</a:t>
            </a:r>
          </a:p>
        </p:txBody>
      </p:sp>
      <p:sp>
        <p:nvSpPr>
          <p:cNvPr id="4101" name="Rectangle 3"/>
          <p:cNvSpPr>
            <a:spLocks noGrp="1" noChangeArrowheads="1"/>
          </p:cNvSpPr>
          <p:nvPr>
            <p:ph type="body" sz="half" idx="4294967295"/>
          </p:nvPr>
        </p:nvSpPr>
        <p:spPr>
          <a:xfrm>
            <a:off x="314793" y="1696778"/>
            <a:ext cx="8514413" cy="480145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Brokerage firms require customers to post only a portion of the value of the futures (and options) contracts, called an </a:t>
            </a:r>
            <a:r>
              <a:rPr lang="en-US" altLang="en-US" sz="2500" b="1" dirty="0"/>
              <a:t>initial margin</a:t>
            </a:r>
            <a:r>
              <a:rPr lang="en-US" altLang="en-US" sz="2500" dirty="0"/>
              <a:t>, any time they request a trade </a:t>
            </a:r>
          </a:p>
          <a:p>
            <a:pPr lvl="1" eaLnBrk="1" hangingPunct="1"/>
            <a:r>
              <a:rPr lang="en-US" altLang="en-US" sz="2100" dirty="0"/>
              <a:t>Amount of the margin varies according to type of contract traded and quantity of futures contracts traded</a:t>
            </a:r>
          </a:p>
          <a:p>
            <a:pPr lvl="1" eaLnBrk="1" hangingPunct="1"/>
            <a:r>
              <a:rPr lang="en-US" altLang="en-US" sz="2100" dirty="0"/>
              <a:t>If losses on the customer’s futures position occur and the level of the funds in the margin account drops below a stated level (i.e., </a:t>
            </a:r>
            <a:r>
              <a:rPr lang="en-US" altLang="en-US" sz="2100" b="1" dirty="0"/>
              <a:t>maintenance margin</a:t>
            </a:r>
            <a:r>
              <a:rPr lang="en-US" altLang="en-US" sz="2100" dirty="0"/>
              <a:t>), the customer receives a margin call</a:t>
            </a:r>
          </a:p>
          <a:p>
            <a:pPr eaLnBrk="1" hangingPunct="1"/>
            <a:endParaRPr lang="en-US" altLang="en-US" sz="2500" dirty="0"/>
          </a:p>
          <a:p>
            <a:pPr eaLnBrk="1" hangingPunct="1"/>
            <a:r>
              <a:rPr lang="en-US" altLang="en-US" sz="2500" dirty="0"/>
              <a:t>Futures are </a:t>
            </a:r>
            <a:r>
              <a:rPr lang="en-US" altLang="en-US" sz="2500" b="1" dirty="0"/>
              <a:t>leveraged instruments</a:t>
            </a:r>
            <a:r>
              <a:rPr lang="en-US" altLang="en-US" sz="2500" dirty="0"/>
              <a:t>, meaning traders post and maintain only a small portion of the value of their futures position in their accounts</a:t>
            </a:r>
            <a:endParaRPr lang="en-US" altLang="en-US" sz="2500" b="1" dirty="0"/>
          </a:p>
        </p:txBody>
      </p:sp>
      <p:sp>
        <p:nvSpPr>
          <p:cNvPr id="5" name="Footer Placeholder 3">
            <a:extLst>
              <a:ext uri="{FF2B5EF4-FFF2-40B4-BE49-F238E27FC236}">
                <a16:creationId xmlns:a16="http://schemas.microsoft.com/office/drawing/2014/main" id="{744F5CFF-7A47-4E32-8962-6131119B8D64}"/>
              </a:ext>
            </a:extLst>
          </p:cNvPr>
          <p:cNvSpPr>
            <a:spLocks noGrp="1"/>
          </p:cNvSpPr>
          <p:nvPr>
            <p:ph type="ftr" sz="quarter" idx="11"/>
          </p:nvPr>
        </p:nvSpPr>
        <p:spPr>
          <a:xfrm>
            <a:off x="487178" y="6553200"/>
            <a:ext cx="7454828" cy="304800"/>
          </a:xfrm>
        </p:spPr>
        <p:txBody>
          <a:bodyPr/>
          <a:lstStyle/>
          <a:p>
            <a:pPr>
              <a:defRPr/>
            </a:pPr>
            <a:r>
              <a:rPr lang="en-US" altLang="en-US" dirty="0"/>
              <a:t>©McGraw Hill LLC. All rights reserved. No reproduction or distribution without the prior written consent of McGraw Hill.</a:t>
            </a:r>
          </a:p>
        </p:txBody>
      </p:sp>
      <p:sp>
        <p:nvSpPr>
          <p:cNvPr id="6" name="Slide Number Placeholder 2">
            <a:extLst>
              <a:ext uri="{FF2B5EF4-FFF2-40B4-BE49-F238E27FC236}">
                <a16:creationId xmlns:a16="http://schemas.microsoft.com/office/drawing/2014/main" id="{9E427031-95C0-46B8-BE8E-033284212401}"/>
              </a:ext>
            </a:extLst>
          </p:cNvPr>
          <p:cNvSpPr>
            <a:spLocks noGrp="1"/>
          </p:cNvSpPr>
          <p:nvPr>
            <p:ph type="sldNum" sz="quarter" idx="12"/>
          </p:nvPr>
        </p:nvSpPr>
        <p:spPr>
          <a:xfrm>
            <a:off x="6523222" y="6569075"/>
            <a:ext cx="2133600" cy="273050"/>
          </a:xfrm>
        </p:spPr>
        <p:txBody>
          <a:bodyPr/>
          <a:lstStyle/>
          <a:p>
            <a:pPr>
              <a:defRPr/>
            </a:pPr>
            <a:r>
              <a:rPr lang="en-US" altLang="en-US" dirty="0"/>
              <a:t>10-</a:t>
            </a:r>
            <a:fld id="{50570873-5802-4945-8C73-C2B4359A39C0}" type="slidenum">
              <a:rPr lang="en-US" altLang="en-US" smtClean="0"/>
              <a:pPr>
                <a:defRPr/>
              </a:pPr>
              <a:t>13</a:t>
            </a:fld>
            <a:endParaRPr lang="en-US" altLang="en-US" dirty="0"/>
          </a:p>
        </p:txBody>
      </p:sp>
    </p:spTree>
    <p:extLst>
      <p:ext uri="{BB962C8B-B14F-4D97-AF65-F5344CB8AC3E}">
        <p14:creationId xmlns:p14="http://schemas.microsoft.com/office/powerpoint/2010/main" val="335709909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idx="4294967295"/>
          </p:nvPr>
        </p:nvSpPr>
        <p:spPr>
          <a:xfrm>
            <a:off x="0" y="39793"/>
            <a:ext cx="8866682" cy="1295400"/>
          </a:xfrm>
        </p:spPr>
        <p:txBody>
          <a:bodyPr anchor="ctr"/>
          <a:lstStyle/>
          <a:p>
            <a:pPr eaLnBrk="1" hangingPunct="1">
              <a:defRPr/>
            </a:pPr>
            <a:r>
              <a:rPr lang="en-US" sz="3200" dirty="0"/>
              <a:t>Impact of Marking to Market and Margin Requirements on Futures Investments</a:t>
            </a:r>
          </a:p>
        </p:txBody>
      </p:sp>
      <p:sp>
        <p:nvSpPr>
          <p:cNvPr id="5" name="Footer Placeholder 3">
            <a:extLst>
              <a:ext uri="{FF2B5EF4-FFF2-40B4-BE49-F238E27FC236}">
                <a16:creationId xmlns:a16="http://schemas.microsoft.com/office/drawing/2014/main" id="{744F5CFF-7A47-4E32-8962-6131119B8D64}"/>
              </a:ext>
            </a:extLst>
          </p:cNvPr>
          <p:cNvSpPr>
            <a:spLocks noGrp="1"/>
          </p:cNvSpPr>
          <p:nvPr>
            <p:ph type="ftr" sz="quarter" idx="11"/>
          </p:nvPr>
        </p:nvSpPr>
        <p:spPr>
          <a:xfrm>
            <a:off x="723012" y="6553200"/>
            <a:ext cx="7420655" cy="304800"/>
          </a:xfrm>
        </p:spPr>
        <p:txBody>
          <a:bodyPr/>
          <a:lstStyle/>
          <a:p>
            <a:pPr>
              <a:defRPr/>
            </a:pPr>
            <a:r>
              <a:rPr lang="en-US" altLang="en-US" dirty="0"/>
              <a:t>©McGraw Hill LLC. All rights reserved. No reproduction or distribution without the prior written consent of McGraw Hill.</a:t>
            </a:r>
          </a:p>
        </p:txBody>
      </p:sp>
      <p:sp>
        <p:nvSpPr>
          <p:cNvPr id="7" name="Slide Number Placeholder 2">
            <a:extLst>
              <a:ext uri="{FF2B5EF4-FFF2-40B4-BE49-F238E27FC236}">
                <a16:creationId xmlns:a16="http://schemas.microsoft.com/office/drawing/2014/main" id="{8E5E22A4-CCDC-4AB9-8091-3179505AAF87}"/>
              </a:ext>
            </a:extLst>
          </p:cNvPr>
          <p:cNvSpPr>
            <a:spLocks noGrp="1"/>
          </p:cNvSpPr>
          <p:nvPr>
            <p:ph type="sldNum" sz="quarter" idx="12"/>
          </p:nvPr>
        </p:nvSpPr>
        <p:spPr>
          <a:xfrm>
            <a:off x="6523222" y="6569075"/>
            <a:ext cx="2133600" cy="273050"/>
          </a:xfrm>
        </p:spPr>
        <p:txBody>
          <a:bodyPr/>
          <a:lstStyle/>
          <a:p>
            <a:pPr>
              <a:defRPr/>
            </a:pPr>
            <a:r>
              <a:rPr lang="en-US" altLang="en-US" dirty="0"/>
              <a:t>10-</a:t>
            </a:r>
            <a:fld id="{50570873-5802-4945-8C73-C2B4359A39C0}" type="slidenum">
              <a:rPr lang="en-US" altLang="en-US" smtClean="0"/>
              <a:pPr>
                <a:defRPr/>
              </a:pPr>
              <a:t>14</a:t>
            </a:fld>
            <a:endParaRPr lang="en-US" altLang="en-US" dirty="0"/>
          </a:p>
        </p:txBody>
      </p:sp>
      <p:pic>
        <p:nvPicPr>
          <p:cNvPr id="3" name="Picture 2">
            <a:extLst>
              <a:ext uri="{FF2B5EF4-FFF2-40B4-BE49-F238E27FC236}">
                <a16:creationId xmlns:a16="http://schemas.microsoft.com/office/drawing/2014/main" id="{C3EBF30A-6020-49C4-A143-1C97B1A74A1B}"/>
              </a:ext>
            </a:extLst>
          </p:cNvPr>
          <p:cNvPicPr>
            <a:picLocks noChangeAspect="1"/>
          </p:cNvPicPr>
          <p:nvPr/>
        </p:nvPicPr>
        <p:blipFill>
          <a:blip r:embed="rId3"/>
          <a:stretch>
            <a:fillRect/>
          </a:stretch>
        </p:blipFill>
        <p:spPr>
          <a:xfrm>
            <a:off x="1044919" y="1279832"/>
            <a:ext cx="6776843" cy="5289243"/>
          </a:xfrm>
          <a:prstGeom prst="rect">
            <a:avLst/>
          </a:prstGeom>
        </p:spPr>
      </p:pic>
    </p:spTree>
    <p:extLst>
      <p:ext uri="{BB962C8B-B14F-4D97-AF65-F5344CB8AC3E}">
        <p14:creationId xmlns:p14="http://schemas.microsoft.com/office/powerpoint/2010/main" val="106105531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idx="4294967295"/>
          </p:nvPr>
        </p:nvSpPr>
        <p:spPr/>
        <p:txBody>
          <a:bodyPr anchor="ctr"/>
          <a:lstStyle/>
          <a:p>
            <a:pPr eaLnBrk="1" hangingPunct="1">
              <a:defRPr/>
            </a:pPr>
            <a:r>
              <a:rPr lang="en-US" sz="3500" dirty="0"/>
              <a:t>Options</a:t>
            </a:r>
          </a:p>
        </p:txBody>
      </p:sp>
      <p:sp>
        <p:nvSpPr>
          <p:cNvPr id="4101" name="Rectangle 3"/>
          <p:cNvSpPr>
            <a:spLocks noGrp="1" noChangeArrowheads="1"/>
          </p:cNvSpPr>
          <p:nvPr>
            <p:ph type="body" sz="half" idx="4294967295"/>
          </p:nvPr>
        </p:nvSpPr>
        <p:spPr>
          <a:xfrm>
            <a:off x="314793" y="1696778"/>
            <a:ext cx="8514413" cy="480145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An </a:t>
            </a:r>
            <a:r>
              <a:rPr lang="en-US" altLang="en-US" sz="2500" b="1" dirty="0"/>
              <a:t>option</a:t>
            </a:r>
            <a:r>
              <a:rPr lang="en-US" altLang="en-US" sz="2500" dirty="0"/>
              <a:t> is a contract that gives the holder the right, but not the obligation, to buy or sell the underlying asset at a specified price within a specified period of time</a:t>
            </a:r>
          </a:p>
          <a:p>
            <a:pPr lvl="1" eaLnBrk="1" hangingPunct="1"/>
            <a:r>
              <a:rPr lang="en-US" altLang="en-US" sz="2200" b="1" dirty="0"/>
              <a:t>Call option </a:t>
            </a:r>
            <a:r>
              <a:rPr lang="en-US" altLang="en-US" sz="2200" dirty="0"/>
              <a:t>gives the purchaser (or buyer) the right to buy an underlying security (e.g., a stock) at a prespecified price called the </a:t>
            </a:r>
            <a:r>
              <a:rPr lang="en-US" altLang="en-US" sz="2200" i="1" dirty="0"/>
              <a:t>exercise</a:t>
            </a:r>
            <a:r>
              <a:rPr lang="en-US" altLang="en-US" sz="2200" dirty="0"/>
              <a:t> or </a:t>
            </a:r>
            <a:r>
              <a:rPr lang="en-US" altLang="en-US" sz="2200" i="1" dirty="0"/>
              <a:t>strike price </a:t>
            </a:r>
            <a:r>
              <a:rPr lang="en-US" altLang="en-US" sz="2200" dirty="0"/>
              <a:t>(</a:t>
            </a:r>
            <a:r>
              <a:rPr lang="en-US" altLang="en-US" sz="2200" i="1" dirty="0"/>
              <a:t>X</a:t>
            </a:r>
            <a:r>
              <a:rPr lang="en-US" altLang="en-US" sz="2200" dirty="0"/>
              <a:t>)</a:t>
            </a:r>
          </a:p>
          <a:p>
            <a:pPr lvl="2" eaLnBrk="1" hangingPunct="1"/>
            <a:r>
              <a:rPr lang="en-US" altLang="en-US" sz="2000" dirty="0"/>
              <a:t>In return, buyer of call option must pay the writer (or seller) an up-front fee known as a </a:t>
            </a:r>
            <a:r>
              <a:rPr lang="en-US" altLang="en-US" sz="2000" i="1" dirty="0"/>
              <a:t>call premium </a:t>
            </a:r>
            <a:r>
              <a:rPr lang="en-US" altLang="en-US" sz="2000" dirty="0"/>
              <a:t>(</a:t>
            </a:r>
            <a:r>
              <a:rPr lang="en-US" altLang="en-US" sz="2000" i="1" dirty="0"/>
              <a:t>C</a:t>
            </a:r>
            <a:r>
              <a:rPr lang="en-US" altLang="en-US" sz="2000" dirty="0"/>
              <a:t>)</a:t>
            </a:r>
          </a:p>
          <a:p>
            <a:pPr lvl="1" eaLnBrk="1" hangingPunct="1"/>
            <a:r>
              <a:rPr lang="en-US" altLang="en-US" sz="2200" b="1" dirty="0"/>
              <a:t>Put option </a:t>
            </a:r>
            <a:r>
              <a:rPr lang="en-US" altLang="en-US" sz="2200" dirty="0"/>
              <a:t>gives the option buyer the right to sell an underlying security (e.g., a stock) at a prespecified price to the writer of the put option</a:t>
            </a:r>
          </a:p>
          <a:p>
            <a:pPr lvl="2" eaLnBrk="1" hangingPunct="1"/>
            <a:r>
              <a:rPr lang="en-US" altLang="en-US" sz="2000" dirty="0"/>
              <a:t>In return, the buyer of the put option must pay the writer (or seller) the put premium (</a:t>
            </a:r>
            <a:r>
              <a:rPr lang="en-US" altLang="en-US" sz="2000" i="1" dirty="0"/>
              <a:t>P</a:t>
            </a:r>
            <a:r>
              <a:rPr lang="en-US" altLang="en-US" sz="2000" dirty="0"/>
              <a:t>)</a:t>
            </a:r>
          </a:p>
        </p:txBody>
      </p:sp>
      <p:sp>
        <p:nvSpPr>
          <p:cNvPr id="5" name="Footer Placeholder 3">
            <a:extLst>
              <a:ext uri="{FF2B5EF4-FFF2-40B4-BE49-F238E27FC236}">
                <a16:creationId xmlns:a16="http://schemas.microsoft.com/office/drawing/2014/main" id="{744F5CFF-7A47-4E32-8962-6131119B8D64}"/>
              </a:ext>
            </a:extLst>
          </p:cNvPr>
          <p:cNvSpPr>
            <a:spLocks noGrp="1"/>
          </p:cNvSpPr>
          <p:nvPr>
            <p:ph type="ftr" sz="quarter" idx="11"/>
          </p:nvPr>
        </p:nvSpPr>
        <p:spPr>
          <a:xfrm>
            <a:off x="814847" y="6553200"/>
            <a:ext cx="7514303" cy="304800"/>
          </a:xfrm>
        </p:spPr>
        <p:txBody>
          <a:bodyPr/>
          <a:lstStyle/>
          <a:p>
            <a:pPr>
              <a:defRPr/>
            </a:pPr>
            <a:r>
              <a:rPr lang="en-US" altLang="en-US" dirty="0"/>
              <a:t>©McGraw Hill LLC. All rights reserved. No reproduction or distribution without the prior written consent of McGraw Hill.</a:t>
            </a:r>
          </a:p>
        </p:txBody>
      </p:sp>
      <p:sp>
        <p:nvSpPr>
          <p:cNvPr id="6" name="Slide Number Placeholder 2">
            <a:extLst>
              <a:ext uri="{FF2B5EF4-FFF2-40B4-BE49-F238E27FC236}">
                <a16:creationId xmlns:a16="http://schemas.microsoft.com/office/drawing/2014/main" id="{9E427031-95C0-46B8-BE8E-033284212401}"/>
              </a:ext>
            </a:extLst>
          </p:cNvPr>
          <p:cNvSpPr>
            <a:spLocks noGrp="1"/>
          </p:cNvSpPr>
          <p:nvPr>
            <p:ph type="sldNum" sz="quarter" idx="12"/>
          </p:nvPr>
        </p:nvSpPr>
        <p:spPr>
          <a:xfrm>
            <a:off x="6523222" y="6569075"/>
            <a:ext cx="2133600" cy="273050"/>
          </a:xfrm>
        </p:spPr>
        <p:txBody>
          <a:bodyPr/>
          <a:lstStyle/>
          <a:p>
            <a:pPr>
              <a:defRPr/>
            </a:pPr>
            <a:r>
              <a:rPr lang="en-US" altLang="en-US" dirty="0"/>
              <a:t>10-</a:t>
            </a:r>
            <a:fld id="{50570873-5802-4945-8C73-C2B4359A39C0}" type="slidenum">
              <a:rPr lang="en-US" altLang="en-US" smtClean="0"/>
              <a:pPr>
                <a:defRPr/>
              </a:pPr>
              <a:t>15</a:t>
            </a:fld>
            <a:endParaRPr lang="en-US" altLang="en-US" dirty="0"/>
          </a:p>
        </p:txBody>
      </p:sp>
    </p:spTree>
    <p:extLst>
      <p:ext uri="{BB962C8B-B14F-4D97-AF65-F5344CB8AC3E}">
        <p14:creationId xmlns:p14="http://schemas.microsoft.com/office/powerpoint/2010/main" val="99867697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idx="4294967295"/>
          </p:nvPr>
        </p:nvSpPr>
        <p:spPr/>
        <p:txBody>
          <a:bodyPr anchor="ctr"/>
          <a:lstStyle/>
          <a:p>
            <a:pPr eaLnBrk="1" hangingPunct="1">
              <a:defRPr/>
            </a:pPr>
            <a:r>
              <a:rPr lang="en-US" sz="3500" dirty="0"/>
              <a:t>Buying a Call Option</a:t>
            </a:r>
          </a:p>
        </p:txBody>
      </p:sp>
      <p:sp>
        <p:nvSpPr>
          <p:cNvPr id="5" name="Footer Placeholder 3">
            <a:extLst>
              <a:ext uri="{FF2B5EF4-FFF2-40B4-BE49-F238E27FC236}">
                <a16:creationId xmlns:a16="http://schemas.microsoft.com/office/drawing/2014/main" id="{744F5CFF-7A47-4E32-8962-6131119B8D64}"/>
              </a:ext>
            </a:extLst>
          </p:cNvPr>
          <p:cNvSpPr>
            <a:spLocks noGrp="1"/>
          </p:cNvSpPr>
          <p:nvPr>
            <p:ph type="ftr" sz="quarter" idx="11"/>
          </p:nvPr>
        </p:nvSpPr>
        <p:spPr>
          <a:xfrm>
            <a:off x="818535" y="6565490"/>
            <a:ext cx="7506929" cy="304800"/>
          </a:xfrm>
        </p:spPr>
        <p:txBody>
          <a:bodyPr/>
          <a:lstStyle/>
          <a:p>
            <a:pPr>
              <a:defRPr/>
            </a:pPr>
            <a:r>
              <a:rPr lang="en-US" altLang="en-US" dirty="0"/>
              <a:t>©McGraw Hill LLC. All rights reserved. No reproduction or distribution without the prior written consent of McGraw Hill.</a:t>
            </a:r>
          </a:p>
        </p:txBody>
      </p:sp>
      <p:sp>
        <p:nvSpPr>
          <p:cNvPr id="7" name="Slide Number Placeholder 2">
            <a:extLst>
              <a:ext uri="{FF2B5EF4-FFF2-40B4-BE49-F238E27FC236}">
                <a16:creationId xmlns:a16="http://schemas.microsoft.com/office/drawing/2014/main" id="{C5A3A6AD-8D63-4654-B05F-31C1B76C197B}"/>
              </a:ext>
            </a:extLst>
          </p:cNvPr>
          <p:cNvSpPr>
            <a:spLocks noGrp="1"/>
          </p:cNvSpPr>
          <p:nvPr>
            <p:ph type="sldNum" sz="quarter" idx="12"/>
          </p:nvPr>
        </p:nvSpPr>
        <p:spPr>
          <a:xfrm>
            <a:off x="6523222" y="6569075"/>
            <a:ext cx="2133600" cy="273050"/>
          </a:xfrm>
        </p:spPr>
        <p:txBody>
          <a:bodyPr/>
          <a:lstStyle/>
          <a:p>
            <a:pPr>
              <a:defRPr/>
            </a:pPr>
            <a:r>
              <a:rPr lang="en-US" altLang="en-US" dirty="0"/>
              <a:t>10-</a:t>
            </a:r>
            <a:fld id="{50570873-5802-4945-8C73-C2B4359A39C0}" type="slidenum">
              <a:rPr lang="en-US" altLang="en-US" smtClean="0"/>
              <a:pPr>
                <a:defRPr/>
              </a:pPr>
              <a:t>16</a:t>
            </a:fld>
            <a:endParaRPr lang="en-US" altLang="en-US" dirty="0"/>
          </a:p>
        </p:txBody>
      </p:sp>
      <p:pic>
        <p:nvPicPr>
          <p:cNvPr id="8" name="Picture 7">
            <a:extLst>
              <a:ext uri="{FF2B5EF4-FFF2-40B4-BE49-F238E27FC236}">
                <a16:creationId xmlns:a16="http://schemas.microsoft.com/office/drawing/2014/main" id="{BF93775C-FDE7-4DC0-B53D-838340A96F28}"/>
              </a:ext>
            </a:extLst>
          </p:cNvPr>
          <p:cNvPicPr>
            <a:picLocks noChangeAspect="1"/>
          </p:cNvPicPr>
          <p:nvPr/>
        </p:nvPicPr>
        <p:blipFill>
          <a:blip r:embed="rId3"/>
          <a:stretch>
            <a:fillRect/>
          </a:stretch>
        </p:blipFill>
        <p:spPr>
          <a:xfrm>
            <a:off x="0" y="2243045"/>
            <a:ext cx="9144000" cy="3975856"/>
          </a:xfrm>
          <a:prstGeom prst="rect">
            <a:avLst/>
          </a:prstGeom>
        </p:spPr>
      </p:pic>
    </p:spTree>
    <p:extLst>
      <p:ext uri="{BB962C8B-B14F-4D97-AF65-F5344CB8AC3E}">
        <p14:creationId xmlns:p14="http://schemas.microsoft.com/office/powerpoint/2010/main" val="81950126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idx="4294967295"/>
          </p:nvPr>
        </p:nvSpPr>
        <p:spPr/>
        <p:txBody>
          <a:bodyPr anchor="ctr"/>
          <a:lstStyle/>
          <a:p>
            <a:pPr eaLnBrk="1" hangingPunct="1">
              <a:defRPr/>
            </a:pPr>
            <a:r>
              <a:rPr lang="en-US" sz="3500" dirty="0"/>
              <a:t>Writing a Call Option</a:t>
            </a:r>
          </a:p>
        </p:txBody>
      </p:sp>
      <p:sp>
        <p:nvSpPr>
          <p:cNvPr id="5" name="Footer Placeholder 3">
            <a:extLst>
              <a:ext uri="{FF2B5EF4-FFF2-40B4-BE49-F238E27FC236}">
                <a16:creationId xmlns:a16="http://schemas.microsoft.com/office/drawing/2014/main" id="{744F5CFF-7A47-4E32-8962-6131119B8D64}"/>
              </a:ext>
            </a:extLst>
          </p:cNvPr>
          <p:cNvSpPr>
            <a:spLocks noGrp="1"/>
          </p:cNvSpPr>
          <p:nvPr>
            <p:ph type="ftr" sz="quarter" idx="11"/>
          </p:nvPr>
        </p:nvSpPr>
        <p:spPr>
          <a:xfrm>
            <a:off x="671051" y="6583362"/>
            <a:ext cx="7801897" cy="304800"/>
          </a:xfrm>
        </p:spPr>
        <p:txBody>
          <a:bodyPr/>
          <a:lstStyle/>
          <a:p>
            <a:pPr>
              <a:defRPr/>
            </a:pPr>
            <a:r>
              <a:rPr lang="en-US" altLang="en-US" dirty="0"/>
              <a:t>©McGraw Hill LLC. All rights reserved. No reproduction or distribution without the prior written consent of McGraw Hill.</a:t>
            </a:r>
          </a:p>
        </p:txBody>
      </p:sp>
      <p:sp>
        <p:nvSpPr>
          <p:cNvPr id="7" name="Slide Number Placeholder 2">
            <a:extLst>
              <a:ext uri="{FF2B5EF4-FFF2-40B4-BE49-F238E27FC236}">
                <a16:creationId xmlns:a16="http://schemas.microsoft.com/office/drawing/2014/main" id="{C5A3A6AD-8D63-4654-B05F-31C1B76C197B}"/>
              </a:ext>
            </a:extLst>
          </p:cNvPr>
          <p:cNvSpPr>
            <a:spLocks noGrp="1"/>
          </p:cNvSpPr>
          <p:nvPr>
            <p:ph type="sldNum" sz="quarter" idx="12"/>
          </p:nvPr>
        </p:nvSpPr>
        <p:spPr>
          <a:xfrm>
            <a:off x="6523222" y="6569075"/>
            <a:ext cx="2133600" cy="273050"/>
          </a:xfrm>
        </p:spPr>
        <p:txBody>
          <a:bodyPr/>
          <a:lstStyle/>
          <a:p>
            <a:pPr>
              <a:defRPr/>
            </a:pPr>
            <a:r>
              <a:rPr lang="en-US" altLang="en-US" dirty="0"/>
              <a:t>10-</a:t>
            </a:r>
            <a:fld id="{50570873-5802-4945-8C73-C2B4359A39C0}" type="slidenum">
              <a:rPr lang="en-US" altLang="en-US" smtClean="0"/>
              <a:pPr>
                <a:defRPr/>
              </a:pPr>
              <a:t>17</a:t>
            </a:fld>
            <a:endParaRPr lang="en-US" altLang="en-US" dirty="0"/>
          </a:p>
        </p:txBody>
      </p:sp>
      <p:pic>
        <p:nvPicPr>
          <p:cNvPr id="3" name="Picture 2">
            <a:extLst>
              <a:ext uri="{FF2B5EF4-FFF2-40B4-BE49-F238E27FC236}">
                <a16:creationId xmlns:a16="http://schemas.microsoft.com/office/drawing/2014/main" id="{0796030C-50A7-46AF-B1BD-5C50CB530E81}"/>
              </a:ext>
            </a:extLst>
          </p:cNvPr>
          <p:cNvPicPr>
            <a:picLocks noChangeAspect="1"/>
          </p:cNvPicPr>
          <p:nvPr/>
        </p:nvPicPr>
        <p:blipFill>
          <a:blip r:embed="rId3"/>
          <a:stretch>
            <a:fillRect/>
          </a:stretch>
        </p:blipFill>
        <p:spPr>
          <a:xfrm>
            <a:off x="0" y="2281492"/>
            <a:ext cx="9144000" cy="4093836"/>
          </a:xfrm>
          <a:prstGeom prst="rect">
            <a:avLst/>
          </a:prstGeom>
        </p:spPr>
      </p:pic>
    </p:spTree>
    <p:extLst>
      <p:ext uri="{BB962C8B-B14F-4D97-AF65-F5344CB8AC3E}">
        <p14:creationId xmlns:p14="http://schemas.microsoft.com/office/powerpoint/2010/main" val="167917347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idx="4294967295"/>
          </p:nvPr>
        </p:nvSpPr>
        <p:spPr/>
        <p:txBody>
          <a:bodyPr anchor="ctr"/>
          <a:lstStyle/>
          <a:p>
            <a:pPr eaLnBrk="1" hangingPunct="1">
              <a:defRPr/>
            </a:pPr>
            <a:r>
              <a:rPr lang="en-US" sz="3500" dirty="0"/>
              <a:t>Buying a Put Option</a:t>
            </a:r>
          </a:p>
        </p:txBody>
      </p:sp>
      <p:sp>
        <p:nvSpPr>
          <p:cNvPr id="5" name="Footer Placeholder 3">
            <a:extLst>
              <a:ext uri="{FF2B5EF4-FFF2-40B4-BE49-F238E27FC236}">
                <a16:creationId xmlns:a16="http://schemas.microsoft.com/office/drawing/2014/main" id="{744F5CFF-7A47-4E32-8962-6131119B8D64}"/>
              </a:ext>
            </a:extLst>
          </p:cNvPr>
          <p:cNvSpPr>
            <a:spLocks noGrp="1"/>
          </p:cNvSpPr>
          <p:nvPr>
            <p:ph type="ftr" sz="quarter" idx="11"/>
          </p:nvPr>
        </p:nvSpPr>
        <p:spPr>
          <a:xfrm>
            <a:off x="781664" y="6553200"/>
            <a:ext cx="7580671" cy="304800"/>
          </a:xfrm>
        </p:spPr>
        <p:txBody>
          <a:bodyPr/>
          <a:lstStyle/>
          <a:p>
            <a:pPr>
              <a:defRPr/>
            </a:pPr>
            <a:r>
              <a:rPr lang="en-US" altLang="en-US" dirty="0"/>
              <a:t>©McGraw Hill LLC. All rights reserved. No reproduction or distribution without the prior written consent of McGraw Hill.</a:t>
            </a:r>
          </a:p>
        </p:txBody>
      </p:sp>
      <p:sp>
        <p:nvSpPr>
          <p:cNvPr id="7" name="Slide Number Placeholder 2">
            <a:extLst>
              <a:ext uri="{FF2B5EF4-FFF2-40B4-BE49-F238E27FC236}">
                <a16:creationId xmlns:a16="http://schemas.microsoft.com/office/drawing/2014/main" id="{C5A3A6AD-8D63-4654-B05F-31C1B76C197B}"/>
              </a:ext>
            </a:extLst>
          </p:cNvPr>
          <p:cNvSpPr>
            <a:spLocks noGrp="1"/>
          </p:cNvSpPr>
          <p:nvPr>
            <p:ph type="sldNum" sz="quarter" idx="12"/>
          </p:nvPr>
        </p:nvSpPr>
        <p:spPr>
          <a:xfrm>
            <a:off x="6523222" y="6569075"/>
            <a:ext cx="2133600" cy="273050"/>
          </a:xfrm>
        </p:spPr>
        <p:txBody>
          <a:bodyPr/>
          <a:lstStyle/>
          <a:p>
            <a:pPr>
              <a:defRPr/>
            </a:pPr>
            <a:r>
              <a:rPr lang="en-US" altLang="en-US" dirty="0"/>
              <a:t>10-</a:t>
            </a:r>
            <a:fld id="{50570873-5802-4945-8C73-C2B4359A39C0}" type="slidenum">
              <a:rPr lang="en-US" altLang="en-US" smtClean="0"/>
              <a:pPr>
                <a:defRPr/>
              </a:pPr>
              <a:t>18</a:t>
            </a:fld>
            <a:endParaRPr lang="en-US" altLang="en-US" dirty="0"/>
          </a:p>
        </p:txBody>
      </p:sp>
      <p:pic>
        <p:nvPicPr>
          <p:cNvPr id="4" name="Picture 3">
            <a:extLst>
              <a:ext uri="{FF2B5EF4-FFF2-40B4-BE49-F238E27FC236}">
                <a16:creationId xmlns:a16="http://schemas.microsoft.com/office/drawing/2014/main" id="{AFB4B82C-401B-4A8F-B179-A83722FCE801}"/>
              </a:ext>
            </a:extLst>
          </p:cNvPr>
          <p:cNvPicPr>
            <a:picLocks noChangeAspect="1"/>
          </p:cNvPicPr>
          <p:nvPr/>
        </p:nvPicPr>
        <p:blipFill>
          <a:blip r:embed="rId3"/>
          <a:stretch>
            <a:fillRect/>
          </a:stretch>
        </p:blipFill>
        <p:spPr>
          <a:xfrm>
            <a:off x="0" y="2264050"/>
            <a:ext cx="9144000" cy="3918857"/>
          </a:xfrm>
          <a:prstGeom prst="rect">
            <a:avLst/>
          </a:prstGeom>
        </p:spPr>
      </p:pic>
    </p:spTree>
    <p:extLst>
      <p:ext uri="{BB962C8B-B14F-4D97-AF65-F5344CB8AC3E}">
        <p14:creationId xmlns:p14="http://schemas.microsoft.com/office/powerpoint/2010/main" val="130848706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idx="4294967295"/>
          </p:nvPr>
        </p:nvSpPr>
        <p:spPr/>
        <p:txBody>
          <a:bodyPr anchor="ctr"/>
          <a:lstStyle/>
          <a:p>
            <a:pPr eaLnBrk="1" hangingPunct="1">
              <a:defRPr/>
            </a:pPr>
            <a:r>
              <a:rPr lang="en-US" sz="3500" dirty="0"/>
              <a:t>Writing a Put Option</a:t>
            </a:r>
          </a:p>
        </p:txBody>
      </p:sp>
      <p:sp>
        <p:nvSpPr>
          <p:cNvPr id="5" name="Footer Placeholder 3">
            <a:extLst>
              <a:ext uri="{FF2B5EF4-FFF2-40B4-BE49-F238E27FC236}">
                <a16:creationId xmlns:a16="http://schemas.microsoft.com/office/drawing/2014/main" id="{744F5CFF-7A47-4E32-8962-6131119B8D64}"/>
              </a:ext>
            </a:extLst>
          </p:cNvPr>
          <p:cNvSpPr>
            <a:spLocks noGrp="1"/>
          </p:cNvSpPr>
          <p:nvPr>
            <p:ph type="ftr" sz="quarter" idx="11"/>
          </p:nvPr>
        </p:nvSpPr>
        <p:spPr>
          <a:xfrm>
            <a:off x="671051" y="6537325"/>
            <a:ext cx="7499555" cy="304800"/>
          </a:xfrm>
        </p:spPr>
        <p:txBody>
          <a:bodyPr/>
          <a:lstStyle/>
          <a:p>
            <a:pPr>
              <a:defRPr/>
            </a:pPr>
            <a:r>
              <a:rPr lang="en-US" altLang="en-US" dirty="0"/>
              <a:t>©McGraw Hill LLC. All rights reserved. No reproduction or distribution without the prior written consent of McGraw Hill.</a:t>
            </a:r>
          </a:p>
        </p:txBody>
      </p:sp>
      <p:sp>
        <p:nvSpPr>
          <p:cNvPr id="7" name="Slide Number Placeholder 2">
            <a:extLst>
              <a:ext uri="{FF2B5EF4-FFF2-40B4-BE49-F238E27FC236}">
                <a16:creationId xmlns:a16="http://schemas.microsoft.com/office/drawing/2014/main" id="{C5A3A6AD-8D63-4654-B05F-31C1B76C197B}"/>
              </a:ext>
            </a:extLst>
          </p:cNvPr>
          <p:cNvSpPr>
            <a:spLocks noGrp="1"/>
          </p:cNvSpPr>
          <p:nvPr>
            <p:ph type="sldNum" sz="quarter" idx="12"/>
          </p:nvPr>
        </p:nvSpPr>
        <p:spPr>
          <a:xfrm>
            <a:off x="6523222" y="6569075"/>
            <a:ext cx="2133600" cy="273050"/>
          </a:xfrm>
        </p:spPr>
        <p:txBody>
          <a:bodyPr/>
          <a:lstStyle/>
          <a:p>
            <a:pPr>
              <a:defRPr/>
            </a:pPr>
            <a:r>
              <a:rPr lang="en-US" altLang="en-US" dirty="0"/>
              <a:t>10-</a:t>
            </a:r>
            <a:fld id="{50570873-5802-4945-8C73-C2B4359A39C0}" type="slidenum">
              <a:rPr lang="en-US" altLang="en-US" smtClean="0"/>
              <a:pPr>
                <a:defRPr/>
              </a:pPr>
              <a:t>19</a:t>
            </a:fld>
            <a:endParaRPr lang="en-US" altLang="en-US" dirty="0"/>
          </a:p>
        </p:txBody>
      </p:sp>
      <p:pic>
        <p:nvPicPr>
          <p:cNvPr id="3" name="Picture 2">
            <a:extLst>
              <a:ext uri="{FF2B5EF4-FFF2-40B4-BE49-F238E27FC236}">
                <a16:creationId xmlns:a16="http://schemas.microsoft.com/office/drawing/2014/main" id="{56652F16-B63B-4C79-AE3A-403380797601}"/>
              </a:ext>
            </a:extLst>
          </p:cNvPr>
          <p:cNvPicPr>
            <a:picLocks noChangeAspect="1"/>
          </p:cNvPicPr>
          <p:nvPr/>
        </p:nvPicPr>
        <p:blipFill>
          <a:blip r:embed="rId3"/>
          <a:stretch>
            <a:fillRect/>
          </a:stretch>
        </p:blipFill>
        <p:spPr>
          <a:xfrm>
            <a:off x="0" y="1976448"/>
            <a:ext cx="9144000" cy="4033816"/>
          </a:xfrm>
          <a:prstGeom prst="rect">
            <a:avLst/>
          </a:prstGeom>
        </p:spPr>
      </p:pic>
    </p:spTree>
    <p:extLst>
      <p:ext uri="{BB962C8B-B14F-4D97-AF65-F5344CB8AC3E}">
        <p14:creationId xmlns:p14="http://schemas.microsoft.com/office/powerpoint/2010/main" val="130602740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idx="4294967295"/>
          </p:nvPr>
        </p:nvSpPr>
        <p:spPr/>
        <p:txBody>
          <a:bodyPr anchor="ctr"/>
          <a:lstStyle/>
          <a:p>
            <a:pPr eaLnBrk="1" hangingPunct="1">
              <a:defRPr/>
            </a:pPr>
            <a:r>
              <a:rPr lang="en-US" sz="3500" dirty="0"/>
              <a:t>Derivative Securities: Overview</a:t>
            </a:r>
          </a:p>
        </p:txBody>
      </p:sp>
      <p:sp>
        <p:nvSpPr>
          <p:cNvPr id="4101" name="Rectangle 3"/>
          <p:cNvSpPr>
            <a:spLocks noGrp="1" noChangeArrowheads="1"/>
          </p:cNvSpPr>
          <p:nvPr>
            <p:ph type="body" sz="half" idx="4294967295"/>
          </p:nvPr>
        </p:nvSpPr>
        <p:spPr>
          <a:xfrm>
            <a:off x="457200" y="1696778"/>
            <a:ext cx="8148638" cy="472650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A </a:t>
            </a:r>
            <a:r>
              <a:rPr lang="en-US" altLang="en-US" sz="2500" b="1" dirty="0"/>
              <a:t>derivative security</a:t>
            </a:r>
            <a:r>
              <a:rPr lang="en-US" altLang="en-US" sz="2500" dirty="0"/>
              <a:t> is an agreement between two parties to exchange a standard quantity of an asset at a predetermined price at a specified date in the future</a:t>
            </a:r>
          </a:p>
          <a:p>
            <a:pPr lvl="1" eaLnBrk="1" hangingPunct="1"/>
            <a:r>
              <a:rPr lang="en-US" altLang="en-US" sz="2100" dirty="0"/>
              <a:t>Payoff is linked to another, previously issued security</a:t>
            </a:r>
          </a:p>
          <a:p>
            <a:pPr lvl="1" eaLnBrk="1" hangingPunct="1"/>
            <a:r>
              <a:rPr lang="en-US" altLang="en-US" sz="2100" dirty="0"/>
              <a:t>As the value of the underlying security to be exchanged changes, the value of the derivative security changes</a:t>
            </a:r>
          </a:p>
          <a:p>
            <a:pPr lvl="1" eaLnBrk="1" hangingPunct="1"/>
            <a:r>
              <a:rPr lang="en-US" altLang="en-US" sz="2100" dirty="0"/>
              <a:t>Involves the transference of risk</a:t>
            </a:r>
          </a:p>
          <a:p>
            <a:pPr eaLnBrk="1" hangingPunct="1"/>
            <a:r>
              <a:rPr lang="en-US" altLang="en-US" sz="2500" dirty="0"/>
              <a:t>Traders can experience large losses if the price of the underlying asset moves against them significantly</a:t>
            </a:r>
          </a:p>
          <a:p>
            <a:pPr lvl="1" eaLnBrk="1" hangingPunct="1"/>
            <a:r>
              <a:rPr lang="en-US" altLang="en-US" sz="2100" dirty="0"/>
              <a:t>At the heart of the recent financial crisis were losses associated with off-balance-sheet derivative securities created and held by FIs</a:t>
            </a:r>
          </a:p>
        </p:txBody>
      </p:sp>
      <p:sp>
        <p:nvSpPr>
          <p:cNvPr id="5" name="Footer Placeholder 3">
            <a:extLst>
              <a:ext uri="{FF2B5EF4-FFF2-40B4-BE49-F238E27FC236}">
                <a16:creationId xmlns:a16="http://schemas.microsoft.com/office/drawing/2014/main" id="{744F5CFF-7A47-4E32-8962-6131119B8D64}"/>
              </a:ext>
            </a:extLst>
          </p:cNvPr>
          <p:cNvSpPr>
            <a:spLocks noGrp="1"/>
          </p:cNvSpPr>
          <p:nvPr>
            <p:ph type="ftr" sz="quarter" idx="11"/>
          </p:nvPr>
        </p:nvSpPr>
        <p:spPr>
          <a:xfrm>
            <a:off x="1028777" y="6534867"/>
            <a:ext cx="7005484" cy="304800"/>
          </a:xfrm>
        </p:spPr>
        <p:txBody>
          <a:bodyPr/>
          <a:lstStyle/>
          <a:p>
            <a:pPr>
              <a:defRPr/>
            </a:pPr>
            <a:r>
              <a:rPr lang="en-US" altLang="en-US" dirty="0"/>
              <a:t>©McGraw Hill LLC. All rights reserved. No reproduction or distribution without the prior written consent of McGraw Hill.</a:t>
            </a:r>
          </a:p>
        </p:txBody>
      </p:sp>
      <p:sp>
        <p:nvSpPr>
          <p:cNvPr id="8" name="Slide Number Placeholder 2">
            <a:extLst>
              <a:ext uri="{FF2B5EF4-FFF2-40B4-BE49-F238E27FC236}">
                <a16:creationId xmlns:a16="http://schemas.microsoft.com/office/drawing/2014/main" id="{93E34B63-BB18-480A-B2DE-1931535869D1}"/>
              </a:ext>
            </a:extLst>
          </p:cNvPr>
          <p:cNvSpPr>
            <a:spLocks noGrp="1"/>
          </p:cNvSpPr>
          <p:nvPr>
            <p:ph type="sldNum" sz="quarter" idx="12"/>
          </p:nvPr>
        </p:nvSpPr>
        <p:spPr>
          <a:xfrm>
            <a:off x="6523222" y="6569075"/>
            <a:ext cx="2133600" cy="273050"/>
          </a:xfrm>
        </p:spPr>
        <p:txBody>
          <a:bodyPr/>
          <a:lstStyle/>
          <a:p>
            <a:pPr>
              <a:defRPr/>
            </a:pPr>
            <a:r>
              <a:rPr lang="en-US" altLang="en-US" dirty="0"/>
              <a:t>10-</a:t>
            </a:r>
            <a:fld id="{50570873-5802-4945-8C73-C2B4359A39C0}" type="slidenum">
              <a:rPr lang="en-US" altLang="en-US" smtClean="0"/>
              <a:pPr>
                <a:defRPr/>
              </a:pPr>
              <a:t>2</a:t>
            </a:fld>
            <a:endParaRPr lang="en-US" alt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idx="4294967295"/>
          </p:nvPr>
        </p:nvSpPr>
        <p:spPr/>
        <p:txBody>
          <a:bodyPr anchor="ctr"/>
          <a:lstStyle/>
          <a:p>
            <a:pPr eaLnBrk="1" hangingPunct="1">
              <a:defRPr/>
            </a:pPr>
            <a:r>
              <a:rPr lang="en-US" sz="3500" dirty="0"/>
              <a:t>Option Values</a:t>
            </a:r>
          </a:p>
        </p:txBody>
      </p:sp>
      <p:sp>
        <p:nvSpPr>
          <p:cNvPr id="4101" name="Rectangle 3"/>
          <p:cNvSpPr>
            <a:spLocks noGrp="1" noChangeArrowheads="1"/>
          </p:cNvSpPr>
          <p:nvPr>
            <p:ph type="body" sz="half" idx="4294967295"/>
          </p:nvPr>
        </p:nvSpPr>
        <p:spPr>
          <a:xfrm>
            <a:off x="314793" y="1696778"/>
            <a:ext cx="8514413" cy="472650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Model most commonly used to price and value options is the Black-Scholes pricing model</a:t>
            </a:r>
          </a:p>
          <a:p>
            <a:pPr eaLnBrk="1" hangingPunct="1"/>
            <a:r>
              <a:rPr lang="en-US" altLang="en-US" sz="2500" dirty="0"/>
              <a:t>Black-Scholes model examines five factors that affect the price of an option:</a:t>
            </a:r>
          </a:p>
          <a:p>
            <a:pPr marL="801687" lvl="1" indent="-457200" eaLnBrk="1" hangingPunct="1">
              <a:buFont typeface="+mj-lt"/>
              <a:buAutoNum type="arabicPeriod"/>
            </a:pPr>
            <a:r>
              <a:rPr lang="en-US" altLang="en-US" sz="2200" dirty="0"/>
              <a:t>The spot price of the underlying asset</a:t>
            </a:r>
          </a:p>
          <a:p>
            <a:pPr marL="801687" lvl="1" indent="-457200" eaLnBrk="1" hangingPunct="1">
              <a:buFont typeface="+mj-lt"/>
              <a:buAutoNum type="arabicPeriod"/>
            </a:pPr>
            <a:r>
              <a:rPr lang="en-US" altLang="en-US" sz="2200" dirty="0"/>
              <a:t>The exercise price on the option</a:t>
            </a:r>
          </a:p>
          <a:p>
            <a:pPr marL="801687" lvl="1" indent="-457200" eaLnBrk="1" hangingPunct="1">
              <a:buFont typeface="+mj-lt"/>
              <a:buAutoNum type="arabicPeriod"/>
            </a:pPr>
            <a:r>
              <a:rPr lang="en-US" altLang="en-US" sz="2200" dirty="0"/>
              <a:t>The option’s exercise date</a:t>
            </a:r>
          </a:p>
          <a:p>
            <a:pPr marL="801687" lvl="1" indent="-457200" eaLnBrk="1" hangingPunct="1">
              <a:buFont typeface="+mj-lt"/>
              <a:buAutoNum type="arabicPeriod"/>
            </a:pPr>
            <a:r>
              <a:rPr lang="en-US" altLang="en-US" sz="2200" dirty="0"/>
              <a:t>Price volatility of the underlying asset</a:t>
            </a:r>
          </a:p>
          <a:p>
            <a:pPr marL="801687" lvl="1" indent="-457200" eaLnBrk="1" hangingPunct="1">
              <a:buFont typeface="+mj-lt"/>
              <a:buAutoNum type="arabicPeriod"/>
            </a:pPr>
            <a:r>
              <a:rPr lang="en-US" altLang="en-US" sz="2200" dirty="0"/>
              <a:t>The risk-free rate of interest</a:t>
            </a:r>
          </a:p>
          <a:p>
            <a:pPr marL="452437" indent="-457200" eaLnBrk="1" hangingPunct="1"/>
            <a:r>
              <a:rPr lang="en-US" altLang="en-US" sz="2500" b="1" dirty="0"/>
              <a:t>Time value of an option </a:t>
            </a:r>
            <a:r>
              <a:rPr lang="en-US" altLang="en-US" sz="2500" dirty="0"/>
              <a:t>is the difference between an option’s price (or premium) and its </a:t>
            </a:r>
            <a:r>
              <a:rPr lang="en-US" altLang="en-US" sz="2500" b="1" dirty="0"/>
              <a:t>intrinsic value</a:t>
            </a:r>
          </a:p>
          <a:p>
            <a:pPr marL="344487" lvl="1" indent="0" eaLnBrk="1" hangingPunct="1">
              <a:buNone/>
            </a:pPr>
            <a:endParaRPr lang="en-US" altLang="en-US" sz="2100" dirty="0"/>
          </a:p>
          <a:p>
            <a:pPr marL="0" indent="-4763" eaLnBrk="1" hangingPunct="1">
              <a:buNone/>
            </a:pPr>
            <a:endParaRPr lang="en-US" altLang="en-US" sz="2500" dirty="0"/>
          </a:p>
        </p:txBody>
      </p:sp>
      <p:sp>
        <p:nvSpPr>
          <p:cNvPr id="5" name="Footer Placeholder 3">
            <a:extLst>
              <a:ext uri="{FF2B5EF4-FFF2-40B4-BE49-F238E27FC236}">
                <a16:creationId xmlns:a16="http://schemas.microsoft.com/office/drawing/2014/main" id="{744F5CFF-7A47-4E32-8962-6131119B8D64}"/>
              </a:ext>
            </a:extLst>
          </p:cNvPr>
          <p:cNvSpPr>
            <a:spLocks noGrp="1"/>
          </p:cNvSpPr>
          <p:nvPr>
            <p:ph type="ftr" sz="quarter" idx="11"/>
          </p:nvPr>
        </p:nvSpPr>
        <p:spPr>
          <a:xfrm>
            <a:off x="899650" y="6553200"/>
            <a:ext cx="7344697" cy="304800"/>
          </a:xfrm>
        </p:spPr>
        <p:txBody>
          <a:bodyPr/>
          <a:lstStyle/>
          <a:p>
            <a:pPr>
              <a:defRPr/>
            </a:pPr>
            <a:r>
              <a:rPr lang="en-US" altLang="en-US" dirty="0"/>
              <a:t>©McGraw Hill LLC. All rights reserved. No reproduction or distribution without the prior written consent of McGraw Hill.</a:t>
            </a:r>
          </a:p>
        </p:txBody>
      </p:sp>
      <p:sp>
        <p:nvSpPr>
          <p:cNvPr id="6" name="Slide Number Placeholder 2">
            <a:extLst>
              <a:ext uri="{FF2B5EF4-FFF2-40B4-BE49-F238E27FC236}">
                <a16:creationId xmlns:a16="http://schemas.microsoft.com/office/drawing/2014/main" id="{9E427031-95C0-46B8-BE8E-033284212401}"/>
              </a:ext>
            </a:extLst>
          </p:cNvPr>
          <p:cNvSpPr>
            <a:spLocks noGrp="1"/>
          </p:cNvSpPr>
          <p:nvPr>
            <p:ph type="sldNum" sz="quarter" idx="12"/>
          </p:nvPr>
        </p:nvSpPr>
        <p:spPr>
          <a:xfrm>
            <a:off x="6523222" y="6569075"/>
            <a:ext cx="2133600" cy="273050"/>
          </a:xfrm>
        </p:spPr>
        <p:txBody>
          <a:bodyPr/>
          <a:lstStyle/>
          <a:p>
            <a:pPr>
              <a:defRPr/>
            </a:pPr>
            <a:r>
              <a:rPr lang="en-US" altLang="en-US" dirty="0"/>
              <a:t>10-</a:t>
            </a:r>
            <a:fld id="{50570873-5802-4945-8C73-C2B4359A39C0}" type="slidenum">
              <a:rPr lang="en-US" altLang="en-US" smtClean="0"/>
              <a:pPr>
                <a:defRPr/>
              </a:pPr>
              <a:t>20</a:t>
            </a:fld>
            <a:endParaRPr lang="en-US" altLang="en-US" dirty="0"/>
          </a:p>
        </p:txBody>
      </p:sp>
    </p:spTree>
    <p:extLst>
      <p:ext uri="{BB962C8B-B14F-4D97-AF65-F5344CB8AC3E}">
        <p14:creationId xmlns:p14="http://schemas.microsoft.com/office/powerpoint/2010/main" val="361962710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idx="4294967295"/>
          </p:nvPr>
        </p:nvSpPr>
        <p:spPr/>
        <p:txBody>
          <a:bodyPr anchor="ctr"/>
          <a:lstStyle/>
          <a:p>
            <a:pPr eaLnBrk="1" hangingPunct="1">
              <a:defRPr/>
            </a:pPr>
            <a:r>
              <a:rPr lang="en-US" sz="3500" dirty="0"/>
              <a:t>Option Markets</a:t>
            </a:r>
          </a:p>
        </p:txBody>
      </p:sp>
      <p:sp>
        <p:nvSpPr>
          <p:cNvPr id="28677" name="Rectangle 3"/>
          <p:cNvSpPr>
            <a:spLocks noGrp="1" noChangeArrowheads="1"/>
          </p:cNvSpPr>
          <p:nvPr>
            <p:ph type="body" sz="half" idx="4294967295"/>
          </p:nvPr>
        </p:nvSpPr>
        <p:spPr>
          <a:xfrm>
            <a:off x="371007" y="1809204"/>
            <a:ext cx="8233348" cy="4599091"/>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The Chicago Board of Options Exchange (CBOE) opened in 1973 </a:t>
            </a:r>
          </a:p>
          <a:p>
            <a:pPr lvl="1" eaLnBrk="1" hangingPunct="1"/>
            <a:r>
              <a:rPr lang="en-US" altLang="en-US" sz="2200" dirty="0"/>
              <a:t>First exchange devoted solely to the trading of stock options</a:t>
            </a:r>
          </a:p>
          <a:p>
            <a:pPr lvl="1" eaLnBrk="1" hangingPunct="1"/>
            <a:r>
              <a:rPr lang="en-US" altLang="en-US" sz="2200" dirty="0"/>
              <a:t>In 1982, financial futures options contracts started trading</a:t>
            </a:r>
          </a:p>
          <a:p>
            <a:pPr eaLnBrk="1" hangingPunct="1"/>
            <a:r>
              <a:rPr lang="en-US" altLang="en-US" sz="2500" dirty="0"/>
              <a:t>An </a:t>
            </a:r>
            <a:r>
              <a:rPr lang="en-US" altLang="en-US" sz="2500" b="1" dirty="0"/>
              <a:t>American option </a:t>
            </a:r>
            <a:r>
              <a:rPr lang="en-US" altLang="en-US" sz="2500" dirty="0"/>
              <a:t>can be exercised at any time before (and on) the expiration date</a:t>
            </a:r>
          </a:p>
          <a:p>
            <a:pPr eaLnBrk="1" hangingPunct="1"/>
            <a:r>
              <a:rPr lang="en-US" altLang="en-US" sz="2500" dirty="0"/>
              <a:t>A </a:t>
            </a:r>
            <a:r>
              <a:rPr lang="en-US" altLang="en-US" sz="2500" b="1" dirty="0"/>
              <a:t>European option </a:t>
            </a:r>
            <a:r>
              <a:rPr lang="en-US" altLang="en-US" sz="2500" dirty="0"/>
              <a:t>can be exercised only on the expiration date</a:t>
            </a:r>
          </a:p>
          <a:p>
            <a:pPr eaLnBrk="1" hangingPunct="1"/>
            <a:r>
              <a:rPr lang="en-US" altLang="en-US" sz="2500" dirty="0"/>
              <a:t>The trading process for options is similar to that for futures contracts</a:t>
            </a:r>
          </a:p>
        </p:txBody>
      </p:sp>
      <p:sp>
        <p:nvSpPr>
          <p:cNvPr id="5" name="Footer Placeholder 3">
            <a:extLst>
              <a:ext uri="{FF2B5EF4-FFF2-40B4-BE49-F238E27FC236}">
                <a16:creationId xmlns:a16="http://schemas.microsoft.com/office/drawing/2014/main" id="{1D986EF6-40E7-43A6-8DCA-FADF344CFD57}"/>
              </a:ext>
            </a:extLst>
          </p:cNvPr>
          <p:cNvSpPr>
            <a:spLocks noGrp="1"/>
          </p:cNvSpPr>
          <p:nvPr>
            <p:ph type="ftr" sz="quarter" idx="11"/>
          </p:nvPr>
        </p:nvSpPr>
        <p:spPr>
          <a:xfrm>
            <a:off x="1018123" y="6551869"/>
            <a:ext cx="6939116" cy="304800"/>
          </a:xfrm>
        </p:spPr>
        <p:txBody>
          <a:bodyPr/>
          <a:lstStyle/>
          <a:p>
            <a:pPr>
              <a:defRPr/>
            </a:pPr>
            <a:r>
              <a:rPr lang="en-US" altLang="en-US" dirty="0"/>
              <a:t>©McGraw Hill LLC. All rights reserved. No reproduction or distribution without the prior written consent of McGraw Hill.</a:t>
            </a:r>
          </a:p>
        </p:txBody>
      </p:sp>
      <p:sp>
        <p:nvSpPr>
          <p:cNvPr id="6" name="Slide Number Placeholder 2">
            <a:extLst>
              <a:ext uri="{FF2B5EF4-FFF2-40B4-BE49-F238E27FC236}">
                <a16:creationId xmlns:a16="http://schemas.microsoft.com/office/drawing/2014/main" id="{CF0C2928-41D3-4D4B-8776-BEC766E099BE}"/>
              </a:ext>
            </a:extLst>
          </p:cNvPr>
          <p:cNvSpPr>
            <a:spLocks noGrp="1"/>
          </p:cNvSpPr>
          <p:nvPr>
            <p:ph type="sldNum" sz="quarter" idx="12"/>
          </p:nvPr>
        </p:nvSpPr>
        <p:spPr>
          <a:xfrm>
            <a:off x="6523222" y="6569075"/>
            <a:ext cx="2133600" cy="273050"/>
          </a:xfrm>
        </p:spPr>
        <p:txBody>
          <a:bodyPr/>
          <a:lstStyle/>
          <a:p>
            <a:pPr>
              <a:defRPr/>
            </a:pPr>
            <a:r>
              <a:rPr lang="en-US" altLang="en-US" dirty="0"/>
              <a:t>10-</a:t>
            </a:r>
            <a:fld id="{50570873-5802-4945-8C73-C2B4359A39C0}" type="slidenum">
              <a:rPr lang="en-US" altLang="en-US" smtClean="0"/>
              <a:pPr>
                <a:defRPr/>
              </a:pPr>
              <a:t>21</a:t>
            </a:fld>
            <a:endParaRPr lang="en-US" alt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xfrm>
            <a:off x="82446" y="122238"/>
            <a:ext cx="7918554" cy="1295400"/>
          </a:xfrm>
        </p:spPr>
        <p:txBody>
          <a:bodyPr anchor="ctr"/>
          <a:lstStyle/>
          <a:p>
            <a:pPr eaLnBrk="1" hangingPunct="1">
              <a:defRPr/>
            </a:pPr>
            <a:r>
              <a:rPr lang="en-US" sz="3000" dirty="0"/>
              <a:t>Characteristics of Actively Traded Options</a:t>
            </a:r>
          </a:p>
        </p:txBody>
      </p:sp>
      <p:sp>
        <p:nvSpPr>
          <p:cNvPr id="5" name="Footer Placeholder 3">
            <a:extLst>
              <a:ext uri="{FF2B5EF4-FFF2-40B4-BE49-F238E27FC236}">
                <a16:creationId xmlns:a16="http://schemas.microsoft.com/office/drawing/2014/main" id="{7897A00E-B8F6-4987-A86B-ECAEEC5110BC}"/>
              </a:ext>
            </a:extLst>
          </p:cNvPr>
          <p:cNvSpPr>
            <a:spLocks noGrp="1"/>
          </p:cNvSpPr>
          <p:nvPr>
            <p:ph type="ftr" sz="quarter" idx="11"/>
          </p:nvPr>
        </p:nvSpPr>
        <p:spPr>
          <a:xfrm>
            <a:off x="-124697" y="6553200"/>
            <a:ext cx="8332839" cy="304800"/>
          </a:xfrm>
        </p:spPr>
        <p:txBody>
          <a:bodyPr/>
          <a:lstStyle/>
          <a:p>
            <a:pPr>
              <a:defRPr/>
            </a:pPr>
            <a:r>
              <a:rPr lang="en-US" altLang="en-US" dirty="0"/>
              <a:t>©McGraw Hill LLC. All rights reserved. No reproduction or distribution without the prior written consent of McGraw Hill.</a:t>
            </a:r>
          </a:p>
        </p:txBody>
      </p:sp>
      <p:pic>
        <p:nvPicPr>
          <p:cNvPr id="7" name="Content Placeholder 6">
            <a:extLst>
              <a:ext uri="{FF2B5EF4-FFF2-40B4-BE49-F238E27FC236}">
                <a16:creationId xmlns:a16="http://schemas.microsoft.com/office/drawing/2014/main" id="{F6355FEB-7063-4ACC-910A-853D7B44F2E5}"/>
              </a:ext>
            </a:extLst>
          </p:cNvPr>
          <p:cNvPicPr>
            <a:picLocks noGrp="1" noChangeAspect="1"/>
          </p:cNvPicPr>
          <p:nvPr>
            <p:ph idx="1"/>
          </p:nvPr>
        </p:nvPicPr>
        <p:blipFill>
          <a:blip r:embed="rId3"/>
          <a:stretch>
            <a:fillRect/>
          </a:stretch>
        </p:blipFill>
        <p:spPr>
          <a:xfrm>
            <a:off x="1186179" y="1019332"/>
            <a:ext cx="6771642" cy="5533868"/>
          </a:xfrm>
        </p:spPr>
      </p:pic>
      <p:sp>
        <p:nvSpPr>
          <p:cNvPr id="9" name="Slide Number Placeholder 2">
            <a:extLst>
              <a:ext uri="{FF2B5EF4-FFF2-40B4-BE49-F238E27FC236}">
                <a16:creationId xmlns:a16="http://schemas.microsoft.com/office/drawing/2014/main" id="{5E133E5F-C94D-4D9B-A33C-794CC506C425}"/>
              </a:ext>
            </a:extLst>
          </p:cNvPr>
          <p:cNvSpPr>
            <a:spLocks noGrp="1"/>
          </p:cNvSpPr>
          <p:nvPr>
            <p:ph type="sldNum" sz="quarter" idx="12"/>
          </p:nvPr>
        </p:nvSpPr>
        <p:spPr>
          <a:xfrm>
            <a:off x="6523222" y="6569075"/>
            <a:ext cx="2133600" cy="273050"/>
          </a:xfrm>
        </p:spPr>
        <p:txBody>
          <a:bodyPr/>
          <a:lstStyle/>
          <a:p>
            <a:pPr>
              <a:defRPr/>
            </a:pPr>
            <a:r>
              <a:rPr lang="en-US" altLang="en-US" dirty="0"/>
              <a:t>10-</a:t>
            </a:r>
            <a:fld id="{50570873-5802-4945-8C73-C2B4359A39C0}" type="slidenum">
              <a:rPr lang="en-US" altLang="en-US" smtClean="0"/>
              <a:pPr>
                <a:defRPr/>
              </a:pPr>
              <a:t>22</a:t>
            </a:fld>
            <a:endParaRPr lang="en-US" alt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idx="4294967295"/>
          </p:nvPr>
        </p:nvSpPr>
        <p:spPr/>
        <p:txBody>
          <a:bodyPr anchor="ctr"/>
          <a:lstStyle/>
          <a:p>
            <a:pPr eaLnBrk="1" hangingPunct="1">
              <a:defRPr/>
            </a:pPr>
            <a:r>
              <a:rPr lang="en-US" sz="3500" dirty="0"/>
              <a:t>Options Concluded</a:t>
            </a:r>
          </a:p>
        </p:txBody>
      </p:sp>
      <p:sp>
        <p:nvSpPr>
          <p:cNvPr id="30725" name="Rectangle 3"/>
          <p:cNvSpPr>
            <a:spLocks noGrp="1" noChangeArrowheads="1"/>
          </p:cNvSpPr>
          <p:nvPr>
            <p:ph type="body" sz="half" idx="4294967295"/>
          </p:nvPr>
        </p:nvSpPr>
        <p:spPr>
          <a:xfrm>
            <a:off x="217357" y="1689282"/>
            <a:ext cx="8769246" cy="4833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400" dirty="0"/>
              <a:t>The underlying asset on a stock option is the stock of a publicly traded company</a:t>
            </a:r>
          </a:p>
          <a:p>
            <a:pPr eaLnBrk="1" hangingPunct="1"/>
            <a:r>
              <a:rPr lang="en-US" altLang="en-US" sz="2400" dirty="0"/>
              <a:t>The underlying asset on a stock index option is the value of a major stock market index (e.g., DJIA or S&amp;P 500)</a:t>
            </a:r>
          </a:p>
          <a:p>
            <a:pPr eaLnBrk="1" hangingPunct="1"/>
            <a:r>
              <a:rPr lang="en-US" altLang="en-US" sz="2400" dirty="0"/>
              <a:t>The underlying asset on a futures option is a futures contract</a:t>
            </a:r>
          </a:p>
          <a:p>
            <a:pPr eaLnBrk="1" hangingPunct="1"/>
            <a:r>
              <a:rPr lang="en-US" altLang="en-US" sz="2400" dirty="0"/>
              <a:t>Two alternative credit option derivatives exist to hedge credit risk on a balance sheet:</a:t>
            </a:r>
          </a:p>
          <a:p>
            <a:pPr marL="801687" lvl="1" indent="-457200" eaLnBrk="1" hangingPunct="1">
              <a:buFont typeface="+mj-lt"/>
              <a:buAutoNum type="arabicPeriod"/>
            </a:pPr>
            <a:r>
              <a:rPr lang="en-US" altLang="en-US" sz="2200" dirty="0"/>
              <a:t>A </a:t>
            </a:r>
            <a:r>
              <a:rPr lang="en-US" altLang="en-US" sz="2200" i="1" dirty="0"/>
              <a:t>credit spread call option</a:t>
            </a:r>
            <a:r>
              <a:rPr lang="en-US" altLang="en-US" sz="2200" dirty="0"/>
              <a:t>’s payoff increases as the (default) risk premium or yield spread on a specified benchmark bond of the borrower increases above some exercise spread</a:t>
            </a:r>
          </a:p>
          <a:p>
            <a:pPr marL="801687" lvl="1" indent="-457200" eaLnBrk="1" hangingPunct="1">
              <a:buFont typeface="+mj-lt"/>
              <a:buAutoNum type="arabicPeriod"/>
            </a:pPr>
            <a:r>
              <a:rPr lang="en-US" altLang="en-US" sz="2200" dirty="0"/>
              <a:t>A </a:t>
            </a:r>
            <a:r>
              <a:rPr lang="en-US" altLang="en-US" sz="2200" i="1" dirty="0"/>
              <a:t>digital default option </a:t>
            </a:r>
            <a:r>
              <a:rPr lang="en-US" altLang="en-US" sz="2200" dirty="0"/>
              <a:t>pays a stated amount in the event of a loan default</a:t>
            </a:r>
          </a:p>
        </p:txBody>
      </p:sp>
      <p:sp>
        <p:nvSpPr>
          <p:cNvPr id="5" name="Footer Placeholder 3">
            <a:extLst>
              <a:ext uri="{FF2B5EF4-FFF2-40B4-BE49-F238E27FC236}">
                <a16:creationId xmlns:a16="http://schemas.microsoft.com/office/drawing/2014/main" id="{60ABDACF-23F0-40AA-9FC7-2AD4F81FF0F4}"/>
              </a:ext>
            </a:extLst>
          </p:cNvPr>
          <p:cNvSpPr>
            <a:spLocks noGrp="1"/>
          </p:cNvSpPr>
          <p:nvPr>
            <p:ph type="ftr" sz="quarter" idx="11"/>
          </p:nvPr>
        </p:nvSpPr>
        <p:spPr>
          <a:xfrm>
            <a:off x="1091380" y="6567223"/>
            <a:ext cx="6961239" cy="304800"/>
          </a:xfrm>
        </p:spPr>
        <p:txBody>
          <a:bodyPr/>
          <a:lstStyle/>
          <a:p>
            <a:pPr>
              <a:defRPr/>
            </a:pPr>
            <a:r>
              <a:rPr lang="en-US" altLang="en-US" dirty="0"/>
              <a:t>©McGraw Hill LLC. All rights reserved. No reproduction or distribution without the prior written consent of McGraw Hill.</a:t>
            </a:r>
          </a:p>
        </p:txBody>
      </p:sp>
      <p:sp>
        <p:nvSpPr>
          <p:cNvPr id="6" name="Slide Number Placeholder 2">
            <a:extLst>
              <a:ext uri="{FF2B5EF4-FFF2-40B4-BE49-F238E27FC236}">
                <a16:creationId xmlns:a16="http://schemas.microsoft.com/office/drawing/2014/main" id="{D8ABCDBD-6749-4E39-AE7D-F7FD876757B6}"/>
              </a:ext>
            </a:extLst>
          </p:cNvPr>
          <p:cNvSpPr>
            <a:spLocks noGrp="1"/>
          </p:cNvSpPr>
          <p:nvPr>
            <p:ph type="sldNum" sz="quarter" idx="12"/>
          </p:nvPr>
        </p:nvSpPr>
        <p:spPr>
          <a:xfrm>
            <a:off x="6523222" y="6569075"/>
            <a:ext cx="2133600" cy="273050"/>
          </a:xfrm>
        </p:spPr>
        <p:txBody>
          <a:bodyPr/>
          <a:lstStyle/>
          <a:p>
            <a:pPr>
              <a:defRPr/>
            </a:pPr>
            <a:r>
              <a:rPr lang="en-US" altLang="en-US" dirty="0"/>
              <a:t>10-</a:t>
            </a:r>
            <a:fld id="{50570873-5802-4945-8C73-C2B4359A39C0}" type="slidenum">
              <a:rPr lang="en-US" altLang="en-US" smtClean="0"/>
              <a:pPr>
                <a:defRPr/>
              </a:pPr>
              <a:t>23</a:t>
            </a:fld>
            <a:endParaRPr lang="en-US" alt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idx="4294967295"/>
          </p:nvPr>
        </p:nvSpPr>
        <p:spPr/>
        <p:txBody>
          <a:bodyPr anchor="ctr"/>
          <a:lstStyle/>
          <a:p>
            <a:pPr eaLnBrk="1" hangingPunct="1">
              <a:defRPr/>
            </a:pPr>
            <a:r>
              <a:rPr lang="en-US" sz="3500" dirty="0"/>
              <a:t>Regulation of Futures and Options Markets</a:t>
            </a:r>
          </a:p>
        </p:txBody>
      </p:sp>
      <p:sp>
        <p:nvSpPr>
          <p:cNvPr id="30725" name="Rectangle 3"/>
          <p:cNvSpPr>
            <a:spLocks noGrp="1" noChangeArrowheads="1"/>
          </p:cNvSpPr>
          <p:nvPr>
            <p:ph type="body" sz="half" idx="4294967295"/>
          </p:nvPr>
        </p:nvSpPr>
        <p:spPr>
          <a:xfrm>
            <a:off x="217357" y="1689282"/>
            <a:ext cx="8769246" cy="4833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Derivative securities are subject to three levels of institutional regulation</a:t>
            </a:r>
          </a:p>
          <a:p>
            <a:pPr lvl="1" eaLnBrk="1" hangingPunct="1">
              <a:buFont typeface="+mj-lt"/>
              <a:buAutoNum type="arabicPeriod"/>
            </a:pPr>
            <a:r>
              <a:rPr lang="en-US" altLang="en-US" sz="2200" dirty="0"/>
              <a:t>Regulators of derivatives specify “permissible activities” that institutions may engage in</a:t>
            </a:r>
          </a:p>
          <a:p>
            <a:pPr lvl="1" eaLnBrk="1" hangingPunct="1">
              <a:buFont typeface="+mj-lt"/>
              <a:buAutoNum type="arabicPeriod"/>
            </a:pPr>
            <a:r>
              <a:rPr lang="en-US" altLang="en-US" sz="2200" dirty="0"/>
              <a:t>Once permissible activities have been specified, institutions engaging in those activities are subjected to supervisory oversight</a:t>
            </a:r>
          </a:p>
          <a:p>
            <a:pPr lvl="1" eaLnBrk="1" hangingPunct="1">
              <a:buFont typeface="+mj-lt"/>
              <a:buAutoNum type="arabicPeriod"/>
            </a:pPr>
            <a:r>
              <a:rPr lang="en-US" altLang="en-US" sz="2200" dirty="0"/>
              <a:t>Regulators attempt to judge the overall integrity of each institution engaging in derivative activities by assessing the capital adequacy of the institutions and by enforcing regulations to ensure compliance with those capital requirements</a:t>
            </a:r>
          </a:p>
        </p:txBody>
      </p:sp>
      <p:sp>
        <p:nvSpPr>
          <p:cNvPr id="5" name="Footer Placeholder 3">
            <a:extLst>
              <a:ext uri="{FF2B5EF4-FFF2-40B4-BE49-F238E27FC236}">
                <a16:creationId xmlns:a16="http://schemas.microsoft.com/office/drawing/2014/main" id="{60ABDACF-23F0-40AA-9FC7-2AD4F81FF0F4}"/>
              </a:ext>
            </a:extLst>
          </p:cNvPr>
          <p:cNvSpPr>
            <a:spLocks noGrp="1"/>
          </p:cNvSpPr>
          <p:nvPr>
            <p:ph type="ftr" sz="quarter" idx="11"/>
          </p:nvPr>
        </p:nvSpPr>
        <p:spPr>
          <a:xfrm>
            <a:off x="1113986" y="6557557"/>
            <a:ext cx="6975987" cy="304800"/>
          </a:xfrm>
        </p:spPr>
        <p:txBody>
          <a:bodyPr/>
          <a:lstStyle/>
          <a:p>
            <a:pPr>
              <a:defRPr/>
            </a:pPr>
            <a:r>
              <a:rPr lang="en-US" altLang="en-US" dirty="0"/>
              <a:t>©McGraw Hill LLC. All rights reserved. No reproduction or distribution without the prior written consent of McGraw Hill.</a:t>
            </a:r>
          </a:p>
        </p:txBody>
      </p:sp>
      <p:sp>
        <p:nvSpPr>
          <p:cNvPr id="6" name="Slide Number Placeholder 2">
            <a:extLst>
              <a:ext uri="{FF2B5EF4-FFF2-40B4-BE49-F238E27FC236}">
                <a16:creationId xmlns:a16="http://schemas.microsoft.com/office/drawing/2014/main" id="{D8ABCDBD-6749-4E39-AE7D-F7FD876757B6}"/>
              </a:ext>
            </a:extLst>
          </p:cNvPr>
          <p:cNvSpPr>
            <a:spLocks noGrp="1"/>
          </p:cNvSpPr>
          <p:nvPr>
            <p:ph type="sldNum" sz="quarter" idx="12"/>
          </p:nvPr>
        </p:nvSpPr>
        <p:spPr>
          <a:xfrm>
            <a:off x="6523222" y="6569075"/>
            <a:ext cx="2133600" cy="273050"/>
          </a:xfrm>
        </p:spPr>
        <p:txBody>
          <a:bodyPr/>
          <a:lstStyle/>
          <a:p>
            <a:pPr>
              <a:defRPr/>
            </a:pPr>
            <a:r>
              <a:rPr lang="en-US" altLang="en-US" dirty="0"/>
              <a:t>10-</a:t>
            </a:r>
            <a:fld id="{50570873-5802-4945-8C73-C2B4359A39C0}" type="slidenum">
              <a:rPr lang="en-US" altLang="en-US" smtClean="0"/>
              <a:pPr>
                <a:defRPr/>
              </a:pPr>
              <a:t>24</a:t>
            </a:fld>
            <a:endParaRPr lang="en-US" altLang="en-US" dirty="0"/>
          </a:p>
        </p:txBody>
      </p:sp>
    </p:spTree>
    <p:extLst>
      <p:ext uri="{BB962C8B-B14F-4D97-AF65-F5344CB8AC3E}">
        <p14:creationId xmlns:p14="http://schemas.microsoft.com/office/powerpoint/2010/main" val="415228933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idx="4294967295"/>
          </p:nvPr>
        </p:nvSpPr>
        <p:spPr/>
        <p:txBody>
          <a:bodyPr anchor="ctr"/>
          <a:lstStyle/>
          <a:p>
            <a:pPr eaLnBrk="1" hangingPunct="1">
              <a:defRPr/>
            </a:pPr>
            <a:r>
              <a:rPr lang="en-US" sz="3500" dirty="0"/>
              <a:t>Swaps</a:t>
            </a:r>
          </a:p>
        </p:txBody>
      </p:sp>
      <p:sp>
        <p:nvSpPr>
          <p:cNvPr id="31749" name="Rectangle 3"/>
          <p:cNvSpPr>
            <a:spLocks noGrp="1" noChangeArrowheads="1"/>
          </p:cNvSpPr>
          <p:nvPr>
            <p:ph type="body" sz="half" idx="4294967295"/>
          </p:nvPr>
        </p:nvSpPr>
        <p:spPr>
          <a:xfrm>
            <a:off x="187377" y="1719262"/>
            <a:ext cx="8694295" cy="48339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400" dirty="0"/>
              <a:t>A </a:t>
            </a:r>
            <a:r>
              <a:rPr lang="en-US" altLang="en-US" sz="2400" b="1" dirty="0"/>
              <a:t>swap </a:t>
            </a:r>
            <a:r>
              <a:rPr lang="en-US" altLang="en-US" sz="2400" dirty="0"/>
              <a:t>is an agreement between two parties to exchange a series of cash flows for a specific period of time at a specified interval</a:t>
            </a:r>
          </a:p>
          <a:p>
            <a:pPr lvl="1" eaLnBrk="1" hangingPunct="1">
              <a:lnSpc>
                <a:spcPct val="90000"/>
              </a:lnSpc>
            </a:pPr>
            <a:r>
              <a:rPr lang="en-US" altLang="en-US" sz="2200" dirty="0"/>
              <a:t>First developed in 1981 when IBM and the World Bank entered into a currency swap agreement</a:t>
            </a:r>
          </a:p>
          <a:p>
            <a:pPr eaLnBrk="1" hangingPunct="1">
              <a:lnSpc>
                <a:spcPct val="90000"/>
              </a:lnSpc>
            </a:pPr>
            <a:r>
              <a:rPr lang="en-US" altLang="en-US" sz="2400" dirty="0"/>
              <a:t>An </a:t>
            </a:r>
            <a:r>
              <a:rPr lang="en-US" altLang="en-US" sz="2400" b="1" dirty="0"/>
              <a:t>interest rate swap </a:t>
            </a:r>
            <a:r>
              <a:rPr lang="en-US" altLang="en-US" sz="2400" dirty="0"/>
              <a:t>is an exchange of fixed-interest payments for floating-interest payments by two counterparties</a:t>
            </a:r>
          </a:p>
          <a:p>
            <a:pPr lvl="1" eaLnBrk="1" hangingPunct="1">
              <a:lnSpc>
                <a:spcPct val="90000"/>
              </a:lnSpc>
            </a:pPr>
            <a:r>
              <a:rPr lang="en-US" altLang="en-US" sz="2200" dirty="0"/>
              <a:t>Allows the swap parties to put in place long-term protection against interest rate risk</a:t>
            </a:r>
          </a:p>
          <a:p>
            <a:pPr lvl="1" eaLnBrk="1" hangingPunct="1">
              <a:lnSpc>
                <a:spcPct val="90000"/>
              </a:lnSpc>
            </a:pPr>
            <a:r>
              <a:rPr lang="en-US" altLang="en-US" sz="2200" dirty="0"/>
              <a:t>The </a:t>
            </a:r>
            <a:r>
              <a:rPr lang="en-US" altLang="en-US" sz="2200" b="1" dirty="0"/>
              <a:t>swap buyer </a:t>
            </a:r>
            <a:r>
              <a:rPr lang="en-US" altLang="en-US" sz="2200" dirty="0"/>
              <a:t>makes the fixed-rate payments in an interest rate swap transaction</a:t>
            </a:r>
          </a:p>
          <a:p>
            <a:pPr lvl="1" eaLnBrk="1" hangingPunct="1">
              <a:lnSpc>
                <a:spcPct val="90000"/>
              </a:lnSpc>
            </a:pPr>
            <a:r>
              <a:rPr lang="en-US" altLang="en-US" sz="2200" dirty="0"/>
              <a:t>The </a:t>
            </a:r>
            <a:r>
              <a:rPr lang="en-US" altLang="en-US" sz="2200" b="1" dirty="0"/>
              <a:t>swap seller </a:t>
            </a:r>
            <a:r>
              <a:rPr lang="en-US" altLang="en-US" sz="2200" dirty="0"/>
              <a:t>makes the floating-rate payments in an interest rate swap transaction</a:t>
            </a:r>
          </a:p>
        </p:txBody>
      </p:sp>
      <p:sp>
        <p:nvSpPr>
          <p:cNvPr id="5" name="Footer Placeholder 3">
            <a:extLst>
              <a:ext uri="{FF2B5EF4-FFF2-40B4-BE49-F238E27FC236}">
                <a16:creationId xmlns:a16="http://schemas.microsoft.com/office/drawing/2014/main" id="{029F3621-39D6-4B67-8845-BCCDC866CB63}"/>
              </a:ext>
            </a:extLst>
          </p:cNvPr>
          <p:cNvSpPr>
            <a:spLocks noGrp="1"/>
          </p:cNvSpPr>
          <p:nvPr>
            <p:ph type="ftr" sz="quarter" idx="11"/>
          </p:nvPr>
        </p:nvSpPr>
        <p:spPr>
          <a:xfrm>
            <a:off x="877529" y="6599994"/>
            <a:ext cx="7388942" cy="304800"/>
          </a:xfrm>
        </p:spPr>
        <p:txBody>
          <a:bodyPr/>
          <a:lstStyle/>
          <a:p>
            <a:pPr>
              <a:defRPr/>
            </a:pPr>
            <a:r>
              <a:rPr lang="en-US" altLang="en-US" dirty="0"/>
              <a:t>©McGraw Hill LLC. All rights reserved. No reproduction or distribution without the prior written consent of McGraw Hill.</a:t>
            </a:r>
          </a:p>
        </p:txBody>
      </p:sp>
      <p:sp>
        <p:nvSpPr>
          <p:cNvPr id="6" name="Slide Number Placeholder 2">
            <a:extLst>
              <a:ext uri="{FF2B5EF4-FFF2-40B4-BE49-F238E27FC236}">
                <a16:creationId xmlns:a16="http://schemas.microsoft.com/office/drawing/2014/main" id="{DF665A15-8ABD-42A3-A04B-2D3F3A437ECE}"/>
              </a:ext>
            </a:extLst>
          </p:cNvPr>
          <p:cNvSpPr>
            <a:spLocks noGrp="1"/>
          </p:cNvSpPr>
          <p:nvPr>
            <p:ph type="sldNum" sz="quarter" idx="12"/>
          </p:nvPr>
        </p:nvSpPr>
        <p:spPr>
          <a:xfrm>
            <a:off x="6523222" y="6569075"/>
            <a:ext cx="2133600" cy="273050"/>
          </a:xfrm>
        </p:spPr>
        <p:txBody>
          <a:bodyPr/>
          <a:lstStyle/>
          <a:p>
            <a:pPr>
              <a:defRPr/>
            </a:pPr>
            <a:r>
              <a:rPr lang="en-US" altLang="en-US" dirty="0"/>
              <a:t>10-</a:t>
            </a:r>
            <a:fld id="{50570873-5802-4945-8C73-C2B4359A39C0}" type="slidenum">
              <a:rPr lang="en-US" altLang="en-US" smtClean="0"/>
              <a:pPr>
                <a:defRPr/>
              </a:pPr>
              <a:t>25</a:t>
            </a:fld>
            <a:endParaRPr lang="en-US" alt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idx="4294967295"/>
          </p:nvPr>
        </p:nvSpPr>
        <p:spPr/>
        <p:txBody>
          <a:bodyPr anchor="ctr"/>
          <a:lstStyle/>
          <a:p>
            <a:pPr eaLnBrk="1" hangingPunct="1">
              <a:defRPr/>
            </a:pPr>
            <a:r>
              <a:rPr lang="en-US" sz="3500" dirty="0"/>
              <a:t>Swaps (Continued)</a:t>
            </a:r>
          </a:p>
        </p:txBody>
      </p:sp>
      <p:sp>
        <p:nvSpPr>
          <p:cNvPr id="32773" name="Rectangle 3"/>
          <p:cNvSpPr>
            <a:spLocks noGrp="1" noChangeArrowheads="1"/>
          </p:cNvSpPr>
          <p:nvPr>
            <p:ph type="body" sz="half" idx="4294967295"/>
          </p:nvPr>
        </p:nvSpPr>
        <p:spPr>
          <a:xfrm>
            <a:off x="457200" y="1719263"/>
            <a:ext cx="8148638" cy="455412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dirty="0"/>
              <a:t>A </a:t>
            </a:r>
            <a:r>
              <a:rPr lang="en-US" altLang="en-US" sz="2500" b="1" dirty="0"/>
              <a:t>currency swap </a:t>
            </a:r>
            <a:r>
              <a:rPr lang="en-US" altLang="en-US" sz="2500" dirty="0"/>
              <a:t>is a swap used to hedge against exchange rate risk from mismatched currencies on assets and liabilities</a:t>
            </a:r>
            <a:endParaRPr lang="en-US" altLang="en-US" sz="2100" dirty="0"/>
          </a:p>
          <a:p>
            <a:pPr eaLnBrk="1" hangingPunct="1">
              <a:lnSpc>
                <a:spcPct val="90000"/>
              </a:lnSpc>
            </a:pPr>
            <a:r>
              <a:rPr lang="en-US" altLang="en-US" sz="2500" dirty="0"/>
              <a:t>Credit swaps (i.e., credit default swaps) were developed to better allow FIs to hedge their credit risk</a:t>
            </a:r>
          </a:p>
          <a:p>
            <a:pPr lvl="1" eaLnBrk="1" hangingPunct="1">
              <a:lnSpc>
                <a:spcPct val="90000"/>
              </a:lnSpc>
            </a:pPr>
            <a:r>
              <a:rPr lang="en-US" altLang="en-US" sz="2200" i="1" dirty="0"/>
              <a:t>Total return swap </a:t>
            </a:r>
            <a:r>
              <a:rPr lang="en-US" altLang="en-US" sz="2200" dirty="0"/>
              <a:t>involves swapping an obligation to pay interest at a specified fixed or floating rate for payments representing the total return on a loan of a specified amount</a:t>
            </a:r>
          </a:p>
          <a:p>
            <a:pPr lvl="1" eaLnBrk="1" hangingPunct="1">
              <a:lnSpc>
                <a:spcPct val="90000"/>
              </a:lnSpc>
            </a:pPr>
            <a:r>
              <a:rPr lang="en-US" altLang="en-US" sz="2200" i="1" dirty="0"/>
              <a:t>Pure credit swaps </a:t>
            </a:r>
            <a:r>
              <a:rPr lang="en-US" altLang="en-US" sz="2200" dirty="0"/>
              <a:t>remove the “interest rate”-sensitive element of total return swaps, and are similar to buying credit insurance and/or a multi-period credit option</a:t>
            </a:r>
          </a:p>
        </p:txBody>
      </p:sp>
      <p:sp>
        <p:nvSpPr>
          <p:cNvPr id="5" name="Footer Placeholder 3">
            <a:extLst>
              <a:ext uri="{FF2B5EF4-FFF2-40B4-BE49-F238E27FC236}">
                <a16:creationId xmlns:a16="http://schemas.microsoft.com/office/drawing/2014/main" id="{3C30F258-3E6D-4BC3-8838-FAE00EB49184}"/>
              </a:ext>
            </a:extLst>
          </p:cNvPr>
          <p:cNvSpPr>
            <a:spLocks noGrp="1"/>
          </p:cNvSpPr>
          <p:nvPr>
            <p:ph type="ftr" sz="quarter" idx="11"/>
          </p:nvPr>
        </p:nvSpPr>
        <p:spPr>
          <a:xfrm>
            <a:off x="741424" y="6558116"/>
            <a:ext cx="7580190" cy="304800"/>
          </a:xfrm>
        </p:spPr>
        <p:txBody>
          <a:bodyPr/>
          <a:lstStyle/>
          <a:p>
            <a:pPr>
              <a:defRPr/>
            </a:pPr>
            <a:r>
              <a:rPr lang="en-US" altLang="en-US" dirty="0"/>
              <a:t>©McGraw Hill LLC. All rights reserved. No reproduction or distribution without the prior written consent of McGraw Hill.</a:t>
            </a:r>
          </a:p>
        </p:txBody>
      </p:sp>
      <p:sp>
        <p:nvSpPr>
          <p:cNvPr id="6" name="Slide Number Placeholder 2">
            <a:extLst>
              <a:ext uri="{FF2B5EF4-FFF2-40B4-BE49-F238E27FC236}">
                <a16:creationId xmlns:a16="http://schemas.microsoft.com/office/drawing/2014/main" id="{43FEA782-826B-44CA-B5FA-E0C1C0C758F3}"/>
              </a:ext>
            </a:extLst>
          </p:cNvPr>
          <p:cNvSpPr>
            <a:spLocks noGrp="1"/>
          </p:cNvSpPr>
          <p:nvPr>
            <p:ph type="sldNum" sz="quarter" idx="12"/>
          </p:nvPr>
        </p:nvSpPr>
        <p:spPr>
          <a:xfrm>
            <a:off x="6523222" y="6569075"/>
            <a:ext cx="2133600" cy="273050"/>
          </a:xfrm>
        </p:spPr>
        <p:txBody>
          <a:bodyPr/>
          <a:lstStyle/>
          <a:p>
            <a:pPr>
              <a:defRPr/>
            </a:pPr>
            <a:r>
              <a:rPr lang="en-US" altLang="en-US" dirty="0"/>
              <a:t>10-</a:t>
            </a:r>
            <a:fld id="{50570873-5802-4945-8C73-C2B4359A39C0}" type="slidenum">
              <a:rPr lang="en-US" altLang="en-US" smtClean="0"/>
              <a:pPr>
                <a:defRPr/>
              </a:pPr>
              <a:t>26</a:t>
            </a:fld>
            <a:endParaRPr lang="en-US" altLang="en-US"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idx="4294967295"/>
          </p:nvPr>
        </p:nvSpPr>
        <p:spPr/>
        <p:txBody>
          <a:bodyPr anchor="ctr"/>
          <a:lstStyle/>
          <a:p>
            <a:pPr eaLnBrk="1" hangingPunct="1">
              <a:defRPr/>
            </a:pPr>
            <a:r>
              <a:rPr lang="en-US" sz="3500" dirty="0"/>
              <a:t>Swap Markets</a:t>
            </a:r>
          </a:p>
        </p:txBody>
      </p:sp>
      <p:sp>
        <p:nvSpPr>
          <p:cNvPr id="35845" name="Rectangle 3"/>
          <p:cNvSpPr>
            <a:spLocks noGrp="1" noChangeArrowheads="1"/>
          </p:cNvSpPr>
          <p:nvPr>
            <p:ph type="body" sz="half" idx="4294967295"/>
          </p:nvPr>
        </p:nvSpPr>
        <p:spPr>
          <a:xfrm>
            <a:off x="457200" y="1719263"/>
            <a:ext cx="8148638" cy="4545806"/>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Swaps are not standardized contracts</a:t>
            </a:r>
          </a:p>
          <a:p>
            <a:pPr lvl="1" eaLnBrk="1" hangingPunct="1"/>
            <a:r>
              <a:rPr lang="en-US" altLang="en-US" sz="2200" dirty="0"/>
              <a:t>Generally heterogeneous in terms of maturities, indexes used to determine payments, and timing of payments</a:t>
            </a:r>
          </a:p>
          <a:p>
            <a:pPr eaLnBrk="1" hangingPunct="1"/>
            <a:r>
              <a:rPr lang="en-US" altLang="en-US" sz="2500" dirty="0"/>
              <a:t>Swap dealers (usually FIs) keep markets liquid by matching counterparties or by taking positions themselves</a:t>
            </a:r>
          </a:p>
          <a:p>
            <a:pPr eaLnBrk="1" hangingPunct="1"/>
            <a:r>
              <a:rPr lang="en-US" altLang="en-US" sz="2500" dirty="0"/>
              <a:t>Unlike futures and options markets, swap markets were historically governed by very little regulation</a:t>
            </a:r>
            <a:endParaRPr lang="en-US" altLang="en-US" sz="2200" dirty="0"/>
          </a:p>
          <a:p>
            <a:pPr lvl="1" eaLnBrk="1" hangingPunct="1"/>
            <a:r>
              <a:rPr lang="en-US" altLang="en-US" sz="2200" dirty="0"/>
              <a:t>Because of the role credit swaps played in the financial crisis, the call for stricter regulation over these securities was strong in late 2008 and early 2009</a:t>
            </a:r>
          </a:p>
        </p:txBody>
      </p:sp>
      <p:sp>
        <p:nvSpPr>
          <p:cNvPr id="5" name="Footer Placeholder 3">
            <a:extLst>
              <a:ext uri="{FF2B5EF4-FFF2-40B4-BE49-F238E27FC236}">
                <a16:creationId xmlns:a16="http://schemas.microsoft.com/office/drawing/2014/main" id="{445689A0-56E9-47E3-9901-4A7B173129B3}"/>
              </a:ext>
            </a:extLst>
          </p:cNvPr>
          <p:cNvSpPr>
            <a:spLocks noGrp="1"/>
          </p:cNvSpPr>
          <p:nvPr>
            <p:ph type="ftr" sz="quarter" idx="11"/>
          </p:nvPr>
        </p:nvSpPr>
        <p:spPr>
          <a:xfrm>
            <a:off x="903338" y="6553200"/>
            <a:ext cx="7337323" cy="304800"/>
          </a:xfrm>
        </p:spPr>
        <p:txBody>
          <a:bodyPr/>
          <a:lstStyle/>
          <a:p>
            <a:pPr>
              <a:defRPr/>
            </a:pPr>
            <a:r>
              <a:rPr lang="en-US" altLang="en-US" dirty="0"/>
              <a:t>©McGraw Hill LLC. All rights reserved. No reproduction or distribution without the prior written consent of McGraw Hill.</a:t>
            </a:r>
          </a:p>
        </p:txBody>
      </p:sp>
      <p:sp>
        <p:nvSpPr>
          <p:cNvPr id="6" name="Slide Number Placeholder 2">
            <a:extLst>
              <a:ext uri="{FF2B5EF4-FFF2-40B4-BE49-F238E27FC236}">
                <a16:creationId xmlns:a16="http://schemas.microsoft.com/office/drawing/2014/main" id="{916D920E-BD8A-41A2-8F05-E36C33D5963B}"/>
              </a:ext>
            </a:extLst>
          </p:cNvPr>
          <p:cNvSpPr>
            <a:spLocks noGrp="1"/>
          </p:cNvSpPr>
          <p:nvPr>
            <p:ph type="sldNum" sz="quarter" idx="12"/>
          </p:nvPr>
        </p:nvSpPr>
        <p:spPr>
          <a:xfrm>
            <a:off x="6523222" y="6569075"/>
            <a:ext cx="2133600" cy="273050"/>
          </a:xfrm>
        </p:spPr>
        <p:txBody>
          <a:bodyPr/>
          <a:lstStyle/>
          <a:p>
            <a:pPr>
              <a:defRPr/>
            </a:pPr>
            <a:r>
              <a:rPr lang="en-US" altLang="en-US" dirty="0"/>
              <a:t>10-</a:t>
            </a:r>
            <a:fld id="{50570873-5802-4945-8C73-C2B4359A39C0}" type="slidenum">
              <a:rPr lang="en-US" altLang="en-US" smtClean="0"/>
              <a:pPr>
                <a:defRPr/>
              </a:pPr>
              <a:t>27</a:t>
            </a:fld>
            <a:endParaRPr lang="en-US" alt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idx="4294967295"/>
          </p:nvPr>
        </p:nvSpPr>
        <p:spPr/>
        <p:txBody>
          <a:bodyPr anchor="ctr"/>
          <a:lstStyle/>
          <a:p>
            <a:pPr eaLnBrk="1" hangingPunct="1">
              <a:defRPr/>
            </a:pPr>
            <a:r>
              <a:rPr lang="en-US" sz="3500" dirty="0"/>
              <a:t>Caps, Floors, and Collars</a:t>
            </a:r>
          </a:p>
        </p:txBody>
      </p:sp>
      <p:sp>
        <p:nvSpPr>
          <p:cNvPr id="36869" name="Rectangle 3"/>
          <p:cNvSpPr>
            <a:spLocks noGrp="1" noChangeArrowheads="1"/>
          </p:cNvSpPr>
          <p:nvPr>
            <p:ph type="body" sz="half" idx="4294967295"/>
          </p:nvPr>
        </p:nvSpPr>
        <p:spPr>
          <a:xfrm>
            <a:off x="457200" y="1719262"/>
            <a:ext cx="8148638" cy="4674043"/>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Caps, floors, and collars are derivative securities that have many uses, especially in helping an FI to hedge interest rate risk</a:t>
            </a:r>
          </a:p>
          <a:p>
            <a:pPr eaLnBrk="1" hangingPunct="1"/>
            <a:r>
              <a:rPr lang="en-US" altLang="en-US" sz="2600" dirty="0"/>
              <a:t>A </a:t>
            </a:r>
            <a:r>
              <a:rPr lang="en-US" altLang="en-US" sz="2600" b="1" dirty="0"/>
              <a:t>cap </a:t>
            </a:r>
            <a:r>
              <a:rPr lang="en-US" altLang="en-US" sz="2600" dirty="0"/>
              <a:t>is a call option on interest rates, often with multiple exercise dates</a:t>
            </a:r>
          </a:p>
          <a:p>
            <a:pPr lvl="1" eaLnBrk="1" hangingPunct="1"/>
            <a:r>
              <a:rPr lang="en-US" altLang="en-US" sz="2200" dirty="0"/>
              <a:t>Equivalent to buying a call option on interest rates</a:t>
            </a:r>
          </a:p>
          <a:p>
            <a:pPr eaLnBrk="1" hangingPunct="1"/>
            <a:r>
              <a:rPr lang="en-US" altLang="en-US" sz="2600" dirty="0"/>
              <a:t>A </a:t>
            </a:r>
            <a:r>
              <a:rPr lang="en-US" altLang="en-US" sz="2600" b="1" dirty="0"/>
              <a:t>floor</a:t>
            </a:r>
            <a:r>
              <a:rPr lang="en-US" altLang="en-US" sz="2600" dirty="0"/>
              <a:t> is a put option on interest rates, often with multiple exercise dates</a:t>
            </a:r>
          </a:p>
          <a:p>
            <a:pPr lvl="1" eaLnBrk="1" hangingPunct="1"/>
            <a:r>
              <a:rPr lang="en-US" altLang="en-US" sz="2200" dirty="0"/>
              <a:t>Similar to buying a put option on interest rates</a:t>
            </a:r>
          </a:p>
          <a:p>
            <a:pPr eaLnBrk="1" hangingPunct="1"/>
            <a:r>
              <a:rPr lang="en-US" altLang="en-US" sz="2600" dirty="0"/>
              <a:t>A </a:t>
            </a:r>
            <a:r>
              <a:rPr lang="en-US" altLang="en-US" sz="2600" b="1" dirty="0"/>
              <a:t>collar </a:t>
            </a:r>
            <a:r>
              <a:rPr lang="en-US" altLang="en-US" sz="2600" dirty="0"/>
              <a:t>is a position taken simultaneously in a cap and a floor (e.g., </a:t>
            </a:r>
            <a:r>
              <a:rPr lang="en-US" altLang="en-US" sz="2600" i="1" dirty="0"/>
              <a:t>buying</a:t>
            </a:r>
            <a:r>
              <a:rPr lang="en-US" altLang="en-US" sz="2600" dirty="0"/>
              <a:t> a cap and </a:t>
            </a:r>
            <a:r>
              <a:rPr lang="en-US" altLang="en-US" sz="2600" i="1" dirty="0"/>
              <a:t>selling</a:t>
            </a:r>
            <a:r>
              <a:rPr lang="en-US" altLang="en-US" sz="2600" dirty="0"/>
              <a:t> a floor)</a:t>
            </a:r>
          </a:p>
        </p:txBody>
      </p:sp>
      <p:sp>
        <p:nvSpPr>
          <p:cNvPr id="5" name="Footer Placeholder 3">
            <a:extLst>
              <a:ext uri="{FF2B5EF4-FFF2-40B4-BE49-F238E27FC236}">
                <a16:creationId xmlns:a16="http://schemas.microsoft.com/office/drawing/2014/main" id="{98D43CE6-9AAD-4F68-B993-F0D945B56F8C}"/>
              </a:ext>
            </a:extLst>
          </p:cNvPr>
          <p:cNvSpPr>
            <a:spLocks noGrp="1"/>
          </p:cNvSpPr>
          <p:nvPr>
            <p:ph type="ftr" sz="quarter" idx="11"/>
          </p:nvPr>
        </p:nvSpPr>
        <p:spPr>
          <a:xfrm>
            <a:off x="1143000" y="6567513"/>
            <a:ext cx="6858000" cy="304800"/>
          </a:xfrm>
        </p:spPr>
        <p:txBody>
          <a:bodyPr/>
          <a:lstStyle/>
          <a:p>
            <a:pPr>
              <a:defRPr/>
            </a:pPr>
            <a:r>
              <a:rPr lang="en-US" altLang="en-US" dirty="0"/>
              <a:t>©McGraw Hill LLC. All rights reserved. No reproduction or distribution without the prior written consent of McGraw Hill.</a:t>
            </a:r>
          </a:p>
        </p:txBody>
      </p:sp>
      <p:sp>
        <p:nvSpPr>
          <p:cNvPr id="6" name="Slide Number Placeholder 2">
            <a:extLst>
              <a:ext uri="{FF2B5EF4-FFF2-40B4-BE49-F238E27FC236}">
                <a16:creationId xmlns:a16="http://schemas.microsoft.com/office/drawing/2014/main" id="{4EE19BEB-A234-436A-BB63-816B906B7F5A}"/>
              </a:ext>
            </a:extLst>
          </p:cNvPr>
          <p:cNvSpPr>
            <a:spLocks noGrp="1"/>
          </p:cNvSpPr>
          <p:nvPr>
            <p:ph type="sldNum" sz="quarter" idx="12"/>
          </p:nvPr>
        </p:nvSpPr>
        <p:spPr>
          <a:xfrm>
            <a:off x="6523222" y="6569075"/>
            <a:ext cx="2133600" cy="273050"/>
          </a:xfrm>
        </p:spPr>
        <p:txBody>
          <a:bodyPr/>
          <a:lstStyle/>
          <a:p>
            <a:pPr>
              <a:defRPr/>
            </a:pPr>
            <a:r>
              <a:rPr lang="en-US" altLang="en-US" dirty="0"/>
              <a:t>10-</a:t>
            </a:r>
            <a:fld id="{50570873-5802-4945-8C73-C2B4359A39C0}" type="slidenum">
              <a:rPr lang="en-US" altLang="en-US" smtClean="0"/>
              <a:pPr>
                <a:defRPr/>
              </a:pPr>
              <a:t>28</a:t>
            </a:fld>
            <a:endParaRPr lang="en-US" altLang="en-US"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457200" y="274638"/>
            <a:ext cx="8229600" cy="812149"/>
          </a:xfrm>
        </p:spPr>
        <p:txBody>
          <a:bodyPr anchor="ctr"/>
          <a:lstStyle/>
          <a:p>
            <a:pPr eaLnBrk="1" hangingPunct="1">
              <a:defRPr/>
            </a:pPr>
            <a:r>
              <a:rPr lang="en-US" sz="3500" dirty="0"/>
              <a:t>Hypothetical Path of Interest Rates</a:t>
            </a:r>
          </a:p>
        </p:txBody>
      </p:sp>
      <p:sp>
        <p:nvSpPr>
          <p:cNvPr id="5" name="Text Placeholder 4">
            <a:extLst>
              <a:ext uri="{FF2B5EF4-FFF2-40B4-BE49-F238E27FC236}">
                <a16:creationId xmlns:a16="http://schemas.microsoft.com/office/drawing/2014/main" id="{4D5B4839-A520-4931-9D91-861B6B969DEF}"/>
              </a:ext>
            </a:extLst>
          </p:cNvPr>
          <p:cNvSpPr>
            <a:spLocks noGrp="1"/>
          </p:cNvSpPr>
          <p:nvPr>
            <p:ph type="body" idx="1"/>
          </p:nvPr>
        </p:nvSpPr>
        <p:spPr>
          <a:xfrm>
            <a:off x="259999" y="2210114"/>
            <a:ext cx="2452141" cy="502999"/>
          </a:xfrm>
        </p:spPr>
        <p:txBody>
          <a:bodyPr/>
          <a:lstStyle/>
          <a:p>
            <a:r>
              <a:rPr lang="en-US" dirty="0"/>
              <a:t>Cap Agreement</a:t>
            </a:r>
          </a:p>
        </p:txBody>
      </p:sp>
      <p:pic>
        <p:nvPicPr>
          <p:cNvPr id="12" name="Content Placeholder 11">
            <a:extLst>
              <a:ext uri="{FF2B5EF4-FFF2-40B4-BE49-F238E27FC236}">
                <a16:creationId xmlns:a16="http://schemas.microsoft.com/office/drawing/2014/main" id="{DB6DCD05-66D4-4765-A43A-AA9DC91FFBAD}"/>
              </a:ext>
            </a:extLst>
          </p:cNvPr>
          <p:cNvPicPr>
            <a:picLocks noGrp="1" noChangeAspect="1"/>
          </p:cNvPicPr>
          <p:nvPr>
            <p:ph sz="half" idx="2"/>
          </p:nvPr>
        </p:nvPicPr>
        <p:blipFill>
          <a:blip r:embed="rId3"/>
          <a:stretch>
            <a:fillRect/>
          </a:stretch>
        </p:blipFill>
        <p:spPr>
          <a:xfrm>
            <a:off x="3124200" y="1564162"/>
            <a:ext cx="5759801" cy="2430576"/>
          </a:xfrm>
        </p:spPr>
      </p:pic>
      <p:sp>
        <p:nvSpPr>
          <p:cNvPr id="9" name="Text Placeholder 8">
            <a:extLst>
              <a:ext uri="{FF2B5EF4-FFF2-40B4-BE49-F238E27FC236}">
                <a16:creationId xmlns:a16="http://schemas.microsoft.com/office/drawing/2014/main" id="{DB0E0285-FC57-4EC8-A3BA-8771E8686E57}"/>
              </a:ext>
            </a:extLst>
          </p:cNvPr>
          <p:cNvSpPr>
            <a:spLocks noGrp="1"/>
          </p:cNvSpPr>
          <p:nvPr>
            <p:ph type="body" sz="quarter" idx="3"/>
          </p:nvPr>
        </p:nvSpPr>
        <p:spPr>
          <a:xfrm>
            <a:off x="169720" y="4472113"/>
            <a:ext cx="2632700" cy="639762"/>
          </a:xfrm>
        </p:spPr>
        <p:txBody>
          <a:bodyPr/>
          <a:lstStyle/>
          <a:p>
            <a:r>
              <a:rPr lang="en-US" dirty="0"/>
              <a:t>Floor Agreement</a:t>
            </a:r>
          </a:p>
        </p:txBody>
      </p:sp>
      <p:pic>
        <p:nvPicPr>
          <p:cNvPr id="14" name="Content Placeholder 13">
            <a:extLst>
              <a:ext uri="{FF2B5EF4-FFF2-40B4-BE49-F238E27FC236}">
                <a16:creationId xmlns:a16="http://schemas.microsoft.com/office/drawing/2014/main" id="{CEB24E86-18CB-411D-89DF-CB858773B209}"/>
              </a:ext>
            </a:extLst>
          </p:cNvPr>
          <p:cNvPicPr>
            <a:picLocks noGrp="1" noChangeAspect="1"/>
          </p:cNvPicPr>
          <p:nvPr>
            <p:ph sz="quarter" idx="4"/>
          </p:nvPr>
        </p:nvPicPr>
        <p:blipFill>
          <a:blip r:embed="rId4"/>
          <a:stretch>
            <a:fillRect/>
          </a:stretch>
        </p:blipFill>
        <p:spPr>
          <a:xfrm>
            <a:off x="2975091" y="3964805"/>
            <a:ext cx="5908960" cy="2532411"/>
          </a:xfrm>
        </p:spPr>
      </p:pic>
      <p:sp>
        <p:nvSpPr>
          <p:cNvPr id="6" name="Footer Placeholder 3">
            <a:extLst>
              <a:ext uri="{FF2B5EF4-FFF2-40B4-BE49-F238E27FC236}">
                <a16:creationId xmlns:a16="http://schemas.microsoft.com/office/drawing/2014/main" id="{F408D8F2-859E-4330-BBCD-28EC16F259B3}"/>
              </a:ext>
            </a:extLst>
          </p:cNvPr>
          <p:cNvSpPr>
            <a:spLocks noGrp="1"/>
          </p:cNvSpPr>
          <p:nvPr>
            <p:ph type="ftr" sz="quarter" idx="11"/>
          </p:nvPr>
        </p:nvSpPr>
        <p:spPr>
          <a:xfrm>
            <a:off x="579825" y="6526738"/>
            <a:ext cx="7984349" cy="279816"/>
          </a:xfrm>
        </p:spPr>
        <p:txBody>
          <a:bodyPr/>
          <a:lstStyle/>
          <a:p>
            <a:pPr>
              <a:defRPr/>
            </a:pPr>
            <a:r>
              <a:rPr lang="en-US" altLang="en-US" dirty="0"/>
              <a:t>©McGraw Hill LLC. All rights reserved. No reproduction or distribution without the prior written consent of McGraw Hill.</a:t>
            </a:r>
          </a:p>
        </p:txBody>
      </p:sp>
      <p:sp>
        <p:nvSpPr>
          <p:cNvPr id="7" name="Slide Number Placeholder 2">
            <a:extLst>
              <a:ext uri="{FF2B5EF4-FFF2-40B4-BE49-F238E27FC236}">
                <a16:creationId xmlns:a16="http://schemas.microsoft.com/office/drawing/2014/main" id="{206416E2-ED40-41D6-B2F6-29D76C881018}"/>
              </a:ext>
            </a:extLst>
          </p:cNvPr>
          <p:cNvSpPr>
            <a:spLocks noGrp="1"/>
          </p:cNvSpPr>
          <p:nvPr>
            <p:ph type="sldNum" sz="quarter" idx="12"/>
          </p:nvPr>
        </p:nvSpPr>
        <p:spPr>
          <a:xfrm>
            <a:off x="6553200" y="6511977"/>
            <a:ext cx="2133600" cy="279816"/>
          </a:xfrm>
        </p:spPr>
        <p:txBody>
          <a:bodyPr/>
          <a:lstStyle/>
          <a:p>
            <a:pPr>
              <a:defRPr/>
            </a:pPr>
            <a:r>
              <a:rPr lang="en-US" altLang="en-US" dirty="0"/>
              <a:t>10-</a:t>
            </a:r>
            <a:fld id="{50570873-5802-4945-8C73-C2B4359A39C0}" type="slidenum">
              <a:rPr lang="en-US" altLang="en-US" smtClean="0"/>
              <a:pPr>
                <a:defRPr/>
              </a:pPr>
              <a:t>29</a:t>
            </a:fld>
            <a:endParaRPr lang="en-US" alt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idx="4294967295"/>
          </p:nvPr>
        </p:nvSpPr>
        <p:spPr/>
        <p:txBody>
          <a:bodyPr anchor="ctr"/>
          <a:lstStyle/>
          <a:p>
            <a:pPr eaLnBrk="1" hangingPunct="1">
              <a:defRPr/>
            </a:pPr>
            <a:r>
              <a:rPr lang="en-US" sz="3500" dirty="0"/>
              <a:t>Derivative Securities: Overview (Continued)</a:t>
            </a:r>
          </a:p>
        </p:txBody>
      </p:sp>
      <p:sp>
        <p:nvSpPr>
          <p:cNvPr id="4101" name="Rectangle 3"/>
          <p:cNvSpPr>
            <a:spLocks noGrp="1" noChangeArrowheads="1"/>
          </p:cNvSpPr>
          <p:nvPr>
            <p:ph type="body" sz="half" idx="4294967295"/>
          </p:nvPr>
        </p:nvSpPr>
        <p:spPr>
          <a:xfrm>
            <a:off x="457200" y="1696778"/>
            <a:ext cx="8148638" cy="472650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b="1" dirty="0"/>
              <a:t>Derivative securities markets </a:t>
            </a:r>
            <a:r>
              <a:rPr lang="en-US" altLang="en-US" sz="2500" dirty="0"/>
              <a:t>are those in which derivative securities trade</a:t>
            </a:r>
          </a:p>
          <a:p>
            <a:pPr eaLnBrk="1" hangingPunct="1"/>
            <a:r>
              <a:rPr lang="en-US" altLang="en-US" sz="2500" dirty="0"/>
              <a:t>Growth in derivative securities markets has occurred mainly since the 1970s</a:t>
            </a:r>
          </a:p>
          <a:p>
            <a:pPr lvl="1" eaLnBrk="1" hangingPunct="1"/>
            <a:r>
              <a:rPr lang="en-US" altLang="en-US" sz="2100" dirty="0"/>
              <a:t>First of the modern wave of derivatives to trade were foreign currency futures contracts</a:t>
            </a:r>
          </a:p>
          <a:p>
            <a:pPr lvl="1" eaLnBrk="1" hangingPunct="1"/>
            <a:r>
              <a:rPr lang="en-US" altLang="en-US" sz="2100" dirty="0"/>
              <a:t>Second wave of derivative security growth was with interest rate derivative securities</a:t>
            </a:r>
          </a:p>
          <a:p>
            <a:pPr lvl="1" eaLnBrk="1" hangingPunct="1"/>
            <a:r>
              <a:rPr lang="en-US" altLang="en-US" sz="2100" dirty="0"/>
              <a:t>Third wave of innovations occurred in the 1990s and 2000s with credit derivatives (e.g., credit forwards, credit risk options, and credit swaps)</a:t>
            </a:r>
          </a:p>
          <a:p>
            <a:pPr eaLnBrk="1" hangingPunct="1"/>
            <a:r>
              <a:rPr lang="en-US" altLang="en-US" sz="2500" dirty="0"/>
              <a:t>Rapid growth of derivatives has been controversial</a:t>
            </a:r>
          </a:p>
        </p:txBody>
      </p:sp>
      <p:sp>
        <p:nvSpPr>
          <p:cNvPr id="5" name="Footer Placeholder 3">
            <a:extLst>
              <a:ext uri="{FF2B5EF4-FFF2-40B4-BE49-F238E27FC236}">
                <a16:creationId xmlns:a16="http://schemas.microsoft.com/office/drawing/2014/main" id="{744F5CFF-7A47-4E32-8962-6131119B8D64}"/>
              </a:ext>
            </a:extLst>
          </p:cNvPr>
          <p:cNvSpPr>
            <a:spLocks noGrp="1"/>
          </p:cNvSpPr>
          <p:nvPr>
            <p:ph type="ftr" sz="quarter" idx="11"/>
          </p:nvPr>
        </p:nvSpPr>
        <p:spPr>
          <a:xfrm>
            <a:off x="578874" y="6537120"/>
            <a:ext cx="7300452" cy="304800"/>
          </a:xfrm>
        </p:spPr>
        <p:txBody>
          <a:bodyPr/>
          <a:lstStyle/>
          <a:p>
            <a:pPr>
              <a:defRPr/>
            </a:pPr>
            <a:r>
              <a:rPr lang="en-US" altLang="en-US" dirty="0"/>
              <a:t>©McGraw Hill LLC. All rights reserved. No reproduction or distribution without the prior written consent of McGraw Hill.</a:t>
            </a:r>
          </a:p>
        </p:txBody>
      </p:sp>
      <p:sp>
        <p:nvSpPr>
          <p:cNvPr id="6" name="Slide Number Placeholder 2">
            <a:extLst>
              <a:ext uri="{FF2B5EF4-FFF2-40B4-BE49-F238E27FC236}">
                <a16:creationId xmlns:a16="http://schemas.microsoft.com/office/drawing/2014/main" id="{7F9BAFA2-7F38-4637-8144-D52291B68B79}"/>
              </a:ext>
            </a:extLst>
          </p:cNvPr>
          <p:cNvSpPr>
            <a:spLocks noGrp="1"/>
          </p:cNvSpPr>
          <p:nvPr>
            <p:ph type="sldNum" sz="quarter" idx="12"/>
          </p:nvPr>
        </p:nvSpPr>
        <p:spPr>
          <a:xfrm>
            <a:off x="6523222" y="6569075"/>
            <a:ext cx="2133600" cy="273050"/>
          </a:xfrm>
        </p:spPr>
        <p:txBody>
          <a:bodyPr/>
          <a:lstStyle/>
          <a:p>
            <a:pPr>
              <a:defRPr/>
            </a:pPr>
            <a:r>
              <a:rPr lang="en-US" altLang="en-US" dirty="0"/>
              <a:t>10-</a:t>
            </a:r>
            <a:fld id="{50570873-5802-4945-8C73-C2B4359A39C0}" type="slidenum">
              <a:rPr lang="en-US" altLang="en-US" smtClean="0"/>
              <a:pPr>
                <a:defRPr/>
              </a:pPr>
              <a:t>3</a:t>
            </a:fld>
            <a:endParaRPr lang="en-US" altLang="en-US" dirty="0"/>
          </a:p>
        </p:txBody>
      </p:sp>
    </p:spTree>
    <p:extLst>
      <p:ext uri="{BB962C8B-B14F-4D97-AF65-F5344CB8AC3E}">
        <p14:creationId xmlns:p14="http://schemas.microsoft.com/office/powerpoint/2010/main" val="100804125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idx="4294967295"/>
          </p:nvPr>
        </p:nvSpPr>
        <p:spPr/>
        <p:txBody>
          <a:bodyPr anchor="ctr"/>
          <a:lstStyle/>
          <a:p>
            <a:pPr eaLnBrk="1" hangingPunct="1">
              <a:defRPr/>
            </a:pPr>
            <a:r>
              <a:rPr lang="en-US" sz="3500" dirty="0"/>
              <a:t>International Aspects of Derivative Securities Markets</a:t>
            </a:r>
          </a:p>
        </p:txBody>
      </p:sp>
      <p:sp>
        <p:nvSpPr>
          <p:cNvPr id="36869" name="Rectangle 3"/>
          <p:cNvSpPr>
            <a:spLocks noGrp="1" noChangeArrowheads="1"/>
          </p:cNvSpPr>
          <p:nvPr>
            <p:ph type="body" sz="half" idx="4294967295"/>
          </p:nvPr>
        </p:nvSpPr>
        <p:spPr>
          <a:xfrm>
            <a:off x="457200" y="1786717"/>
            <a:ext cx="8148638" cy="457660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Between 1999 – 2021, global OTC trading far outweighed exchange trading</a:t>
            </a:r>
          </a:p>
          <a:p>
            <a:pPr lvl="1" eaLnBrk="1" hangingPunct="1"/>
            <a:r>
              <a:rPr lang="en-US" altLang="en-US" sz="2200" dirty="0"/>
              <a:t>In both markets, interest rate contracts dominated</a:t>
            </a:r>
          </a:p>
          <a:p>
            <a:pPr eaLnBrk="1" hangingPunct="1"/>
            <a:r>
              <a:rPr lang="en-US" altLang="en-US" sz="2500" dirty="0"/>
              <a:t>Markets were heavily impacted as a result of the financial crisis of 2008</a:t>
            </a:r>
          </a:p>
          <a:p>
            <a:pPr eaLnBrk="1" hangingPunct="1"/>
            <a:r>
              <a:rPr lang="en-US" altLang="en-US" sz="2500" dirty="0"/>
              <a:t>U.S. markets and currencies dominate global derivative securities markets</a:t>
            </a:r>
          </a:p>
          <a:p>
            <a:pPr lvl="1" eaLnBrk="1" hangingPunct="1"/>
            <a:r>
              <a:rPr lang="en-US" altLang="en-US" sz="2200" dirty="0"/>
              <a:t>The euro and European derivative securities markets are a strong second (and, in some areas, exceed that of the U.S.)</a:t>
            </a:r>
          </a:p>
          <a:p>
            <a:pPr eaLnBrk="1" hangingPunct="1"/>
            <a:endParaRPr lang="en-US" altLang="en-US" sz="2600" dirty="0"/>
          </a:p>
        </p:txBody>
      </p:sp>
      <p:sp>
        <p:nvSpPr>
          <p:cNvPr id="5" name="Footer Placeholder 3">
            <a:extLst>
              <a:ext uri="{FF2B5EF4-FFF2-40B4-BE49-F238E27FC236}">
                <a16:creationId xmlns:a16="http://schemas.microsoft.com/office/drawing/2014/main" id="{98D43CE6-9AAD-4F68-B993-F0D945B56F8C}"/>
              </a:ext>
            </a:extLst>
          </p:cNvPr>
          <p:cNvSpPr>
            <a:spLocks noGrp="1"/>
          </p:cNvSpPr>
          <p:nvPr>
            <p:ph type="ftr" sz="quarter" idx="11"/>
          </p:nvPr>
        </p:nvSpPr>
        <p:spPr>
          <a:xfrm>
            <a:off x="980767" y="6537325"/>
            <a:ext cx="7182465" cy="304800"/>
          </a:xfrm>
        </p:spPr>
        <p:txBody>
          <a:bodyPr/>
          <a:lstStyle/>
          <a:p>
            <a:pPr>
              <a:defRPr/>
            </a:pPr>
            <a:r>
              <a:rPr lang="en-US" altLang="en-US" dirty="0"/>
              <a:t>©McGraw Hill LLC. All rights reserved. No reproduction or distribution without the prior written consent of McGraw Hill.</a:t>
            </a:r>
          </a:p>
        </p:txBody>
      </p:sp>
      <p:sp>
        <p:nvSpPr>
          <p:cNvPr id="6" name="Slide Number Placeholder 2">
            <a:extLst>
              <a:ext uri="{FF2B5EF4-FFF2-40B4-BE49-F238E27FC236}">
                <a16:creationId xmlns:a16="http://schemas.microsoft.com/office/drawing/2014/main" id="{4EE19BEB-A234-436A-BB63-816B906B7F5A}"/>
              </a:ext>
            </a:extLst>
          </p:cNvPr>
          <p:cNvSpPr>
            <a:spLocks noGrp="1"/>
          </p:cNvSpPr>
          <p:nvPr>
            <p:ph type="sldNum" sz="quarter" idx="12"/>
          </p:nvPr>
        </p:nvSpPr>
        <p:spPr>
          <a:xfrm>
            <a:off x="6510730" y="6537846"/>
            <a:ext cx="2133600" cy="273050"/>
          </a:xfrm>
        </p:spPr>
        <p:txBody>
          <a:bodyPr/>
          <a:lstStyle/>
          <a:p>
            <a:pPr>
              <a:defRPr/>
            </a:pPr>
            <a:r>
              <a:rPr lang="en-US" altLang="en-US" dirty="0"/>
              <a:t>10-</a:t>
            </a:r>
            <a:fld id="{50570873-5802-4945-8C73-C2B4359A39C0}" type="slidenum">
              <a:rPr lang="en-US" altLang="en-US" smtClean="0"/>
              <a:pPr>
                <a:defRPr/>
              </a:pPr>
              <a:t>30</a:t>
            </a:fld>
            <a:endParaRPr lang="en-US" altLang="en-US" dirty="0"/>
          </a:p>
        </p:txBody>
      </p:sp>
    </p:spTree>
    <p:extLst>
      <p:ext uri="{BB962C8B-B14F-4D97-AF65-F5344CB8AC3E}">
        <p14:creationId xmlns:p14="http://schemas.microsoft.com/office/powerpoint/2010/main" val="409633503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idx="4294967295"/>
          </p:nvPr>
        </p:nvSpPr>
        <p:spPr/>
        <p:txBody>
          <a:bodyPr anchor="ctr"/>
          <a:lstStyle/>
          <a:p>
            <a:pPr eaLnBrk="1" hangingPunct="1">
              <a:defRPr/>
            </a:pPr>
            <a:r>
              <a:rPr lang="en-US" sz="3500" dirty="0"/>
              <a:t>Spot Markets</a:t>
            </a:r>
          </a:p>
        </p:txBody>
      </p:sp>
      <p:sp>
        <p:nvSpPr>
          <p:cNvPr id="4101" name="Rectangle 3"/>
          <p:cNvSpPr>
            <a:spLocks noGrp="1" noChangeArrowheads="1"/>
          </p:cNvSpPr>
          <p:nvPr>
            <p:ph type="body" sz="half" idx="4294967295"/>
          </p:nvPr>
        </p:nvSpPr>
        <p:spPr>
          <a:xfrm>
            <a:off x="457200" y="1696778"/>
            <a:ext cx="8148638" cy="472650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A </a:t>
            </a:r>
            <a:r>
              <a:rPr lang="en-US" altLang="en-US" sz="2500" b="1" dirty="0"/>
              <a:t>spot contract </a:t>
            </a:r>
            <a:r>
              <a:rPr lang="en-US" altLang="en-US" sz="2500" dirty="0"/>
              <a:t>is an agreement to transact involving the immediate exchange of assets and funds</a:t>
            </a:r>
          </a:p>
          <a:p>
            <a:pPr lvl="1" eaLnBrk="1" hangingPunct="1"/>
            <a:r>
              <a:rPr lang="en-US" altLang="en-US" sz="2100" dirty="0"/>
              <a:t>Unique feature of a spot market is the immediate and simultaneous exchange of cash for securities, or what is often called </a:t>
            </a:r>
            <a:r>
              <a:rPr lang="en-US" altLang="en-US" sz="2100" i="1" dirty="0"/>
              <a:t>delivery versus payment</a:t>
            </a:r>
          </a:p>
          <a:p>
            <a:pPr marL="344487" lvl="1" indent="0" eaLnBrk="1" hangingPunct="1">
              <a:buNone/>
            </a:pPr>
            <a:endParaRPr lang="en-US" altLang="en-US" sz="2500" i="1" dirty="0"/>
          </a:p>
          <a:p>
            <a:pPr eaLnBrk="1" hangingPunct="1"/>
            <a:r>
              <a:rPr lang="en-US" altLang="en-US" sz="2500" dirty="0"/>
              <a:t>Spot transactions occur because the buyer of the assets believes its value will increase in the immediate future (over the investor’s holding period)</a:t>
            </a:r>
          </a:p>
          <a:p>
            <a:pPr lvl="1" eaLnBrk="1" hangingPunct="1"/>
            <a:r>
              <a:rPr lang="en-US" altLang="en-US" sz="2100" dirty="0"/>
              <a:t>If the value of the asset increases as expected, the investor can sell the asset at its higher price for a profit</a:t>
            </a:r>
          </a:p>
        </p:txBody>
      </p:sp>
      <p:sp>
        <p:nvSpPr>
          <p:cNvPr id="5" name="Footer Placeholder 3">
            <a:extLst>
              <a:ext uri="{FF2B5EF4-FFF2-40B4-BE49-F238E27FC236}">
                <a16:creationId xmlns:a16="http://schemas.microsoft.com/office/drawing/2014/main" id="{744F5CFF-7A47-4E32-8962-6131119B8D64}"/>
              </a:ext>
            </a:extLst>
          </p:cNvPr>
          <p:cNvSpPr>
            <a:spLocks noGrp="1"/>
          </p:cNvSpPr>
          <p:nvPr>
            <p:ph type="ftr" sz="quarter" idx="11"/>
          </p:nvPr>
        </p:nvSpPr>
        <p:spPr>
          <a:xfrm>
            <a:off x="800177" y="6537325"/>
            <a:ext cx="7462684" cy="304800"/>
          </a:xfrm>
        </p:spPr>
        <p:txBody>
          <a:bodyPr/>
          <a:lstStyle/>
          <a:p>
            <a:pPr>
              <a:defRPr/>
            </a:pPr>
            <a:r>
              <a:rPr lang="en-US" altLang="en-US" dirty="0"/>
              <a:t>©McGraw Hill LLC. All rights reserved. No reproduction or distribution without the prior written consent of McGraw Hill.</a:t>
            </a:r>
          </a:p>
        </p:txBody>
      </p:sp>
      <p:sp>
        <p:nvSpPr>
          <p:cNvPr id="6" name="Slide Number Placeholder 2">
            <a:extLst>
              <a:ext uri="{FF2B5EF4-FFF2-40B4-BE49-F238E27FC236}">
                <a16:creationId xmlns:a16="http://schemas.microsoft.com/office/drawing/2014/main" id="{97131520-59C5-42C4-B882-08F8CA5AE915}"/>
              </a:ext>
            </a:extLst>
          </p:cNvPr>
          <p:cNvSpPr>
            <a:spLocks noGrp="1"/>
          </p:cNvSpPr>
          <p:nvPr>
            <p:ph type="sldNum" sz="quarter" idx="12"/>
          </p:nvPr>
        </p:nvSpPr>
        <p:spPr>
          <a:xfrm>
            <a:off x="6523222" y="6569075"/>
            <a:ext cx="2133600" cy="273050"/>
          </a:xfrm>
        </p:spPr>
        <p:txBody>
          <a:bodyPr/>
          <a:lstStyle/>
          <a:p>
            <a:pPr>
              <a:defRPr/>
            </a:pPr>
            <a:r>
              <a:rPr lang="en-US" altLang="en-US" dirty="0"/>
              <a:t>10-</a:t>
            </a:r>
            <a:fld id="{50570873-5802-4945-8C73-C2B4359A39C0}" type="slidenum">
              <a:rPr lang="en-US" altLang="en-US" smtClean="0"/>
              <a:pPr>
                <a:defRPr/>
              </a:pPr>
              <a:t>4</a:t>
            </a:fld>
            <a:endParaRPr lang="en-US" altLang="en-US" dirty="0"/>
          </a:p>
        </p:txBody>
      </p:sp>
    </p:spTree>
    <p:extLst>
      <p:ext uri="{BB962C8B-B14F-4D97-AF65-F5344CB8AC3E}">
        <p14:creationId xmlns:p14="http://schemas.microsoft.com/office/powerpoint/2010/main" val="323555163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idx="4294967295"/>
          </p:nvPr>
        </p:nvSpPr>
        <p:spPr/>
        <p:txBody>
          <a:bodyPr anchor="ctr"/>
          <a:lstStyle/>
          <a:p>
            <a:pPr eaLnBrk="1" hangingPunct="1">
              <a:defRPr/>
            </a:pPr>
            <a:r>
              <a:rPr lang="en-US" sz="3500" dirty="0"/>
              <a:t>Forward Markets:</a:t>
            </a:r>
            <a:br>
              <a:rPr lang="en-US" sz="3500" dirty="0"/>
            </a:br>
            <a:r>
              <a:rPr lang="en-US" sz="3500" dirty="0"/>
              <a:t>Forward Contracts</a:t>
            </a:r>
          </a:p>
        </p:txBody>
      </p:sp>
      <p:sp>
        <p:nvSpPr>
          <p:cNvPr id="4101" name="Rectangle 3"/>
          <p:cNvSpPr>
            <a:spLocks noGrp="1" noChangeArrowheads="1"/>
          </p:cNvSpPr>
          <p:nvPr>
            <p:ph type="body" sz="half" idx="4294967295"/>
          </p:nvPr>
        </p:nvSpPr>
        <p:spPr>
          <a:xfrm>
            <a:off x="457200" y="1696778"/>
            <a:ext cx="8148638" cy="472650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A </a:t>
            </a:r>
            <a:r>
              <a:rPr lang="en-US" altLang="en-US" sz="2500" b="1" dirty="0"/>
              <a:t>forward contract </a:t>
            </a:r>
            <a:r>
              <a:rPr lang="en-US" altLang="en-US" sz="2500" dirty="0"/>
              <a:t>is an agreement to transact involving the future exchange of a set amount of assets at a set price</a:t>
            </a:r>
          </a:p>
          <a:p>
            <a:pPr lvl="1" eaLnBrk="1" hangingPunct="1"/>
            <a:r>
              <a:rPr lang="en-US" altLang="en-US" sz="2100" dirty="0"/>
              <a:t>Market participants take a position in forward contracts because the future (spot) price or interest rate on an asset is uncertain</a:t>
            </a:r>
            <a:endParaRPr lang="en-US" altLang="en-US" sz="2500" i="1" dirty="0"/>
          </a:p>
          <a:p>
            <a:pPr lvl="1" eaLnBrk="1" hangingPunct="1"/>
            <a:r>
              <a:rPr lang="en-US" altLang="en-US" sz="2100" dirty="0"/>
              <a:t>Can be based on a specified interest rate (e.g., SOFR) rather than a specified asset (called forward rate agreements)</a:t>
            </a:r>
          </a:p>
          <a:p>
            <a:pPr lvl="1" eaLnBrk="1" hangingPunct="1"/>
            <a:r>
              <a:rPr lang="en-US" altLang="en-US" sz="2100" dirty="0"/>
              <a:t>Often involve underlying assets that are nonstandardized, because the terms of the contract are negotiated individually between the buyer and seller</a:t>
            </a:r>
          </a:p>
        </p:txBody>
      </p:sp>
      <p:sp>
        <p:nvSpPr>
          <p:cNvPr id="5" name="Footer Placeholder 3">
            <a:extLst>
              <a:ext uri="{FF2B5EF4-FFF2-40B4-BE49-F238E27FC236}">
                <a16:creationId xmlns:a16="http://schemas.microsoft.com/office/drawing/2014/main" id="{744F5CFF-7A47-4E32-8962-6131119B8D64}"/>
              </a:ext>
            </a:extLst>
          </p:cNvPr>
          <p:cNvSpPr>
            <a:spLocks noGrp="1"/>
          </p:cNvSpPr>
          <p:nvPr>
            <p:ph type="ftr" sz="quarter" idx="11"/>
          </p:nvPr>
        </p:nvSpPr>
        <p:spPr>
          <a:xfrm>
            <a:off x="1154061" y="6567744"/>
            <a:ext cx="6835877" cy="304800"/>
          </a:xfrm>
        </p:spPr>
        <p:txBody>
          <a:bodyPr/>
          <a:lstStyle/>
          <a:p>
            <a:pPr>
              <a:defRPr/>
            </a:pPr>
            <a:r>
              <a:rPr lang="en-US" altLang="en-US" dirty="0"/>
              <a:t>©McGraw Hill LLC. All rights reserved. No reproduction or distribution without the prior written consent of McGraw Hill.</a:t>
            </a:r>
          </a:p>
        </p:txBody>
      </p:sp>
      <p:sp>
        <p:nvSpPr>
          <p:cNvPr id="6" name="Slide Number Placeholder 2">
            <a:extLst>
              <a:ext uri="{FF2B5EF4-FFF2-40B4-BE49-F238E27FC236}">
                <a16:creationId xmlns:a16="http://schemas.microsoft.com/office/drawing/2014/main" id="{D7ACC442-735C-43BD-A6E7-32A36A3C38A1}"/>
              </a:ext>
            </a:extLst>
          </p:cNvPr>
          <p:cNvSpPr>
            <a:spLocks noGrp="1"/>
          </p:cNvSpPr>
          <p:nvPr>
            <p:ph type="sldNum" sz="quarter" idx="12"/>
          </p:nvPr>
        </p:nvSpPr>
        <p:spPr>
          <a:xfrm>
            <a:off x="6523222" y="6569075"/>
            <a:ext cx="2133600" cy="273050"/>
          </a:xfrm>
        </p:spPr>
        <p:txBody>
          <a:bodyPr/>
          <a:lstStyle/>
          <a:p>
            <a:pPr>
              <a:defRPr/>
            </a:pPr>
            <a:r>
              <a:rPr lang="en-US" altLang="en-US" dirty="0"/>
              <a:t>10-</a:t>
            </a:r>
            <a:fld id="{50570873-5802-4945-8C73-C2B4359A39C0}" type="slidenum">
              <a:rPr lang="en-US" altLang="en-US" smtClean="0"/>
              <a:pPr>
                <a:defRPr/>
              </a:pPr>
              <a:t>5</a:t>
            </a:fld>
            <a:endParaRPr lang="en-US" altLang="en-US" dirty="0"/>
          </a:p>
        </p:txBody>
      </p:sp>
    </p:spTree>
    <p:extLst>
      <p:ext uri="{BB962C8B-B14F-4D97-AF65-F5344CB8AC3E}">
        <p14:creationId xmlns:p14="http://schemas.microsoft.com/office/powerpoint/2010/main" val="335570082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idx="4294967295"/>
          </p:nvPr>
        </p:nvSpPr>
        <p:spPr/>
        <p:txBody>
          <a:bodyPr anchor="ctr"/>
          <a:lstStyle/>
          <a:p>
            <a:pPr eaLnBrk="1" hangingPunct="1">
              <a:defRPr/>
            </a:pPr>
            <a:r>
              <a:rPr lang="en-US" sz="3500" dirty="0"/>
              <a:t>Forward Markets</a:t>
            </a:r>
          </a:p>
        </p:txBody>
      </p:sp>
      <p:sp>
        <p:nvSpPr>
          <p:cNvPr id="4101" name="Rectangle 3"/>
          <p:cNvSpPr>
            <a:spLocks noGrp="1" noChangeArrowheads="1"/>
          </p:cNvSpPr>
          <p:nvPr>
            <p:ph type="body" sz="half" idx="4294967295"/>
          </p:nvPr>
        </p:nvSpPr>
        <p:spPr>
          <a:xfrm>
            <a:off x="398207" y="1335442"/>
            <a:ext cx="8148638" cy="512435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Commercial banks, investment banks, and broker-dealers are the major forward market participants, acting as both principals and agents</a:t>
            </a:r>
          </a:p>
          <a:p>
            <a:pPr lvl="1" eaLnBrk="1" hangingPunct="1"/>
            <a:r>
              <a:rPr lang="en-US" altLang="en-US" sz="2100" dirty="0"/>
              <a:t>As of December 2021, U.S. commercial banks held over $31.1 trillion of forward contracts that were listed in OTC markets</a:t>
            </a:r>
          </a:p>
          <a:p>
            <a:pPr eaLnBrk="1" hangingPunct="1"/>
            <a:r>
              <a:rPr lang="en-US" altLang="en-US" sz="2500" dirty="0"/>
              <a:t>Each forward contract is originally negotiated between the FI and the customer</a:t>
            </a:r>
          </a:p>
          <a:p>
            <a:pPr lvl="1" eaLnBrk="1" hangingPunct="1"/>
            <a:r>
              <a:rPr lang="en-US" altLang="en-US" sz="2100" dirty="0"/>
              <a:t>A risk of default (by either party) exists</a:t>
            </a:r>
          </a:p>
          <a:p>
            <a:pPr lvl="1" eaLnBrk="1" hangingPunct="1"/>
            <a:r>
              <a:rPr lang="en-US" altLang="en-US" sz="2100" dirty="0"/>
              <a:t>Recently, credit derivative instruments have been developed to better allow FIs to hedge credit risk</a:t>
            </a:r>
          </a:p>
          <a:p>
            <a:pPr eaLnBrk="1" hangingPunct="1"/>
            <a:r>
              <a:rPr lang="en-US" altLang="en-US" sz="2500" dirty="0"/>
              <a:t>Advent of secondary market trading has resulted in an increase in the standardization of forward contracts</a:t>
            </a:r>
          </a:p>
          <a:p>
            <a:pPr eaLnBrk="1" hangingPunct="1"/>
            <a:endParaRPr lang="en-US" altLang="en-US" sz="2100" dirty="0"/>
          </a:p>
        </p:txBody>
      </p:sp>
      <p:sp>
        <p:nvSpPr>
          <p:cNvPr id="5" name="Footer Placeholder 3">
            <a:extLst>
              <a:ext uri="{FF2B5EF4-FFF2-40B4-BE49-F238E27FC236}">
                <a16:creationId xmlns:a16="http://schemas.microsoft.com/office/drawing/2014/main" id="{744F5CFF-7A47-4E32-8962-6131119B8D64}"/>
              </a:ext>
            </a:extLst>
          </p:cNvPr>
          <p:cNvSpPr>
            <a:spLocks noGrp="1"/>
          </p:cNvSpPr>
          <p:nvPr>
            <p:ph type="ftr" sz="quarter" idx="11"/>
          </p:nvPr>
        </p:nvSpPr>
        <p:spPr>
          <a:xfrm>
            <a:off x="918087" y="6551869"/>
            <a:ext cx="7307826" cy="304800"/>
          </a:xfrm>
        </p:spPr>
        <p:txBody>
          <a:bodyPr/>
          <a:lstStyle/>
          <a:p>
            <a:pPr>
              <a:defRPr/>
            </a:pPr>
            <a:r>
              <a:rPr lang="en-US" altLang="en-US" dirty="0"/>
              <a:t>©McGraw Hill LLC. All rights reserved. No reproduction or distribution without the prior written consent of McGraw Hill.</a:t>
            </a:r>
          </a:p>
        </p:txBody>
      </p:sp>
      <p:sp>
        <p:nvSpPr>
          <p:cNvPr id="6" name="Slide Number Placeholder 2">
            <a:extLst>
              <a:ext uri="{FF2B5EF4-FFF2-40B4-BE49-F238E27FC236}">
                <a16:creationId xmlns:a16="http://schemas.microsoft.com/office/drawing/2014/main" id="{053135A9-FFF0-4BF5-B189-301D2255B6D0}"/>
              </a:ext>
            </a:extLst>
          </p:cNvPr>
          <p:cNvSpPr>
            <a:spLocks noGrp="1"/>
          </p:cNvSpPr>
          <p:nvPr>
            <p:ph type="sldNum" sz="quarter" idx="12"/>
          </p:nvPr>
        </p:nvSpPr>
        <p:spPr>
          <a:xfrm>
            <a:off x="6523222" y="6569075"/>
            <a:ext cx="2133600" cy="273050"/>
          </a:xfrm>
        </p:spPr>
        <p:txBody>
          <a:bodyPr/>
          <a:lstStyle/>
          <a:p>
            <a:pPr>
              <a:defRPr/>
            </a:pPr>
            <a:r>
              <a:rPr lang="en-US" altLang="en-US" dirty="0"/>
              <a:t>10-</a:t>
            </a:r>
            <a:fld id="{50570873-5802-4945-8C73-C2B4359A39C0}" type="slidenum">
              <a:rPr lang="en-US" altLang="en-US" smtClean="0"/>
              <a:pPr>
                <a:defRPr/>
              </a:pPr>
              <a:t>6</a:t>
            </a:fld>
            <a:endParaRPr lang="en-US" altLang="en-US" dirty="0"/>
          </a:p>
        </p:txBody>
      </p:sp>
    </p:spTree>
    <p:extLst>
      <p:ext uri="{BB962C8B-B14F-4D97-AF65-F5344CB8AC3E}">
        <p14:creationId xmlns:p14="http://schemas.microsoft.com/office/powerpoint/2010/main" val="394874233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idx="4294967295"/>
          </p:nvPr>
        </p:nvSpPr>
        <p:spPr/>
        <p:txBody>
          <a:bodyPr anchor="ctr"/>
          <a:lstStyle/>
          <a:p>
            <a:pPr eaLnBrk="1" hangingPunct="1">
              <a:defRPr/>
            </a:pPr>
            <a:r>
              <a:rPr lang="en-US" sz="3500" dirty="0"/>
              <a:t>Futures Markets:</a:t>
            </a:r>
            <a:br>
              <a:rPr lang="en-US" sz="3500" dirty="0"/>
            </a:br>
            <a:r>
              <a:rPr lang="en-US" sz="3500" dirty="0"/>
              <a:t>Futures Contracts</a:t>
            </a:r>
          </a:p>
        </p:txBody>
      </p:sp>
      <p:sp>
        <p:nvSpPr>
          <p:cNvPr id="4101" name="Rectangle 3"/>
          <p:cNvSpPr>
            <a:spLocks noGrp="1" noChangeArrowheads="1"/>
          </p:cNvSpPr>
          <p:nvPr>
            <p:ph type="body" sz="half" idx="4294967295"/>
          </p:nvPr>
        </p:nvSpPr>
        <p:spPr>
          <a:xfrm>
            <a:off x="314793" y="1696778"/>
            <a:ext cx="8514413" cy="472650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A </a:t>
            </a:r>
            <a:r>
              <a:rPr lang="en-US" altLang="en-US" sz="2500" b="1" dirty="0"/>
              <a:t>futures contract </a:t>
            </a:r>
            <a:r>
              <a:rPr lang="en-US" altLang="en-US" sz="2500" dirty="0"/>
              <a:t>is an agreement to transact involving the future exchange of a set amount of assets for a price that is settled daily</a:t>
            </a:r>
          </a:p>
          <a:p>
            <a:pPr lvl="1" eaLnBrk="1" hangingPunct="1"/>
            <a:r>
              <a:rPr lang="en-US" altLang="en-US" sz="2100" dirty="0"/>
              <a:t>Traded on an organized exchange </a:t>
            </a:r>
          </a:p>
          <a:p>
            <a:pPr eaLnBrk="1" hangingPunct="1"/>
            <a:r>
              <a:rPr lang="en-US" altLang="en-US" sz="2500" dirty="0"/>
              <a:t>Very similar to a forward contract</a:t>
            </a:r>
          </a:p>
          <a:p>
            <a:pPr lvl="1" eaLnBrk="1" hangingPunct="1"/>
            <a:r>
              <a:rPr lang="en-US" altLang="en-US" sz="2100" dirty="0"/>
              <a:t>One difference is that the default risk on futures is significantly reduce by the futures exchange guaranteeing to indemnity counterparties against credit or default risk</a:t>
            </a:r>
          </a:p>
          <a:p>
            <a:pPr lvl="1" eaLnBrk="1" hangingPunct="1"/>
            <a:r>
              <a:rPr lang="en-US" altLang="en-US" sz="2100" dirty="0"/>
              <a:t>Another difference relates to the contract’s price, which in a future is </a:t>
            </a:r>
            <a:r>
              <a:rPr lang="en-US" altLang="en-US" sz="2100" b="1" dirty="0"/>
              <a:t>marked to market </a:t>
            </a:r>
            <a:r>
              <a:rPr lang="en-US" altLang="en-US" sz="2100" dirty="0"/>
              <a:t>daily</a:t>
            </a:r>
          </a:p>
          <a:p>
            <a:pPr eaLnBrk="1" hangingPunct="1"/>
            <a:r>
              <a:rPr lang="en-US" altLang="en-US" sz="2500" dirty="0"/>
              <a:t>Unless a systematic financial market collapse threatens an exchange itself, futures are essentially risk-free</a:t>
            </a:r>
          </a:p>
        </p:txBody>
      </p:sp>
      <p:sp>
        <p:nvSpPr>
          <p:cNvPr id="5" name="Footer Placeholder 3">
            <a:extLst>
              <a:ext uri="{FF2B5EF4-FFF2-40B4-BE49-F238E27FC236}">
                <a16:creationId xmlns:a16="http://schemas.microsoft.com/office/drawing/2014/main" id="{744F5CFF-7A47-4E32-8962-6131119B8D64}"/>
              </a:ext>
            </a:extLst>
          </p:cNvPr>
          <p:cNvSpPr>
            <a:spLocks noGrp="1"/>
          </p:cNvSpPr>
          <p:nvPr>
            <p:ph type="ftr" sz="quarter" idx="11"/>
          </p:nvPr>
        </p:nvSpPr>
        <p:spPr>
          <a:xfrm>
            <a:off x="943895" y="6567221"/>
            <a:ext cx="7256207" cy="304800"/>
          </a:xfrm>
        </p:spPr>
        <p:txBody>
          <a:bodyPr/>
          <a:lstStyle/>
          <a:p>
            <a:pPr>
              <a:defRPr/>
            </a:pPr>
            <a:r>
              <a:rPr lang="en-US" altLang="en-US" dirty="0"/>
              <a:t>©McGraw Hill LLC. All rights reserved. No reproduction or distribution without the prior written consent of McGraw Hill.</a:t>
            </a:r>
          </a:p>
        </p:txBody>
      </p:sp>
      <p:sp>
        <p:nvSpPr>
          <p:cNvPr id="6" name="Slide Number Placeholder 2">
            <a:extLst>
              <a:ext uri="{FF2B5EF4-FFF2-40B4-BE49-F238E27FC236}">
                <a16:creationId xmlns:a16="http://schemas.microsoft.com/office/drawing/2014/main" id="{22C8CE2B-3141-4456-940E-53C2CD55942F}"/>
              </a:ext>
            </a:extLst>
          </p:cNvPr>
          <p:cNvSpPr>
            <a:spLocks noGrp="1"/>
          </p:cNvSpPr>
          <p:nvPr>
            <p:ph type="sldNum" sz="quarter" idx="12"/>
          </p:nvPr>
        </p:nvSpPr>
        <p:spPr>
          <a:xfrm>
            <a:off x="6523222" y="6569075"/>
            <a:ext cx="2133600" cy="273050"/>
          </a:xfrm>
        </p:spPr>
        <p:txBody>
          <a:bodyPr/>
          <a:lstStyle/>
          <a:p>
            <a:pPr>
              <a:defRPr/>
            </a:pPr>
            <a:r>
              <a:rPr lang="en-US" altLang="en-US" dirty="0"/>
              <a:t>10-</a:t>
            </a:r>
            <a:fld id="{50570873-5802-4945-8C73-C2B4359A39C0}" type="slidenum">
              <a:rPr lang="en-US" altLang="en-US" smtClean="0"/>
              <a:pPr>
                <a:defRPr/>
              </a:pPr>
              <a:t>7</a:t>
            </a:fld>
            <a:endParaRPr lang="en-US" altLang="en-US" dirty="0"/>
          </a:p>
        </p:txBody>
      </p:sp>
    </p:spTree>
    <p:extLst>
      <p:ext uri="{BB962C8B-B14F-4D97-AF65-F5344CB8AC3E}">
        <p14:creationId xmlns:p14="http://schemas.microsoft.com/office/powerpoint/2010/main" val="3383225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idx="4294967295"/>
          </p:nvPr>
        </p:nvSpPr>
        <p:spPr/>
        <p:txBody>
          <a:bodyPr anchor="ctr"/>
          <a:lstStyle/>
          <a:p>
            <a:pPr eaLnBrk="1" hangingPunct="1">
              <a:defRPr/>
            </a:pPr>
            <a:r>
              <a:rPr lang="en-US" sz="3500" dirty="0"/>
              <a:t>Contract Terms for 10-Year Treasury Note Futures</a:t>
            </a:r>
          </a:p>
        </p:txBody>
      </p:sp>
      <p:sp>
        <p:nvSpPr>
          <p:cNvPr id="5" name="Footer Placeholder 3">
            <a:extLst>
              <a:ext uri="{FF2B5EF4-FFF2-40B4-BE49-F238E27FC236}">
                <a16:creationId xmlns:a16="http://schemas.microsoft.com/office/drawing/2014/main" id="{744F5CFF-7A47-4E32-8962-6131119B8D64}"/>
              </a:ext>
            </a:extLst>
          </p:cNvPr>
          <p:cNvSpPr>
            <a:spLocks noGrp="1"/>
          </p:cNvSpPr>
          <p:nvPr>
            <p:ph type="ftr" sz="quarter" idx="11"/>
          </p:nvPr>
        </p:nvSpPr>
        <p:spPr>
          <a:xfrm>
            <a:off x="800099" y="6537325"/>
            <a:ext cx="7543800" cy="304800"/>
          </a:xfrm>
        </p:spPr>
        <p:txBody>
          <a:bodyPr/>
          <a:lstStyle/>
          <a:p>
            <a:pPr>
              <a:defRPr/>
            </a:pPr>
            <a:r>
              <a:rPr lang="en-US" altLang="en-US" dirty="0"/>
              <a:t>©McGraw Hill LLC. All rights reserved. No reproduction or distribution without the prior written consent of McGraw Hill.</a:t>
            </a:r>
          </a:p>
        </p:txBody>
      </p:sp>
      <p:pic>
        <p:nvPicPr>
          <p:cNvPr id="3" name="Picture 2">
            <a:extLst>
              <a:ext uri="{FF2B5EF4-FFF2-40B4-BE49-F238E27FC236}">
                <a16:creationId xmlns:a16="http://schemas.microsoft.com/office/drawing/2014/main" id="{FF7C58EC-F4C1-4253-A1FC-7E0EE16BE051}"/>
              </a:ext>
            </a:extLst>
          </p:cNvPr>
          <p:cNvPicPr>
            <a:picLocks noChangeAspect="1"/>
          </p:cNvPicPr>
          <p:nvPr/>
        </p:nvPicPr>
        <p:blipFill>
          <a:blip r:embed="rId3"/>
          <a:stretch>
            <a:fillRect/>
          </a:stretch>
        </p:blipFill>
        <p:spPr>
          <a:xfrm>
            <a:off x="1386074" y="1360672"/>
            <a:ext cx="6371851" cy="5140061"/>
          </a:xfrm>
          <a:prstGeom prst="rect">
            <a:avLst/>
          </a:prstGeom>
        </p:spPr>
      </p:pic>
      <p:sp>
        <p:nvSpPr>
          <p:cNvPr id="7" name="Slide Number Placeholder 2">
            <a:extLst>
              <a:ext uri="{FF2B5EF4-FFF2-40B4-BE49-F238E27FC236}">
                <a16:creationId xmlns:a16="http://schemas.microsoft.com/office/drawing/2014/main" id="{D5F3B5F1-01C2-4354-A25F-829C0A60AAFE}"/>
              </a:ext>
            </a:extLst>
          </p:cNvPr>
          <p:cNvSpPr>
            <a:spLocks noGrp="1"/>
          </p:cNvSpPr>
          <p:nvPr>
            <p:ph type="sldNum" sz="quarter" idx="12"/>
          </p:nvPr>
        </p:nvSpPr>
        <p:spPr>
          <a:xfrm>
            <a:off x="6541960" y="6537846"/>
            <a:ext cx="2133600" cy="273050"/>
          </a:xfrm>
        </p:spPr>
        <p:txBody>
          <a:bodyPr/>
          <a:lstStyle/>
          <a:p>
            <a:pPr>
              <a:defRPr/>
            </a:pPr>
            <a:r>
              <a:rPr lang="en-US" altLang="en-US" dirty="0"/>
              <a:t>10-</a:t>
            </a:r>
            <a:fld id="{50570873-5802-4945-8C73-C2B4359A39C0}" type="slidenum">
              <a:rPr lang="en-US" altLang="en-US" smtClean="0"/>
              <a:pPr>
                <a:defRPr/>
              </a:pPr>
              <a:t>8</a:t>
            </a:fld>
            <a:endParaRPr lang="en-US" altLang="en-US" dirty="0"/>
          </a:p>
        </p:txBody>
      </p:sp>
    </p:spTree>
    <p:extLst>
      <p:ext uri="{BB962C8B-B14F-4D97-AF65-F5344CB8AC3E}">
        <p14:creationId xmlns:p14="http://schemas.microsoft.com/office/powerpoint/2010/main" val="16622975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idx="4294967295"/>
          </p:nvPr>
        </p:nvSpPr>
        <p:spPr/>
        <p:txBody>
          <a:bodyPr anchor="ctr"/>
          <a:lstStyle/>
          <a:p>
            <a:pPr eaLnBrk="1" hangingPunct="1">
              <a:defRPr/>
            </a:pPr>
            <a:r>
              <a:rPr lang="en-US" sz="3500" dirty="0"/>
              <a:t>Futures Markets</a:t>
            </a:r>
          </a:p>
        </p:txBody>
      </p:sp>
      <p:sp>
        <p:nvSpPr>
          <p:cNvPr id="4101" name="Rectangle 3"/>
          <p:cNvSpPr>
            <a:spLocks noGrp="1" noChangeArrowheads="1"/>
          </p:cNvSpPr>
          <p:nvPr>
            <p:ph type="body" sz="half" idx="4294967295"/>
          </p:nvPr>
        </p:nvSpPr>
        <p:spPr>
          <a:xfrm>
            <a:off x="314793" y="1634319"/>
            <a:ext cx="8514413" cy="480145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Futures trading occurs on organized exchanges</a:t>
            </a:r>
          </a:p>
          <a:p>
            <a:pPr lvl="1" eaLnBrk="1" hangingPunct="1"/>
            <a:r>
              <a:rPr lang="en-US" altLang="en-US" sz="2100" dirty="0"/>
              <a:t>Chicago Board of Trade (CBOT) and the New York Mercantile Exchange (NYMEX), both of which are part of the CME Group</a:t>
            </a:r>
          </a:p>
          <a:p>
            <a:pPr lvl="1" eaLnBrk="1" hangingPunct="1"/>
            <a:r>
              <a:rPr lang="en-US" altLang="en-US" sz="2100" dirty="0"/>
              <a:t>Financial futures market trading was introduced in 1972</a:t>
            </a:r>
          </a:p>
          <a:p>
            <a:pPr eaLnBrk="1" hangingPunct="1"/>
            <a:r>
              <a:rPr lang="en-US" altLang="en-US" sz="2500" dirty="0"/>
              <a:t>Most trading takes place in trading “pits” using an </a:t>
            </a:r>
            <a:r>
              <a:rPr lang="en-US" altLang="en-US" sz="2500" b="1" dirty="0"/>
              <a:t>open-outcry auction</a:t>
            </a:r>
            <a:r>
              <a:rPr lang="en-US" altLang="en-US" sz="2500" dirty="0"/>
              <a:t> method among exchange members</a:t>
            </a:r>
          </a:p>
          <a:p>
            <a:pPr lvl="1" eaLnBrk="1" hangingPunct="1"/>
            <a:r>
              <a:rPr lang="en-US" altLang="en-US" sz="2100" b="1" dirty="0"/>
              <a:t>Floor brokers </a:t>
            </a:r>
            <a:r>
              <a:rPr lang="en-US" altLang="en-US" sz="2100" dirty="0"/>
              <a:t>place trades from the public, while </a:t>
            </a:r>
            <a:r>
              <a:rPr lang="en-US" altLang="en-US" sz="2100" b="1" dirty="0"/>
              <a:t>professional traders </a:t>
            </a:r>
            <a:r>
              <a:rPr lang="en-US" altLang="en-US" sz="2100" dirty="0"/>
              <a:t>trade for their own account</a:t>
            </a:r>
          </a:p>
          <a:p>
            <a:pPr lvl="1" eaLnBrk="1" hangingPunct="1"/>
            <a:r>
              <a:rPr lang="en-US" altLang="en-US" sz="2100" b="1" dirty="0"/>
              <a:t>Position traders </a:t>
            </a:r>
            <a:r>
              <a:rPr lang="en-US" altLang="en-US" sz="2100" dirty="0"/>
              <a:t>take a position based on their expectations about the future direction of the prices of the underlying assets</a:t>
            </a:r>
          </a:p>
          <a:p>
            <a:pPr lvl="1" eaLnBrk="1" hangingPunct="1"/>
            <a:r>
              <a:rPr lang="en-US" altLang="en-US" sz="2100" b="1" dirty="0"/>
              <a:t>Day traders </a:t>
            </a:r>
            <a:r>
              <a:rPr lang="en-US" altLang="en-US" sz="2100" dirty="0"/>
              <a:t>generally take a position within a day and liquidate it before day’s end, while </a:t>
            </a:r>
            <a:r>
              <a:rPr lang="en-US" altLang="en-US" sz="2100" b="1" dirty="0"/>
              <a:t>scalpers</a:t>
            </a:r>
            <a:r>
              <a:rPr lang="en-US" altLang="en-US" sz="2100" dirty="0"/>
              <a:t> take positions for very short periods of time (e.g., minutes)</a:t>
            </a:r>
          </a:p>
        </p:txBody>
      </p:sp>
      <p:sp>
        <p:nvSpPr>
          <p:cNvPr id="5" name="Footer Placeholder 3">
            <a:extLst>
              <a:ext uri="{FF2B5EF4-FFF2-40B4-BE49-F238E27FC236}">
                <a16:creationId xmlns:a16="http://schemas.microsoft.com/office/drawing/2014/main" id="{744F5CFF-7A47-4E32-8962-6131119B8D64}"/>
              </a:ext>
            </a:extLst>
          </p:cNvPr>
          <p:cNvSpPr>
            <a:spLocks noGrp="1"/>
          </p:cNvSpPr>
          <p:nvPr>
            <p:ph type="ftr" sz="quarter" idx="11"/>
          </p:nvPr>
        </p:nvSpPr>
        <p:spPr>
          <a:xfrm>
            <a:off x="829595" y="6567223"/>
            <a:ext cx="7484807" cy="304800"/>
          </a:xfrm>
        </p:spPr>
        <p:txBody>
          <a:bodyPr/>
          <a:lstStyle/>
          <a:p>
            <a:pPr>
              <a:defRPr/>
            </a:pPr>
            <a:r>
              <a:rPr lang="en-US" altLang="en-US" dirty="0"/>
              <a:t>©McGraw Hill LLC. All rights reserved. No reproduction or distribution without the prior written consent of McGraw Hill.</a:t>
            </a:r>
          </a:p>
        </p:txBody>
      </p:sp>
      <p:sp>
        <p:nvSpPr>
          <p:cNvPr id="6" name="Slide Number Placeholder 2">
            <a:extLst>
              <a:ext uri="{FF2B5EF4-FFF2-40B4-BE49-F238E27FC236}">
                <a16:creationId xmlns:a16="http://schemas.microsoft.com/office/drawing/2014/main" id="{6BCDC60D-0D6A-44D1-B344-E5F691F12E30}"/>
              </a:ext>
            </a:extLst>
          </p:cNvPr>
          <p:cNvSpPr>
            <a:spLocks noGrp="1"/>
          </p:cNvSpPr>
          <p:nvPr>
            <p:ph type="sldNum" sz="quarter" idx="12"/>
          </p:nvPr>
        </p:nvSpPr>
        <p:spPr>
          <a:xfrm>
            <a:off x="6523222" y="6569075"/>
            <a:ext cx="2133600" cy="273050"/>
          </a:xfrm>
        </p:spPr>
        <p:txBody>
          <a:bodyPr/>
          <a:lstStyle/>
          <a:p>
            <a:pPr>
              <a:defRPr/>
            </a:pPr>
            <a:r>
              <a:rPr lang="en-US" altLang="en-US" dirty="0"/>
              <a:t>10-</a:t>
            </a:r>
            <a:fld id="{50570873-5802-4945-8C73-C2B4359A39C0}" type="slidenum">
              <a:rPr lang="en-US" altLang="en-US" smtClean="0"/>
              <a:pPr>
                <a:defRPr/>
              </a:pPr>
              <a:t>9</a:t>
            </a:fld>
            <a:endParaRPr lang="en-US" altLang="en-US" dirty="0"/>
          </a:p>
        </p:txBody>
      </p:sp>
    </p:spTree>
    <p:extLst>
      <p:ext uri="{BB962C8B-B14F-4D97-AF65-F5344CB8AC3E}">
        <p14:creationId xmlns:p14="http://schemas.microsoft.com/office/powerpoint/2010/main" val="2898988452"/>
      </p:ext>
    </p:extLst>
  </p:cSld>
  <p:clrMapOvr>
    <a:masterClrMapping/>
  </p:clrMapOvr>
  <p:transition/>
</p:sld>
</file>

<file path=ppt/theme/theme1.xml><?xml version="1.0" encoding="utf-8"?>
<a:theme xmlns:a="http://schemas.openxmlformats.org/drawingml/2006/main" name="Network">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1">
        <a:dk1>
          <a:srgbClr val="000000"/>
        </a:dk1>
        <a:lt1>
          <a:srgbClr val="FFFFFF"/>
        </a:lt1>
        <a:dk2>
          <a:srgbClr val="A50021"/>
        </a:dk2>
        <a:lt2>
          <a:srgbClr val="808080"/>
        </a:lt2>
        <a:accent1>
          <a:srgbClr val="006699"/>
        </a:accent1>
        <a:accent2>
          <a:srgbClr val="DDDDDD"/>
        </a:accent2>
        <a:accent3>
          <a:srgbClr val="FFFFFF"/>
        </a:accent3>
        <a:accent4>
          <a:srgbClr val="000000"/>
        </a:accent4>
        <a:accent5>
          <a:srgbClr val="AAB8CA"/>
        </a:accent5>
        <a:accent6>
          <a:srgbClr val="C8C8C8"/>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effe371-beea-496d-8355-49b3f4f3bd58">
      <Terms xmlns="http://schemas.microsoft.com/office/infopath/2007/PartnerControls"/>
    </lcf76f155ced4ddcb4097134ff3c332f>
    <TaxCatchAll xmlns="893f84f8-0566-415c-9cf5-b575de20e0a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C51905A83F92F40BD0DC72259F8AAD9" ma:contentTypeVersion="16" ma:contentTypeDescription="Create a new document." ma:contentTypeScope="" ma:versionID="ca52bbee1f1be16a242bb9a6e17d9915">
  <xsd:schema xmlns:xsd="http://www.w3.org/2001/XMLSchema" xmlns:xs="http://www.w3.org/2001/XMLSchema" xmlns:p="http://schemas.microsoft.com/office/2006/metadata/properties" xmlns:ns2="ceffe371-beea-496d-8355-49b3f4f3bd58" xmlns:ns3="893f84f8-0566-415c-9cf5-b575de20e0a3" targetNamespace="http://schemas.microsoft.com/office/2006/metadata/properties" ma:root="true" ma:fieldsID="3076bdf8b688088cd7b1e8ac2c87d7a7" ns2:_="" ns3:_="">
    <xsd:import namespace="ceffe371-beea-496d-8355-49b3f4f3bd58"/>
    <xsd:import namespace="893f84f8-0566-415c-9cf5-b575de20e0a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ffe371-beea-496d-8355-49b3f4f3bd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3f84f8-0566-415c-9cf5-b575de20e0a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9f135d9-025e-4c4d-bd42-7a46997d5481}" ma:internalName="TaxCatchAll" ma:showField="CatchAllData" ma:web="893f84f8-0566-415c-9cf5-b575de20e0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9D7AAA-3AC8-4CFA-B3F1-D77D3344C257}">
  <ds:schemaRefs>
    <ds:schemaRef ds:uri="http://schemas.microsoft.com/office/2006/metadata/properties"/>
    <ds:schemaRef ds:uri="http://schemas.microsoft.com/office/infopath/2007/PartnerControls"/>
    <ds:schemaRef ds:uri="ceffe371-beea-496d-8355-49b3f4f3bd58"/>
    <ds:schemaRef ds:uri="893f84f8-0566-415c-9cf5-b575de20e0a3"/>
  </ds:schemaRefs>
</ds:datastoreItem>
</file>

<file path=customXml/itemProps2.xml><?xml version="1.0" encoding="utf-8"?>
<ds:datastoreItem xmlns:ds="http://schemas.openxmlformats.org/officeDocument/2006/customXml" ds:itemID="{83E967BE-C740-4D85-8D59-7834AAF734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ffe371-beea-496d-8355-49b3f4f3bd58"/>
    <ds:schemaRef ds:uri="893f84f8-0566-415c-9cf5-b575de20e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E1E080-71A5-4FB8-B7FA-8F5D618A6D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6258</TotalTime>
  <Words>3574</Words>
  <Application>Microsoft Office PowerPoint</Application>
  <PresentationFormat>On-screen Show (4:3)</PresentationFormat>
  <Paragraphs>265</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STIX MathJax Main</vt:lpstr>
      <vt:lpstr>Times New Roman</vt:lpstr>
      <vt:lpstr>Wingdings</vt:lpstr>
      <vt:lpstr>Network</vt:lpstr>
      <vt:lpstr>Chapter Ten</vt:lpstr>
      <vt:lpstr>Derivative Securities: Overview</vt:lpstr>
      <vt:lpstr>Derivative Securities: Overview (Continued)</vt:lpstr>
      <vt:lpstr>Spot Markets</vt:lpstr>
      <vt:lpstr>Forward Markets: Forward Contracts</vt:lpstr>
      <vt:lpstr>Forward Markets</vt:lpstr>
      <vt:lpstr>Futures Markets: Futures Contracts</vt:lpstr>
      <vt:lpstr>Contract Terms for 10-Year Treasury Note Futures</vt:lpstr>
      <vt:lpstr>Futures Markets</vt:lpstr>
      <vt:lpstr>Futures Markets (Continued)</vt:lpstr>
      <vt:lpstr>Clearinghouse Function in Futures Markets</vt:lpstr>
      <vt:lpstr>Profit and Loss on a Futures Transaction: Example</vt:lpstr>
      <vt:lpstr>Margin Requirements on Futures Contracts</vt:lpstr>
      <vt:lpstr>Impact of Marking to Market and Margin Requirements on Futures Investments</vt:lpstr>
      <vt:lpstr>Options</vt:lpstr>
      <vt:lpstr>Buying a Call Option</vt:lpstr>
      <vt:lpstr>Writing a Call Option</vt:lpstr>
      <vt:lpstr>Buying a Put Option</vt:lpstr>
      <vt:lpstr>Writing a Put Option</vt:lpstr>
      <vt:lpstr>Option Values</vt:lpstr>
      <vt:lpstr>Option Markets</vt:lpstr>
      <vt:lpstr>Characteristics of Actively Traded Options</vt:lpstr>
      <vt:lpstr>Options Concluded</vt:lpstr>
      <vt:lpstr>Regulation of Futures and Options Markets</vt:lpstr>
      <vt:lpstr>Swaps</vt:lpstr>
      <vt:lpstr>Swaps (Continued)</vt:lpstr>
      <vt:lpstr>Swap Markets</vt:lpstr>
      <vt:lpstr>Caps, Floors, and Collars</vt:lpstr>
      <vt:lpstr>Hypothetical Path of Interest Rates</vt:lpstr>
      <vt:lpstr>International Aspects of Derivative Securities Markets</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MARKETS AND INSTITIUTIONS: A Modern Perspective</dc:title>
  <dc:creator>Joseph Ogden</dc:creator>
  <cp:lastModifiedBy>Gunasundari Kuppan</cp:lastModifiedBy>
  <cp:revision>533</cp:revision>
  <dcterms:created xsi:type="dcterms:W3CDTF">2000-07-01T19:33:32Z</dcterms:created>
  <dcterms:modified xsi:type="dcterms:W3CDTF">2024-03-13T09:34:27Z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0x0101000C51905A83F92F40BD0DC72259F8AAD9</vt:lpwstr>
  </property>
  <property fmtid="{D5CDD505-2E9C-101B-9397-08002B2CF9AE}" pid="3" name="MediaServiceImageTags">
    <vt:lpwstr/>
  </property>
</Properties>
</file>