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7"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pPr/>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8995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4267550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778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8696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763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1253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956959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4238142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61720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9962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pPr/>
              <a:t>29.09.2023</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0308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pPr/>
              <a:t>29.09.2023</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pPr/>
              <a:t>‹#›</a:t>
            </a:fld>
            <a:endParaRPr lang="tr-TR"/>
          </a:p>
        </p:txBody>
      </p:sp>
    </p:spTree>
    <p:extLst>
      <p:ext uri="{BB962C8B-B14F-4D97-AF65-F5344CB8AC3E}">
        <p14:creationId xmlns:p14="http://schemas.microsoft.com/office/powerpoint/2010/main" val="332080795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2132856"/>
            <a:ext cx="7406640" cy="1196894"/>
          </a:xfrm>
        </p:spPr>
        <p:txBody>
          <a:bodyPr/>
          <a:lstStyle/>
          <a:p>
            <a:pPr algn="ctr"/>
            <a:r>
              <a:rPr lang="tr-TR" dirty="0" smtClean="0">
                <a:latin typeface="Algerian" panose="04020705040A02060702" pitchFamily="82" charset="0"/>
              </a:rPr>
              <a:t>ERGONOMİ</a:t>
            </a:r>
            <a:endParaRPr lang="tr-TR" dirty="0">
              <a:latin typeface="Algerian" panose="04020705040A02060702" pitchFamily="82" charset="0"/>
            </a:endParaRPr>
          </a:p>
        </p:txBody>
      </p:sp>
      <p:sp>
        <p:nvSpPr>
          <p:cNvPr id="3" name="Alt Başlık 2"/>
          <p:cNvSpPr>
            <a:spLocks noGrp="1"/>
          </p:cNvSpPr>
          <p:nvPr>
            <p:ph type="subTitle" idx="1"/>
          </p:nvPr>
        </p:nvSpPr>
        <p:spPr>
          <a:xfrm>
            <a:off x="5812904" y="4941168"/>
            <a:ext cx="3331096" cy="1080120"/>
          </a:xfrm>
        </p:spPr>
        <p:txBody>
          <a:bodyPr>
            <a:normAutofit/>
          </a:bodyPr>
          <a:lstStyle/>
          <a:p>
            <a:pPr algn="just"/>
            <a:r>
              <a:rPr lang="tr-TR" sz="1800" b="1" cap="none" dirty="0" err="1" smtClean="0"/>
              <a:t>Öğr</a:t>
            </a:r>
            <a:r>
              <a:rPr lang="tr-TR" sz="1800" b="1" cap="none" dirty="0" smtClean="0"/>
              <a:t>. Gör. Şeyda ÇAVMAK</a:t>
            </a:r>
          </a:p>
          <a:p>
            <a:pPr algn="just"/>
            <a:r>
              <a:rPr lang="tr-TR" sz="1800" b="1" cap="none" dirty="0" smtClean="0"/>
              <a:t>seydacavmak@cag.edu.tr</a:t>
            </a:r>
            <a:endParaRPr lang="tr-TR" sz="1800" b="1" cap="none" dirty="0"/>
          </a:p>
        </p:txBody>
      </p:sp>
    </p:spTree>
    <p:extLst>
      <p:ext uri="{BB962C8B-B14F-4D97-AF65-F5344CB8AC3E}">
        <p14:creationId xmlns:p14="http://schemas.microsoft.com/office/powerpoint/2010/main" val="561354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ÇEVRESEL SİNİR SİSTEMİ</a:t>
            </a:r>
            <a:endParaRPr lang="tr-TR" dirty="0"/>
          </a:p>
        </p:txBody>
      </p:sp>
      <p:sp>
        <p:nvSpPr>
          <p:cNvPr id="3" name="İçerik Yer Tutucusu 2"/>
          <p:cNvSpPr>
            <a:spLocks noGrp="1"/>
          </p:cNvSpPr>
          <p:nvPr>
            <p:ph idx="1"/>
          </p:nvPr>
        </p:nvSpPr>
        <p:spPr>
          <a:xfrm>
            <a:off x="539553" y="1988840"/>
            <a:ext cx="8352928" cy="3888431"/>
          </a:xfrm>
        </p:spPr>
        <p:txBody>
          <a:bodyPr>
            <a:normAutofit fontScale="85000" lnSpcReduction="20000"/>
          </a:bodyPr>
          <a:lstStyle/>
          <a:p>
            <a:r>
              <a:rPr lang="tr-TR" dirty="0"/>
              <a:t>Çevresel Sinir Sistemi, vücudu ağaç kökü şeklinde saran sinir liflerinden oluşur. Merkezî sinir sistemi ile vücut organları arasındaki sinirsel iletimi sağlar. </a:t>
            </a:r>
            <a:endParaRPr lang="tr-TR" dirty="0" smtClean="0"/>
          </a:p>
          <a:p>
            <a:r>
              <a:rPr lang="tr-TR" dirty="0" smtClean="0"/>
              <a:t>Sinir </a:t>
            </a:r>
            <a:r>
              <a:rPr lang="tr-TR" dirty="0"/>
              <a:t>dokusunu oluşturan hücrelere nöron denir. Milyarlarca nöron, insan vücudunu ağ gibi sararak yönetimi sağlarlar. Nöronlar görevleri için aşırı farklılaşmış olup bölünme yetenekleri yoktur. Çalışmaları sırasında bol miktarda enerji harcarlar. Nöronların şekilleri benzer farklı kısımlardan oluşurlar: </a:t>
            </a:r>
          </a:p>
          <a:p>
            <a:r>
              <a:rPr lang="tr-TR" dirty="0" err="1" smtClean="0"/>
              <a:t>Dendrit</a:t>
            </a:r>
            <a:r>
              <a:rPr lang="tr-TR" dirty="0"/>
              <a:t>: Kısa ve çok sayıda olan uzantılardır. Çevreden aldıkları uyarıları aksona taşırlar. </a:t>
            </a:r>
          </a:p>
          <a:p>
            <a:r>
              <a:rPr lang="tr-TR" dirty="0" smtClean="0"/>
              <a:t>Akson</a:t>
            </a:r>
            <a:r>
              <a:rPr lang="tr-TR" dirty="0"/>
              <a:t>: Uzun ve bir tanedir. </a:t>
            </a:r>
            <a:r>
              <a:rPr lang="tr-TR" dirty="0" err="1"/>
              <a:t>Dendritten</a:t>
            </a:r>
            <a:r>
              <a:rPr lang="tr-TR" dirty="0"/>
              <a:t> aldığı uyarıları hedefi olan organa doğru taşır</a:t>
            </a:r>
            <a:r>
              <a:rPr lang="tr-TR" dirty="0" smtClean="0"/>
              <a:t>.</a:t>
            </a:r>
          </a:p>
          <a:p>
            <a:r>
              <a:rPr lang="tr-TR" dirty="0" smtClean="0"/>
              <a:t>Gövde</a:t>
            </a:r>
            <a:r>
              <a:rPr lang="tr-TR" dirty="0"/>
              <a:t>: Nöronun çekirdek ve </a:t>
            </a:r>
            <a:r>
              <a:rPr lang="tr-TR" dirty="0" err="1"/>
              <a:t>organellerinin</a:t>
            </a:r>
            <a:r>
              <a:rPr lang="tr-TR" dirty="0"/>
              <a:t> bulunduğu sitoplazma kısmıdır. Hücredeki </a:t>
            </a:r>
            <a:r>
              <a:rPr lang="tr-TR" dirty="0" err="1"/>
              <a:t>hayatsal</a:t>
            </a:r>
            <a:r>
              <a:rPr lang="tr-TR" dirty="0"/>
              <a:t> olayları gerçekleştirir. </a:t>
            </a:r>
            <a:endParaRPr lang="tr-TR" dirty="0" smtClean="0"/>
          </a:p>
          <a:p>
            <a:r>
              <a:rPr lang="tr-TR" dirty="0" err="1" smtClean="0"/>
              <a:t>Miyelin</a:t>
            </a:r>
            <a:r>
              <a:rPr lang="tr-TR" dirty="0" smtClean="0"/>
              <a:t> </a:t>
            </a:r>
            <a:r>
              <a:rPr lang="tr-TR" dirty="0"/>
              <a:t>kılıf, bazı nöronlarda, aksonların çevresiyle yalıtımını sağlayarak uyartıların daha hızlı taşınmasını sağlar. Uyarı, nöronları etkileyen çevresel değişmelerdir.</a:t>
            </a:r>
          </a:p>
        </p:txBody>
      </p:sp>
    </p:spTree>
    <p:extLst>
      <p:ext uri="{BB962C8B-B14F-4D97-AF65-F5344CB8AC3E}">
        <p14:creationId xmlns:p14="http://schemas.microsoft.com/office/powerpoint/2010/main" val="1653391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43491" y="1052736"/>
            <a:ext cx="6571343" cy="801019"/>
          </a:xfrm>
        </p:spPr>
        <p:txBody>
          <a:bodyPr/>
          <a:lstStyle/>
          <a:p>
            <a:pPr algn="ctr"/>
            <a:r>
              <a:rPr lang="tr-TR" dirty="0" err="1" smtClean="0"/>
              <a:t>DolaşIm</a:t>
            </a:r>
            <a:r>
              <a:rPr lang="tr-TR" dirty="0" smtClean="0"/>
              <a:t> SİSTEMİ</a:t>
            </a:r>
            <a:endParaRPr lang="tr-TR" dirty="0"/>
          </a:p>
        </p:txBody>
      </p:sp>
      <p:sp>
        <p:nvSpPr>
          <p:cNvPr id="3" name="İçerik Yer Tutucusu 2"/>
          <p:cNvSpPr>
            <a:spLocks noGrp="1"/>
          </p:cNvSpPr>
          <p:nvPr>
            <p:ph idx="1"/>
          </p:nvPr>
        </p:nvSpPr>
        <p:spPr>
          <a:xfrm>
            <a:off x="611560" y="1988840"/>
            <a:ext cx="8280920" cy="3450613"/>
          </a:xfrm>
        </p:spPr>
        <p:txBody>
          <a:bodyPr>
            <a:normAutofit fontScale="85000" lnSpcReduction="20000"/>
          </a:bodyPr>
          <a:lstStyle/>
          <a:p>
            <a:pPr algn="just"/>
            <a:r>
              <a:rPr lang="tr-TR" dirty="0"/>
              <a:t>Bütün organ ve sistemler arasında madde iletimini sağlayan yapılara dolaşım sistemi denir. Dolaşım sistemini kalp, damarlar ve kan dokusu oluşturur. </a:t>
            </a:r>
            <a:endParaRPr lang="tr-TR" dirty="0" smtClean="0"/>
          </a:p>
          <a:p>
            <a:pPr algn="just"/>
            <a:r>
              <a:rPr lang="tr-TR" dirty="0" smtClean="0"/>
              <a:t>Dolaşım </a:t>
            </a:r>
            <a:r>
              <a:rPr lang="tr-TR" dirty="0"/>
              <a:t>sistemi besin, gaz, hormon, artık ve antikor gibi maddeleri ilgili hücrelere taşır. </a:t>
            </a:r>
            <a:endParaRPr lang="tr-TR" dirty="0" smtClean="0"/>
          </a:p>
          <a:p>
            <a:pPr algn="just"/>
            <a:r>
              <a:rPr lang="tr-TR" dirty="0" smtClean="0"/>
              <a:t>Kalp</a:t>
            </a:r>
            <a:r>
              <a:rPr lang="tr-TR" dirty="0"/>
              <a:t>, göğüs boşluğunda bulunan çizgili kaslardan oluşmuş bir organdır. </a:t>
            </a:r>
            <a:endParaRPr lang="tr-TR" dirty="0" smtClean="0"/>
          </a:p>
          <a:p>
            <a:pPr algn="just"/>
            <a:r>
              <a:rPr lang="tr-TR" dirty="0" smtClean="0"/>
              <a:t>İstemsiz</a:t>
            </a:r>
            <a:r>
              <a:rPr lang="tr-TR" dirty="0"/>
              <a:t>, hızlı, güçlü ve uzun süreli olarak çalışır. Böylece kan sıvısının damarlarda akmasını sağlar. Kalp, kulakçık ve karıncık olmak üzere iki kısımdan oluşur. </a:t>
            </a:r>
            <a:endParaRPr lang="tr-TR" dirty="0" smtClean="0"/>
          </a:p>
          <a:p>
            <a:pPr algn="just"/>
            <a:r>
              <a:rPr lang="tr-TR" dirty="0" smtClean="0"/>
              <a:t>Kulakçık</a:t>
            </a:r>
            <a:r>
              <a:rPr lang="tr-TR" dirty="0"/>
              <a:t>: Kan sıvısını kalbe doğru çeken kısmıdır. Sol kısmı vücut toplardamarına, sağ kısmı akciğer toplardamarına bağlıdır. </a:t>
            </a:r>
          </a:p>
          <a:p>
            <a:pPr algn="just"/>
            <a:r>
              <a:rPr lang="tr-TR" dirty="0" smtClean="0"/>
              <a:t>Karıncık</a:t>
            </a:r>
            <a:r>
              <a:rPr lang="tr-TR" dirty="0"/>
              <a:t>: Kan sıvısını organlara doğru pompalayan kısımdır. Sol kısmı vücut atardamarıyla, sağ kısmı akciğer atardamarıyla bağlantılıdır.</a:t>
            </a:r>
          </a:p>
        </p:txBody>
      </p:sp>
    </p:spTree>
    <p:extLst>
      <p:ext uri="{BB962C8B-B14F-4D97-AF65-F5344CB8AC3E}">
        <p14:creationId xmlns:p14="http://schemas.microsoft.com/office/powerpoint/2010/main" val="1653391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916832"/>
            <a:ext cx="8208911" cy="3960440"/>
          </a:xfrm>
        </p:spPr>
        <p:txBody>
          <a:bodyPr>
            <a:normAutofit fontScale="85000" lnSpcReduction="20000"/>
          </a:bodyPr>
          <a:lstStyle/>
          <a:p>
            <a:r>
              <a:rPr lang="tr-TR" dirty="0"/>
              <a:t>Kalbin çalışması sırasında damarlarda oluşturduğu sarsıntılara nabız denir. Kanın damarlarda akarken oluşturduğu basınca tansiyon denir. </a:t>
            </a:r>
            <a:endParaRPr lang="tr-TR" dirty="0" smtClean="0"/>
          </a:p>
          <a:p>
            <a:r>
              <a:rPr lang="tr-TR" dirty="0" smtClean="0"/>
              <a:t>Nabız </a:t>
            </a:r>
            <a:r>
              <a:rPr lang="tr-TR" dirty="0"/>
              <a:t>ve tansiyon arttığında damarlardaki kanın akış hızı da artar. </a:t>
            </a:r>
            <a:endParaRPr lang="tr-TR" dirty="0" smtClean="0"/>
          </a:p>
          <a:p>
            <a:r>
              <a:rPr lang="tr-TR" dirty="0" smtClean="0"/>
              <a:t>Kalpten </a:t>
            </a:r>
            <a:r>
              <a:rPr lang="tr-TR" dirty="0"/>
              <a:t>çıkan kirli ve temiz kanın dolaşma mesafesi ve özelliğine göre iki çeşit dolaşım kullanılır. </a:t>
            </a:r>
          </a:p>
          <a:p>
            <a:r>
              <a:rPr lang="tr-TR" dirty="0" smtClean="0"/>
              <a:t>Küçük </a:t>
            </a:r>
            <a:r>
              <a:rPr lang="tr-TR" dirty="0"/>
              <a:t>kan dolaşımı: Kan sıvısını kalbe doğru çeken kısımdır. Sol kısmı vücut toplardamarına, sağ kısmı akciğer toplardamarına bağlıdır. </a:t>
            </a:r>
          </a:p>
          <a:p>
            <a:r>
              <a:rPr lang="tr-TR" dirty="0" smtClean="0"/>
              <a:t>Büyük </a:t>
            </a:r>
            <a:r>
              <a:rPr lang="tr-TR" dirty="0"/>
              <a:t>kan dolaşımı: Kalpten çıkan temiz kanın vücut organlarına ulaşmasını sağlar. </a:t>
            </a:r>
            <a:endParaRPr lang="tr-TR" dirty="0" smtClean="0"/>
          </a:p>
          <a:p>
            <a:r>
              <a:rPr lang="tr-TR" dirty="0" smtClean="0"/>
              <a:t>Kalbin </a:t>
            </a:r>
            <a:r>
              <a:rPr lang="tr-TR" dirty="0"/>
              <a:t>sol karıncığından başlayıp sağ kulakçığında biter. </a:t>
            </a:r>
            <a:endParaRPr lang="tr-TR" dirty="0" smtClean="0"/>
          </a:p>
          <a:p>
            <a:r>
              <a:rPr lang="tr-TR" dirty="0" smtClean="0"/>
              <a:t>Kalp</a:t>
            </a:r>
            <a:r>
              <a:rPr lang="tr-TR" dirty="0"/>
              <a:t>, her insanın yumruğu büyüklüğünde bir pompadır. Vücutta bulunan en güçlü kas, kalp kasıdır</a:t>
            </a:r>
          </a:p>
        </p:txBody>
      </p:sp>
      <p:sp>
        <p:nvSpPr>
          <p:cNvPr id="4" name="Başlık 1"/>
          <p:cNvSpPr>
            <a:spLocks noGrp="1"/>
          </p:cNvSpPr>
          <p:nvPr>
            <p:ph type="title"/>
          </p:nvPr>
        </p:nvSpPr>
        <p:spPr>
          <a:xfrm>
            <a:off x="1547664" y="1268761"/>
            <a:ext cx="6571343" cy="720080"/>
          </a:xfrm>
        </p:spPr>
        <p:txBody>
          <a:bodyPr/>
          <a:lstStyle/>
          <a:p>
            <a:pPr algn="ctr"/>
            <a:r>
              <a:rPr lang="tr-TR" dirty="0" err="1" smtClean="0"/>
              <a:t>DolaşIm</a:t>
            </a:r>
            <a:r>
              <a:rPr lang="tr-TR" dirty="0" smtClean="0"/>
              <a:t> SİSTEMİ</a:t>
            </a:r>
            <a:endParaRPr lang="tr-TR" dirty="0"/>
          </a:p>
        </p:txBody>
      </p:sp>
    </p:spTree>
    <p:extLst>
      <p:ext uri="{BB962C8B-B14F-4D97-AF65-F5344CB8AC3E}">
        <p14:creationId xmlns:p14="http://schemas.microsoft.com/office/powerpoint/2010/main" val="1653391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1" y="1988841"/>
            <a:ext cx="7403274" cy="3477506"/>
          </a:xfrm>
        </p:spPr>
        <p:txBody>
          <a:bodyPr/>
          <a:lstStyle/>
          <a:p>
            <a:r>
              <a:rPr lang="tr-TR" dirty="0" smtClean="0"/>
              <a:t>İnsan </a:t>
            </a:r>
            <a:r>
              <a:rPr lang="tr-TR" dirty="0"/>
              <a:t>vücudu devamlı enerji tüketir. </a:t>
            </a:r>
            <a:endParaRPr lang="tr-TR" dirty="0" smtClean="0"/>
          </a:p>
          <a:p>
            <a:r>
              <a:rPr lang="tr-TR" dirty="0" smtClean="0"/>
              <a:t>Tüketilen </a:t>
            </a:r>
            <a:r>
              <a:rPr lang="tr-TR" dirty="0"/>
              <a:t>bu enerji yiyecek ve içeceklerden sağlanır. </a:t>
            </a:r>
            <a:endParaRPr lang="tr-TR" dirty="0" smtClean="0"/>
          </a:p>
          <a:p>
            <a:r>
              <a:rPr lang="tr-TR" dirty="0" smtClean="0"/>
              <a:t>Alınan </a:t>
            </a:r>
            <a:r>
              <a:rPr lang="tr-TR" dirty="0"/>
              <a:t>besinlerin vücutta bir dizi işleme tabi tutularak enerji hammaddesi ve yapı taşı öğelerine ayrılması ve daha sonra da kana geçmesine sindirim denir.</a:t>
            </a:r>
          </a:p>
        </p:txBody>
      </p:sp>
      <p:sp>
        <p:nvSpPr>
          <p:cNvPr id="4" name="Başlık 1"/>
          <p:cNvSpPr>
            <a:spLocks noGrp="1"/>
          </p:cNvSpPr>
          <p:nvPr>
            <p:ph type="title"/>
          </p:nvPr>
        </p:nvSpPr>
        <p:spPr>
          <a:xfrm>
            <a:off x="1443491" y="1052736"/>
            <a:ext cx="6571343" cy="801019"/>
          </a:xfrm>
        </p:spPr>
        <p:txBody>
          <a:bodyPr/>
          <a:lstStyle/>
          <a:p>
            <a:pPr algn="ctr"/>
            <a:r>
              <a:rPr lang="tr-TR" dirty="0" smtClean="0"/>
              <a:t>SİNDİRİM SİSTEMİ</a:t>
            </a:r>
            <a:endParaRPr lang="tr-TR" dirty="0"/>
          </a:p>
        </p:txBody>
      </p:sp>
    </p:spTree>
    <p:extLst>
      <p:ext uri="{BB962C8B-B14F-4D97-AF65-F5344CB8AC3E}">
        <p14:creationId xmlns:p14="http://schemas.microsoft.com/office/powerpoint/2010/main" val="1653391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620688"/>
            <a:ext cx="8136903" cy="5472609"/>
          </a:xfrm>
        </p:spPr>
        <p:txBody>
          <a:bodyPr>
            <a:normAutofit/>
          </a:bodyPr>
          <a:lstStyle/>
          <a:p>
            <a:pPr algn="just"/>
            <a:r>
              <a:rPr lang="tr-TR" dirty="0">
                <a:latin typeface="Times New Roman" pitchFamily="18" charset="0"/>
                <a:cs typeface="Times New Roman" pitchFamily="18" charset="0"/>
              </a:rPr>
              <a:t>Sindirim sistemini oluşturan başlıca bölümler aşağıda belirtilmiştir: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Ağız </a:t>
            </a:r>
            <a:r>
              <a:rPr lang="tr-TR" dirty="0">
                <a:latin typeface="Times New Roman" pitchFamily="18" charset="0"/>
                <a:cs typeface="Times New Roman" pitchFamily="18" charset="0"/>
              </a:rPr>
              <a:t>ve dişler: Sindirim sisteminin başlangıç yeridir. Ağzın içindeki dil aynı zamanda tat alma organıdır. Konuşma da onun yardımıyla sağlanır. Alınan besin maddeleri, ağız içindeki dişler yardımıyla parçalanır ve öğütülür. Bu parçalanma işlemine tükürük bezlerinden salgılanan salgılar ve sindirim enzimleri yardım eder.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Yutak: Ağızda parçalanan ve öğütülen besin maddeleri yutkunma hareketi ile yutağa gelir. Yutak bir boşluktur. Bu boşluk iki yere açılır. Birincisi soluk borusu, ikincisi ise yemek borusudur. Yenen besin maddeleri yutağa geldiğinde soluk borusuna açılan yol kapanır, besinler doğrudan yemek borusuna geçerler. </a:t>
            </a:r>
          </a:p>
          <a:p>
            <a:pPr algn="just"/>
            <a:r>
              <a:rPr lang="tr-TR" dirty="0" smtClean="0">
                <a:latin typeface="Times New Roman" pitchFamily="18" charset="0"/>
                <a:cs typeface="Times New Roman" pitchFamily="18" charset="0"/>
              </a:rPr>
              <a:t>Yemek </a:t>
            </a:r>
            <a:r>
              <a:rPr lang="tr-TR" dirty="0">
                <a:latin typeface="Times New Roman" pitchFamily="18" charset="0"/>
                <a:cs typeface="Times New Roman" pitchFamily="18" charset="0"/>
              </a:rPr>
              <a:t>borusu: Yaklaşık 20-25 cm uzunluğundadır. Besinler buradan geçerek mideye giderler.</a:t>
            </a:r>
          </a:p>
        </p:txBody>
      </p:sp>
    </p:spTree>
    <p:extLst>
      <p:ext uri="{BB962C8B-B14F-4D97-AF65-F5344CB8AC3E}">
        <p14:creationId xmlns:p14="http://schemas.microsoft.com/office/powerpoint/2010/main" val="1653391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1"/>
            <a:ext cx="8064895" cy="5277706"/>
          </a:xfrm>
        </p:spPr>
        <p:txBody>
          <a:bodyPr>
            <a:normAutofit fontScale="92500" lnSpcReduction="20000"/>
          </a:bodyPr>
          <a:lstStyle/>
          <a:p>
            <a:r>
              <a:rPr lang="tr-TR" dirty="0"/>
              <a:t>Mide: Karın boşluğunun sol tarafında bulunur. Midenin içi, mide suyu denilen salgılar çıkaran bezlerle doludur. Bu salgıların en önemli görevi yenen besinlerin sindirilmesini kolaylaştırmaktır. </a:t>
            </a:r>
          </a:p>
          <a:p>
            <a:r>
              <a:rPr lang="tr-TR" dirty="0" smtClean="0"/>
              <a:t>İncebağırsak</a:t>
            </a:r>
            <a:r>
              <a:rPr lang="tr-TR" dirty="0"/>
              <a:t>: 7-8 m uzunluğunda 3-5 cm genişliğindedir. Mideden sonra başlar. Mide ile birleşim yerinde 12 parmak bağırsağı vardır. Sindirim burada devam eder. İnce ve kalın bağırsakların birleştiği yerde kör bağırsak bulunur (iltihaplanmaları sonucu apandisit meydana gelir). </a:t>
            </a:r>
          </a:p>
          <a:p>
            <a:r>
              <a:rPr lang="tr-TR" dirty="0" smtClean="0"/>
              <a:t>Kalınbağırsaklar</a:t>
            </a:r>
            <a:r>
              <a:rPr lang="tr-TR" dirty="0"/>
              <a:t>: 1,5-2 m uzunluğunda ve 3-5 cm genişliğindedir. İnce bağırsakta emilmeyen besin maddeleri burada sindirime uğrar. Geri kalanlar dışkı olarak bu bağırsaktan anüs (makat) yoluyla dışarı atılır. </a:t>
            </a:r>
          </a:p>
          <a:p>
            <a:r>
              <a:rPr lang="tr-TR" dirty="0" smtClean="0"/>
              <a:t>Pankreas</a:t>
            </a:r>
            <a:r>
              <a:rPr lang="tr-TR" dirty="0"/>
              <a:t>: Yaklaşık 60-90 gr ağırlığında bir salgı bezidir. Çıkardığı salgı ile sindirim sisteminde ve vücut şekerinin düzenlenmesinde önemli görev yapar</a:t>
            </a:r>
            <a:r>
              <a:rPr lang="tr-TR" dirty="0" smtClean="0"/>
              <a:t>.</a:t>
            </a:r>
          </a:p>
          <a:p>
            <a:r>
              <a:rPr lang="tr-TR" dirty="0" smtClean="0"/>
              <a:t>Karaciğer</a:t>
            </a:r>
            <a:r>
              <a:rPr lang="tr-TR" dirty="0"/>
              <a:t>: 1,5-2 kg ağırlığında, karın boşluğunun sağ tarafında bulunan bir organdır. 2 parçadan meydana gelir. Bir de safra kesesi vardır. Karaciğer; kan yapma, kan depolama, yağ ve proteinleri depolama, safra üretme, şeker miktarını düzenleme gibi 200’ün üzerinde görevi vardır.</a:t>
            </a:r>
          </a:p>
        </p:txBody>
      </p:sp>
    </p:spTree>
    <p:extLst>
      <p:ext uri="{BB962C8B-B14F-4D97-AF65-F5344CB8AC3E}">
        <p14:creationId xmlns:p14="http://schemas.microsoft.com/office/powerpoint/2010/main" val="1653391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BoşaltIM</a:t>
            </a:r>
            <a:r>
              <a:rPr lang="tr-TR" dirty="0" smtClean="0"/>
              <a:t> </a:t>
            </a:r>
            <a:r>
              <a:rPr lang="tr-TR" dirty="0" err="1" smtClean="0"/>
              <a:t>SİsTEMİ</a:t>
            </a:r>
            <a:endParaRPr lang="tr-TR" dirty="0"/>
          </a:p>
        </p:txBody>
      </p:sp>
      <p:sp>
        <p:nvSpPr>
          <p:cNvPr id="3" name="İçerik Yer Tutucusu 2"/>
          <p:cNvSpPr>
            <a:spLocks noGrp="1"/>
          </p:cNvSpPr>
          <p:nvPr>
            <p:ph idx="1"/>
          </p:nvPr>
        </p:nvSpPr>
        <p:spPr>
          <a:xfrm>
            <a:off x="467545" y="1844825"/>
            <a:ext cx="7547290" cy="3621522"/>
          </a:xfrm>
        </p:spPr>
        <p:txBody>
          <a:bodyPr>
            <a:normAutofit/>
          </a:bodyPr>
          <a:lstStyle/>
          <a:p>
            <a:pPr algn="just"/>
            <a:r>
              <a:rPr lang="tr-TR" dirty="0" smtClean="0"/>
              <a:t>Besin </a:t>
            </a:r>
            <a:r>
              <a:rPr lang="tr-TR" dirty="0"/>
              <a:t>maddelerinin hücrelerdeki </a:t>
            </a:r>
            <a:r>
              <a:rPr lang="tr-TR" dirty="0" err="1"/>
              <a:t>metabolik</a:t>
            </a:r>
            <a:r>
              <a:rPr lang="tr-TR" dirty="0"/>
              <a:t> olaylarda kullanılması </a:t>
            </a:r>
            <a:r>
              <a:rPr lang="tr-TR" dirty="0" smtClean="0"/>
              <a:t>sonucu oluşan </a:t>
            </a:r>
            <a:r>
              <a:rPr lang="tr-TR" dirty="0"/>
              <a:t>ürünlere artık denir. Vücuttaki suyun, tuzun, minerallerin ve </a:t>
            </a:r>
            <a:r>
              <a:rPr lang="tr-TR" dirty="0" smtClean="0"/>
              <a:t>vitaminlerin fazlası</a:t>
            </a:r>
            <a:r>
              <a:rPr lang="tr-TR" dirty="0"/>
              <a:t>; asitler, gazlar, amonyak, üre, ürik asitler ve ilaçlar artık özelliğinde </a:t>
            </a:r>
            <a:r>
              <a:rPr lang="tr-TR" dirty="0" smtClean="0"/>
              <a:t>olup </a:t>
            </a:r>
            <a:r>
              <a:rPr lang="tr-TR" dirty="0" err="1" smtClean="0"/>
              <a:t>hormonal</a:t>
            </a:r>
            <a:r>
              <a:rPr lang="tr-TR" dirty="0" smtClean="0"/>
              <a:t> </a:t>
            </a:r>
            <a:r>
              <a:rPr lang="tr-TR" dirty="0"/>
              <a:t>düzenleme sonucunda boşaltımla dışarı atılabilir.</a:t>
            </a:r>
          </a:p>
          <a:p>
            <a:pPr algn="just"/>
            <a:r>
              <a:rPr lang="tr-TR" dirty="0"/>
              <a:t>Artıklar, dolaşım sıvısı olan kanda bulunur. </a:t>
            </a:r>
            <a:endParaRPr lang="tr-TR" dirty="0" smtClean="0"/>
          </a:p>
          <a:p>
            <a:pPr algn="just"/>
            <a:r>
              <a:rPr lang="tr-TR" dirty="0" smtClean="0"/>
              <a:t>Kan </a:t>
            </a:r>
            <a:r>
              <a:rPr lang="tr-TR" dirty="0"/>
              <a:t>boşaltım </a:t>
            </a:r>
            <a:r>
              <a:rPr lang="tr-TR" dirty="0" smtClean="0"/>
              <a:t>sistemi organlarında </a:t>
            </a:r>
            <a:r>
              <a:rPr lang="tr-TR" dirty="0"/>
              <a:t>süzülerek artıklar ayıklanır.</a:t>
            </a:r>
          </a:p>
        </p:txBody>
      </p:sp>
    </p:spTree>
    <p:extLst>
      <p:ext uri="{BB962C8B-B14F-4D97-AF65-F5344CB8AC3E}">
        <p14:creationId xmlns:p14="http://schemas.microsoft.com/office/powerpoint/2010/main" val="1653391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43491" y="1052736"/>
            <a:ext cx="6571343" cy="801019"/>
          </a:xfrm>
        </p:spPr>
        <p:txBody>
          <a:bodyPr/>
          <a:lstStyle/>
          <a:p>
            <a:pPr algn="ctr"/>
            <a:r>
              <a:rPr lang="tr-TR" dirty="0" smtClean="0"/>
              <a:t>BOŞALTIM SİSTEMİ</a:t>
            </a:r>
            <a:endParaRPr lang="tr-TR" dirty="0"/>
          </a:p>
        </p:txBody>
      </p:sp>
      <p:sp>
        <p:nvSpPr>
          <p:cNvPr id="3" name="İçerik Yer Tutucusu 2"/>
          <p:cNvSpPr>
            <a:spLocks noGrp="1"/>
          </p:cNvSpPr>
          <p:nvPr>
            <p:ph idx="1"/>
          </p:nvPr>
        </p:nvSpPr>
        <p:spPr>
          <a:xfrm>
            <a:off x="395536" y="2060848"/>
            <a:ext cx="7848871" cy="3528392"/>
          </a:xfrm>
        </p:spPr>
        <p:txBody>
          <a:bodyPr>
            <a:normAutofit fontScale="92500" lnSpcReduction="20000"/>
          </a:bodyPr>
          <a:lstStyle/>
          <a:p>
            <a:r>
              <a:rPr lang="tr-TR" dirty="0"/>
              <a:t>Boşaltım sistemi farklı organlardan oluşur. </a:t>
            </a:r>
          </a:p>
          <a:p>
            <a:r>
              <a:rPr lang="tr-TR" dirty="0" smtClean="0"/>
              <a:t>Böbrek </a:t>
            </a:r>
            <a:r>
              <a:rPr lang="tr-TR" dirty="0"/>
              <a:t>atardamarı: Yapısında bol artık bulunan kirlenmiş kanı organlardan böbreğe doğru getirir. </a:t>
            </a:r>
          </a:p>
          <a:p>
            <a:r>
              <a:rPr lang="tr-TR" dirty="0" smtClean="0"/>
              <a:t>Böbrek </a:t>
            </a:r>
            <a:r>
              <a:rPr lang="tr-TR" dirty="0"/>
              <a:t>toplardamarı: Böbrekte temizlenmiş olan kanı kalbe doğru taşır. </a:t>
            </a:r>
          </a:p>
          <a:p>
            <a:r>
              <a:rPr lang="tr-TR" dirty="0" smtClean="0"/>
              <a:t>Böbrek</a:t>
            </a:r>
            <a:r>
              <a:rPr lang="tr-TR" dirty="0"/>
              <a:t>: Kanı süzerek artıkları ayıklar ve sulandırarak idrarı oluşturur. Kanın bileşimini belirli sınırlar içerisinde </a:t>
            </a:r>
            <a:r>
              <a:rPr lang="tr-TR" dirty="0" smtClean="0"/>
              <a:t>düzenler.</a:t>
            </a:r>
          </a:p>
          <a:p>
            <a:r>
              <a:rPr lang="tr-TR" dirty="0" smtClean="0"/>
              <a:t>İdrar </a:t>
            </a:r>
            <a:r>
              <a:rPr lang="tr-TR" dirty="0"/>
              <a:t>kanalı: </a:t>
            </a:r>
            <a:r>
              <a:rPr lang="tr-TR" dirty="0" err="1"/>
              <a:t>Artıklı</a:t>
            </a:r>
            <a:r>
              <a:rPr lang="tr-TR" dirty="0"/>
              <a:t> sıvıyı (idrar) idrar kesesine taşır. </a:t>
            </a:r>
          </a:p>
          <a:p>
            <a:r>
              <a:rPr lang="tr-TR" dirty="0" smtClean="0"/>
              <a:t>İdrar </a:t>
            </a:r>
            <a:r>
              <a:rPr lang="tr-TR" dirty="0"/>
              <a:t>kesesi (Mesane): Gün boyu oluşan idrarı depolayarak belli zamanlarda dışarıya atar.</a:t>
            </a:r>
          </a:p>
        </p:txBody>
      </p:sp>
    </p:spTree>
    <p:extLst>
      <p:ext uri="{BB962C8B-B14F-4D97-AF65-F5344CB8AC3E}">
        <p14:creationId xmlns:p14="http://schemas.microsoft.com/office/powerpoint/2010/main" val="1653391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3212976"/>
            <a:ext cx="7651463" cy="1049235"/>
          </a:xfrm>
        </p:spPr>
        <p:txBody>
          <a:bodyPr/>
          <a:lstStyle/>
          <a:p>
            <a:r>
              <a:rPr lang="tr-TR" b="1" dirty="0" smtClean="0">
                <a:latin typeface="Algerian" pitchFamily="82" charset="0"/>
              </a:rPr>
              <a:t>Beni dinlediğiniz için teşekkürler</a:t>
            </a:r>
            <a:endParaRPr lang="tr-TR" b="1" dirty="0">
              <a:latin typeface="Algerian" pitchFamily="82" charset="0"/>
            </a:endParaRPr>
          </a:p>
        </p:txBody>
      </p:sp>
    </p:spTree>
    <p:extLst>
      <p:ext uri="{BB962C8B-B14F-4D97-AF65-F5344CB8AC3E}">
        <p14:creationId xmlns:p14="http://schemas.microsoft.com/office/powerpoint/2010/main" val="1785394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268760"/>
            <a:ext cx="8424936" cy="584995"/>
          </a:xfrm>
        </p:spPr>
        <p:txBody>
          <a:bodyPr>
            <a:normAutofit fontScale="90000"/>
          </a:bodyPr>
          <a:lstStyle/>
          <a:p>
            <a:r>
              <a:rPr lang="tr-TR" dirty="0"/>
              <a:t>İNSANVÜCUDUNUN ANOTOMİ VE FİZYOLOJİSİ</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1760" y="1916832"/>
            <a:ext cx="4229456" cy="3936475"/>
          </a:xfrm>
        </p:spPr>
      </p:pic>
    </p:spTree>
    <p:extLst>
      <p:ext uri="{BB962C8B-B14F-4D97-AF65-F5344CB8AC3E}">
        <p14:creationId xmlns:p14="http://schemas.microsoft.com/office/powerpoint/2010/main" val="1544657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43491" y="1052736"/>
            <a:ext cx="6571343" cy="801019"/>
          </a:xfrm>
        </p:spPr>
        <p:txBody>
          <a:bodyPr/>
          <a:lstStyle/>
          <a:p>
            <a:pPr algn="ctr"/>
            <a:r>
              <a:rPr lang="tr-TR" dirty="0" smtClean="0"/>
              <a:t>SİNİR SİSTEMİ</a:t>
            </a:r>
            <a:endParaRPr lang="tr-TR" dirty="0"/>
          </a:p>
        </p:txBody>
      </p:sp>
      <p:sp>
        <p:nvSpPr>
          <p:cNvPr id="3" name="İçerik Yer Tutucusu 2"/>
          <p:cNvSpPr>
            <a:spLocks noGrp="1"/>
          </p:cNvSpPr>
          <p:nvPr>
            <p:ph idx="1"/>
          </p:nvPr>
        </p:nvSpPr>
        <p:spPr>
          <a:xfrm>
            <a:off x="467544" y="2015733"/>
            <a:ext cx="7776863" cy="3450613"/>
          </a:xfrm>
        </p:spPr>
        <p:txBody>
          <a:bodyPr>
            <a:normAutofit fontScale="85000" lnSpcReduction="20000"/>
          </a:bodyPr>
          <a:lstStyle/>
          <a:p>
            <a:r>
              <a:rPr lang="tr-TR" dirty="0"/>
              <a:t>Sinir sisteminde başta beyin, beyincik, omurilik soğanı, omurilik, beyinden çıkan 12 çift ana sinir ve omurilikten çıkan birçok sinir vardır. </a:t>
            </a:r>
            <a:endParaRPr lang="tr-TR" dirty="0" smtClean="0"/>
          </a:p>
          <a:p>
            <a:r>
              <a:rPr lang="tr-TR" dirty="0"/>
              <a:t>Beyin bütün düşünce ve davranışların şekillendiği merkezdir. </a:t>
            </a:r>
            <a:endParaRPr lang="tr-TR" dirty="0" smtClean="0"/>
          </a:p>
          <a:p>
            <a:r>
              <a:rPr lang="tr-TR" dirty="0" smtClean="0"/>
              <a:t>Beyincik </a:t>
            </a:r>
            <a:r>
              <a:rPr lang="tr-TR" dirty="0"/>
              <a:t>iç kulaktaki zarlarla dengeyi sağlar. </a:t>
            </a:r>
            <a:endParaRPr lang="tr-TR" dirty="0" smtClean="0"/>
          </a:p>
          <a:p>
            <a:r>
              <a:rPr lang="tr-TR" dirty="0" smtClean="0"/>
              <a:t>Omurilik</a:t>
            </a:r>
            <a:r>
              <a:rPr lang="tr-TR" dirty="0"/>
              <a:t>, sırtta omurların içerisinden geçer. Beyinden gelen ve beyine giden mesajların iletilmesinde köprü vazifesi görür. </a:t>
            </a:r>
            <a:endParaRPr lang="tr-TR" dirty="0" smtClean="0"/>
          </a:p>
          <a:p>
            <a:r>
              <a:rPr lang="tr-TR" dirty="0" smtClean="0"/>
              <a:t>Ayrıca </a:t>
            </a:r>
            <a:r>
              <a:rPr lang="tr-TR" dirty="0"/>
              <a:t>refleks hareketlerinden beynin bilgisi dışında kalan bazı hareketlerin de yönetilmesini üstlenir. </a:t>
            </a:r>
            <a:endParaRPr lang="tr-TR" dirty="0" smtClean="0"/>
          </a:p>
          <a:p>
            <a:r>
              <a:rPr lang="tr-TR" dirty="0" smtClean="0"/>
              <a:t>Organların </a:t>
            </a:r>
            <a:r>
              <a:rPr lang="tr-TR" dirty="0"/>
              <a:t>çalışmasını hızlı, etkili ve elektriksel yollarla düzenleyen yapılardan oluşur. Sinir sistemi sinir telleri yardımıyla tüm vücuttaki olayları denetler ve düzenler</a:t>
            </a:r>
          </a:p>
        </p:txBody>
      </p:sp>
    </p:spTree>
    <p:extLst>
      <p:ext uri="{BB962C8B-B14F-4D97-AF65-F5344CB8AC3E}">
        <p14:creationId xmlns:p14="http://schemas.microsoft.com/office/powerpoint/2010/main" val="670146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9175" y="933039"/>
            <a:ext cx="7920879" cy="3450613"/>
          </a:xfrm>
        </p:spPr>
        <p:txBody>
          <a:bodyPr/>
          <a:lstStyle/>
          <a:p>
            <a:r>
              <a:rPr lang="tr-TR" dirty="0"/>
              <a:t>Sinir sistemi, özelliğine göre iki kısımdan oluşur: </a:t>
            </a:r>
            <a:endParaRPr lang="tr-TR" dirty="0" smtClean="0"/>
          </a:p>
          <a:p>
            <a:r>
              <a:rPr lang="tr-TR" dirty="0" smtClean="0"/>
              <a:t>Merkezî </a:t>
            </a:r>
            <a:r>
              <a:rPr lang="tr-TR" dirty="0"/>
              <a:t>Sinir Sistemi ve Çevresel Sinir Sistemi</a:t>
            </a:r>
            <a:r>
              <a:rPr lang="tr-TR" dirty="0" smtClean="0"/>
              <a:t>.</a:t>
            </a:r>
          </a:p>
          <a:p>
            <a:endParaRPr lang="tr-TR" dirty="0"/>
          </a:p>
        </p:txBody>
      </p:sp>
      <p:sp>
        <p:nvSpPr>
          <p:cNvPr id="4" name="Başlık 1"/>
          <p:cNvSpPr>
            <a:spLocks noGrp="1"/>
          </p:cNvSpPr>
          <p:nvPr>
            <p:ph type="title"/>
          </p:nvPr>
        </p:nvSpPr>
        <p:spPr>
          <a:xfrm>
            <a:off x="1331640" y="188640"/>
            <a:ext cx="6571343" cy="657003"/>
          </a:xfrm>
        </p:spPr>
        <p:txBody>
          <a:bodyPr/>
          <a:lstStyle/>
          <a:p>
            <a:pPr algn="ctr"/>
            <a:r>
              <a:rPr lang="tr-TR" dirty="0" smtClean="0"/>
              <a:t>SİNİR SİSTEMİ</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3608" y="1988839"/>
            <a:ext cx="3276584" cy="3868189"/>
          </a:xfrm>
          <a:prstGeom prst="rect">
            <a:avLst/>
          </a:prstGeom>
        </p:spPr>
      </p:pic>
    </p:spTree>
    <p:extLst>
      <p:ext uri="{BB962C8B-B14F-4D97-AF65-F5344CB8AC3E}">
        <p14:creationId xmlns:p14="http://schemas.microsoft.com/office/powerpoint/2010/main" val="1653391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015733"/>
            <a:ext cx="7848871" cy="3717523"/>
          </a:xfrm>
        </p:spPr>
        <p:txBody>
          <a:bodyPr/>
          <a:lstStyle/>
          <a:p>
            <a:r>
              <a:rPr lang="tr-TR" dirty="0"/>
              <a:t>Merkezî Sinir Sistemi Merkezî Sinir Sistemi, sinir sisteminin yönetici ve denetleyici kısmıdır. </a:t>
            </a:r>
            <a:endParaRPr lang="tr-TR" dirty="0" smtClean="0"/>
          </a:p>
          <a:p>
            <a:r>
              <a:rPr lang="tr-TR" dirty="0" smtClean="0"/>
              <a:t>Kafatası </a:t>
            </a:r>
            <a:r>
              <a:rPr lang="tr-TR" dirty="0"/>
              <a:t>ve omurga içindeki sinirsel organlardan oluşur. </a:t>
            </a:r>
            <a:endParaRPr lang="tr-TR" dirty="0" smtClean="0"/>
          </a:p>
          <a:p>
            <a:r>
              <a:rPr lang="tr-TR" dirty="0" smtClean="0"/>
              <a:t>Beyin</a:t>
            </a:r>
            <a:r>
              <a:rPr lang="tr-TR" dirty="0"/>
              <a:t>: Kafatası içerisindeki en büyük sinirsel organdır. Yüzeyi girintili çıkıntılı olup iki yarım küreden oluşur. Beyinle kafatası arasında bulunan üç katlı zar beyni sarsıntılardan ve darbelerden korur. Yapısında milyarlarca sinir hücresi ağ şeklinde bulunur. </a:t>
            </a:r>
          </a:p>
        </p:txBody>
      </p:sp>
      <p:sp>
        <p:nvSpPr>
          <p:cNvPr id="4" name="Başlık 1"/>
          <p:cNvSpPr>
            <a:spLocks noGrp="1"/>
          </p:cNvSpPr>
          <p:nvPr>
            <p:ph type="title"/>
          </p:nvPr>
        </p:nvSpPr>
        <p:spPr>
          <a:xfrm>
            <a:off x="1443491" y="1268760"/>
            <a:ext cx="6571343" cy="584995"/>
          </a:xfrm>
        </p:spPr>
        <p:txBody>
          <a:bodyPr/>
          <a:lstStyle/>
          <a:p>
            <a:pPr algn="ctr"/>
            <a:r>
              <a:rPr lang="tr-TR" dirty="0" smtClean="0"/>
              <a:t>SİNİR SİSTEMİ</a:t>
            </a:r>
            <a:endParaRPr lang="tr-TR" dirty="0"/>
          </a:p>
        </p:txBody>
      </p:sp>
    </p:spTree>
    <p:extLst>
      <p:ext uri="{BB962C8B-B14F-4D97-AF65-F5344CB8AC3E}">
        <p14:creationId xmlns:p14="http://schemas.microsoft.com/office/powerpoint/2010/main" val="1653391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3" y="2060848"/>
            <a:ext cx="7475282" cy="3405498"/>
          </a:xfrm>
        </p:spPr>
        <p:txBody>
          <a:bodyPr>
            <a:normAutofit lnSpcReduction="10000"/>
          </a:bodyPr>
          <a:lstStyle/>
          <a:p>
            <a:r>
              <a:rPr lang="tr-TR" dirty="0">
                <a:solidFill>
                  <a:prstClr val="black"/>
                </a:solidFill>
              </a:rPr>
              <a:t>Beyin yardımıyla insan vücudunda;</a:t>
            </a:r>
            <a:endParaRPr lang="tr-TR" dirty="0" smtClean="0"/>
          </a:p>
          <a:p>
            <a:r>
              <a:rPr lang="tr-TR" dirty="0" smtClean="0"/>
              <a:t>Duyu </a:t>
            </a:r>
            <a:r>
              <a:rPr lang="tr-TR" dirty="0"/>
              <a:t>organlarından gelen uyarılar değerlendirilir. </a:t>
            </a:r>
            <a:endParaRPr lang="tr-TR" dirty="0" smtClean="0"/>
          </a:p>
          <a:p>
            <a:r>
              <a:rPr lang="tr-TR" dirty="0" smtClean="0"/>
              <a:t>Problem </a:t>
            </a:r>
            <a:r>
              <a:rPr lang="tr-TR" dirty="0"/>
              <a:t>ve olaylar düşünülür, çözülür. </a:t>
            </a:r>
          </a:p>
          <a:p>
            <a:r>
              <a:rPr lang="tr-TR" dirty="0" smtClean="0"/>
              <a:t>Öğrenme </a:t>
            </a:r>
            <a:r>
              <a:rPr lang="tr-TR" dirty="0"/>
              <a:t>faaliyeti ve hafıza olgusu sağlanır. </a:t>
            </a:r>
          </a:p>
          <a:p>
            <a:r>
              <a:rPr lang="tr-TR" dirty="0" smtClean="0"/>
              <a:t>Acıkma</a:t>
            </a:r>
            <a:r>
              <a:rPr lang="tr-TR" dirty="0"/>
              <a:t>, susama, uyku ve uyanıklık düzenlenir. </a:t>
            </a:r>
          </a:p>
          <a:p>
            <a:r>
              <a:rPr lang="tr-TR" dirty="0" smtClean="0"/>
              <a:t>Kan </a:t>
            </a:r>
            <a:r>
              <a:rPr lang="tr-TR" dirty="0"/>
              <a:t>basıncı ve vücut sıcaklığı düzenlenir. </a:t>
            </a:r>
          </a:p>
          <a:p>
            <a:r>
              <a:rPr lang="tr-TR" dirty="0" smtClean="0"/>
              <a:t>Hormonların </a:t>
            </a:r>
            <a:r>
              <a:rPr lang="tr-TR" dirty="0"/>
              <a:t>salgılanma zamanı belirlenir.</a:t>
            </a:r>
          </a:p>
        </p:txBody>
      </p:sp>
      <p:sp>
        <p:nvSpPr>
          <p:cNvPr id="4" name="Başlık 1"/>
          <p:cNvSpPr>
            <a:spLocks noGrp="1"/>
          </p:cNvSpPr>
          <p:nvPr>
            <p:ph type="title"/>
          </p:nvPr>
        </p:nvSpPr>
        <p:spPr>
          <a:xfrm>
            <a:off x="1443491" y="1196752"/>
            <a:ext cx="6571343" cy="657003"/>
          </a:xfrm>
        </p:spPr>
        <p:txBody>
          <a:bodyPr/>
          <a:lstStyle/>
          <a:p>
            <a:pPr algn="ctr"/>
            <a:r>
              <a:rPr lang="tr-TR" dirty="0" smtClean="0"/>
              <a:t>SİNİR SİSTEMİ</a:t>
            </a:r>
            <a:endParaRPr lang="tr-TR" dirty="0"/>
          </a:p>
        </p:txBody>
      </p:sp>
    </p:spTree>
    <p:extLst>
      <p:ext uri="{BB962C8B-B14F-4D97-AF65-F5344CB8AC3E}">
        <p14:creationId xmlns:p14="http://schemas.microsoft.com/office/powerpoint/2010/main" val="1653391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836713"/>
            <a:ext cx="8064895" cy="5040560"/>
          </a:xfrm>
        </p:spPr>
        <p:txBody>
          <a:bodyPr>
            <a:normAutofit fontScale="92500" lnSpcReduction="20000"/>
          </a:bodyPr>
          <a:lstStyle/>
          <a:p>
            <a:r>
              <a:rPr lang="tr-TR" dirty="0"/>
              <a:t>Beyincik: Yapısı beyne benzer ve küçüktür. İki yarım küreden oluşur. Kafatasının arka alt tarafında bulunur. Beyin, iç kulak ve iskelet kaslarıyla bağlantılıdır. Beyincik yardımıyla insan vücudunda; </a:t>
            </a:r>
            <a:endParaRPr lang="tr-TR" dirty="0" smtClean="0"/>
          </a:p>
          <a:p>
            <a:r>
              <a:rPr lang="tr-TR" dirty="0" smtClean="0"/>
              <a:t>Kol </a:t>
            </a:r>
            <a:r>
              <a:rPr lang="tr-TR" dirty="0"/>
              <a:t>ve bacaklardaki kasların birbiriyle uyumlu </a:t>
            </a:r>
            <a:r>
              <a:rPr lang="tr-TR" dirty="0" smtClean="0"/>
              <a:t>çalışması sağlanır. </a:t>
            </a:r>
          </a:p>
          <a:p>
            <a:r>
              <a:rPr lang="tr-TR" dirty="0" smtClean="0"/>
              <a:t>Kol </a:t>
            </a:r>
            <a:r>
              <a:rPr lang="tr-TR" dirty="0"/>
              <a:t>ve bacaklardaki kasların çalışma derecesi düzenlenir. • Aktif hareketin dengeli olması sağlanır. </a:t>
            </a:r>
            <a:endParaRPr lang="tr-TR" dirty="0" smtClean="0"/>
          </a:p>
          <a:p>
            <a:r>
              <a:rPr lang="tr-TR" dirty="0" smtClean="0"/>
              <a:t>Omurilik </a:t>
            </a:r>
            <a:r>
              <a:rPr lang="tr-TR" dirty="0"/>
              <a:t>soğanı: Yüzeyi düz olup soğana benzer bir şekle sahiptir. Boynun üst kısmında bulunur. İstem dışı çalışan iç organları yönetir. Omurilik soğanı yardımıyla insan vücudunda; </a:t>
            </a:r>
            <a:endParaRPr lang="tr-TR" dirty="0" smtClean="0"/>
          </a:p>
          <a:p>
            <a:r>
              <a:rPr lang="tr-TR" dirty="0" smtClean="0"/>
              <a:t> </a:t>
            </a:r>
            <a:r>
              <a:rPr lang="tr-TR" dirty="0"/>
              <a:t>Solunum sisteminin çalışması düzenlenir. </a:t>
            </a:r>
          </a:p>
          <a:p>
            <a:r>
              <a:rPr lang="tr-TR" dirty="0" smtClean="0"/>
              <a:t>Dolaşım </a:t>
            </a:r>
            <a:r>
              <a:rPr lang="tr-TR" dirty="0"/>
              <a:t>sisteminin çalışması düzenlenir. </a:t>
            </a:r>
          </a:p>
          <a:p>
            <a:r>
              <a:rPr lang="tr-TR" dirty="0" smtClean="0"/>
              <a:t>Boşaltım </a:t>
            </a:r>
            <a:r>
              <a:rPr lang="tr-TR" dirty="0"/>
              <a:t>sisteminin çalışması düzenlenir. </a:t>
            </a:r>
          </a:p>
          <a:p>
            <a:r>
              <a:rPr lang="tr-TR" dirty="0" smtClean="0"/>
              <a:t>Sindirim </a:t>
            </a:r>
            <a:r>
              <a:rPr lang="tr-TR" dirty="0"/>
              <a:t>sisteminin çalışması düzenlenir.</a:t>
            </a:r>
          </a:p>
        </p:txBody>
      </p:sp>
    </p:spTree>
    <p:extLst>
      <p:ext uri="{BB962C8B-B14F-4D97-AF65-F5344CB8AC3E}">
        <p14:creationId xmlns:p14="http://schemas.microsoft.com/office/powerpoint/2010/main" val="1653391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43491" y="1124744"/>
            <a:ext cx="6571343" cy="729011"/>
          </a:xfrm>
        </p:spPr>
        <p:txBody>
          <a:bodyPr/>
          <a:lstStyle/>
          <a:p>
            <a:pPr algn="ctr"/>
            <a:r>
              <a:rPr lang="tr-TR" dirty="0" smtClean="0"/>
              <a:t>SİNİR SİSTEMİ</a:t>
            </a:r>
            <a:endParaRPr lang="tr-TR" dirty="0"/>
          </a:p>
        </p:txBody>
      </p:sp>
      <p:sp>
        <p:nvSpPr>
          <p:cNvPr id="3" name="İçerik Yer Tutucusu 2"/>
          <p:cNvSpPr>
            <a:spLocks noGrp="1"/>
          </p:cNvSpPr>
          <p:nvPr>
            <p:ph idx="1"/>
          </p:nvPr>
        </p:nvSpPr>
        <p:spPr>
          <a:xfrm>
            <a:off x="755576" y="2015733"/>
            <a:ext cx="7488831" cy="3789531"/>
          </a:xfrm>
        </p:spPr>
        <p:txBody>
          <a:bodyPr>
            <a:normAutofit/>
          </a:bodyPr>
          <a:lstStyle/>
          <a:p>
            <a:pPr algn="just"/>
            <a:r>
              <a:rPr lang="tr-TR" b="1" dirty="0"/>
              <a:t>Omurilik: </a:t>
            </a:r>
            <a:r>
              <a:rPr lang="tr-TR" dirty="0"/>
              <a:t>Sırttaki omurga içerisinde bulunur. Yüzeyi düz olup sinir kordonundan oluşur. Kafatası organları ile vücut organları arasındaki bağlantıyı sağlar. Omurilik yardımıyla insan vücudunda; </a:t>
            </a:r>
            <a:endParaRPr lang="tr-TR" dirty="0" smtClean="0"/>
          </a:p>
          <a:p>
            <a:pPr algn="just"/>
            <a:r>
              <a:rPr lang="tr-TR" dirty="0" smtClean="0"/>
              <a:t> </a:t>
            </a:r>
            <a:r>
              <a:rPr lang="tr-TR" dirty="0"/>
              <a:t>Beyinle organlar arasında bilgi iletimi sağlanır. </a:t>
            </a:r>
          </a:p>
          <a:p>
            <a:pPr algn="just"/>
            <a:r>
              <a:rPr lang="tr-TR" dirty="0" smtClean="0"/>
              <a:t>Refleks </a:t>
            </a:r>
            <a:r>
              <a:rPr lang="tr-TR" dirty="0"/>
              <a:t>davranışlarının oluşması düzenlenir</a:t>
            </a:r>
            <a:r>
              <a:rPr lang="tr-TR" dirty="0" smtClean="0"/>
              <a:t>.</a:t>
            </a:r>
          </a:p>
          <a:p>
            <a:pPr algn="just"/>
            <a:r>
              <a:rPr lang="tr-TR" b="1" dirty="0" smtClean="0"/>
              <a:t>Refleks</a:t>
            </a:r>
            <a:r>
              <a:rPr lang="tr-TR" b="1" dirty="0"/>
              <a:t>: </a:t>
            </a:r>
            <a:r>
              <a:rPr lang="tr-TR" dirty="0"/>
              <a:t>Vücuda yapılan ani ve güçlü etkilere karşı vücudun aynı şekilde tepki göstermesidir. İstemsiz olarak yapılır. Vücudu koruyucu özelliğe sahiptir. Kazanılma şekline göre doğuştan ve sonradan kazanılan olmak üzere iki çeşidi bulunur.</a:t>
            </a:r>
          </a:p>
        </p:txBody>
      </p:sp>
    </p:spTree>
    <p:extLst>
      <p:ext uri="{BB962C8B-B14F-4D97-AF65-F5344CB8AC3E}">
        <p14:creationId xmlns:p14="http://schemas.microsoft.com/office/powerpoint/2010/main" val="1653391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43491" y="1196752"/>
            <a:ext cx="6571343" cy="657003"/>
          </a:xfrm>
        </p:spPr>
        <p:txBody>
          <a:bodyPr/>
          <a:lstStyle/>
          <a:p>
            <a:pPr algn="ctr"/>
            <a:r>
              <a:rPr lang="tr-TR" dirty="0" smtClean="0"/>
              <a:t>SİNİR SİSTEMİ</a:t>
            </a:r>
            <a:endParaRPr lang="tr-TR" dirty="0"/>
          </a:p>
        </p:txBody>
      </p:sp>
      <p:sp>
        <p:nvSpPr>
          <p:cNvPr id="3" name="İçerik Yer Tutucusu 2"/>
          <p:cNvSpPr>
            <a:spLocks noGrp="1"/>
          </p:cNvSpPr>
          <p:nvPr>
            <p:ph idx="1"/>
          </p:nvPr>
        </p:nvSpPr>
        <p:spPr>
          <a:xfrm>
            <a:off x="251520" y="1844825"/>
            <a:ext cx="7763315" cy="4104456"/>
          </a:xfrm>
        </p:spPr>
        <p:txBody>
          <a:bodyPr>
            <a:normAutofit fontScale="85000" lnSpcReduction="20000"/>
          </a:bodyPr>
          <a:lstStyle/>
          <a:p>
            <a:r>
              <a:rPr lang="tr-TR" dirty="0"/>
              <a:t>Doğuştan kazanılan (kalıtsal) refleks: Genlerle ilgili olup nesilden </a:t>
            </a:r>
            <a:r>
              <a:rPr lang="tr-TR" dirty="0" err="1"/>
              <a:t>nesile</a:t>
            </a:r>
            <a:r>
              <a:rPr lang="tr-TR" dirty="0"/>
              <a:t> aktarılır. Her insanda aynı şekilde bulunur. </a:t>
            </a:r>
          </a:p>
          <a:p>
            <a:r>
              <a:rPr lang="tr-TR" dirty="0" smtClean="0"/>
              <a:t>Doğan </a:t>
            </a:r>
            <a:r>
              <a:rPr lang="tr-TR" dirty="0"/>
              <a:t>çocuğun emme hareketi </a:t>
            </a:r>
          </a:p>
          <a:p>
            <a:r>
              <a:rPr lang="tr-TR" dirty="0" smtClean="0"/>
              <a:t>İğne </a:t>
            </a:r>
            <a:r>
              <a:rPr lang="tr-TR" dirty="0"/>
              <a:t>batan parmağın çekilmesi </a:t>
            </a:r>
          </a:p>
          <a:p>
            <a:r>
              <a:rPr lang="tr-TR" dirty="0" smtClean="0"/>
              <a:t>Gürültülü </a:t>
            </a:r>
            <a:r>
              <a:rPr lang="tr-TR" dirty="0"/>
              <a:t>sesten ürkme </a:t>
            </a:r>
          </a:p>
          <a:p>
            <a:r>
              <a:rPr lang="tr-TR" dirty="0" smtClean="0"/>
              <a:t>Göz </a:t>
            </a:r>
            <a:r>
              <a:rPr lang="tr-TR" dirty="0"/>
              <a:t>bebeğinin büyüyüp küçülmesi </a:t>
            </a:r>
          </a:p>
          <a:p>
            <a:r>
              <a:rPr lang="tr-TR" dirty="0" smtClean="0"/>
              <a:t>Sonradan </a:t>
            </a:r>
            <a:r>
              <a:rPr lang="tr-TR" dirty="0"/>
              <a:t>kazanılan (şartlı) refleks: Doğumdan sonra deneyimlerle ve öğrenme sonucu kazanılır. Nesilden </a:t>
            </a:r>
            <a:r>
              <a:rPr lang="tr-TR" dirty="0" err="1"/>
              <a:t>nesile</a:t>
            </a:r>
            <a:r>
              <a:rPr lang="tr-TR" dirty="0"/>
              <a:t> </a:t>
            </a:r>
            <a:r>
              <a:rPr lang="tr-TR" dirty="0" smtClean="0"/>
              <a:t>aktarılmaz</a:t>
            </a:r>
          </a:p>
          <a:p>
            <a:r>
              <a:rPr lang="tr-TR" dirty="0" smtClean="0"/>
              <a:t> </a:t>
            </a:r>
            <a:r>
              <a:rPr lang="tr-TR" dirty="0"/>
              <a:t>Limon görünce ağzının sulanması </a:t>
            </a:r>
            <a:endParaRPr lang="tr-TR" dirty="0" smtClean="0"/>
          </a:p>
          <a:p>
            <a:r>
              <a:rPr lang="tr-TR" dirty="0" smtClean="0"/>
              <a:t> </a:t>
            </a:r>
            <a:r>
              <a:rPr lang="tr-TR" dirty="0"/>
              <a:t>Örgü örme, dans etme ve yüzme davranışları </a:t>
            </a:r>
            <a:endParaRPr lang="tr-TR" dirty="0" smtClean="0"/>
          </a:p>
          <a:p>
            <a:r>
              <a:rPr lang="tr-TR" dirty="0" smtClean="0"/>
              <a:t> </a:t>
            </a:r>
            <a:r>
              <a:rPr lang="tr-TR" dirty="0"/>
              <a:t>Bisiklet ve araba sürme davranışları</a:t>
            </a:r>
          </a:p>
        </p:txBody>
      </p:sp>
    </p:spTree>
    <p:extLst>
      <p:ext uri="{BB962C8B-B14F-4D97-AF65-F5344CB8AC3E}">
        <p14:creationId xmlns:p14="http://schemas.microsoft.com/office/powerpoint/2010/main" val="165339185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550</TotalTime>
  <Words>1351</Words>
  <Application>Microsoft Office PowerPoint</Application>
  <PresentationFormat>Ekran Gösterisi (4:3)</PresentationFormat>
  <Paragraphs>96</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Gallery</vt:lpstr>
      <vt:lpstr>ERGONOMİ</vt:lpstr>
      <vt:lpstr>İNSANVÜCUDUNUN ANOTOMİ VE FİZYOLOJİSİ</vt:lpstr>
      <vt:lpstr>SİNİR SİSTEMİ</vt:lpstr>
      <vt:lpstr>SİNİR SİSTEMİ</vt:lpstr>
      <vt:lpstr>SİNİR SİSTEMİ</vt:lpstr>
      <vt:lpstr>SİNİR SİSTEMİ</vt:lpstr>
      <vt:lpstr>PowerPoint Sunusu</vt:lpstr>
      <vt:lpstr>SİNİR SİSTEMİ</vt:lpstr>
      <vt:lpstr>SİNİR SİSTEMİ</vt:lpstr>
      <vt:lpstr>ÇEVRESEL SİNİR SİSTEMİ</vt:lpstr>
      <vt:lpstr>DolaşIm SİSTEMİ</vt:lpstr>
      <vt:lpstr>DolaşIm SİSTEMİ</vt:lpstr>
      <vt:lpstr>SİNDİRİM SİSTEMİ</vt:lpstr>
      <vt:lpstr>PowerPoint Sunusu</vt:lpstr>
      <vt:lpstr>PowerPoint Sunusu</vt:lpstr>
      <vt:lpstr>BoşaltIM SİsTEMİ</vt:lpstr>
      <vt:lpstr>BOŞALTIM SİSTEMİ</vt:lpstr>
      <vt:lpstr>Beni 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Hilal EKIM</dc:creator>
  <cp:lastModifiedBy>Şeyda ÇAVMAK</cp:lastModifiedBy>
  <cp:revision>32</cp:revision>
  <dcterms:created xsi:type="dcterms:W3CDTF">2021-09-23T07:11:26Z</dcterms:created>
  <dcterms:modified xsi:type="dcterms:W3CDTF">2023-09-29T12:25:43Z</dcterms:modified>
</cp:coreProperties>
</file>