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1" d="100"/>
          <a:sy n="71" d="100"/>
        </p:scale>
        <p:origin x="460"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386633" y="1766000"/>
            <a:ext cx="9418800" cy="27368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8666"/>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r>
              <a:rPr lang="tr-TR"/>
              <a:t>Asıl başlık stilini düzenlemek için tıklayın</a:t>
            </a:r>
            <a:endParaRPr/>
          </a:p>
        </p:txBody>
      </p:sp>
      <p:sp>
        <p:nvSpPr>
          <p:cNvPr id="10" name="Google Shape;10;p2"/>
          <p:cNvSpPr txBox="1">
            <a:spLocks noGrp="1"/>
          </p:cNvSpPr>
          <p:nvPr>
            <p:ph type="subTitle" idx="1"/>
          </p:nvPr>
        </p:nvSpPr>
        <p:spPr>
          <a:xfrm>
            <a:off x="1386667" y="4502800"/>
            <a:ext cx="9418800" cy="5892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1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r>
              <a:rPr lang="tr-TR"/>
              <a:t>Asıl alt başlık stilini düzenlemek için tıklayın</a:t>
            </a:r>
            <a:endParaRPr/>
          </a:p>
        </p:txBody>
      </p:sp>
      <p:cxnSp>
        <p:nvCxnSpPr>
          <p:cNvPr id="11" name="Google Shape;11;p2"/>
          <p:cNvCxnSpPr/>
          <p:nvPr/>
        </p:nvCxnSpPr>
        <p:spPr>
          <a:xfrm>
            <a:off x="-96733" y="365467"/>
            <a:ext cx="12383200" cy="0"/>
          </a:xfrm>
          <a:prstGeom prst="straightConnector1">
            <a:avLst/>
          </a:prstGeom>
          <a:noFill/>
          <a:ln w="28575" cap="flat" cmpd="sng">
            <a:solidFill>
              <a:schemeClr val="accent1"/>
            </a:solidFill>
            <a:prstDash val="solid"/>
            <a:round/>
            <a:headEnd type="none" w="med" len="med"/>
            <a:tailEnd type="none" w="med" len="med"/>
          </a:ln>
        </p:spPr>
      </p:cxnSp>
      <p:cxnSp>
        <p:nvCxnSpPr>
          <p:cNvPr id="12" name="Google Shape;12;p2"/>
          <p:cNvCxnSpPr/>
          <p:nvPr/>
        </p:nvCxnSpPr>
        <p:spPr>
          <a:xfrm flipH="1">
            <a:off x="-343967" y="-96733"/>
            <a:ext cx="4063200" cy="17952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13" name="Google Shape;13;p2"/>
          <p:cNvCxnSpPr/>
          <p:nvPr/>
        </p:nvCxnSpPr>
        <p:spPr>
          <a:xfrm>
            <a:off x="-96733" y="6503267"/>
            <a:ext cx="12383200" cy="0"/>
          </a:xfrm>
          <a:prstGeom prst="straightConnector1">
            <a:avLst/>
          </a:prstGeom>
          <a:noFill/>
          <a:ln w="28575" cap="flat" cmpd="sng">
            <a:solidFill>
              <a:schemeClr val="accent1"/>
            </a:solidFill>
            <a:prstDash val="solid"/>
            <a:round/>
            <a:headEnd type="none" w="med" len="med"/>
            <a:tailEnd type="none" w="med" len="med"/>
          </a:ln>
        </p:spPr>
      </p:cxnSp>
      <p:cxnSp>
        <p:nvCxnSpPr>
          <p:cNvPr id="14" name="Google Shape;14;p2"/>
          <p:cNvCxnSpPr/>
          <p:nvPr/>
        </p:nvCxnSpPr>
        <p:spPr>
          <a:xfrm flipH="1">
            <a:off x="8623267" y="5247167"/>
            <a:ext cx="4063200" cy="17952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extLst>
      <p:ext uri="{BB962C8B-B14F-4D97-AF65-F5344CB8AC3E}">
        <p14:creationId xmlns:p14="http://schemas.microsoft.com/office/powerpoint/2010/main" val="12915988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37"/>
        <p:cNvGrpSpPr/>
        <p:nvPr/>
      </p:nvGrpSpPr>
      <p:grpSpPr>
        <a:xfrm>
          <a:off x="0" y="0"/>
          <a:ext cx="0" cy="0"/>
          <a:chOff x="0" y="0"/>
          <a:chExt cx="0" cy="0"/>
        </a:xfrm>
      </p:grpSpPr>
      <p:cxnSp>
        <p:nvCxnSpPr>
          <p:cNvPr id="238" name="Google Shape;238;p33"/>
          <p:cNvCxnSpPr/>
          <p:nvPr/>
        </p:nvCxnSpPr>
        <p:spPr>
          <a:xfrm>
            <a:off x="-96733" y="6503267"/>
            <a:ext cx="12383200" cy="0"/>
          </a:xfrm>
          <a:prstGeom prst="straightConnector1">
            <a:avLst/>
          </a:prstGeom>
          <a:noFill/>
          <a:ln w="28575" cap="flat" cmpd="sng">
            <a:solidFill>
              <a:schemeClr val="accent1"/>
            </a:solidFill>
            <a:prstDash val="solid"/>
            <a:round/>
            <a:headEnd type="none" w="med" len="med"/>
            <a:tailEnd type="none" w="med" len="med"/>
          </a:ln>
        </p:spPr>
      </p:cxnSp>
      <p:cxnSp>
        <p:nvCxnSpPr>
          <p:cNvPr id="239" name="Google Shape;239;p33"/>
          <p:cNvCxnSpPr/>
          <p:nvPr/>
        </p:nvCxnSpPr>
        <p:spPr>
          <a:xfrm>
            <a:off x="-96733" y="365467"/>
            <a:ext cx="12383200" cy="0"/>
          </a:xfrm>
          <a:prstGeom prst="straightConnector1">
            <a:avLst/>
          </a:prstGeom>
          <a:noFill/>
          <a:ln w="28575" cap="flat" cmpd="sng">
            <a:solidFill>
              <a:schemeClr val="accent1"/>
            </a:solidFill>
            <a:prstDash val="solid"/>
            <a:round/>
            <a:headEnd type="none" w="med" len="med"/>
            <a:tailEnd type="none" w="med" len="med"/>
          </a:ln>
        </p:spPr>
      </p:cxnSp>
      <p:cxnSp>
        <p:nvCxnSpPr>
          <p:cNvPr id="240" name="Google Shape;240;p33"/>
          <p:cNvCxnSpPr/>
          <p:nvPr/>
        </p:nvCxnSpPr>
        <p:spPr>
          <a:xfrm flipH="1">
            <a:off x="9029533" y="4884600"/>
            <a:ext cx="3764400" cy="21776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extLst>
      <p:ext uri="{BB962C8B-B14F-4D97-AF65-F5344CB8AC3E}">
        <p14:creationId xmlns:p14="http://schemas.microsoft.com/office/powerpoint/2010/main" val="3247828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950967" y="593367"/>
            <a:ext cx="6282000" cy="763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r>
              <a:rPr lang="tr-TR"/>
              <a:t>Asıl başlık stilini düzenlemek için tıklayın</a:t>
            </a:r>
            <a:endParaRPr/>
          </a:p>
        </p:txBody>
      </p:sp>
      <p:sp>
        <p:nvSpPr>
          <p:cNvPr id="25" name="Google Shape;25;p4"/>
          <p:cNvSpPr txBox="1">
            <a:spLocks noGrp="1"/>
          </p:cNvSpPr>
          <p:nvPr>
            <p:ph type="body" idx="1"/>
          </p:nvPr>
        </p:nvSpPr>
        <p:spPr>
          <a:xfrm>
            <a:off x="951000" y="1697233"/>
            <a:ext cx="10290000" cy="4394400"/>
          </a:xfrm>
          <a:prstGeom prst="rect">
            <a:avLst/>
          </a:prstGeom>
        </p:spPr>
        <p:txBody>
          <a:bodyPr spcFirstLastPara="1" wrap="square" lIns="91425" tIns="91425" rIns="91425" bIns="91425" anchor="t" anchorCtr="0">
            <a:noAutofit/>
          </a:bodyPr>
          <a:lstStyle>
            <a:lvl1pPr marL="609585" lvl="0" indent="-457189">
              <a:lnSpc>
                <a:spcPct val="100000"/>
              </a:lnSpc>
              <a:spcBef>
                <a:spcPts val="0"/>
              </a:spcBef>
              <a:spcAft>
                <a:spcPts val="0"/>
              </a:spcAft>
              <a:buClr>
                <a:schemeClr val="dk1"/>
              </a:buClr>
              <a:buSzPts val="1800"/>
              <a:buFont typeface="Lato"/>
              <a:buChar char="●"/>
              <a:defRPr sz="1467"/>
            </a:lvl1pPr>
            <a:lvl2pPr marL="1219170" lvl="1" indent="-423323">
              <a:spcBef>
                <a:spcPts val="0"/>
              </a:spcBef>
              <a:spcAft>
                <a:spcPts val="0"/>
              </a:spcAft>
              <a:buClr>
                <a:schemeClr val="dk1"/>
              </a:buClr>
              <a:buSzPts val="1400"/>
              <a:buFont typeface="Lato"/>
              <a:buChar char="○"/>
              <a:defRPr/>
            </a:lvl2pPr>
            <a:lvl3pPr marL="1828754" lvl="2" indent="-423323">
              <a:spcBef>
                <a:spcPts val="0"/>
              </a:spcBef>
              <a:spcAft>
                <a:spcPts val="0"/>
              </a:spcAft>
              <a:buClr>
                <a:schemeClr val="dk1"/>
              </a:buClr>
              <a:buSzPts val="1400"/>
              <a:buFont typeface="Lato"/>
              <a:buChar char="■"/>
              <a:defRPr/>
            </a:lvl3pPr>
            <a:lvl4pPr marL="2438339" lvl="3" indent="-423323">
              <a:spcBef>
                <a:spcPts val="0"/>
              </a:spcBef>
              <a:spcAft>
                <a:spcPts val="0"/>
              </a:spcAft>
              <a:buClr>
                <a:schemeClr val="dk1"/>
              </a:buClr>
              <a:buSzPts val="1400"/>
              <a:buFont typeface="Lato"/>
              <a:buChar char="●"/>
              <a:defRPr/>
            </a:lvl4pPr>
            <a:lvl5pPr marL="3047924" lvl="4" indent="-423323">
              <a:spcBef>
                <a:spcPts val="0"/>
              </a:spcBef>
              <a:spcAft>
                <a:spcPts val="0"/>
              </a:spcAft>
              <a:buClr>
                <a:schemeClr val="dk1"/>
              </a:buClr>
              <a:buSzPts val="1400"/>
              <a:buFont typeface="Lato"/>
              <a:buChar char="○"/>
              <a:defRPr/>
            </a:lvl5pPr>
            <a:lvl6pPr marL="3657509" lvl="5" indent="-423323">
              <a:spcBef>
                <a:spcPts val="0"/>
              </a:spcBef>
              <a:spcAft>
                <a:spcPts val="0"/>
              </a:spcAft>
              <a:buClr>
                <a:schemeClr val="dk1"/>
              </a:buClr>
              <a:buSzPts val="1400"/>
              <a:buFont typeface="Lato"/>
              <a:buChar char="■"/>
              <a:defRPr/>
            </a:lvl6pPr>
            <a:lvl7pPr marL="4267093" lvl="6" indent="-423323">
              <a:spcBef>
                <a:spcPts val="0"/>
              </a:spcBef>
              <a:spcAft>
                <a:spcPts val="0"/>
              </a:spcAft>
              <a:buClr>
                <a:schemeClr val="dk1"/>
              </a:buClr>
              <a:buSzPts val="1400"/>
              <a:buFont typeface="Lato"/>
              <a:buChar char="●"/>
              <a:defRPr/>
            </a:lvl7pPr>
            <a:lvl8pPr marL="4876678" lvl="7" indent="-423323">
              <a:spcBef>
                <a:spcPts val="0"/>
              </a:spcBef>
              <a:spcAft>
                <a:spcPts val="0"/>
              </a:spcAft>
              <a:buClr>
                <a:schemeClr val="dk1"/>
              </a:buClr>
              <a:buSzPts val="1400"/>
              <a:buFont typeface="Lato"/>
              <a:buChar char="○"/>
              <a:defRPr/>
            </a:lvl8pPr>
            <a:lvl9pPr marL="5486263" lvl="8" indent="-423323">
              <a:spcBef>
                <a:spcPts val="0"/>
              </a:spcBef>
              <a:spcAft>
                <a:spcPts val="0"/>
              </a:spcAft>
              <a:buClr>
                <a:schemeClr val="dk1"/>
              </a:buClr>
              <a:buSzPts val="1400"/>
              <a:buFont typeface="Lato"/>
              <a:buChar char="■"/>
              <a:defRPr/>
            </a:lvl9pPr>
          </a:lstStyle>
          <a:p>
            <a:pPr lvl="0"/>
            <a:r>
              <a:rPr lang="tr-TR"/>
              <a:t>Asıl metin stillerini düzenlemek için tıklayın</a:t>
            </a:r>
          </a:p>
        </p:txBody>
      </p:sp>
      <p:cxnSp>
        <p:nvCxnSpPr>
          <p:cNvPr id="26" name="Google Shape;26;p4"/>
          <p:cNvCxnSpPr/>
          <p:nvPr/>
        </p:nvCxnSpPr>
        <p:spPr>
          <a:xfrm>
            <a:off x="-96733" y="365467"/>
            <a:ext cx="12383200" cy="0"/>
          </a:xfrm>
          <a:prstGeom prst="straightConnector1">
            <a:avLst/>
          </a:prstGeom>
          <a:noFill/>
          <a:ln w="28575" cap="flat" cmpd="sng">
            <a:solidFill>
              <a:schemeClr val="accent1"/>
            </a:solidFill>
            <a:prstDash val="solid"/>
            <a:round/>
            <a:headEnd type="none" w="med" len="med"/>
            <a:tailEnd type="none" w="med" len="med"/>
          </a:ln>
        </p:spPr>
      </p:cxnSp>
      <p:cxnSp>
        <p:nvCxnSpPr>
          <p:cNvPr id="27" name="Google Shape;27;p4"/>
          <p:cNvCxnSpPr/>
          <p:nvPr/>
        </p:nvCxnSpPr>
        <p:spPr>
          <a:xfrm>
            <a:off x="-96733" y="6503267"/>
            <a:ext cx="12383200" cy="0"/>
          </a:xfrm>
          <a:prstGeom prst="straightConnector1">
            <a:avLst/>
          </a:prstGeom>
          <a:noFill/>
          <a:ln w="28575" cap="flat" cmpd="sng">
            <a:solidFill>
              <a:schemeClr val="accent1"/>
            </a:solidFill>
            <a:prstDash val="solid"/>
            <a:round/>
            <a:headEnd type="none" w="med" len="med"/>
            <a:tailEnd type="none" w="med" len="med"/>
          </a:ln>
        </p:spPr>
      </p:cxnSp>
      <p:cxnSp>
        <p:nvCxnSpPr>
          <p:cNvPr id="28" name="Google Shape;28;p4"/>
          <p:cNvCxnSpPr/>
          <p:nvPr/>
        </p:nvCxnSpPr>
        <p:spPr>
          <a:xfrm>
            <a:off x="9179867" y="-151467"/>
            <a:ext cx="3420800" cy="17416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extLst>
      <p:ext uri="{BB962C8B-B14F-4D97-AF65-F5344CB8AC3E}">
        <p14:creationId xmlns:p14="http://schemas.microsoft.com/office/powerpoint/2010/main" val="41570434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42"/>
        <p:cNvGrpSpPr/>
        <p:nvPr/>
      </p:nvGrpSpPr>
      <p:grpSpPr>
        <a:xfrm>
          <a:off x="0" y="0"/>
          <a:ext cx="0" cy="0"/>
          <a:chOff x="0" y="0"/>
          <a:chExt cx="0" cy="0"/>
        </a:xfrm>
      </p:grpSpPr>
      <p:sp>
        <p:nvSpPr>
          <p:cNvPr id="43" name="Google Shape;43;p7"/>
          <p:cNvSpPr txBox="1">
            <a:spLocks noGrp="1"/>
          </p:cNvSpPr>
          <p:nvPr>
            <p:ph type="subTitle" idx="1"/>
          </p:nvPr>
        </p:nvSpPr>
        <p:spPr>
          <a:xfrm>
            <a:off x="3147167" y="1910733"/>
            <a:ext cx="2300400" cy="476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1"/>
              </a:buClr>
              <a:buSzPts val="2400"/>
              <a:buFont typeface="Vidaloka"/>
              <a:buNone/>
              <a:defRPr sz="3200">
                <a:solidFill>
                  <a:schemeClr val="accent1"/>
                </a:solidFill>
                <a:latin typeface="Vidaloka"/>
                <a:ea typeface="Vidaloka"/>
                <a:cs typeface="Vidaloka"/>
                <a:sym typeface="Vidaloka"/>
              </a:defRPr>
            </a:lvl1pPr>
            <a:lvl2pPr lvl="1" algn="ctr" rtl="0">
              <a:spcBef>
                <a:spcPts val="0"/>
              </a:spcBef>
              <a:spcAft>
                <a:spcPts val="0"/>
              </a:spcAft>
              <a:buClr>
                <a:schemeClr val="accent1"/>
              </a:buClr>
              <a:buSzPts val="2400"/>
              <a:buFont typeface="Vidaloka"/>
              <a:buNone/>
              <a:defRPr sz="3200" b="1">
                <a:solidFill>
                  <a:schemeClr val="accent1"/>
                </a:solidFill>
                <a:latin typeface="Vidaloka"/>
                <a:ea typeface="Vidaloka"/>
                <a:cs typeface="Vidaloka"/>
                <a:sym typeface="Vidaloka"/>
              </a:defRPr>
            </a:lvl2pPr>
            <a:lvl3pPr lvl="2" algn="ctr" rtl="0">
              <a:spcBef>
                <a:spcPts val="0"/>
              </a:spcBef>
              <a:spcAft>
                <a:spcPts val="0"/>
              </a:spcAft>
              <a:buClr>
                <a:schemeClr val="accent1"/>
              </a:buClr>
              <a:buSzPts val="2400"/>
              <a:buFont typeface="Vidaloka"/>
              <a:buNone/>
              <a:defRPr sz="3200" b="1">
                <a:solidFill>
                  <a:schemeClr val="accent1"/>
                </a:solidFill>
                <a:latin typeface="Vidaloka"/>
                <a:ea typeface="Vidaloka"/>
                <a:cs typeface="Vidaloka"/>
                <a:sym typeface="Vidaloka"/>
              </a:defRPr>
            </a:lvl3pPr>
            <a:lvl4pPr lvl="3" algn="ctr" rtl="0">
              <a:spcBef>
                <a:spcPts val="0"/>
              </a:spcBef>
              <a:spcAft>
                <a:spcPts val="0"/>
              </a:spcAft>
              <a:buClr>
                <a:schemeClr val="accent1"/>
              </a:buClr>
              <a:buSzPts val="2400"/>
              <a:buFont typeface="Vidaloka"/>
              <a:buNone/>
              <a:defRPr sz="3200" b="1">
                <a:solidFill>
                  <a:schemeClr val="accent1"/>
                </a:solidFill>
                <a:latin typeface="Vidaloka"/>
                <a:ea typeface="Vidaloka"/>
                <a:cs typeface="Vidaloka"/>
                <a:sym typeface="Vidaloka"/>
              </a:defRPr>
            </a:lvl4pPr>
            <a:lvl5pPr lvl="4" algn="ctr" rtl="0">
              <a:spcBef>
                <a:spcPts val="0"/>
              </a:spcBef>
              <a:spcAft>
                <a:spcPts val="0"/>
              </a:spcAft>
              <a:buClr>
                <a:schemeClr val="accent1"/>
              </a:buClr>
              <a:buSzPts val="2400"/>
              <a:buFont typeface="Vidaloka"/>
              <a:buNone/>
              <a:defRPr sz="3200" b="1">
                <a:solidFill>
                  <a:schemeClr val="accent1"/>
                </a:solidFill>
                <a:latin typeface="Vidaloka"/>
                <a:ea typeface="Vidaloka"/>
                <a:cs typeface="Vidaloka"/>
                <a:sym typeface="Vidaloka"/>
              </a:defRPr>
            </a:lvl5pPr>
            <a:lvl6pPr lvl="5" algn="ctr" rtl="0">
              <a:spcBef>
                <a:spcPts val="0"/>
              </a:spcBef>
              <a:spcAft>
                <a:spcPts val="0"/>
              </a:spcAft>
              <a:buClr>
                <a:schemeClr val="accent1"/>
              </a:buClr>
              <a:buSzPts val="2400"/>
              <a:buFont typeface="Vidaloka"/>
              <a:buNone/>
              <a:defRPr sz="3200" b="1">
                <a:solidFill>
                  <a:schemeClr val="accent1"/>
                </a:solidFill>
                <a:latin typeface="Vidaloka"/>
                <a:ea typeface="Vidaloka"/>
                <a:cs typeface="Vidaloka"/>
                <a:sym typeface="Vidaloka"/>
              </a:defRPr>
            </a:lvl6pPr>
            <a:lvl7pPr lvl="6" algn="ctr" rtl="0">
              <a:spcBef>
                <a:spcPts val="0"/>
              </a:spcBef>
              <a:spcAft>
                <a:spcPts val="0"/>
              </a:spcAft>
              <a:buClr>
                <a:schemeClr val="accent1"/>
              </a:buClr>
              <a:buSzPts val="2400"/>
              <a:buFont typeface="Vidaloka"/>
              <a:buNone/>
              <a:defRPr sz="3200" b="1">
                <a:solidFill>
                  <a:schemeClr val="accent1"/>
                </a:solidFill>
                <a:latin typeface="Vidaloka"/>
                <a:ea typeface="Vidaloka"/>
                <a:cs typeface="Vidaloka"/>
                <a:sym typeface="Vidaloka"/>
              </a:defRPr>
            </a:lvl7pPr>
            <a:lvl8pPr lvl="7" algn="ctr" rtl="0">
              <a:spcBef>
                <a:spcPts val="0"/>
              </a:spcBef>
              <a:spcAft>
                <a:spcPts val="0"/>
              </a:spcAft>
              <a:buClr>
                <a:schemeClr val="accent1"/>
              </a:buClr>
              <a:buSzPts val="2400"/>
              <a:buFont typeface="Vidaloka"/>
              <a:buNone/>
              <a:defRPr sz="3200" b="1">
                <a:solidFill>
                  <a:schemeClr val="accent1"/>
                </a:solidFill>
                <a:latin typeface="Vidaloka"/>
                <a:ea typeface="Vidaloka"/>
                <a:cs typeface="Vidaloka"/>
                <a:sym typeface="Vidaloka"/>
              </a:defRPr>
            </a:lvl8pPr>
            <a:lvl9pPr lvl="8" algn="ctr" rtl="0">
              <a:spcBef>
                <a:spcPts val="0"/>
              </a:spcBef>
              <a:spcAft>
                <a:spcPts val="0"/>
              </a:spcAft>
              <a:buClr>
                <a:schemeClr val="accent1"/>
              </a:buClr>
              <a:buSzPts val="2400"/>
              <a:buFont typeface="Vidaloka"/>
              <a:buNone/>
              <a:defRPr sz="3200" b="1">
                <a:solidFill>
                  <a:schemeClr val="accent1"/>
                </a:solidFill>
                <a:latin typeface="Vidaloka"/>
                <a:ea typeface="Vidaloka"/>
                <a:cs typeface="Vidaloka"/>
                <a:sym typeface="Vidaloka"/>
              </a:defRPr>
            </a:lvl9pPr>
          </a:lstStyle>
          <a:p>
            <a:r>
              <a:rPr lang="tr-TR"/>
              <a:t>Asıl alt başlık stilini düzenlemek için tıklayın</a:t>
            </a:r>
            <a:endParaRPr/>
          </a:p>
        </p:txBody>
      </p:sp>
      <p:sp>
        <p:nvSpPr>
          <p:cNvPr id="44" name="Google Shape;44;p7"/>
          <p:cNvSpPr txBox="1">
            <a:spLocks noGrp="1"/>
          </p:cNvSpPr>
          <p:nvPr>
            <p:ph type="subTitle" idx="2"/>
          </p:nvPr>
        </p:nvSpPr>
        <p:spPr>
          <a:xfrm>
            <a:off x="2996667" y="2386733"/>
            <a:ext cx="6880400" cy="3202800"/>
          </a:xfrm>
          <a:prstGeom prst="rect">
            <a:avLst/>
          </a:prstGeom>
        </p:spPr>
        <p:txBody>
          <a:bodyPr spcFirstLastPara="1" wrap="square" lIns="91425" tIns="91425" rIns="91425" bIns="91425" anchor="t" anchorCtr="0">
            <a:noAutofit/>
          </a:bodyPr>
          <a:lstStyle>
            <a:lvl1pPr marR="67732" lvl="0" rtl="0">
              <a:lnSpc>
                <a:spcPct val="166000"/>
              </a:lnSpc>
              <a:spcBef>
                <a:spcPts val="0"/>
              </a:spcBef>
              <a:spcAft>
                <a:spcPts val="0"/>
              </a:spcAft>
              <a:buClr>
                <a:schemeClr val="accent1"/>
              </a:buClr>
              <a:buSzPts val="1400"/>
              <a:buChar char="●"/>
              <a:defRPr sz="1867">
                <a:solidFill>
                  <a:srgbClr val="374957"/>
                </a:solidFill>
              </a:defRPr>
            </a:lvl1pPr>
            <a:lvl2pPr lvl="1" algn="ctr" rtl="0">
              <a:spcBef>
                <a:spcPts val="0"/>
              </a:spcBef>
              <a:spcAft>
                <a:spcPts val="0"/>
              </a:spcAft>
              <a:buSzPts val="1400"/>
              <a:buChar char="○"/>
              <a:defRPr/>
            </a:lvl2pPr>
            <a:lvl3pPr lvl="2" algn="ctr" rtl="0">
              <a:spcBef>
                <a:spcPts val="0"/>
              </a:spcBef>
              <a:spcAft>
                <a:spcPts val="0"/>
              </a:spcAft>
              <a:buSzPts val="1400"/>
              <a:buChar char="■"/>
              <a:defRPr/>
            </a:lvl3pPr>
            <a:lvl4pPr lvl="3" algn="ctr" rtl="0">
              <a:spcBef>
                <a:spcPts val="0"/>
              </a:spcBef>
              <a:spcAft>
                <a:spcPts val="0"/>
              </a:spcAft>
              <a:buSzPts val="1400"/>
              <a:buChar char="●"/>
              <a:defRPr/>
            </a:lvl4pPr>
            <a:lvl5pPr lvl="4" algn="ctr" rtl="0">
              <a:spcBef>
                <a:spcPts val="0"/>
              </a:spcBef>
              <a:spcAft>
                <a:spcPts val="0"/>
              </a:spcAft>
              <a:buSzPts val="1400"/>
              <a:buChar char="○"/>
              <a:defRPr/>
            </a:lvl5pPr>
            <a:lvl6pPr lvl="5" algn="ctr" rtl="0">
              <a:spcBef>
                <a:spcPts val="0"/>
              </a:spcBef>
              <a:spcAft>
                <a:spcPts val="0"/>
              </a:spcAft>
              <a:buSzPts val="1400"/>
              <a:buChar char="■"/>
              <a:defRPr/>
            </a:lvl6pPr>
            <a:lvl7pPr lvl="6" algn="ctr" rtl="0">
              <a:spcBef>
                <a:spcPts val="0"/>
              </a:spcBef>
              <a:spcAft>
                <a:spcPts val="0"/>
              </a:spcAft>
              <a:buSzPts val="1400"/>
              <a:buChar char="●"/>
              <a:defRPr/>
            </a:lvl7pPr>
            <a:lvl8pPr lvl="7" algn="ctr" rtl="0">
              <a:spcBef>
                <a:spcPts val="0"/>
              </a:spcBef>
              <a:spcAft>
                <a:spcPts val="0"/>
              </a:spcAft>
              <a:buSzPts val="1400"/>
              <a:buChar char="○"/>
              <a:defRPr/>
            </a:lvl8pPr>
            <a:lvl9pPr lvl="8" algn="ctr" rtl="0">
              <a:spcBef>
                <a:spcPts val="0"/>
              </a:spcBef>
              <a:spcAft>
                <a:spcPts val="0"/>
              </a:spcAft>
              <a:buSzPts val="1400"/>
              <a:buChar char="■"/>
              <a:defRPr/>
            </a:lvl9pPr>
          </a:lstStyle>
          <a:p>
            <a:r>
              <a:rPr lang="tr-TR"/>
              <a:t>Asıl alt başlık stilini düzenlemek için tıklayın</a:t>
            </a:r>
            <a:endParaRPr/>
          </a:p>
        </p:txBody>
      </p:sp>
      <p:sp>
        <p:nvSpPr>
          <p:cNvPr id="45" name="Google Shape;45;p7"/>
          <p:cNvSpPr txBox="1">
            <a:spLocks noGrp="1"/>
          </p:cNvSpPr>
          <p:nvPr>
            <p:ph type="title"/>
          </p:nvPr>
        </p:nvSpPr>
        <p:spPr>
          <a:xfrm>
            <a:off x="950967" y="593367"/>
            <a:ext cx="57296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tr-TR"/>
              <a:t>Asıl başlık stilini düzenlemek için tıklayın</a:t>
            </a:r>
            <a:endParaRPr/>
          </a:p>
        </p:txBody>
      </p:sp>
      <p:cxnSp>
        <p:nvCxnSpPr>
          <p:cNvPr id="46" name="Google Shape;46;p7"/>
          <p:cNvCxnSpPr/>
          <p:nvPr/>
        </p:nvCxnSpPr>
        <p:spPr>
          <a:xfrm>
            <a:off x="-96733" y="365467"/>
            <a:ext cx="12383200" cy="0"/>
          </a:xfrm>
          <a:prstGeom prst="straightConnector1">
            <a:avLst/>
          </a:prstGeom>
          <a:noFill/>
          <a:ln w="28575" cap="flat" cmpd="sng">
            <a:solidFill>
              <a:schemeClr val="accent1"/>
            </a:solidFill>
            <a:prstDash val="solid"/>
            <a:round/>
            <a:headEnd type="none" w="med" len="med"/>
            <a:tailEnd type="none" w="med" len="med"/>
          </a:ln>
        </p:spPr>
      </p:cxnSp>
      <p:cxnSp>
        <p:nvCxnSpPr>
          <p:cNvPr id="47" name="Google Shape;47;p7"/>
          <p:cNvCxnSpPr/>
          <p:nvPr/>
        </p:nvCxnSpPr>
        <p:spPr>
          <a:xfrm>
            <a:off x="-96733" y="6503267"/>
            <a:ext cx="12383200" cy="0"/>
          </a:xfrm>
          <a:prstGeom prst="straightConnector1">
            <a:avLst/>
          </a:prstGeom>
          <a:noFill/>
          <a:ln w="28575" cap="flat" cmpd="sng">
            <a:solidFill>
              <a:schemeClr val="accent1"/>
            </a:solidFill>
            <a:prstDash val="solid"/>
            <a:round/>
            <a:headEnd type="none" w="med" len="med"/>
            <a:tailEnd type="none" w="med" len="med"/>
          </a:ln>
        </p:spPr>
      </p:cxnSp>
    </p:spTree>
    <p:extLst>
      <p:ext uri="{BB962C8B-B14F-4D97-AF65-F5344CB8AC3E}">
        <p14:creationId xmlns:p14="http://schemas.microsoft.com/office/powerpoint/2010/main" val="1317128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54"/>
        <p:cNvGrpSpPr/>
        <p:nvPr/>
      </p:nvGrpSpPr>
      <p:grpSpPr>
        <a:xfrm>
          <a:off x="0" y="0"/>
          <a:ext cx="0" cy="0"/>
          <a:chOff x="0" y="0"/>
          <a:chExt cx="0" cy="0"/>
        </a:xfrm>
      </p:grpSpPr>
      <p:sp>
        <p:nvSpPr>
          <p:cNvPr id="55" name="Google Shape;55;p9"/>
          <p:cNvSpPr txBox="1">
            <a:spLocks noGrp="1"/>
          </p:cNvSpPr>
          <p:nvPr>
            <p:ph type="subTitle" idx="1"/>
          </p:nvPr>
        </p:nvSpPr>
        <p:spPr>
          <a:xfrm>
            <a:off x="1194600" y="2242667"/>
            <a:ext cx="5129600" cy="3173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1"/>
              </a:buClr>
              <a:buSzPts val="1400"/>
              <a:buChar char="●"/>
              <a:defRPr sz="1867"/>
            </a:lvl1pPr>
            <a:lvl2pPr lvl="1" algn="ctr" rtl="0">
              <a:spcBef>
                <a:spcPts val="0"/>
              </a:spcBef>
              <a:spcAft>
                <a:spcPts val="0"/>
              </a:spcAft>
              <a:buSzPts val="1400"/>
              <a:buChar char="○"/>
              <a:defRPr/>
            </a:lvl2pPr>
            <a:lvl3pPr lvl="2" algn="ctr" rtl="0">
              <a:spcBef>
                <a:spcPts val="0"/>
              </a:spcBef>
              <a:spcAft>
                <a:spcPts val="0"/>
              </a:spcAft>
              <a:buSzPts val="1400"/>
              <a:buChar char="■"/>
              <a:defRPr/>
            </a:lvl3pPr>
            <a:lvl4pPr lvl="3" algn="ctr" rtl="0">
              <a:spcBef>
                <a:spcPts val="0"/>
              </a:spcBef>
              <a:spcAft>
                <a:spcPts val="0"/>
              </a:spcAft>
              <a:buSzPts val="1400"/>
              <a:buChar char="●"/>
              <a:defRPr/>
            </a:lvl4pPr>
            <a:lvl5pPr lvl="4" algn="ctr" rtl="0">
              <a:spcBef>
                <a:spcPts val="0"/>
              </a:spcBef>
              <a:spcAft>
                <a:spcPts val="0"/>
              </a:spcAft>
              <a:buSzPts val="1400"/>
              <a:buChar char="○"/>
              <a:defRPr/>
            </a:lvl5pPr>
            <a:lvl6pPr lvl="5" algn="ctr" rtl="0">
              <a:spcBef>
                <a:spcPts val="0"/>
              </a:spcBef>
              <a:spcAft>
                <a:spcPts val="0"/>
              </a:spcAft>
              <a:buSzPts val="1400"/>
              <a:buChar char="■"/>
              <a:defRPr/>
            </a:lvl6pPr>
            <a:lvl7pPr lvl="6" algn="ctr" rtl="0">
              <a:spcBef>
                <a:spcPts val="0"/>
              </a:spcBef>
              <a:spcAft>
                <a:spcPts val="0"/>
              </a:spcAft>
              <a:buSzPts val="1400"/>
              <a:buChar char="●"/>
              <a:defRPr/>
            </a:lvl7pPr>
            <a:lvl8pPr lvl="7" algn="ctr" rtl="0">
              <a:spcBef>
                <a:spcPts val="0"/>
              </a:spcBef>
              <a:spcAft>
                <a:spcPts val="0"/>
              </a:spcAft>
              <a:buSzPts val="1400"/>
              <a:buChar char="○"/>
              <a:defRPr/>
            </a:lvl8pPr>
            <a:lvl9pPr lvl="8" algn="ctr" rtl="0">
              <a:spcBef>
                <a:spcPts val="0"/>
              </a:spcBef>
              <a:spcAft>
                <a:spcPts val="0"/>
              </a:spcAft>
              <a:buSzPts val="1400"/>
              <a:buChar char="■"/>
              <a:defRPr/>
            </a:lvl9pPr>
          </a:lstStyle>
          <a:p>
            <a:r>
              <a:rPr lang="tr-TR"/>
              <a:t>Asıl alt başlık stilini düzenlemek için tıklayın</a:t>
            </a:r>
            <a:endParaRPr/>
          </a:p>
        </p:txBody>
      </p:sp>
      <p:sp>
        <p:nvSpPr>
          <p:cNvPr id="56" name="Google Shape;56;p9"/>
          <p:cNvSpPr txBox="1">
            <a:spLocks noGrp="1"/>
          </p:cNvSpPr>
          <p:nvPr>
            <p:ph type="title"/>
          </p:nvPr>
        </p:nvSpPr>
        <p:spPr>
          <a:xfrm>
            <a:off x="950967" y="593367"/>
            <a:ext cx="75732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tr-TR"/>
              <a:t>Asıl başlık stilini düzenlemek için tıklayın</a:t>
            </a:r>
            <a:endParaRPr/>
          </a:p>
        </p:txBody>
      </p:sp>
      <p:cxnSp>
        <p:nvCxnSpPr>
          <p:cNvPr id="57" name="Google Shape;57;p9"/>
          <p:cNvCxnSpPr/>
          <p:nvPr/>
        </p:nvCxnSpPr>
        <p:spPr>
          <a:xfrm>
            <a:off x="-96733" y="365467"/>
            <a:ext cx="12383200" cy="0"/>
          </a:xfrm>
          <a:prstGeom prst="straightConnector1">
            <a:avLst/>
          </a:prstGeom>
          <a:noFill/>
          <a:ln w="28575" cap="flat" cmpd="sng">
            <a:solidFill>
              <a:schemeClr val="accent1"/>
            </a:solidFill>
            <a:prstDash val="solid"/>
            <a:round/>
            <a:headEnd type="none" w="med" len="med"/>
            <a:tailEnd type="none" w="med" len="med"/>
          </a:ln>
        </p:spPr>
      </p:cxnSp>
      <p:cxnSp>
        <p:nvCxnSpPr>
          <p:cNvPr id="58" name="Google Shape;58;p9"/>
          <p:cNvCxnSpPr/>
          <p:nvPr/>
        </p:nvCxnSpPr>
        <p:spPr>
          <a:xfrm>
            <a:off x="-96733" y="6503267"/>
            <a:ext cx="12383200" cy="0"/>
          </a:xfrm>
          <a:prstGeom prst="straightConnector1">
            <a:avLst/>
          </a:prstGeom>
          <a:noFill/>
          <a:ln w="28575" cap="flat" cmpd="sng">
            <a:solidFill>
              <a:schemeClr val="accent1"/>
            </a:solidFill>
            <a:prstDash val="solid"/>
            <a:round/>
            <a:headEnd type="none" w="med" len="med"/>
            <a:tailEnd type="none" w="med" len="med"/>
          </a:ln>
        </p:spPr>
      </p:cxnSp>
      <p:cxnSp>
        <p:nvCxnSpPr>
          <p:cNvPr id="59" name="Google Shape;59;p9"/>
          <p:cNvCxnSpPr/>
          <p:nvPr/>
        </p:nvCxnSpPr>
        <p:spPr>
          <a:xfrm flipH="1">
            <a:off x="7900600" y="3730000"/>
            <a:ext cx="4504000" cy="32892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extLst>
      <p:ext uri="{BB962C8B-B14F-4D97-AF65-F5344CB8AC3E}">
        <p14:creationId xmlns:p14="http://schemas.microsoft.com/office/powerpoint/2010/main" val="1110128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72"/>
        <p:cNvGrpSpPr/>
        <p:nvPr/>
      </p:nvGrpSpPr>
      <p:grpSpPr>
        <a:xfrm>
          <a:off x="0" y="0"/>
          <a:ext cx="0" cy="0"/>
          <a:chOff x="0" y="0"/>
          <a:chExt cx="0" cy="0"/>
        </a:xfrm>
      </p:grpSpPr>
    </p:spTree>
    <p:extLst>
      <p:ext uri="{BB962C8B-B14F-4D97-AF65-F5344CB8AC3E}">
        <p14:creationId xmlns:p14="http://schemas.microsoft.com/office/powerpoint/2010/main" val="1843165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111"/>
        <p:cNvGrpSpPr/>
        <p:nvPr/>
      </p:nvGrpSpPr>
      <p:grpSpPr>
        <a:xfrm>
          <a:off x="0" y="0"/>
          <a:ext cx="0" cy="0"/>
          <a:chOff x="0" y="0"/>
          <a:chExt cx="0" cy="0"/>
        </a:xfrm>
      </p:grpSpPr>
      <p:sp>
        <p:nvSpPr>
          <p:cNvPr id="112" name="Google Shape;112;p18"/>
          <p:cNvSpPr txBox="1">
            <a:spLocks noGrp="1"/>
          </p:cNvSpPr>
          <p:nvPr>
            <p:ph type="title"/>
          </p:nvPr>
        </p:nvSpPr>
        <p:spPr>
          <a:xfrm>
            <a:off x="1391633" y="1580733"/>
            <a:ext cx="4164000" cy="26924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sz="4667"/>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tr-TR"/>
              <a:t>Asıl başlık stilini düzenlemek için tıklayın</a:t>
            </a:r>
            <a:endParaRPr/>
          </a:p>
        </p:txBody>
      </p:sp>
      <p:sp>
        <p:nvSpPr>
          <p:cNvPr id="113" name="Google Shape;113;p18"/>
          <p:cNvSpPr txBox="1">
            <a:spLocks noGrp="1"/>
          </p:cNvSpPr>
          <p:nvPr>
            <p:ph type="subTitle" idx="1"/>
          </p:nvPr>
        </p:nvSpPr>
        <p:spPr>
          <a:xfrm>
            <a:off x="1391633" y="4481251"/>
            <a:ext cx="4018000" cy="104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Char char="●"/>
              <a:defRPr sz="1867"/>
            </a:lvl1pPr>
            <a:lvl2pPr lvl="1" algn="ctr" rtl="0">
              <a:spcBef>
                <a:spcPts val="0"/>
              </a:spcBef>
              <a:spcAft>
                <a:spcPts val="0"/>
              </a:spcAft>
              <a:buSzPts val="1400"/>
              <a:buChar char="○"/>
              <a:defRPr/>
            </a:lvl2pPr>
            <a:lvl3pPr lvl="2" algn="ctr" rtl="0">
              <a:spcBef>
                <a:spcPts val="0"/>
              </a:spcBef>
              <a:spcAft>
                <a:spcPts val="0"/>
              </a:spcAft>
              <a:buSzPts val="1400"/>
              <a:buChar char="■"/>
              <a:defRPr/>
            </a:lvl3pPr>
            <a:lvl4pPr lvl="3" algn="ctr" rtl="0">
              <a:spcBef>
                <a:spcPts val="0"/>
              </a:spcBef>
              <a:spcAft>
                <a:spcPts val="0"/>
              </a:spcAft>
              <a:buSzPts val="1400"/>
              <a:buChar char="●"/>
              <a:defRPr/>
            </a:lvl4pPr>
            <a:lvl5pPr lvl="4" algn="ctr" rtl="0">
              <a:spcBef>
                <a:spcPts val="0"/>
              </a:spcBef>
              <a:spcAft>
                <a:spcPts val="0"/>
              </a:spcAft>
              <a:buSzPts val="1400"/>
              <a:buChar char="○"/>
              <a:defRPr/>
            </a:lvl5pPr>
            <a:lvl6pPr lvl="5" algn="ctr" rtl="0">
              <a:spcBef>
                <a:spcPts val="0"/>
              </a:spcBef>
              <a:spcAft>
                <a:spcPts val="0"/>
              </a:spcAft>
              <a:buSzPts val="1400"/>
              <a:buChar char="■"/>
              <a:defRPr/>
            </a:lvl6pPr>
            <a:lvl7pPr lvl="6" algn="ctr" rtl="0">
              <a:spcBef>
                <a:spcPts val="0"/>
              </a:spcBef>
              <a:spcAft>
                <a:spcPts val="0"/>
              </a:spcAft>
              <a:buSzPts val="1400"/>
              <a:buChar char="●"/>
              <a:defRPr/>
            </a:lvl7pPr>
            <a:lvl8pPr lvl="7" algn="ctr" rtl="0">
              <a:spcBef>
                <a:spcPts val="0"/>
              </a:spcBef>
              <a:spcAft>
                <a:spcPts val="0"/>
              </a:spcAft>
              <a:buSzPts val="1400"/>
              <a:buChar char="○"/>
              <a:defRPr/>
            </a:lvl8pPr>
            <a:lvl9pPr lvl="8" algn="ctr" rtl="0">
              <a:spcBef>
                <a:spcPts val="0"/>
              </a:spcBef>
              <a:spcAft>
                <a:spcPts val="0"/>
              </a:spcAft>
              <a:buSzPts val="1400"/>
              <a:buChar char="■"/>
              <a:defRPr/>
            </a:lvl9pPr>
          </a:lstStyle>
          <a:p>
            <a:r>
              <a:rPr lang="tr-TR"/>
              <a:t>Asıl alt başlık stilini düzenlemek için tıklayın</a:t>
            </a:r>
            <a:endParaRPr/>
          </a:p>
        </p:txBody>
      </p:sp>
      <p:cxnSp>
        <p:nvCxnSpPr>
          <p:cNvPr id="114" name="Google Shape;114;p18"/>
          <p:cNvCxnSpPr/>
          <p:nvPr/>
        </p:nvCxnSpPr>
        <p:spPr>
          <a:xfrm>
            <a:off x="-96733" y="365467"/>
            <a:ext cx="12383200" cy="0"/>
          </a:xfrm>
          <a:prstGeom prst="straightConnector1">
            <a:avLst/>
          </a:prstGeom>
          <a:noFill/>
          <a:ln w="28575" cap="flat" cmpd="sng">
            <a:solidFill>
              <a:schemeClr val="accent1"/>
            </a:solidFill>
            <a:prstDash val="solid"/>
            <a:round/>
            <a:headEnd type="none" w="med" len="med"/>
            <a:tailEnd type="none" w="med" len="med"/>
          </a:ln>
        </p:spPr>
      </p:cxnSp>
      <p:cxnSp>
        <p:nvCxnSpPr>
          <p:cNvPr id="115" name="Google Shape;115;p18"/>
          <p:cNvCxnSpPr/>
          <p:nvPr/>
        </p:nvCxnSpPr>
        <p:spPr>
          <a:xfrm>
            <a:off x="-96733" y="6503267"/>
            <a:ext cx="12383200" cy="0"/>
          </a:xfrm>
          <a:prstGeom prst="straightConnector1">
            <a:avLst/>
          </a:prstGeom>
          <a:noFill/>
          <a:ln w="28575" cap="flat" cmpd="sng">
            <a:solidFill>
              <a:schemeClr val="accent1"/>
            </a:solidFill>
            <a:prstDash val="solid"/>
            <a:round/>
            <a:headEnd type="none" w="med" len="med"/>
            <a:tailEnd type="none" w="med" len="med"/>
          </a:ln>
        </p:spPr>
      </p:cxnSp>
      <p:cxnSp>
        <p:nvCxnSpPr>
          <p:cNvPr id="116" name="Google Shape;116;p18"/>
          <p:cNvCxnSpPr/>
          <p:nvPr/>
        </p:nvCxnSpPr>
        <p:spPr>
          <a:xfrm>
            <a:off x="7096867" y="-107500"/>
            <a:ext cx="5340000" cy="26764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extLst>
      <p:ext uri="{BB962C8B-B14F-4D97-AF65-F5344CB8AC3E}">
        <p14:creationId xmlns:p14="http://schemas.microsoft.com/office/powerpoint/2010/main" val="8772600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117"/>
        <p:cNvGrpSpPr/>
        <p:nvPr/>
      </p:nvGrpSpPr>
      <p:grpSpPr>
        <a:xfrm>
          <a:off x="0" y="0"/>
          <a:ext cx="0" cy="0"/>
          <a:chOff x="0" y="0"/>
          <a:chExt cx="0" cy="0"/>
        </a:xfrm>
      </p:grpSpPr>
      <p:sp>
        <p:nvSpPr>
          <p:cNvPr id="118" name="Google Shape;118;p19"/>
          <p:cNvSpPr txBox="1">
            <a:spLocks noGrp="1"/>
          </p:cNvSpPr>
          <p:nvPr>
            <p:ph type="subTitle" idx="1"/>
          </p:nvPr>
        </p:nvSpPr>
        <p:spPr>
          <a:xfrm>
            <a:off x="4678667" y="3514833"/>
            <a:ext cx="2834800" cy="47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1pPr>
            <a:lvl2pPr lvl="1"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2pPr>
            <a:lvl3pPr lvl="2"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3pPr>
            <a:lvl4pPr lvl="3"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4pPr>
            <a:lvl5pPr lvl="4"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5pPr>
            <a:lvl6pPr lvl="5"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6pPr>
            <a:lvl7pPr lvl="6"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7pPr>
            <a:lvl8pPr lvl="7"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8pPr>
            <a:lvl9pPr lvl="8"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9pPr>
          </a:lstStyle>
          <a:p>
            <a:r>
              <a:rPr lang="tr-TR"/>
              <a:t>Asıl alt başlık stilini düzenlemek için tıklayın</a:t>
            </a:r>
            <a:endParaRPr/>
          </a:p>
        </p:txBody>
      </p:sp>
      <p:sp>
        <p:nvSpPr>
          <p:cNvPr id="119" name="Google Shape;119;p19"/>
          <p:cNvSpPr txBox="1">
            <a:spLocks noGrp="1"/>
          </p:cNvSpPr>
          <p:nvPr>
            <p:ph type="subTitle" idx="2"/>
          </p:nvPr>
        </p:nvSpPr>
        <p:spPr>
          <a:xfrm>
            <a:off x="4678700" y="3968167"/>
            <a:ext cx="2834800" cy="108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r>
              <a:rPr lang="tr-TR"/>
              <a:t>Asıl alt başlık stilini düzenlemek için tıklayın</a:t>
            </a:r>
            <a:endParaRPr/>
          </a:p>
        </p:txBody>
      </p:sp>
      <p:sp>
        <p:nvSpPr>
          <p:cNvPr id="120" name="Google Shape;120;p19"/>
          <p:cNvSpPr txBox="1">
            <a:spLocks noGrp="1"/>
          </p:cNvSpPr>
          <p:nvPr>
            <p:ph type="subTitle" idx="3"/>
          </p:nvPr>
        </p:nvSpPr>
        <p:spPr>
          <a:xfrm>
            <a:off x="1270700" y="3514833"/>
            <a:ext cx="2834800" cy="47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1pPr>
            <a:lvl2pPr lvl="1"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2pPr>
            <a:lvl3pPr lvl="2"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3pPr>
            <a:lvl4pPr lvl="3"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4pPr>
            <a:lvl5pPr lvl="4"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5pPr>
            <a:lvl6pPr lvl="5"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6pPr>
            <a:lvl7pPr lvl="6"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7pPr>
            <a:lvl8pPr lvl="7"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8pPr>
            <a:lvl9pPr lvl="8"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9pPr>
          </a:lstStyle>
          <a:p>
            <a:r>
              <a:rPr lang="tr-TR"/>
              <a:t>Asıl alt başlık stilini düzenlemek için tıklayın</a:t>
            </a:r>
            <a:endParaRPr/>
          </a:p>
        </p:txBody>
      </p:sp>
      <p:sp>
        <p:nvSpPr>
          <p:cNvPr id="121" name="Google Shape;121;p19"/>
          <p:cNvSpPr txBox="1">
            <a:spLocks noGrp="1"/>
          </p:cNvSpPr>
          <p:nvPr>
            <p:ph type="subTitle" idx="4"/>
          </p:nvPr>
        </p:nvSpPr>
        <p:spPr>
          <a:xfrm>
            <a:off x="1270833" y="3968167"/>
            <a:ext cx="2834800" cy="108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r>
              <a:rPr lang="tr-TR"/>
              <a:t>Asıl alt başlık stilini düzenlemek için tıklayın</a:t>
            </a:r>
            <a:endParaRPr/>
          </a:p>
        </p:txBody>
      </p:sp>
      <p:sp>
        <p:nvSpPr>
          <p:cNvPr id="122" name="Google Shape;122;p19"/>
          <p:cNvSpPr txBox="1">
            <a:spLocks noGrp="1"/>
          </p:cNvSpPr>
          <p:nvPr>
            <p:ph type="subTitle" idx="5"/>
          </p:nvPr>
        </p:nvSpPr>
        <p:spPr>
          <a:xfrm>
            <a:off x="8086500" y="3514833"/>
            <a:ext cx="2834800" cy="47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1pPr>
            <a:lvl2pPr lvl="1"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2pPr>
            <a:lvl3pPr lvl="2"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3pPr>
            <a:lvl4pPr lvl="3"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4pPr>
            <a:lvl5pPr lvl="4"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5pPr>
            <a:lvl6pPr lvl="5"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6pPr>
            <a:lvl7pPr lvl="6"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7pPr>
            <a:lvl8pPr lvl="7"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8pPr>
            <a:lvl9pPr lvl="8"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9pPr>
          </a:lstStyle>
          <a:p>
            <a:r>
              <a:rPr lang="tr-TR"/>
              <a:t>Asıl alt başlık stilini düzenlemek için tıklayın</a:t>
            </a:r>
            <a:endParaRPr/>
          </a:p>
        </p:txBody>
      </p:sp>
      <p:sp>
        <p:nvSpPr>
          <p:cNvPr id="123" name="Google Shape;123;p19"/>
          <p:cNvSpPr txBox="1">
            <a:spLocks noGrp="1"/>
          </p:cNvSpPr>
          <p:nvPr>
            <p:ph type="subTitle" idx="6"/>
          </p:nvPr>
        </p:nvSpPr>
        <p:spPr>
          <a:xfrm>
            <a:off x="8086500" y="3968167"/>
            <a:ext cx="2834800" cy="108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r>
              <a:rPr lang="tr-TR"/>
              <a:t>Asıl alt başlık stilini düzenlemek için tıklayın</a:t>
            </a:r>
            <a:endParaRPr/>
          </a:p>
        </p:txBody>
      </p:sp>
      <p:sp>
        <p:nvSpPr>
          <p:cNvPr id="124" name="Google Shape;124;p19"/>
          <p:cNvSpPr txBox="1">
            <a:spLocks noGrp="1"/>
          </p:cNvSpPr>
          <p:nvPr>
            <p:ph type="title"/>
          </p:nvPr>
        </p:nvSpPr>
        <p:spPr>
          <a:xfrm>
            <a:off x="950967" y="593367"/>
            <a:ext cx="8874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atin typeface="Merriweather Light"/>
                <a:ea typeface="Merriweather Light"/>
                <a:cs typeface="Merriweather Light"/>
                <a:sym typeface="Merriweather Light"/>
              </a:defRPr>
            </a:lvl2pPr>
            <a:lvl3pPr lvl="2" rtl="0">
              <a:spcBef>
                <a:spcPts val="0"/>
              </a:spcBef>
              <a:spcAft>
                <a:spcPts val="0"/>
              </a:spcAft>
              <a:buSzPts val="3000"/>
              <a:buNone/>
              <a:defRPr>
                <a:latin typeface="Merriweather Light"/>
                <a:ea typeface="Merriweather Light"/>
                <a:cs typeface="Merriweather Light"/>
                <a:sym typeface="Merriweather Light"/>
              </a:defRPr>
            </a:lvl3pPr>
            <a:lvl4pPr lvl="3" rtl="0">
              <a:spcBef>
                <a:spcPts val="0"/>
              </a:spcBef>
              <a:spcAft>
                <a:spcPts val="0"/>
              </a:spcAft>
              <a:buSzPts val="3000"/>
              <a:buNone/>
              <a:defRPr>
                <a:latin typeface="Merriweather Light"/>
                <a:ea typeface="Merriweather Light"/>
                <a:cs typeface="Merriweather Light"/>
                <a:sym typeface="Merriweather Light"/>
              </a:defRPr>
            </a:lvl4pPr>
            <a:lvl5pPr lvl="4" rtl="0">
              <a:spcBef>
                <a:spcPts val="0"/>
              </a:spcBef>
              <a:spcAft>
                <a:spcPts val="0"/>
              </a:spcAft>
              <a:buSzPts val="3000"/>
              <a:buNone/>
              <a:defRPr>
                <a:latin typeface="Merriweather Light"/>
                <a:ea typeface="Merriweather Light"/>
                <a:cs typeface="Merriweather Light"/>
                <a:sym typeface="Merriweather Light"/>
              </a:defRPr>
            </a:lvl5pPr>
            <a:lvl6pPr lvl="5" rtl="0">
              <a:spcBef>
                <a:spcPts val="0"/>
              </a:spcBef>
              <a:spcAft>
                <a:spcPts val="0"/>
              </a:spcAft>
              <a:buSzPts val="3000"/>
              <a:buNone/>
              <a:defRPr>
                <a:latin typeface="Merriweather Light"/>
                <a:ea typeface="Merriweather Light"/>
                <a:cs typeface="Merriweather Light"/>
                <a:sym typeface="Merriweather Light"/>
              </a:defRPr>
            </a:lvl6pPr>
            <a:lvl7pPr lvl="6" rtl="0">
              <a:spcBef>
                <a:spcPts val="0"/>
              </a:spcBef>
              <a:spcAft>
                <a:spcPts val="0"/>
              </a:spcAft>
              <a:buSzPts val="3000"/>
              <a:buNone/>
              <a:defRPr>
                <a:latin typeface="Merriweather Light"/>
                <a:ea typeface="Merriweather Light"/>
                <a:cs typeface="Merriweather Light"/>
                <a:sym typeface="Merriweather Light"/>
              </a:defRPr>
            </a:lvl7pPr>
            <a:lvl8pPr lvl="7" rtl="0">
              <a:spcBef>
                <a:spcPts val="0"/>
              </a:spcBef>
              <a:spcAft>
                <a:spcPts val="0"/>
              </a:spcAft>
              <a:buSzPts val="3000"/>
              <a:buNone/>
              <a:defRPr>
                <a:latin typeface="Merriweather Light"/>
                <a:ea typeface="Merriweather Light"/>
                <a:cs typeface="Merriweather Light"/>
                <a:sym typeface="Merriweather Light"/>
              </a:defRPr>
            </a:lvl8pPr>
            <a:lvl9pPr lvl="8" rtl="0">
              <a:spcBef>
                <a:spcPts val="0"/>
              </a:spcBef>
              <a:spcAft>
                <a:spcPts val="0"/>
              </a:spcAft>
              <a:buSzPts val="3000"/>
              <a:buNone/>
              <a:defRPr>
                <a:latin typeface="Merriweather Light"/>
                <a:ea typeface="Merriweather Light"/>
                <a:cs typeface="Merriweather Light"/>
                <a:sym typeface="Merriweather Light"/>
              </a:defRPr>
            </a:lvl9pPr>
          </a:lstStyle>
          <a:p>
            <a:r>
              <a:rPr lang="tr-TR"/>
              <a:t>Asıl başlık stilini düzenlemek için tıklayın</a:t>
            </a:r>
            <a:endParaRPr/>
          </a:p>
        </p:txBody>
      </p:sp>
      <p:cxnSp>
        <p:nvCxnSpPr>
          <p:cNvPr id="125" name="Google Shape;125;p19"/>
          <p:cNvCxnSpPr/>
          <p:nvPr/>
        </p:nvCxnSpPr>
        <p:spPr>
          <a:xfrm>
            <a:off x="-96733" y="365467"/>
            <a:ext cx="12383200" cy="0"/>
          </a:xfrm>
          <a:prstGeom prst="straightConnector1">
            <a:avLst/>
          </a:prstGeom>
          <a:noFill/>
          <a:ln w="28575" cap="flat" cmpd="sng">
            <a:solidFill>
              <a:schemeClr val="accent1"/>
            </a:solidFill>
            <a:prstDash val="solid"/>
            <a:round/>
            <a:headEnd type="none" w="med" len="med"/>
            <a:tailEnd type="none" w="med" len="med"/>
          </a:ln>
        </p:spPr>
      </p:cxnSp>
      <p:cxnSp>
        <p:nvCxnSpPr>
          <p:cNvPr id="126" name="Google Shape;126;p19"/>
          <p:cNvCxnSpPr/>
          <p:nvPr/>
        </p:nvCxnSpPr>
        <p:spPr>
          <a:xfrm>
            <a:off x="-96733" y="6503267"/>
            <a:ext cx="12383200" cy="0"/>
          </a:xfrm>
          <a:prstGeom prst="straightConnector1">
            <a:avLst/>
          </a:prstGeom>
          <a:noFill/>
          <a:ln w="28575" cap="flat" cmpd="sng">
            <a:solidFill>
              <a:schemeClr val="accent1"/>
            </a:solidFill>
            <a:prstDash val="solid"/>
            <a:round/>
            <a:headEnd type="none" w="med" len="med"/>
            <a:tailEnd type="none" w="med" len="med"/>
          </a:ln>
        </p:spPr>
      </p:cxnSp>
    </p:spTree>
    <p:extLst>
      <p:ext uri="{BB962C8B-B14F-4D97-AF65-F5344CB8AC3E}">
        <p14:creationId xmlns:p14="http://schemas.microsoft.com/office/powerpoint/2010/main" val="36855259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229"/>
        <p:cNvGrpSpPr/>
        <p:nvPr/>
      </p:nvGrpSpPr>
      <p:grpSpPr>
        <a:xfrm>
          <a:off x="0" y="0"/>
          <a:ext cx="0" cy="0"/>
          <a:chOff x="0" y="0"/>
          <a:chExt cx="0" cy="0"/>
        </a:xfrm>
      </p:grpSpPr>
      <p:cxnSp>
        <p:nvCxnSpPr>
          <p:cNvPr id="230" name="Google Shape;230;p31"/>
          <p:cNvCxnSpPr/>
          <p:nvPr/>
        </p:nvCxnSpPr>
        <p:spPr>
          <a:xfrm>
            <a:off x="-96733" y="6503267"/>
            <a:ext cx="12383200" cy="0"/>
          </a:xfrm>
          <a:prstGeom prst="straightConnector1">
            <a:avLst/>
          </a:prstGeom>
          <a:noFill/>
          <a:ln w="28575" cap="flat" cmpd="sng">
            <a:solidFill>
              <a:schemeClr val="accent1"/>
            </a:solidFill>
            <a:prstDash val="solid"/>
            <a:round/>
            <a:headEnd type="none" w="med" len="med"/>
            <a:tailEnd type="none" w="med" len="med"/>
          </a:ln>
        </p:spPr>
      </p:cxnSp>
      <p:cxnSp>
        <p:nvCxnSpPr>
          <p:cNvPr id="231" name="Google Shape;231;p31"/>
          <p:cNvCxnSpPr/>
          <p:nvPr/>
        </p:nvCxnSpPr>
        <p:spPr>
          <a:xfrm>
            <a:off x="-96733" y="365467"/>
            <a:ext cx="12383200" cy="0"/>
          </a:xfrm>
          <a:prstGeom prst="straightConnector1">
            <a:avLst/>
          </a:prstGeom>
          <a:noFill/>
          <a:ln w="28575" cap="flat" cmpd="sng">
            <a:solidFill>
              <a:schemeClr val="accent1"/>
            </a:solidFill>
            <a:prstDash val="solid"/>
            <a:round/>
            <a:headEnd type="none" w="med" len="med"/>
            <a:tailEnd type="none" w="med" len="med"/>
          </a:ln>
        </p:spPr>
      </p:cxnSp>
    </p:spTree>
    <p:extLst>
      <p:ext uri="{BB962C8B-B14F-4D97-AF65-F5344CB8AC3E}">
        <p14:creationId xmlns:p14="http://schemas.microsoft.com/office/powerpoint/2010/main" val="8001593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232"/>
        <p:cNvGrpSpPr/>
        <p:nvPr/>
      </p:nvGrpSpPr>
      <p:grpSpPr>
        <a:xfrm>
          <a:off x="0" y="0"/>
          <a:ext cx="0" cy="0"/>
          <a:chOff x="0" y="0"/>
          <a:chExt cx="0" cy="0"/>
        </a:xfrm>
      </p:grpSpPr>
      <p:cxnSp>
        <p:nvCxnSpPr>
          <p:cNvPr id="233" name="Google Shape;233;p32"/>
          <p:cNvCxnSpPr/>
          <p:nvPr/>
        </p:nvCxnSpPr>
        <p:spPr>
          <a:xfrm>
            <a:off x="-96733" y="6503267"/>
            <a:ext cx="12383200" cy="0"/>
          </a:xfrm>
          <a:prstGeom prst="straightConnector1">
            <a:avLst/>
          </a:prstGeom>
          <a:noFill/>
          <a:ln w="28575" cap="flat" cmpd="sng">
            <a:solidFill>
              <a:schemeClr val="accent1"/>
            </a:solidFill>
            <a:prstDash val="solid"/>
            <a:round/>
            <a:headEnd type="none" w="med" len="med"/>
            <a:tailEnd type="none" w="med" len="med"/>
          </a:ln>
        </p:spPr>
      </p:cxnSp>
      <p:cxnSp>
        <p:nvCxnSpPr>
          <p:cNvPr id="234" name="Google Shape;234;p32"/>
          <p:cNvCxnSpPr/>
          <p:nvPr/>
        </p:nvCxnSpPr>
        <p:spPr>
          <a:xfrm>
            <a:off x="-96733" y="365467"/>
            <a:ext cx="12383200" cy="0"/>
          </a:xfrm>
          <a:prstGeom prst="straightConnector1">
            <a:avLst/>
          </a:prstGeom>
          <a:noFill/>
          <a:ln w="28575" cap="flat" cmpd="sng">
            <a:solidFill>
              <a:schemeClr val="accent1"/>
            </a:solidFill>
            <a:prstDash val="solid"/>
            <a:round/>
            <a:headEnd type="none" w="med" len="med"/>
            <a:tailEnd type="none" w="med" len="med"/>
          </a:ln>
        </p:spPr>
      </p:cxnSp>
      <p:cxnSp>
        <p:nvCxnSpPr>
          <p:cNvPr id="235" name="Google Shape;235;p32"/>
          <p:cNvCxnSpPr/>
          <p:nvPr/>
        </p:nvCxnSpPr>
        <p:spPr>
          <a:xfrm>
            <a:off x="9912233" y="-167467"/>
            <a:ext cx="2657600" cy="17736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236" name="Google Shape;236;p32"/>
          <p:cNvCxnSpPr/>
          <p:nvPr/>
        </p:nvCxnSpPr>
        <p:spPr>
          <a:xfrm>
            <a:off x="-196367" y="5257967"/>
            <a:ext cx="2657600" cy="17736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extLst>
      <p:ext uri="{BB962C8B-B14F-4D97-AF65-F5344CB8AC3E}">
        <p14:creationId xmlns:p14="http://schemas.microsoft.com/office/powerpoint/2010/main" val="42853692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967" y="593367"/>
            <a:ext cx="102900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000"/>
              <a:buFont typeface="Vidaloka"/>
              <a:buNone/>
              <a:defRPr sz="3000">
                <a:solidFill>
                  <a:schemeClr val="dk1"/>
                </a:solidFill>
                <a:latin typeface="Vidaloka"/>
                <a:ea typeface="Vidaloka"/>
                <a:cs typeface="Vidaloka"/>
                <a:sym typeface="Vidaloka"/>
              </a:defRPr>
            </a:lvl1pPr>
            <a:lvl2pPr lvl="1">
              <a:spcBef>
                <a:spcPts val="0"/>
              </a:spcBef>
              <a:spcAft>
                <a:spcPts val="0"/>
              </a:spcAft>
              <a:buClr>
                <a:schemeClr val="dk1"/>
              </a:buClr>
              <a:buSzPts val="3000"/>
              <a:buNone/>
              <a:defRPr sz="3000" i="1">
                <a:solidFill>
                  <a:schemeClr val="dk1"/>
                </a:solidFill>
              </a:defRPr>
            </a:lvl2pPr>
            <a:lvl3pPr lvl="2">
              <a:spcBef>
                <a:spcPts val="0"/>
              </a:spcBef>
              <a:spcAft>
                <a:spcPts val="0"/>
              </a:spcAft>
              <a:buClr>
                <a:schemeClr val="dk1"/>
              </a:buClr>
              <a:buSzPts val="3000"/>
              <a:buNone/>
              <a:defRPr sz="3000" i="1">
                <a:solidFill>
                  <a:schemeClr val="dk1"/>
                </a:solidFill>
              </a:defRPr>
            </a:lvl3pPr>
            <a:lvl4pPr lvl="3">
              <a:spcBef>
                <a:spcPts val="0"/>
              </a:spcBef>
              <a:spcAft>
                <a:spcPts val="0"/>
              </a:spcAft>
              <a:buClr>
                <a:schemeClr val="dk1"/>
              </a:buClr>
              <a:buSzPts val="3000"/>
              <a:buNone/>
              <a:defRPr sz="3000" i="1">
                <a:solidFill>
                  <a:schemeClr val="dk1"/>
                </a:solidFill>
              </a:defRPr>
            </a:lvl4pPr>
            <a:lvl5pPr lvl="4">
              <a:spcBef>
                <a:spcPts val="0"/>
              </a:spcBef>
              <a:spcAft>
                <a:spcPts val="0"/>
              </a:spcAft>
              <a:buClr>
                <a:schemeClr val="dk1"/>
              </a:buClr>
              <a:buSzPts val="3000"/>
              <a:buNone/>
              <a:defRPr sz="3000" i="1">
                <a:solidFill>
                  <a:schemeClr val="dk1"/>
                </a:solidFill>
              </a:defRPr>
            </a:lvl5pPr>
            <a:lvl6pPr lvl="5">
              <a:spcBef>
                <a:spcPts val="0"/>
              </a:spcBef>
              <a:spcAft>
                <a:spcPts val="0"/>
              </a:spcAft>
              <a:buClr>
                <a:schemeClr val="dk1"/>
              </a:buClr>
              <a:buSzPts val="3000"/>
              <a:buNone/>
              <a:defRPr sz="3000" i="1">
                <a:solidFill>
                  <a:schemeClr val="dk1"/>
                </a:solidFill>
              </a:defRPr>
            </a:lvl6pPr>
            <a:lvl7pPr lvl="6">
              <a:spcBef>
                <a:spcPts val="0"/>
              </a:spcBef>
              <a:spcAft>
                <a:spcPts val="0"/>
              </a:spcAft>
              <a:buClr>
                <a:schemeClr val="dk1"/>
              </a:buClr>
              <a:buSzPts val="3000"/>
              <a:buNone/>
              <a:defRPr sz="3000" i="1">
                <a:solidFill>
                  <a:schemeClr val="dk1"/>
                </a:solidFill>
              </a:defRPr>
            </a:lvl7pPr>
            <a:lvl8pPr lvl="7">
              <a:spcBef>
                <a:spcPts val="0"/>
              </a:spcBef>
              <a:spcAft>
                <a:spcPts val="0"/>
              </a:spcAft>
              <a:buClr>
                <a:schemeClr val="dk1"/>
              </a:buClr>
              <a:buSzPts val="3000"/>
              <a:buNone/>
              <a:defRPr sz="3000" i="1">
                <a:solidFill>
                  <a:schemeClr val="dk1"/>
                </a:solidFill>
              </a:defRPr>
            </a:lvl8pPr>
            <a:lvl9pPr lvl="8">
              <a:spcBef>
                <a:spcPts val="0"/>
              </a:spcBef>
              <a:spcAft>
                <a:spcPts val="0"/>
              </a:spcAft>
              <a:buClr>
                <a:schemeClr val="dk1"/>
              </a:buClr>
              <a:buSzPts val="3000"/>
              <a:buNone/>
              <a:defRPr sz="3000" i="1">
                <a:solidFill>
                  <a:schemeClr val="dk1"/>
                </a:solidFill>
              </a:defRPr>
            </a:lvl9pPr>
          </a:lstStyle>
          <a:p>
            <a:endParaRPr/>
          </a:p>
        </p:txBody>
      </p:sp>
      <p:sp>
        <p:nvSpPr>
          <p:cNvPr id="7" name="Google Shape;7;p1"/>
          <p:cNvSpPr txBox="1">
            <a:spLocks noGrp="1"/>
          </p:cNvSpPr>
          <p:nvPr>
            <p:ph type="body" idx="1"/>
          </p:nvPr>
        </p:nvSpPr>
        <p:spPr>
          <a:xfrm>
            <a:off x="951000" y="1536633"/>
            <a:ext cx="102900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Montserrat"/>
              <a:buChar char="●"/>
              <a:defRPr sz="1800">
                <a:solidFill>
                  <a:schemeClr val="dk2"/>
                </a:solidFill>
                <a:latin typeface="Montserrat"/>
                <a:ea typeface="Montserrat"/>
                <a:cs typeface="Montserrat"/>
                <a:sym typeface="Montserrat"/>
              </a:defRPr>
            </a:lvl1pPr>
            <a:lvl2pPr marL="914400" lvl="1" indent="-3175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2pPr>
            <a:lvl3pPr marL="1371600" lvl="2" indent="-3175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3pPr>
            <a:lvl4pPr marL="1828800" lvl="3" indent="-3175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4pPr>
            <a:lvl5pPr marL="2286000" lvl="4" indent="-3175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5pPr>
            <a:lvl6pPr marL="2743200" lvl="5" indent="-3175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6pPr>
            <a:lvl7pPr marL="3200400" lvl="6" indent="-3175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7pPr>
            <a:lvl8pPr marL="3657600" lvl="7" indent="-3175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8pPr>
            <a:lvl9pPr marL="4114800" lvl="8" indent="-3175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9pPr>
          </a:lstStyle>
          <a:p>
            <a:endParaRPr/>
          </a:p>
        </p:txBody>
      </p:sp>
    </p:spTree>
    <p:extLst>
      <p:ext uri="{BB962C8B-B14F-4D97-AF65-F5344CB8AC3E}">
        <p14:creationId xmlns:p14="http://schemas.microsoft.com/office/powerpoint/2010/main" val="3435158885"/>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AFE9383-CF8A-BE65-8248-946F2435C327}"/>
              </a:ext>
            </a:extLst>
          </p:cNvPr>
          <p:cNvSpPr>
            <a:spLocks noGrp="1"/>
          </p:cNvSpPr>
          <p:nvPr>
            <p:ph type="ctrTitle"/>
          </p:nvPr>
        </p:nvSpPr>
        <p:spPr/>
        <p:txBody>
          <a:bodyPr/>
          <a:lstStyle/>
          <a:p>
            <a:r>
              <a:rPr lang="tr-TR" dirty="0"/>
              <a:t>Media </a:t>
            </a:r>
            <a:r>
              <a:rPr lang="tr-TR" dirty="0" err="1"/>
              <a:t>Texts</a:t>
            </a:r>
            <a:r>
              <a:rPr lang="tr-TR" dirty="0"/>
              <a:t> &amp; </a:t>
            </a:r>
            <a:r>
              <a:rPr lang="tr-TR" dirty="0" err="1"/>
              <a:t>Translation</a:t>
            </a:r>
            <a:endParaRPr lang="en-US" dirty="0"/>
          </a:p>
        </p:txBody>
      </p:sp>
      <p:sp>
        <p:nvSpPr>
          <p:cNvPr id="3" name="Alt Başlık 2">
            <a:extLst>
              <a:ext uri="{FF2B5EF4-FFF2-40B4-BE49-F238E27FC236}">
                <a16:creationId xmlns:a16="http://schemas.microsoft.com/office/drawing/2014/main" id="{D27664A6-56C7-8440-53C7-45316D624426}"/>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1983874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8F1F96D-5CE5-C681-B07F-FBBCF1AEE985}"/>
              </a:ext>
            </a:extLst>
          </p:cNvPr>
          <p:cNvSpPr>
            <a:spLocks noGrp="1"/>
          </p:cNvSpPr>
          <p:nvPr>
            <p:ph type="title"/>
          </p:nvPr>
        </p:nvSpPr>
        <p:spPr/>
        <p:txBody>
          <a:bodyPr/>
          <a:lstStyle/>
          <a:p>
            <a:endParaRPr lang="en-US"/>
          </a:p>
        </p:txBody>
      </p:sp>
      <p:sp>
        <p:nvSpPr>
          <p:cNvPr id="3" name="Metin Yer Tutucusu 2">
            <a:extLst>
              <a:ext uri="{FF2B5EF4-FFF2-40B4-BE49-F238E27FC236}">
                <a16:creationId xmlns:a16="http://schemas.microsoft.com/office/drawing/2014/main" id="{E08E4C90-2D33-A16F-E27E-805EE4904EB6}"/>
              </a:ext>
            </a:extLst>
          </p:cNvPr>
          <p:cNvSpPr>
            <a:spLocks noGrp="1"/>
          </p:cNvSpPr>
          <p:nvPr>
            <p:ph type="body" idx="1"/>
          </p:nvPr>
        </p:nvSpPr>
        <p:spPr/>
        <p:txBody>
          <a:bodyPr/>
          <a:lstStyle/>
          <a:p>
            <a:r>
              <a:rPr lang="en-US" sz="2800" dirty="0"/>
              <a:t>***Adaptation does not mean to introduce new ideas or add new things that are not mentioned in the source text. Adaptation should be in the form of summarizing the source text, interpreting its ideas or simplifying its linguistic level to  create communication with the receiving audience.</a:t>
            </a:r>
          </a:p>
          <a:p>
            <a:endParaRPr lang="en-US" dirty="0"/>
          </a:p>
        </p:txBody>
      </p:sp>
    </p:spTree>
    <p:extLst>
      <p:ext uri="{BB962C8B-B14F-4D97-AF65-F5344CB8AC3E}">
        <p14:creationId xmlns:p14="http://schemas.microsoft.com/office/powerpoint/2010/main" val="29386419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a:extLst>
              <a:ext uri="{FF2B5EF4-FFF2-40B4-BE49-F238E27FC236}">
                <a16:creationId xmlns:a16="http://schemas.microsoft.com/office/drawing/2014/main" id="{D3FDDC13-DCBF-8279-A6D2-A191E0A31F54}"/>
              </a:ext>
            </a:extLst>
          </p:cNvPr>
          <p:cNvSpPr>
            <a:spLocks noGrp="1"/>
          </p:cNvSpPr>
          <p:nvPr>
            <p:ph type="body" idx="1"/>
          </p:nvPr>
        </p:nvSpPr>
        <p:spPr>
          <a:xfrm>
            <a:off x="475129" y="627529"/>
            <a:ext cx="10765871" cy="5464104"/>
          </a:xfrm>
        </p:spPr>
        <p:txBody>
          <a:bodyPr/>
          <a:lstStyle/>
          <a:p>
            <a:pPr marL="0" indent="0">
              <a:lnSpc>
                <a:spcPct val="200000"/>
              </a:lnSpc>
              <a:buNone/>
            </a:pPr>
            <a:r>
              <a:rPr lang="tr-TR" b="1" dirty="0"/>
              <a:t>SELECTION OF THE MATERIAL </a:t>
            </a:r>
            <a:endParaRPr lang="en-US" b="1" dirty="0"/>
          </a:p>
          <a:p>
            <a:pPr marL="342900" indent="-342900">
              <a:lnSpc>
                <a:spcPct val="200000"/>
              </a:lnSpc>
            </a:pPr>
            <a:r>
              <a:rPr lang="en-US" dirty="0"/>
              <a:t>The material should be selected according to the interest of the audience.</a:t>
            </a:r>
          </a:p>
          <a:p>
            <a:pPr marL="342900" indent="-342900">
              <a:lnSpc>
                <a:spcPct val="200000"/>
              </a:lnSpc>
            </a:pPr>
            <a:r>
              <a:rPr lang="en-US" dirty="0"/>
              <a:t>Credibility and the objectivity of the source medium is important</a:t>
            </a:r>
          </a:p>
          <a:p>
            <a:pPr marL="0" indent="0">
              <a:lnSpc>
                <a:spcPct val="200000"/>
              </a:lnSpc>
              <a:buNone/>
            </a:pPr>
            <a:r>
              <a:rPr lang="tr-TR" b="1" dirty="0"/>
              <a:t>TRANSLATION AND EDITING</a:t>
            </a:r>
            <a:endParaRPr lang="en-US" b="1" dirty="0"/>
          </a:p>
          <a:p>
            <a:pPr marL="342900" indent="-342900">
              <a:lnSpc>
                <a:spcPct val="200000"/>
              </a:lnSpc>
            </a:pPr>
            <a:r>
              <a:rPr lang="en-US" dirty="0"/>
              <a:t>Each media material had its own journalistic style and each country </a:t>
            </a:r>
            <a:r>
              <a:rPr lang="tr-TR" dirty="0"/>
              <a:t>has </a:t>
            </a:r>
            <a:r>
              <a:rPr lang="en-US" dirty="0"/>
              <a:t>its own journalistic rules and codes</a:t>
            </a:r>
          </a:p>
          <a:p>
            <a:pPr marL="342900" indent="-342900">
              <a:lnSpc>
                <a:spcPct val="200000"/>
              </a:lnSpc>
            </a:pPr>
            <a:r>
              <a:rPr lang="en-US" dirty="0"/>
              <a:t>After the translation </a:t>
            </a:r>
            <a:r>
              <a:rPr lang="tr-TR" dirty="0"/>
              <a:t>of </a:t>
            </a:r>
            <a:r>
              <a:rPr lang="en-US" dirty="0"/>
              <a:t>the media material</a:t>
            </a:r>
            <a:r>
              <a:rPr lang="tr-TR" dirty="0"/>
              <a:t>,</a:t>
            </a:r>
            <a:r>
              <a:rPr lang="en-US" dirty="0"/>
              <a:t> a translator should edit the translated material </a:t>
            </a:r>
            <a:r>
              <a:rPr lang="tr-TR" dirty="0"/>
              <a:t>in a </a:t>
            </a:r>
            <a:r>
              <a:rPr lang="en-US" dirty="0"/>
              <a:t>proper journalistic style</a:t>
            </a:r>
          </a:p>
          <a:p>
            <a:endParaRPr lang="en-US" dirty="0"/>
          </a:p>
        </p:txBody>
      </p:sp>
    </p:spTree>
    <p:extLst>
      <p:ext uri="{BB962C8B-B14F-4D97-AF65-F5344CB8AC3E}">
        <p14:creationId xmlns:p14="http://schemas.microsoft.com/office/powerpoint/2010/main" val="32869470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2F3116A-2F95-937B-9B6F-9F1B5B11EB61}"/>
              </a:ext>
            </a:extLst>
          </p:cNvPr>
          <p:cNvSpPr>
            <a:spLocks noGrp="1"/>
          </p:cNvSpPr>
          <p:nvPr>
            <p:ph type="title"/>
          </p:nvPr>
        </p:nvSpPr>
        <p:spPr/>
        <p:txBody>
          <a:bodyPr/>
          <a:lstStyle/>
          <a:p>
            <a:r>
              <a:rPr lang="tr-TR" dirty="0"/>
              <a:t>Türkçe Haber Metinleri</a:t>
            </a:r>
            <a:endParaRPr lang="en-US" dirty="0"/>
          </a:p>
        </p:txBody>
      </p:sp>
      <p:sp>
        <p:nvSpPr>
          <p:cNvPr id="3" name="Metin Yer Tutucusu 2">
            <a:extLst>
              <a:ext uri="{FF2B5EF4-FFF2-40B4-BE49-F238E27FC236}">
                <a16:creationId xmlns:a16="http://schemas.microsoft.com/office/drawing/2014/main" id="{C9839AAE-C126-2F5C-0FB1-7D3BA7CB5D3A}"/>
              </a:ext>
            </a:extLst>
          </p:cNvPr>
          <p:cNvSpPr>
            <a:spLocks noGrp="1"/>
          </p:cNvSpPr>
          <p:nvPr>
            <p:ph type="body" idx="1"/>
          </p:nvPr>
        </p:nvSpPr>
        <p:spPr>
          <a:xfrm>
            <a:off x="636494" y="1272988"/>
            <a:ext cx="10604506" cy="4818645"/>
          </a:xfrm>
        </p:spPr>
        <p:txBody>
          <a:bodyPr/>
          <a:lstStyle/>
          <a:p>
            <a:pPr marL="152396" indent="0">
              <a:buNone/>
            </a:pPr>
            <a:r>
              <a:rPr lang="en-US" b="1" dirty="0">
                <a:solidFill>
                  <a:srgbClr val="002060"/>
                </a:solidFill>
              </a:rPr>
              <a:t>HABERİN GİRİŞİ</a:t>
            </a:r>
            <a:endParaRPr lang="tr-TR" b="1" dirty="0">
              <a:solidFill>
                <a:srgbClr val="002060"/>
              </a:solidFill>
            </a:endParaRPr>
          </a:p>
          <a:p>
            <a:pPr marL="952485" lvl="1" indent="-228600">
              <a:lnSpc>
                <a:spcPct val="90000"/>
              </a:lnSpc>
              <a:spcBef>
                <a:spcPts val="1000"/>
              </a:spcBef>
              <a:buClrTx/>
              <a:buSzTx/>
              <a:buFont typeface="Arial" panose="020B0604020202020204" pitchFamily="34" charset="0"/>
              <a:buChar char="•"/>
              <a:defRPr/>
            </a:pPr>
            <a:r>
              <a:rPr kumimoji="0" lang="tr-TR" sz="3200" b="0" i="0" u="none" strike="noStrike" kern="1200" cap="none" spc="0" normalizeH="0" baseline="0" noProof="0" dirty="0">
                <a:ln>
                  <a:noFill/>
                </a:ln>
                <a:solidFill>
                  <a:srgbClr val="000000"/>
                </a:solidFill>
                <a:effectLst/>
                <a:uLnTx/>
                <a:uFillTx/>
                <a:latin typeface="Calibri"/>
                <a:ea typeface="+mn-ea"/>
                <a:cs typeface="+mn-cs"/>
              </a:rPr>
              <a:t>Haberin giriş cümlesi yani «</a:t>
            </a:r>
            <a:r>
              <a:rPr kumimoji="0" lang="tr-TR" sz="3200" b="0" i="0" u="none" strike="noStrike" kern="1200" cap="none" spc="0" normalizeH="0" baseline="0" noProof="0" dirty="0" err="1">
                <a:ln>
                  <a:noFill/>
                </a:ln>
                <a:solidFill>
                  <a:srgbClr val="000000"/>
                </a:solidFill>
                <a:effectLst/>
                <a:uLnTx/>
                <a:uFillTx/>
                <a:latin typeface="Calibri"/>
                <a:ea typeface="+mn-ea"/>
                <a:cs typeface="+mn-cs"/>
              </a:rPr>
              <a:t>flash</a:t>
            </a:r>
            <a:r>
              <a:rPr kumimoji="0" lang="tr-TR" sz="3200" b="0" i="0" u="none" strike="noStrike" kern="1200" cap="none" spc="0" normalizeH="0" baseline="0" noProof="0" dirty="0">
                <a:ln>
                  <a:noFill/>
                </a:ln>
                <a:solidFill>
                  <a:srgbClr val="000000"/>
                </a:solidFill>
                <a:effectLst/>
                <a:uLnTx/>
                <a:uFillTx/>
                <a:latin typeface="Calibri"/>
                <a:ea typeface="+mn-ea"/>
                <a:cs typeface="+mn-cs"/>
              </a:rPr>
              <a:t>» kısa olmalıdır.</a:t>
            </a:r>
          </a:p>
          <a:p>
            <a:pPr marL="952485" lvl="1" indent="-228600">
              <a:lnSpc>
                <a:spcPct val="90000"/>
              </a:lnSpc>
              <a:spcBef>
                <a:spcPts val="1000"/>
              </a:spcBef>
              <a:buClrTx/>
              <a:buSzTx/>
              <a:buFont typeface="Arial" panose="020B0604020202020204" pitchFamily="34" charset="0"/>
              <a:buChar char="•"/>
              <a:defRPr/>
            </a:pPr>
            <a:r>
              <a:rPr kumimoji="0" lang="tr-TR" sz="3200" b="0" i="0" u="none" strike="noStrike" kern="1200" cap="none" spc="0" normalizeH="0" baseline="0" noProof="0" dirty="0">
                <a:ln>
                  <a:noFill/>
                </a:ln>
                <a:solidFill>
                  <a:srgbClr val="000000"/>
                </a:solidFill>
                <a:effectLst/>
                <a:uLnTx/>
                <a:uFillTx/>
                <a:latin typeface="Calibri"/>
                <a:ea typeface="+mn-ea"/>
                <a:cs typeface="+mn-cs"/>
              </a:rPr>
              <a:t>Flash en fazla bir veya iki cümleden oluşmalıdır.</a:t>
            </a:r>
          </a:p>
          <a:p>
            <a:pPr marL="952485" lvl="1" indent="-228600">
              <a:lnSpc>
                <a:spcPct val="90000"/>
              </a:lnSpc>
              <a:spcBef>
                <a:spcPts val="1000"/>
              </a:spcBef>
              <a:buClrTx/>
              <a:buSzTx/>
              <a:buFont typeface="Arial" panose="020B0604020202020204" pitchFamily="34" charset="0"/>
              <a:buChar char="•"/>
              <a:defRPr/>
            </a:pPr>
            <a:r>
              <a:rPr kumimoji="0" lang="tr-TR" sz="3200" b="0" i="0" u="none" strike="noStrike" kern="1200" cap="none" spc="0" normalizeH="0" baseline="0" noProof="0" dirty="0">
                <a:ln>
                  <a:noFill/>
                </a:ln>
                <a:solidFill>
                  <a:srgbClr val="000000"/>
                </a:solidFill>
                <a:effectLst/>
                <a:uLnTx/>
                <a:uFillTx/>
                <a:latin typeface="Calibri"/>
                <a:ea typeface="+mn-ea"/>
                <a:cs typeface="+mn-cs"/>
              </a:rPr>
              <a:t>Özne ile yüklem arası uzun tutulmamalıdır.</a:t>
            </a:r>
          </a:p>
          <a:p>
            <a:pPr marL="952485" lvl="1" indent="-228600">
              <a:lnSpc>
                <a:spcPct val="90000"/>
              </a:lnSpc>
              <a:spcBef>
                <a:spcPts val="1000"/>
              </a:spcBef>
              <a:buClrTx/>
              <a:buSzTx/>
              <a:buFont typeface="Arial" panose="020B0604020202020204" pitchFamily="34" charset="0"/>
              <a:buChar char="•"/>
              <a:defRPr/>
            </a:pPr>
            <a:r>
              <a:rPr kumimoji="0" lang="tr-TR" sz="3200" b="0" i="0" u="none" strike="noStrike" kern="1200" cap="none" spc="0" normalizeH="0" baseline="0" noProof="0" dirty="0">
                <a:ln>
                  <a:noFill/>
                </a:ln>
                <a:solidFill>
                  <a:srgbClr val="000000"/>
                </a:solidFill>
                <a:effectLst/>
                <a:uLnTx/>
                <a:uFillTx/>
                <a:latin typeface="Calibri"/>
                <a:ea typeface="+mn-ea"/>
                <a:cs typeface="+mn-cs"/>
              </a:rPr>
              <a:t>Giriş paragrafında genellikle «kim» ve «ne» sorularının cevabı ile başlanır. Olayın yeri çok olağandışı olmadığı sürece habere «ne zaman» ve «nerede» sorularının cevabı verilerek başlanmaz.</a:t>
            </a:r>
          </a:p>
          <a:p>
            <a:pPr marL="952485" lvl="1" indent="-228600">
              <a:lnSpc>
                <a:spcPct val="90000"/>
              </a:lnSpc>
              <a:spcBef>
                <a:spcPts val="1000"/>
              </a:spcBef>
              <a:buClrTx/>
              <a:buSzTx/>
              <a:buFont typeface="Arial" panose="020B0604020202020204" pitchFamily="34" charset="0"/>
              <a:buChar char="•"/>
              <a:defRPr/>
            </a:pPr>
            <a:r>
              <a:rPr kumimoji="0" lang="tr-TR" sz="3200" b="0" i="0" u="none" strike="noStrike" kern="1200" cap="none" spc="0" normalizeH="0" baseline="0" noProof="0" dirty="0">
                <a:ln>
                  <a:noFill/>
                </a:ln>
                <a:solidFill>
                  <a:srgbClr val="000000"/>
                </a:solidFill>
                <a:effectLst/>
                <a:uLnTx/>
                <a:uFillTx/>
                <a:latin typeface="Calibri"/>
                <a:ea typeface="+mn-ea"/>
                <a:cs typeface="+mn-cs"/>
              </a:rPr>
              <a:t>Haberin ilgi çekip çekmeyeceğini ilk 10 kelime belirler.</a:t>
            </a:r>
          </a:p>
          <a:p>
            <a:endParaRPr lang="en-US" dirty="0"/>
          </a:p>
        </p:txBody>
      </p:sp>
    </p:spTree>
    <p:extLst>
      <p:ext uri="{BB962C8B-B14F-4D97-AF65-F5344CB8AC3E}">
        <p14:creationId xmlns:p14="http://schemas.microsoft.com/office/powerpoint/2010/main" val="2708577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BFEC594-018A-104F-B28A-73A3FCD99456}"/>
              </a:ext>
            </a:extLst>
          </p:cNvPr>
          <p:cNvSpPr>
            <a:spLocks noGrp="1"/>
          </p:cNvSpPr>
          <p:nvPr>
            <p:ph type="title"/>
          </p:nvPr>
        </p:nvSpPr>
        <p:spPr/>
        <p:txBody>
          <a:bodyPr/>
          <a:lstStyle/>
          <a:p>
            <a:r>
              <a:rPr lang="en-US" dirty="0">
                <a:solidFill>
                  <a:srgbClr val="002060"/>
                </a:solidFill>
              </a:rPr>
              <a:t>HABERİN DEVAMI</a:t>
            </a:r>
          </a:p>
        </p:txBody>
      </p:sp>
      <p:sp>
        <p:nvSpPr>
          <p:cNvPr id="3" name="Metin Yer Tutucusu 2">
            <a:extLst>
              <a:ext uri="{FF2B5EF4-FFF2-40B4-BE49-F238E27FC236}">
                <a16:creationId xmlns:a16="http://schemas.microsoft.com/office/drawing/2014/main" id="{FDFA3098-8767-78D2-6405-8EB513640C90}"/>
              </a:ext>
            </a:extLst>
          </p:cNvPr>
          <p:cNvSpPr>
            <a:spLocks noGrp="1"/>
          </p:cNvSpPr>
          <p:nvPr>
            <p:ph type="body" idx="1"/>
          </p:nvPr>
        </p:nvSpPr>
        <p:spPr>
          <a:xfrm>
            <a:off x="951000" y="1697233"/>
            <a:ext cx="7090341" cy="4129826"/>
          </a:xfrm>
        </p:spPr>
        <p:txBody>
          <a:bodyPr/>
          <a:lstStyle/>
          <a:p>
            <a:pPr marL="28575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tr-TR" sz="2800" b="0" i="0" u="none" strike="noStrike" kern="1200" cap="none" spc="0" normalizeH="0" baseline="0" noProof="0" dirty="0">
                <a:ln>
                  <a:noFill/>
                </a:ln>
                <a:solidFill>
                  <a:srgbClr val="000000"/>
                </a:solidFill>
                <a:effectLst/>
                <a:uLnTx/>
                <a:uFillTx/>
                <a:latin typeface="Calibri"/>
                <a:ea typeface="+mn-ea"/>
                <a:cs typeface="+mn-cs"/>
              </a:rPr>
              <a:t>Paragraflar birbirinden farklı uzunlukta olmalı. </a:t>
            </a:r>
          </a:p>
          <a:p>
            <a:pPr marL="28575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tr-TR" sz="2800" b="0" i="0" u="none" strike="noStrike" kern="1200" cap="none" spc="0" normalizeH="0" baseline="0" noProof="0" dirty="0">
                <a:ln>
                  <a:noFill/>
                </a:ln>
                <a:solidFill>
                  <a:srgbClr val="000000"/>
                </a:solidFill>
                <a:effectLst/>
                <a:uLnTx/>
                <a:uFillTx/>
                <a:latin typeface="Calibri"/>
                <a:ea typeface="+mn-ea"/>
                <a:cs typeface="+mn-cs"/>
              </a:rPr>
              <a:t>Uzun paragraflar iki veya üç paragrafa bölünmelidir.</a:t>
            </a:r>
          </a:p>
          <a:p>
            <a:pPr marL="28575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tr-TR" sz="2800" b="0" i="0" u="none" strike="noStrike" kern="1200" cap="none" spc="0" normalizeH="0" baseline="0" noProof="0" dirty="0">
                <a:ln>
                  <a:noFill/>
                </a:ln>
                <a:solidFill>
                  <a:srgbClr val="000000"/>
                </a:solidFill>
                <a:effectLst/>
                <a:uLnTx/>
                <a:uFillTx/>
                <a:latin typeface="Calibri"/>
                <a:ea typeface="+mn-ea"/>
                <a:cs typeface="+mn-cs"/>
              </a:rPr>
              <a:t>Her bir paragraf bir ile üç cümle ve en fazla 60 kelime ile sınırlanmalıdır.</a:t>
            </a:r>
          </a:p>
          <a:p>
            <a:pPr marL="28575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tr-TR" sz="2800" b="0" i="0" u="none" strike="noStrike" kern="1200" cap="none" spc="0" normalizeH="0" baseline="0" noProof="0" dirty="0">
                <a:ln>
                  <a:noFill/>
                </a:ln>
                <a:solidFill>
                  <a:srgbClr val="000000"/>
                </a:solidFill>
                <a:effectLst/>
                <a:uLnTx/>
                <a:uFillTx/>
                <a:latin typeface="Calibri"/>
                <a:ea typeface="+mn-ea"/>
                <a:cs typeface="+mn-cs"/>
              </a:rPr>
              <a:t>Her paragrafta sadece bir fikir ifade edilmelidir.</a:t>
            </a:r>
          </a:p>
          <a:p>
            <a:pPr marL="28575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tr-TR" sz="2800" b="0" i="0" u="none" strike="noStrike" kern="1200" cap="none" spc="0" normalizeH="0" baseline="0" noProof="0" dirty="0">
                <a:ln>
                  <a:noFill/>
                </a:ln>
                <a:solidFill>
                  <a:srgbClr val="000000"/>
                </a:solidFill>
                <a:effectLst/>
                <a:uLnTx/>
                <a:uFillTx/>
                <a:latin typeface="Calibri"/>
                <a:ea typeface="+mn-ea"/>
                <a:cs typeface="+mn-cs"/>
              </a:rPr>
              <a:t>Haberin son paragrafında yeni bilgi verilmez. Bilgiler haberin ilk birkaç paragrafında yer alır</a:t>
            </a:r>
            <a:endParaRPr lang="en-US" dirty="0"/>
          </a:p>
        </p:txBody>
      </p:sp>
      <p:pic>
        <p:nvPicPr>
          <p:cNvPr id="4" name="Resim 3">
            <a:extLst>
              <a:ext uri="{FF2B5EF4-FFF2-40B4-BE49-F238E27FC236}">
                <a16:creationId xmlns:a16="http://schemas.microsoft.com/office/drawing/2014/main" id="{02B4E63E-15A5-CF14-95A6-308E18991566}"/>
              </a:ext>
            </a:extLst>
          </p:cNvPr>
          <p:cNvPicPr>
            <a:picLocks noChangeAspect="1"/>
          </p:cNvPicPr>
          <p:nvPr/>
        </p:nvPicPr>
        <p:blipFill>
          <a:blip r:embed="rId2"/>
          <a:stretch>
            <a:fillRect/>
          </a:stretch>
        </p:blipFill>
        <p:spPr>
          <a:xfrm>
            <a:off x="8373036" y="1192306"/>
            <a:ext cx="3730393" cy="4834898"/>
          </a:xfrm>
          <a:prstGeom prst="rect">
            <a:avLst/>
          </a:prstGeom>
        </p:spPr>
      </p:pic>
    </p:spTree>
    <p:extLst>
      <p:ext uri="{BB962C8B-B14F-4D97-AF65-F5344CB8AC3E}">
        <p14:creationId xmlns:p14="http://schemas.microsoft.com/office/powerpoint/2010/main" val="41331005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AFDB83D-2A04-F264-B310-D52DDB8E042E}"/>
              </a:ext>
            </a:extLst>
          </p:cNvPr>
          <p:cNvSpPr>
            <a:spLocks noGrp="1"/>
          </p:cNvSpPr>
          <p:nvPr>
            <p:ph type="title"/>
          </p:nvPr>
        </p:nvSpPr>
        <p:spPr/>
        <p:txBody>
          <a:bodyPr/>
          <a:lstStyle/>
          <a:p>
            <a:r>
              <a:rPr lang="en-US" dirty="0"/>
              <a:t>REDAKSİYON</a:t>
            </a:r>
          </a:p>
        </p:txBody>
      </p:sp>
      <p:sp>
        <p:nvSpPr>
          <p:cNvPr id="3" name="Metin Yer Tutucusu 2">
            <a:extLst>
              <a:ext uri="{FF2B5EF4-FFF2-40B4-BE49-F238E27FC236}">
                <a16:creationId xmlns:a16="http://schemas.microsoft.com/office/drawing/2014/main" id="{C34D8302-6462-E5B1-1DDC-7D39579B0E16}"/>
              </a:ext>
            </a:extLst>
          </p:cNvPr>
          <p:cNvSpPr>
            <a:spLocks noGrp="1"/>
          </p:cNvSpPr>
          <p:nvPr>
            <p:ph type="body" idx="1"/>
          </p:nvPr>
        </p:nvSpPr>
        <p:spPr/>
        <p:txBody>
          <a:bodyPr/>
          <a:lstStyle/>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tr-TR" sz="2800" b="0" i="0" u="none" strike="noStrike" kern="1200" cap="none" spc="0" normalizeH="0" baseline="0" noProof="0" dirty="0">
                <a:ln>
                  <a:noFill/>
                </a:ln>
                <a:solidFill>
                  <a:prstClr val="black"/>
                </a:solidFill>
                <a:effectLst/>
                <a:uLnTx/>
                <a:uFillTx/>
                <a:latin typeface="Calibri"/>
                <a:ea typeface="+mn-ea"/>
                <a:cs typeface="+mn-cs"/>
              </a:rPr>
              <a:t>Tarih ve yer belirtilirken sıralama tarih ve yer şeklinde olur.</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tr-TR" sz="2800" b="0" i="0" u="none" strike="noStrike" kern="1200" cap="none" spc="0" normalizeH="0" baseline="0" noProof="0" dirty="0">
                <a:ln>
                  <a:noFill/>
                </a:ln>
                <a:solidFill>
                  <a:prstClr val="black"/>
                </a:solidFill>
                <a:effectLst/>
                <a:uLnTx/>
                <a:uFillTx/>
                <a:latin typeface="Calibri"/>
                <a:ea typeface="+mn-ea"/>
                <a:cs typeface="+mn-cs"/>
              </a:rPr>
              <a:t>Saat, tarih ve yer arasına virgül konulmaz.</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tr-TR" sz="2800" b="0" i="0" u="none" strike="noStrike" kern="1200" cap="none" spc="0" normalizeH="0" baseline="0" noProof="0" dirty="0">
                <a:ln>
                  <a:noFill/>
                </a:ln>
                <a:solidFill>
                  <a:prstClr val="black"/>
                </a:solidFill>
                <a:effectLst/>
                <a:uLnTx/>
                <a:uFillTx/>
                <a:latin typeface="Calibri"/>
                <a:ea typeface="+mn-ea"/>
                <a:cs typeface="+mn-cs"/>
              </a:rPr>
              <a:t>Ad, </a:t>
            </a:r>
            <a:r>
              <a:rPr kumimoji="0" lang="tr-TR" sz="2800" b="0" i="0" u="none" strike="noStrike" kern="1200" cap="none" spc="0" normalizeH="0" baseline="0" noProof="0" dirty="0" err="1">
                <a:ln>
                  <a:noFill/>
                </a:ln>
                <a:solidFill>
                  <a:prstClr val="black"/>
                </a:solidFill>
                <a:effectLst/>
                <a:uLnTx/>
                <a:uFillTx/>
                <a:latin typeface="Calibri"/>
                <a:ea typeface="+mn-ea"/>
                <a:cs typeface="+mn-cs"/>
              </a:rPr>
              <a:t>soyad</a:t>
            </a:r>
            <a:r>
              <a:rPr kumimoji="0" lang="tr-TR" sz="2800" b="0" i="0" u="none" strike="noStrike" kern="1200" cap="none" spc="0" normalizeH="0" baseline="0" noProof="0" dirty="0">
                <a:ln>
                  <a:noFill/>
                </a:ln>
                <a:solidFill>
                  <a:prstClr val="black"/>
                </a:solidFill>
                <a:effectLst/>
                <a:uLnTx/>
                <a:uFillTx/>
                <a:latin typeface="Calibri"/>
                <a:ea typeface="+mn-ea"/>
                <a:cs typeface="+mn-cs"/>
              </a:rPr>
              <a:t> ve unvanlardan önce «bay», «bayan», «sayın» gibi ifadeler kullanılmaz.</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tr-TR" sz="2800" b="0" i="0" u="none" strike="noStrike" kern="1200" cap="none" spc="0" normalizeH="0" baseline="0" noProof="0" dirty="0">
                <a:ln>
                  <a:noFill/>
                </a:ln>
                <a:solidFill>
                  <a:prstClr val="black"/>
                </a:solidFill>
                <a:effectLst/>
                <a:uLnTx/>
                <a:uFillTx/>
                <a:latin typeface="Calibri"/>
                <a:ea typeface="+mn-ea"/>
                <a:cs typeface="+mn-cs"/>
              </a:rPr>
              <a:t>Haberde adı geçen kişilerin ad ve soyadları sadece bir kere tam yazılır. İkinci defa kullanıldığında sadece soyadı kullanılır.</a:t>
            </a:r>
          </a:p>
          <a:p>
            <a:endParaRPr lang="en-US" dirty="0"/>
          </a:p>
        </p:txBody>
      </p:sp>
    </p:spTree>
    <p:extLst>
      <p:ext uri="{BB962C8B-B14F-4D97-AF65-F5344CB8AC3E}">
        <p14:creationId xmlns:p14="http://schemas.microsoft.com/office/powerpoint/2010/main" val="42177958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CA5EE8D-27C6-A764-A9D6-EB8519F14468}"/>
              </a:ext>
            </a:extLst>
          </p:cNvPr>
          <p:cNvSpPr>
            <a:spLocks noGrp="1"/>
          </p:cNvSpPr>
          <p:nvPr>
            <p:ph type="title"/>
          </p:nvPr>
        </p:nvSpPr>
        <p:spPr/>
        <p:txBody>
          <a:bodyPr/>
          <a:lstStyle/>
          <a:p>
            <a:r>
              <a:rPr lang="en-US" dirty="0"/>
              <a:t>GENEL KURALLAR</a:t>
            </a:r>
          </a:p>
        </p:txBody>
      </p:sp>
      <p:sp>
        <p:nvSpPr>
          <p:cNvPr id="3" name="Metin Yer Tutucusu 2">
            <a:extLst>
              <a:ext uri="{FF2B5EF4-FFF2-40B4-BE49-F238E27FC236}">
                <a16:creationId xmlns:a16="http://schemas.microsoft.com/office/drawing/2014/main" id="{469C148A-AC5D-EEDA-0E01-9D4B79FF7384}"/>
              </a:ext>
            </a:extLst>
          </p:cNvPr>
          <p:cNvSpPr>
            <a:spLocks noGrp="1"/>
          </p:cNvSpPr>
          <p:nvPr>
            <p:ph type="body" idx="1"/>
          </p:nvPr>
        </p:nvSpPr>
        <p:spPr/>
        <p:txBody>
          <a:bodyPr/>
          <a:lstStyle/>
          <a:p>
            <a:pPr marL="28575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tr-TR" sz="2400" b="0" i="0" u="none" strike="noStrike" kern="1200" cap="none" spc="0" normalizeH="0" baseline="0" noProof="0" dirty="0">
                <a:ln>
                  <a:noFill/>
                </a:ln>
                <a:solidFill>
                  <a:srgbClr val="000000"/>
                </a:solidFill>
                <a:effectLst/>
                <a:uLnTx/>
                <a:uFillTx/>
                <a:latin typeface="Calibri"/>
                <a:ea typeface="+mn-ea"/>
                <a:cs typeface="+mn-cs"/>
              </a:rPr>
              <a:t>Haberde kaynak göstermek çok önemlidir. Bilgi ve açıklama daima yetkililerden gelir.</a:t>
            </a:r>
          </a:p>
          <a:p>
            <a:pPr marL="57150" marR="0" lvl="0" indent="0" algn="l" defTabSz="914400" rtl="0" eaLnBrk="1" fontAlgn="auto" latinLnBrk="0" hangingPunct="1">
              <a:lnSpc>
                <a:spcPct val="90000"/>
              </a:lnSpc>
              <a:spcBef>
                <a:spcPts val="0"/>
              </a:spcBef>
              <a:spcAft>
                <a:spcPts val="600"/>
              </a:spcAft>
              <a:buClrTx/>
              <a:buSzTx/>
              <a:buFontTx/>
              <a:buNone/>
              <a:tabLst/>
              <a:defRPr/>
            </a:pPr>
            <a:r>
              <a:rPr kumimoji="0" lang="tr-TR" sz="2400" b="0" i="0" u="none" strike="noStrike" kern="1200" cap="none" spc="0" normalizeH="0" baseline="0" noProof="0" dirty="0">
                <a:ln>
                  <a:noFill/>
                </a:ln>
                <a:solidFill>
                  <a:srgbClr val="000000"/>
                </a:solidFill>
                <a:effectLst/>
                <a:uLnTx/>
                <a:uFillTx/>
                <a:latin typeface="Calibri"/>
                <a:ea typeface="+mn-ea"/>
                <a:cs typeface="+mn-cs"/>
              </a:rPr>
              <a:t>Sağlık Bakanlığından alınan bilgiye göre </a:t>
            </a:r>
          </a:p>
          <a:p>
            <a:pPr marL="57150" marR="0" lvl="0" indent="0" algn="l" defTabSz="914400" rtl="0" eaLnBrk="1" fontAlgn="auto" latinLnBrk="0" hangingPunct="1">
              <a:lnSpc>
                <a:spcPct val="90000"/>
              </a:lnSpc>
              <a:spcBef>
                <a:spcPts val="0"/>
              </a:spcBef>
              <a:spcAft>
                <a:spcPts val="600"/>
              </a:spcAft>
              <a:buClrTx/>
              <a:buSzTx/>
              <a:buFontTx/>
              <a:buNone/>
              <a:tabLst/>
              <a:defRPr/>
            </a:pPr>
            <a:r>
              <a:rPr kumimoji="0" lang="tr-TR" sz="2400" b="0" i="0" u="none" strike="noStrike" kern="1200" cap="none" spc="0" normalizeH="0" baseline="0" noProof="0" dirty="0">
                <a:ln>
                  <a:noFill/>
                </a:ln>
                <a:solidFill>
                  <a:srgbClr val="000000"/>
                </a:solidFill>
                <a:effectLst/>
                <a:uLnTx/>
                <a:uFillTx/>
                <a:latin typeface="Calibri"/>
                <a:ea typeface="+mn-ea"/>
                <a:cs typeface="+mn-cs"/>
              </a:rPr>
              <a:t>Sağlık Bakanlığı yetkililerinden alınan bilgiye göre</a:t>
            </a:r>
          </a:p>
          <a:p>
            <a:pPr marL="57150" marR="0" lvl="0" indent="0" algn="l" defTabSz="914400" rtl="0" eaLnBrk="1" fontAlgn="auto" latinLnBrk="0" hangingPunct="1">
              <a:lnSpc>
                <a:spcPct val="90000"/>
              </a:lnSpc>
              <a:spcBef>
                <a:spcPts val="0"/>
              </a:spcBef>
              <a:spcAft>
                <a:spcPts val="60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a:p>
            <a:pPr marL="28575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tr-TR" sz="2400" b="0" i="0" u="none" strike="noStrike" kern="1200" cap="none" spc="0" normalizeH="0" baseline="0" noProof="0" dirty="0">
                <a:ln>
                  <a:noFill/>
                </a:ln>
                <a:solidFill>
                  <a:srgbClr val="000000"/>
                </a:solidFill>
                <a:effectLst/>
                <a:uLnTx/>
                <a:uFillTx/>
                <a:latin typeface="Calibri"/>
                <a:ea typeface="+mn-ea"/>
                <a:cs typeface="+mn-cs"/>
              </a:rPr>
              <a:t>Trafik kuralları meydana gelir, olmaz, oluşmaz, gerçekleşmez.</a:t>
            </a:r>
          </a:p>
          <a:p>
            <a:pPr marL="28575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tr-TR" sz="2400" b="0" i="0" u="none" strike="noStrike" kern="1200" cap="none" spc="0" normalizeH="0" baseline="0" noProof="0" dirty="0">
              <a:ln>
                <a:noFill/>
              </a:ln>
              <a:solidFill>
                <a:srgbClr val="000000"/>
              </a:solidFill>
              <a:effectLst/>
              <a:uLnTx/>
              <a:uFillTx/>
              <a:latin typeface="Calibri"/>
              <a:ea typeface="+mn-ea"/>
              <a:cs typeface="+mn-cs"/>
            </a:endParaRPr>
          </a:p>
          <a:p>
            <a:pPr marL="28575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tr-TR" sz="2400" b="0" i="0" u="none" strike="noStrike" kern="1200" cap="none" spc="0" normalizeH="0" baseline="0" noProof="0" dirty="0">
                <a:ln>
                  <a:noFill/>
                </a:ln>
                <a:solidFill>
                  <a:srgbClr val="000000"/>
                </a:solidFill>
                <a:effectLst/>
                <a:uLnTx/>
                <a:uFillTx/>
                <a:latin typeface="Calibri"/>
                <a:ea typeface="+mn-ea"/>
                <a:cs typeface="+mn-cs"/>
              </a:rPr>
              <a:t>Sıfatlar önünde bulundukları ismi niteler. Haberde «eski» </a:t>
            </a:r>
            <a:r>
              <a:rPr kumimoji="0" lang="tr-TR" sz="2400" b="0" i="0" u="none" strike="noStrike" kern="1200" cap="none" spc="0" normalizeH="0" baseline="0" noProof="0" dirty="0" err="1">
                <a:ln>
                  <a:noFill/>
                </a:ln>
                <a:solidFill>
                  <a:srgbClr val="000000"/>
                </a:solidFill>
                <a:effectLst/>
                <a:uLnTx/>
                <a:uFillTx/>
                <a:latin typeface="Calibri"/>
                <a:ea typeface="+mn-ea"/>
                <a:cs typeface="+mn-cs"/>
              </a:rPr>
              <a:t>nin</a:t>
            </a:r>
            <a:r>
              <a:rPr kumimoji="0" lang="tr-TR" sz="2400" b="0" i="0" u="none" strike="noStrike" kern="1200" cap="none" spc="0" normalizeH="0" baseline="0" noProof="0" dirty="0">
                <a:ln>
                  <a:noFill/>
                </a:ln>
                <a:solidFill>
                  <a:srgbClr val="000000"/>
                </a:solidFill>
                <a:effectLst/>
                <a:uLnTx/>
                <a:uFillTx/>
                <a:latin typeface="Calibri"/>
                <a:ea typeface="+mn-ea"/>
                <a:cs typeface="+mn-cs"/>
              </a:rPr>
              <a:t> kullanım yeri önemlidir. İsim tamlamasından önce gelir.</a:t>
            </a:r>
          </a:p>
          <a:p>
            <a:pPr marL="57150" marR="0" lvl="0" indent="0" algn="l" defTabSz="914400" rtl="0" eaLnBrk="1" fontAlgn="auto" latinLnBrk="0" hangingPunct="1">
              <a:lnSpc>
                <a:spcPct val="90000"/>
              </a:lnSpc>
              <a:spcBef>
                <a:spcPts val="0"/>
              </a:spcBef>
              <a:spcAft>
                <a:spcPts val="600"/>
              </a:spcAft>
              <a:buClrTx/>
              <a:buSzTx/>
              <a:buFontTx/>
              <a:buNone/>
              <a:tabLst/>
              <a:defRPr/>
            </a:pPr>
            <a:r>
              <a:rPr kumimoji="0" lang="tr-TR" sz="2400" b="0" i="0" u="none" strike="noStrike" kern="1200" cap="none" spc="0" normalizeH="0" baseline="0" noProof="0" dirty="0">
                <a:ln>
                  <a:noFill/>
                </a:ln>
                <a:solidFill>
                  <a:srgbClr val="000000"/>
                </a:solidFill>
                <a:effectLst/>
                <a:uLnTx/>
                <a:uFillTx/>
                <a:latin typeface="Calibri"/>
                <a:ea typeface="+mn-ea"/>
                <a:cs typeface="+mn-cs"/>
              </a:rPr>
              <a:t>«Eski İngiltere Başbakanı» </a:t>
            </a: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a:p>
            <a:endParaRPr lang="en-US" dirty="0"/>
          </a:p>
        </p:txBody>
      </p:sp>
    </p:spTree>
    <p:extLst>
      <p:ext uri="{BB962C8B-B14F-4D97-AF65-F5344CB8AC3E}">
        <p14:creationId xmlns:p14="http://schemas.microsoft.com/office/powerpoint/2010/main" val="39281474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A027E73-C893-2B2C-94B4-DA9A3ED32142}"/>
              </a:ext>
            </a:extLst>
          </p:cNvPr>
          <p:cNvSpPr>
            <a:spLocks noGrp="1"/>
          </p:cNvSpPr>
          <p:nvPr>
            <p:ph type="title"/>
          </p:nvPr>
        </p:nvSpPr>
        <p:spPr/>
        <p:txBody>
          <a:bodyPr/>
          <a:lstStyle/>
          <a:p>
            <a:r>
              <a:rPr lang="tr-TR" dirty="0"/>
              <a:t>Genel Kurallar</a:t>
            </a:r>
            <a:endParaRPr lang="en-US" dirty="0"/>
          </a:p>
        </p:txBody>
      </p:sp>
      <p:sp>
        <p:nvSpPr>
          <p:cNvPr id="3" name="Metin Yer Tutucusu 2">
            <a:extLst>
              <a:ext uri="{FF2B5EF4-FFF2-40B4-BE49-F238E27FC236}">
                <a16:creationId xmlns:a16="http://schemas.microsoft.com/office/drawing/2014/main" id="{55614599-72A7-6A32-2932-51964629F742}"/>
              </a:ext>
            </a:extLst>
          </p:cNvPr>
          <p:cNvSpPr>
            <a:spLocks noGrp="1"/>
          </p:cNvSpPr>
          <p:nvPr>
            <p:ph type="body" idx="1"/>
          </p:nvPr>
        </p:nvSpPr>
        <p:spPr/>
        <p:txBody>
          <a:bodyPr/>
          <a:lstStyle/>
          <a:p>
            <a:r>
              <a:rPr lang="en-US" dirty="0" err="1"/>
              <a:t>Okuyucuyu</a:t>
            </a:r>
            <a:r>
              <a:rPr lang="en-US" dirty="0"/>
              <a:t> </a:t>
            </a:r>
            <a:r>
              <a:rPr lang="en-US" dirty="0" err="1"/>
              <a:t>sözlük</a:t>
            </a:r>
            <a:r>
              <a:rPr lang="en-US" dirty="0"/>
              <a:t> </a:t>
            </a:r>
            <a:r>
              <a:rPr lang="en-US" dirty="0" err="1"/>
              <a:t>kullanmaya</a:t>
            </a:r>
            <a:r>
              <a:rPr lang="en-US" dirty="0"/>
              <a:t> </a:t>
            </a:r>
            <a:r>
              <a:rPr lang="en-US" dirty="0" err="1"/>
              <a:t>sevk</a:t>
            </a:r>
            <a:r>
              <a:rPr lang="en-US" dirty="0"/>
              <a:t> </a:t>
            </a:r>
            <a:r>
              <a:rPr lang="en-US" dirty="0" err="1"/>
              <a:t>etmeyecek</a:t>
            </a:r>
            <a:r>
              <a:rPr lang="en-US" dirty="0"/>
              <a:t> </a:t>
            </a:r>
            <a:r>
              <a:rPr lang="en-US" dirty="0" err="1"/>
              <a:t>sade</a:t>
            </a:r>
            <a:r>
              <a:rPr lang="en-US" dirty="0"/>
              <a:t> </a:t>
            </a:r>
            <a:r>
              <a:rPr lang="en-US" dirty="0" err="1"/>
              <a:t>kolay</a:t>
            </a:r>
            <a:r>
              <a:rPr lang="en-US" dirty="0"/>
              <a:t> </a:t>
            </a:r>
            <a:r>
              <a:rPr lang="en-US" dirty="0" err="1"/>
              <a:t>anlaşılır</a:t>
            </a:r>
            <a:r>
              <a:rPr lang="en-US" dirty="0"/>
              <a:t> </a:t>
            </a:r>
            <a:r>
              <a:rPr lang="en-US" dirty="0" err="1"/>
              <a:t>kelimeler</a:t>
            </a:r>
            <a:r>
              <a:rPr lang="en-US" dirty="0"/>
              <a:t> </a:t>
            </a:r>
            <a:r>
              <a:rPr lang="en-US" dirty="0" err="1"/>
              <a:t>kullanılmalıdır</a:t>
            </a:r>
            <a:r>
              <a:rPr lang="en-US" dirty="0"/>
              <a:t>.</a:t>
            </a:r>
          </a:p>
          <a:p>
            <a:endParaRPr lang="en-US" dirty="0"/>
          </a:p>
          <a:p>
            <a:r>
              <a:rPr lang="en-US" dirty="0"/>
              <a:t>«</a:t>
            </a:r>
            <a:r>
              <a:rPr lang="en-US" dirty="0" err="1"/>
              <a:t>Dün</a:t>
            </a:r>
            <a:r>
              <a:rPr lang="en-US" dirty="0"/>
              <a:t>», «</a:t>
            </a:r>
            <a:r>
              <a:rPr lang="en-US" dirty="0" err="1"/>
              <a:t>bugün</a:t>
            </a:r>
            <a:r>
              <a:rPr lang="en-US" dirty="0"/>
              <a:t>», «</a:t>
            </a:r>
            <a:r>
              <a:rPr lang="en-US" dirty="0" err="1"/>
              <a:t>yarın</a:t>
            </a:r>
            <a:r>
              <a:rPr lang="en-US" dirty="0"/>
              <a:t>» </a:t>
            </a:r>
            <a:r>
              <a:rPr lang="en-US" dirty="0" err="1"/>
              <a:t>kelimelerinin</a:t>
            </a:r>
            <a:r>
              <a:rPr lang="en-US" dirty="0"/>
              <a:t> </a:t>
            </a:r>
            <a:r>
              <a:rPr lang="en-US" dirty="0" err="1"/>
              <a:t>yerine</a:t>
            </a:r>
            <a:r>
              <a:rPr lang="en-US" dirty="0"/>
              <a:t> </a:t>
            </a:r>
            <a:r>
              <a:rPr lang="en-US" dirty="0" err="1"/>
              <a:t>gün</a:t>
            </a:r>
            <a:r>
              <a:rPr lang="en-US" dirty="0"/>
              <a:t> </a:t>
            </a:r>
            <a:r>
              <a:rPr lang="en-US" dirty="0" err="1"/>
              <a:t>adı</a:t>
            </a:r>
            <a:r>
              <a:rPr lang="en-US" dirty="0"/>
              <a:t> </a:t>
            </a:r>
            <a:r>
              <a:rPr lang="en-US" dirty="0" err="1"/>
              <a:t>yazmak</a:t>
            </a:r>
            <a:r>
              <a:rPr lang="en-US" dirty="0"/>
              <a:t> </a:t>
            </a:r>
            <a:r>
              <a:rPr lang="en-US" dirty="0" err="1"/>
              <a:t>daha</a:t>
            </a:r>
            <a:r>
              <a:rPr lang="en-US" dirty="0"/>
              <a:t> </a:t>
            </a:r>
            <a:r>
              <a:rPr lang="en-US" dirty="0" err="1"/>
              <a:t>sağlıklıdır</a:t>
            </a:r>
            <a:r>
              <a:rPr lang="en-US" dirty="0"/>
              <a:t>.	</a:t>
            </a:r>
          </a:p>
          <a:p>
            <a:pPr marL="152396" indent="0">
              <a:buNone/>
            </a:pPr>
            <a:endParaRPr lang="en-US" dirty="0"/>
          </a:p>
        </p:txBody>
      </p:sp>
    </p:spTree>
    <p:extLst>
      <p:ext uri="{BB962C8B-B14F-4D97-AF65-F5344CB8AC3E}">
        <p14:creationId xmlns:p14="http://schemas.microsoft.com/office/powerpoint/2010/main" val="7566895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E397174-C028-87A7-FDD8-98787A2BEC5E}"/>
              </a:ext>
            </a:extLst>
          </p:cNvPr>
          <p:cNvSpPr>
            <a:spLocks noGrp="1"/>
          </p:cNvSpPr>
          <p:nvPr>
            <p:ph type="title"/>
          </p:nvPr>
        </p:nvSpPr>
        <p:spPr/>
        <p:txBody>
          <a:bodyPr/>
          <a:lstStyle/>
          <a:p>
            <a:r>
              <a:rPr lang="tr-TR" dirty="0"/>
              <a:t>Haber Çevirisi</a:t>
            </a:r>
            <a:endParaRPr lang="en-US" dirty="0"/>
          </a:p>
        </p:txBody>
      </p:sp>
      <p:sp>
        <p:nvSpPr>
          <p:cNvPr id="3" name="Metin Yer Tutucusu 2">
            <a:extLst>
              <a:ext uri="{FF2B5EF4-FFF2-40B4-BE49-F238E27FC236}">
                <a16:creationId xmlns:a16="http://schemas.microsoft.com/office/drawing/2014/main" id="{C04818EF-5A9E-8BD5-DB6B-4DFB0A473A41}"/>
              </a:ext>
            </a:extLst>
          </p:cNvPr>
          <p:cNvSpPr>
            <a:spLocks noGrp="1"/>
          </p:cNvSpPr>
          <p:nvPr>
            <p:ph type="body" idx="1"/>
          </p:nvPr>
        </p:nvSpPr>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tr-TR" sz="2400" b="0" i="0" u="none" strike="noStrike" kern="1200" cap="none" spc="0" normalizeH="0" baseline="0" noProof="0" dirty="0">
                <a:ln>
                  <a:noFill/>
                </a:ln>
                <a:solidFill>
                  <a:prstClr val="black"/>
                </a:solidFill>
                <a:effectLst/>
                <a:uLnTx/>
                <a:uFillTx/>
                <a:latin typeface="Calibri"/>
                <a:ea typeface="+mn-ea"/>
                <a:cs typeface="+mn-cs"/>
              </a:rPr>
              <a:t>Çevirisi yapılan haberin giriş cümlesinde (</a:t>
            </a:r>
            <a:r>
              <a:rPr kumimoji="0" lang="tr-TR" sz="2400" b="0" i="0" u="none" strike="noStrike" kern="1200" cap="none" spc="0" normalizeH="0" baseline="0" noProof="0" dirty="0" err="1">
                <a:ln>
                  <a:noFill/>
                </a:ln>
                <a:solidFill>
                  <a:prstClr val="black"/>
                </a:solidFill>
                <a:effectLst/>
                <a:uLnTx/>
                <a:uFillTx/>
                <a:latin typeface="Calibri"/>
                <a:ea typeface="+mn-ea"/>
                <a:cs typeface="+mn-cs"/>
              </a:rPr>
              <a:t>flash</a:t>
            </a:r>
            <a:r>
              <a:rPr kumimoji="0" lang="tr-TR" sz="2400" b="0" i="0" u="none" strike="noStrike" kern="1200" cap="none" spc="0" normalizeH="0" baseline="0" noProof="0" dirty="0">
                <a:ln>
                  <a:noFill/>
                </a:ln>
                <a:solidFill>
                  <a:prstClr val="black"/>
                </a:solidFill>
                <a:effectLst/>
                <a:uLnTx/>
                <a:uFillTx/>
                <a:latin typeface="Calibri"/>
                <a:ea typeface="+mn-ea"/>
                <a:cs typeface="+mn-cs"/>
              </a:rPr>
              <a:t>) alıntı yapılan kaynağın adı verilerek başlanır.</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tr-TR" sz="2400" b="0" i="1" u="none" strike="noStrike" kern="1200" cap="none" spc="0" normalizeH="0" baseline="0" noProof="0" dirty="0" err="1">
                <a:ln>
                  <a:noFill/>
                </a:ln>
                <a:solidFill>
                  <a:prstClr val="black"/>
                </a:solidFill>
                <a:effectLst/>
                <a:uLnTx/>
                <a:uFillTx/>
                <a:latin typeface="Calibri"/>
                <a:ea typeface="+mn-ea"/>
                <a:cs typeface="+mn-cs"/>
              </a:rPr>
              <a:t>The</a:t>
            </a:r>
            <a:r>
              <a:rPr kumimoji="0" lang="tr-TR" sz="2400" b="0" i="1" u="none" strike="noStrike" kern="1200" cap="none" spc="0" normalizeH="0" baseline="0" noProof="0" dirty="0">
                <a:ln>
                  <a:noFill/>
                </a:ln>
                <a:solidFill>
                  <a:prstClr val="black"/>
                </a:solidFill>
                <a:effectLst/>
                <a:uLnTx/>
                <a:uFillTx/>
                <a:latin typeface="Calibri"/>
                <a:ea typeface="+mn-ea"/>
                <a:cs typeface="+mn-cs"/>
              </a:rPr>
              <a:t> </a:t>
            </a:r>
            <a:r>
              <a:rPr kumimoji="0" lang="tr-TR" sz="2400" b="0" i="1" u="none" strike="noStrike" kern="1200" cap="none" spc="0" normalizeH="0" baseline="0" noProof="0" dirty="0" err="1">
                <a:ln>
                  <a:noFill/>
                </a:ln>
                <a:solidFill>
                  <a:prstClr val="black"/>
                </a:solidFill>
                <a:effectLst/>
                <a:uLnTx/>
                <a:uFillTx/>
                <a:latin typeface="Calibri"/>
                <a:ea typeface="+mn-ea"/>
                <a:cs typeface="+mn-cs"/>
              </a:rPr>
              <a:t>economist</a:t>
            </a:r>
            <a:r>
              <a:rPr kumimoji="0" lang="tr-TR" sz="2400" b="0" i="1" u="none" strike="noStrike" kern="1200" cap="none" spc="0" normalizeH="0" baseline="0" noProof="0" dirty="0">
                <a:ln>
                  <a:noFill/>
                </a:ln>
                <a:solidFill>
                  <a:prstClr val="black"/>
                </a:solidFill>
                <a:effectLst/>
                <a:uLnTx/>
                <a:uFillTx/>
                <a:latin typeface="Calibri"/>
                <a:ea typeface="+mn-ea"/>
                <a:cs typeface="+mn-cs"/>
              </a:rPr>
              <a:t>, Kıbrıs müzakerelerinin başarısız olması durumunda Türkiye’nin AB umutlarının yok olacağına dikkat çekti.</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tr-TR" sz="2400" b="0" i="1" u="none" strike="noStrike" kern="1200" cap="none" spc="0" normalizeH="0" baseline="0" noProof="0" dirty="0" err="1">
                <a:ln>
                  <a:noFill/>
                </a:ln>
                <a:solidFill>
                  <a:prstClr val="black"/>
                </a:solidFill>
                <a:effectLst/>
                <a:uLnTx/>
                <a:uFillTx/>
                <a:latin typeface="Calibri"/>
                <a:ea typeface="+mn-ea"/>
                <a:cs typeface="+mn-cs"/>
              </a:rPr>
              <a:t>Gu</a:t>
            </a:r>
            <a:r>
              <a:rPr kumimoji="0" lang="en-US" sz="2400" b="0" i="1" u="none" strike="noStrike" kern="1200" cap="none" spc="0" normalizeH="0" baseline="0" noProof="0" dirty="0" err="1">
                <a:ln>
                  <a:noFill/>
                </a:ln>
                <a:solidFill>
                  <a:prstClr val="black"/>
                </a:solidFill>
                <a:effectLst/>
                <a:uLnTx/>
                <a:uFillTx/>
                <a:latin typeface="Calibri"/>
                <a:ea typeface="+mn-ea"/>
                <a:cs typeface="+mn-cs"/>
              </a:rPr>
              <a:t>ar</a:t>
            </a:r>
            <a:r>
              <a:rPr kumimoji="0" lang="tr-TR" sz="2400" b="0" i="1" u="none" strike="noStrike" kern="1200" cap="none" spc="0" normalizeH="0" baseline="0" noProof="0" dirty="0">
                <a:ln>
                  <a:noFill/>
                </a:ln>
                <a:solidFill>
                  <a:prstClr val="black"/>
                </a:solidFill>
                <a:effectLst/>
                <a:uLnTx/>
                <a:uFillTx/>
                <a:latin typeface="Calibri"/>
                <a:ea typeface="+mn-ea"/>
                <a:cs typeface="+mn-cs"/>
              </a:rPr>
              <a:t>dian yazarı Simon </a:t>
            </a:r>
            <a:r>
              <a:rPr kumimoji="0" lang="tr-TR" sz="2400" b="0" i="1" u="none" strike="noStrike" kern="1200" cap="none" spc="0" normalizeH="0" baseline="0" noProof="0" dirty="0" err="1">
                <a:ln>
                  <a:noFill/>
                </a:ln>
                <a:solidFill>
                  <a:prstClr val="black"/>
                </a:solidFill>
                <a:effectLst/>
                <a:uLnTx/>
                <a:uFillTx/>
                <a:latin typeface="Calibri"/>
                <a:ea typeface="+mn-ea"/>
                <a:cs typeface="+mn-cs"/>
              </a:rPr>
              <a:t>Tisdall</a:t>
            </a:r>
            <a:r>
              <a:rPr kumimoji="0" lang="tr-TR" sz="2400" b="0" i="1" u="none" strike="noStrike" kern="1200" cap="none" spc="0" normalizeH="0" baseline="0" noProof="0" dirty="0">
                <a:ln>
                  <a:noFill/>
                </a:ln>
                <a:solidFill>
                  <a:prstClr val="black"/>
                </a:solidFill>
                <a:effectLst/>
                <a:uLnTx/>
                <a:uFillTx/>
                <a:latin typeface="Calibri"/>
                <a:ea typeface="+mn-ea"/>
                <a:cs typeface="+mn-cs"/>
              </a:rPr>
              <a:t>, Gazze krizinin Avrupa ve ABD için Türkiye’nin önemini bir kez daha ortaya koyduğunu belirtti.</a:t>
            </a:r>
          </a:p>
          <a:p>
            <a:pPr marL="152396" indent="0">
              <a:buNone/>
            </a:pPr>
            <a:endParaRPr lang="en-US" dirty="0"/>
          </a:p>
        </p:txBody>
      </p:sp>
    </p:spTree>
    <p:extLst>
      <p:ext uri="{BB962C8B-B14F-4D97-AF65-F5344CB8AC3E}">
        <p14:creationId xmlns:p14="http://schemas.microsoft.com/office/powerpoint/2010/main" val="21349406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2EA1EFC-9533-0E3E-F035-950FFF09AF55}"/>
              </a:ext>
            </a:extLst>
          </p:cNvPr>
          <p:cNvSpPr>
            <a:spLocks noGrp="1"/>
          </p:cNvSpPr>
          <p:nvPr>
            <p:ph type="title"/>
          </p:nvPr>
        </p:nvSpPr>
        <p:spPr/>
        <p:txBody>
          <a:bodyPr/>
          <a:lstStyle/>
          <a:p>
            <a:r>
              <a:rPr lang="tr-TR" dirty="0"/>
              <a:t>Haber Çevirisi</a:t>
            </a:r>
            <a:endParaRPr lang="en-US" dirty="0"/>
          </a:p>
        </p:txBody>
      </p:sp>
      <p:sp>
        <p:nvSpPr>
          <p:cNvPr id="3" name="Metin Yer Tutucusu 2">
            <a:extLst>
              <a:ext uri="{FF2B5EF4-FFF2-40B4-BE49-F238E27FC236}">
                <a16:creationId xmlns:a16="http://schemas.microsoft.com/office/drawing/2014/main" id="{F2AE9C7F-0949-F8C5-82FB-A23B688E04E7}"/>
              </a:ext>
            </a:extLst>
          </p:cNvPr>
          <p:cNvSpPr>
            <a:spLocks noGrp="1"/>
          </p:cNvSpPr>
          <p:nvPr>
            <p:ph type="body" idx="1"/>
          </p:nvPr>
        </p:nvSpPr>
        <p:spPr/>
        <p:txBody>
          <a:bodyPr/>
          <a:lstStyle/>
          <a:p>
            <a:pPr>
              <a:lnSpc>
                <a:spcPct val="200000"/>
              </a:lnSpc>
            </a:pPr>
            <a:r>
              <a:rPr lang="en-US" dirty="0" err="1"/>
              <a:t>Eğer</a:t>
            </a:r>
            <a:r>
              <a:rPr lang="en-US" dirty="0"/>
              <a:t> ilk </a:t>
            </a:r>
            <a:r>
              <a:rPr lang="en-US" dirty="0" err="1"/>
              <a:t>paragrafta</a:t>
            </a:r>
            <a:r>
              <a:rPr lang="en-US" dirty="0"/>
              <a:t> </a:t>
            </a:r>
            <a:r>
              <a:rPr lang="en-US" dirty="0" err="1"/>
              <a:t>çevirisi</a:t>
            </a:r>
            <a:r>
              <a:rPr lang="en-US" dirty="0"/>
              <a:t> </a:t>
            </a:r>
            <a:r>
              <a:rPr lang="en-US" dirty="0" err="1"/>
              <a:t>yapılan</a:t>
            </a:r>
            <a:r>
              <a:rPr lang="en-US" dirty="0"/>
              <a:t> </a:t>
            </a:r>
            <a:r>
              <a:rPr lang="en-US" dirty="0" err="1"/>
              <a:t>kaynağın</a:t>
            </a:r>
            <a:r>
              <a:rPr lang="en-US" dirty="0"/>
              <a:t> </a:t>
            </a:r>
            <a:r>
              <a:rPr lang="en-US" dirty="0" err="1"/>
              <a:t>adı</a:t>
            </a:r>
            <a:r>
              <a:rPr lang="en-US" dirty="0"/>
              <a:t> </a:t>
            </a:r>
            <a:r>
              <a:rPr lang="en-US" dirty="0" err="1"/>
              <a:t>belirtilmemişse</a:t>
            </a:r>
            <a:r>
              <a:rPr lang="en-US" dirty="0"/>
              <a:t>, </a:t>
            </a:r>
            <a:r>
              <a:rPr lang="en-US" dirty="0" err="1"/>
              <a:t>ikinci</a:t>
            </a:r>
            <a:r>
              <a:rPr lang="en-US" dirty="0"/>
              <a:t> </a:t>
            </a:r>
            <a:r>
              <a:rPr lang="en-US" dirty="0" err="1"/>
              <a:t>paragrafta</a:t>
            </a:r>
            <a:r>
              <a:rPr lang="en-US" dirty="0"/>
              <a:t> </a:t>
            </a:r>
            <a:r>
              <a:rPr lang="en-US" dirty="0" err="1"/>
              <a:t>kaynağın</a:t>
            </a:r>
            <a:r>
              <a:rPr lang="en-US" dirty="0"/>
              <a:t> </a:t>
            </a:r>
            <a:r>
              <a:rPr lang="en-US" dirty="0" err="1"/>
              <a:t>adı</a:t>
            </a:r>
            <a:r>
              <a:rPr lang="en-US" dirty="0"/>
              <a:t> </a:t>
            </a:r>
            <a:r>
              <a:rPr lang="en-US" dirty="0" err="1"/>
              <a:t>verilmelidir</a:t>
            </a:r>
            <a:r>
              <a:rPr lang="en-US" dirty="0"/>
              <a:t>.</a:t>
            </a:r>
          </a:p>
          <a:p>
            <a:pPr>
              <a:lnSpc>
                <a:spcPct val="200000"/>
              </a:lnSpc>
            </a:pPr>
            <a:r>
              <a:rPr lang="en-US" dirty="0"/>
              <a:t>ABD </a:t>
            </a:r>
            <a:r>
              <a:rPr lang="en-US" dirty="0" err="1"/>
              <a:t>Başkanı</a:t>
            </a:r>
            <a:r>
              <a:rPr lang="en-US" dirty="0"/>
              <a:t> Barack </a:t>
            </a:r>
            <a:r>
              <a:rPr lang="en-US" dirty="0" err="1"/>
              <a:t>Obama’nın</a:t>
            </a:r>
            <a:r>
              <a:rPr lang="en-US" dirty="0"/>
              <a:t> </a:t>
            </a:r>
            <a:r>
              <a:rPr lang="en-US" dirty="0" err="1"/>
              <a:t>Mayıs</a:t>
            </a:r>
            <a:r>
              <a:rPr lang="en-US" dirty="0"/>
              <a:t> </a:t>
            </a:r>
            <a:r>
              <a:rPr lang="en-US" dirty="0" err="1"/>
              <a:t>ayında</a:t>
            </a:r>
            <a:r>
              <a:rPr lang="en-US" dirty="0"/>
              <a:t> </a:t>
            </a:r>
            <a:r>
              <a:rPr lang="en-US" dirty="0" err="1"/>
              <a:t>İngiltere’yi</a:t>
            </a:r>
            <a:r>
              <a:rPr lang="en-US" dirty="0"/>
              <a:t> </a:t>
            </a:r>
            <a:r>
              <a:rPr lang="en-US" dirty="0" err="1"/>
              <a:t>ziyaret</a:t>
            </a:r>
            <a:r>
              <a:rPr lang="en-US" dirty="0"/>
              <a:t> </a:t>
            </a:r>
            <a:r>
              <a:rPr lang="en-US" dirty="0" err="1"/>
              <a:t>edeceği</a:t>
            </a:r>
            <a:r>
              <a:rPr lang="en-US" dirty="0"/>
              <a:t> </a:t>
            </a:r>
            <a:r>
              <a:rPr lang="en-US" dirty="0" err="1"/>
              <a:t>bildirildi</a:t>
            </a:r>
            <a:r>
              <a:rPr lang="en-US" dirty="0"/>
              <a:t>.</a:t>
            </a:r>
          </a:p>
          <a:p>
            <a:pPr>
              <a:lnSpc>
                <a:spcPct val="200000"/>
              </a:lnSpc>
            </a:pPr>
            <a:r>
              <a:rPr lang="en-US" dirty="0" err="1"/>
              <a:t>İngiliz</a:t>
            </a:r>
            <a:r>
              <a:rPr lang="en-US" dirty="0"/>
              <a:t> BBC </a:t>
            </a:r>
            <a:r>
              <a:rPr lang="en-US" dirty="0" err="1"/>
              <a:t>televizyonu</a:t>
            </a:r>
            <a:r>
              <a:rPr lang="en-US" dirty="0"/>
              <a:t>, ABD </a:t>
            </a:r>
            <a:r>
              <a:rPr lang="en-US" dirty="0" err="1"/>
              <a:t>Başkanı</a:t>
            </a:r>
            <a:r>
              <a:rPr lang="en-US" dirty="0"/>
              <a:t> </a:t>
            </a:r>
            <a:r>
              <a:rPr lang="en-US" dirty="0" err="1"/>
              <a:t>Obama’nın</a:t>
            </a:r>
            <a:r>
              <a:rPr lang="en-US" dirty="0"/>
              <a:t> Buckingham </a:t>
            </a:r>
            <a:r>
              <a:rPr lang="en-US" dirty="0" err="1"/>
              <a:t>Sarayı’nın</a:t>
            </a:r>
            <a:r>
              <a:rPr lang="en-US" dirty="0"/>
              <a:t> </a:t>
            </a:r>
            <a:r>
              <a:rPr lang="en-US" dirty="0" err="1"/>
              <a:t>davetlisi</a:t>
            </a:r>
            <a:r>
              <a:rPr lang="en-US" dirty="0"/>
              <a:t> </a:t>
            </a:r>
            <a:r>
              <a:rPr lang="en-US" dirty="0" err="1"/>
              <a:t>olarak</a:t>
            </a:r>
            <a:r>
              <a:rPr lang="en-US" dirty="0"/>
              <a:t> </a:t>
            </a:r>
            <a:r>
              <a:rPr lang="en-US" dirty="0" err="1"/>
              <a:t>Mayıs</a:t>
            </a:r>
            <a:r>
              <a:rPr lang="en-US" dirty="0"/>
              <a:t> </a:t>
            </a:r>
            <a:r>
              <a:rPr lang="en-US" dirty="0" err="1"/>
              <a:t>ayında</a:t>
            </a:r>
            <a:r>
              <a:rPr lang="en-US" dirty="0"/>
              <a:t> </a:t>
            </a:r>
            <a:r>
              <a:rPr lang="en-US" dirty="0" err="1"/>
              <a:t>İngiltere'ye</a:t>
            </a:r>
            <a:r>
              <a:rPr lang="en-US" dirty="0"/>
              <a:t> </a:t>
            </a:r>
            <a:r>
              <a:rPr lang="en-US" dirty="0" err="1"/>
              <a:t>resmi</a:t>
            </a:r>
            <a:r>
              <a:rPr lang="en-US" dirty="0"/>
              <a:t> </a:t>
            </a:r>
            <a:r>
              <a:rPr lang="en-US" dirty="0" err="1"/>
              <a:t>ziyarette</a:t>
            </a:r>
            <a:r>
              <a:rPr lang="en-US" dirty="0"/>
              <a:t> </a:t>
            </a:r>
            <a:r>
              <a:rPr lang="en-US" dirty="0" err="1"/>
              <a:t>bulunacağını</a:t>
            </a:r>
            <a:r>
              <a:rPr lang="en-US" dirty="0"/>
              <a:t> </a:t>
            </a:r>
            <a:r>
              <a:rPr lang="en-US" dirty="0" err="1"/>
              <a:t>duyurdu</a:t>
            </a:r>
            <a:r>
              <a:rPr lang="en-US" dirty="0"/>
              <a:t>.</a:t>
            </a:r>
          </a:p>
          <a:p>
            <a:pPr>
              <a:lnSpc>
                <a:spcPct val="200000"/>
              </a:lnSpc>
            </a:pPr>
            <a:r>
              <a:rPr lang="en-US" dirty="0" err="1"/>
              <a:t>Orijinal</a:t>
            </a:r>
            <a:r>
              <a:rPr lang="en-US" dirty="0"/>
              <a:t> </a:t>
            </a:r>
            <a:r>
              <a:rPr lang="en-US" dirty="0" err="1"/>
              <a:t>metinde</a:t>
            </a:r>
            <a:r>
              <a:rPr lang="en-US" dirty="0"/>
              <a:t> </a:t>
            </a:r>
            <a:r>
              <a:rPr lang="en-US" dirty="0" err="1"/>
              <a:t>değinilen</a:t>
            </a:r>
            <a:r>
              <a:rPr lang="en-US" dirty="0"/>
              <a:t> </a:t>
            </a:r>
            <a:r>
              <a:rPr lang="en-US" dirty="0" err="1"/>
              <a:t>önemli</a:t>
            </a:r>
            <a:r>
              <a:rPr lang="en-US" dirty="0"/>
              <a:t> </a:t>
            </a:r>
            <a:r>
              <a:rPr lang="en-US" dirty="0" err="1"/>
              <a:t>noktalar</a:t>
            </a:r>
            <a:r>
              <a:rPr lang="en-US" dirty="0"/>
              <a:t> </a:t>
            </a:r>
            <a:r>
              <a:rPr lang="en-US" dirty="0" err="1"/>
              <a:t>ve</a:t>
            </a:r>
            <a:r>
              <a:rPr lang="en-US" dirty="0"/>
              <a:t> </a:t>
            </a:r>
            <a:r>
              <a:rPr lang="en-US" dirty="0" err="1"/>
              <a:t>vurgular</a:t>
            </a:r>
            <a:r>
              <a:rPr lang="en-US" dirty="0"/>
              <a:t> </a:t>
            </a:r>
            <a:r>
              <a:rPr lang="en-US" dirty="0" err="1"/>
              <a:t>seçilerek</a:t>
            </a:r>
            <a:r>
              <a:rPr lang="en-US" dirty="0"/>
              <a:t> </a:t>
            </a:r>
            <a:r>
              <a:rPr lang="en-US" dirty="0" err="1"/>
              <a:t>haber</a:t>
            </a:r>
            <a:r>
              <a:rPr lang="en-US" dirty="0"/>
              <a:t> </a:t>
            </a:r>
            <a:r>
              <a:rPr lang="en-US" dirty="0" err="1"/>
              <a:t>özetlenir</a:t>
            </a:r>
            <a:r>
              <a:rPr lang="en-US" dirty="0"/>
              <a:t>.</a:t>
            </a:r>
          </a:p>
          <a:p>
            <a:pPr>
              <a:lnSpc>
                <a:spcPct val="200000"/>
              </a:lnSpc>
            </a:pPr>
            <a:r>
              <a:rPr lang="en-US" dirty="0" err="1"/>
              <a:t>Makale</a:t>
            </a:r>
            <a:r>
              <a:rPr lang="en-US" dirty="0"/>
              <a:t> </a:t>
            </a:r>
            <a:r>
              <a:rPr lang="en-US" dirty="0" err="1"/>
              <a:t>ya</a:t>
            </a:r>
            <a:r>
              <a:rPr lang="en-US" dirty="0"/>
              <a:t> da </a:t>
            </a:r>
            <a:r>
              <a:rPr lang="en-US" dirty="0" err="1"/>
              <a:t>haberi</a:t>
            </a:r>
            <a:r>
              <a:rPr lang="en-US" dirty="0"/>
              <a:t> </a:t>
            </a:r>
            <a:r>
              <a:rPr lang="en-US" dirty="0" err="1"/>
              <a:t>kimin</a:t>
            </a:r>
            <a:r>
              <a:rPr lang="en-US" dirty="0"/>
              <a:t> </a:t>
            </a:r>
            <a:r>
              <a:rPr lang="en-US" dirty="0" err="1"/>
              <a:t>yazdığı</a:t>
            </a:r>
            <a:r>
              <a:rPr lang="en-US" dirty="0"/>
              <a:t> da </a:t>
            </a:r>
            <a:r>
              <a:rPr lang="en-US" dirty="0" err="1"/>
              <a:t>devam</a:t>
            </a:r>
            <a:r>
              <a:rPr lang="en-US" dirty="0"/>
              <a:t> </a:t>
            </a:r>
            <a:r>
              <a:rPr lang="en-US" dirty="0" err="1"/>
              <a:t>eden</a:t>
            </a:r>
            <a:r>
              <a:rPr lang="en-US" dirty="0"/>
              <a:t> </a:t>
            </a:r>
            <a:r>
              <a:rPr lang="en-US" dirty="0" err="1"/>
              <a:t>paragrafların</a:t>
            </a:r>
            <a:r>
              <a:rPr lang="en-US" dirty="0"/>
              <a:t> ilk </a:t>
            </a:r>
            <a:r>
              <a:rPr lang="en-US" dirty="0" err="1"/>
              <a:t>cümlesi</a:t>
            </a:r>
            <a:r>
              <a:rPr lang="en-US" dirty="0"/>
              <a:t> </a:t>
            </a:r>
            <a:r>
              <a:rPr lang="en-US" dirty="0" err="1"/>
              <a:t>olabilir</a:t>
            </a:r>
            <a:r>
              <a:rPr lang="en-US" dirty="0"/>
              <a:t>.</a:t>
            </a:r>
          </a:p>
          <a:p>
            <a:pPr>
              <a:lnSpc>
                <a:spcPct val="200000"/>
              </a:lnSpc>
            </a:pPr>
            <a:r>
              <a:rPr lang="en-US" dirty="0" err="1"/>
              <a:t>Gazetenin</a:t>
            </a:r>
            <a:r>
              <a:rPr lang="en-US" dirty="0"/>
              <a:t> </a:t>
            </a:r>
            <a:r>
              <a:rPr lang="en-US" dirty="0" err="1"/>
              <a:t>yazarlarından</a:t>
            </a:r>
            <a:r>
              <a:rPr lang="en-US" dirty="0"/>
              <a:t> Simon Tisdall </a:t>
            </a:r>
            <a:r>
              <a:rPr lang="en-US" dirty="0" err="1"/>
              <a:t>tarafından</a:t>
            </a:r>
            <a:r>
              <a:rPr lang="en-US" dirty="0"/>
              <a:t> </a:t>
            </a:r>
            <a:r>
              <a:rPr lang="en-US" dirty="0" err="1"/>
              <a:t>kaleme</a:t>
            </a:r>
            <a:r>
              <a:rPr lang="en-US" dirty="0"/>
              <a:t> </a:t>
            </a:r>
            <a:r>
              <a:rPr lang="en-US" dirty="0" err="1"/>
              <a:t>alınan</a:t>
            </a:r>
            <a:r>
              <a:rPr lang="en-US" dirty="0"/>
              <a:t> </a:t>
            </a:r>
            <a:r>
              <a:rPr lang="en-US" dirty="0" err="1"/>
              <a:t>haberde</a:t>
            </a:r>
            <a:r>
              <a:rPr lang="en-US" dirty="0"/>
              <a:t>,…</a:t>
            </a:r>
          </a:p>
          <a:p>
            <a:endParaRPr lang="en-US" dirty="0"/>
          </a:p>
        </p:txBody>
      </p:sp>
    </p:spTree>
    <p:extLst>
      <p:ext uri="{BB962C8B-B14F-4D97-AF65-F5344CB8AC3E}">
        <p14:creationId xmlns:p14="http://schemas.microsoft.com/office/powerpoint/2010/main" val="12677739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5BF86B8-8CC0-9AE1-B848-B36165F62A00}"/>
              </a:ext>
            </a:extLst>
          </p:cNvPr>
          <p:cNvSpPr>
            <a:spLocks noGrp="1"/>
          </p:cNvSpPr>
          <p:nvPr>
            <p:ph type="title"/>
          </p:nvPr>
        </p:nvSpPr>
        <p:spPr/>
        <p:txBody>
          <a:bodyPr/>
          <a:lstStyle/>
          <a:p>
            <a:r>
              <a:rPr lang="tr-TR" dirty="0"/>
              <a:t>Haber Çevirisi</a:t>
            </a:r>
            <a:endParaRPr lang="en-US" dirty="0"/>
          </a:p>
        </p:txBody>
      </p:sp>
      <p:sp>
        <p:nvSpPr>
          <p:cNvPr id="3" name="Metin Yer Tutucusu 2">
            <a:extLst>
              <a:ext uri="{FF2B5EF4-FFF2-40B4-BE49-F238E27FC236}">
                <a16:creationId xmlns:a16="http://schemas.microsoft.com/office/drawing/2014/main" id="{463428BC-BD0D-6818-1CBE-1014B901B225}"/>
              </a:ext>
            </a:extLst>
          </p:cNvPr>
          <p:cNvSpPr>
            <a:spLocks noGrp="1"/>
          </p:cNvSpPr>
          <p:nvPr>
            <p:ph type="body" idx="1"/>
          </p:nvPr>
        </p:nvSpPr>
        <p:spPr/>
        <p:txBody>
          <a:bodyPr/>
          <a:lstStyle/>
          <a:p>
            <a:r>
              <a:rPr lang="tr-TR" dirty="0"/>
              <a:t>Orijinal metinde haber, soru-cevap şeklinde devam etmişse, çevirinin gelişen paragraflarında bu belirtilir.</a:t>
            </a:r>
          </a:p>
          <a:p>
            <a:pPr marL="952485" lvl="1" indent="-342900">
              <a:buFont typeface="Wingdings" panose="05000000000000000000" pitchFamily="2" charset="2"/>
              <a:buChar char="Ø"/>
            </a:pPr>
            <a:r>
              <a:rPr lang="tr-TR" b="1" i="1" dirty="0"/>
              <a:t>Gazete’nin AB genişleme sürecine ilişkin sorularını yanıtlayan </a:t>
            </a:r>
            <a:r>
              <a:rPr lang="tr-TR" b="1" i="1" dirty="0" err="1"/>
              <a:t>Rehn</a:t>
            </a:r>
            <a:r>
              <a:rPr lang="tr-TR" b="1" i="1" dirty="0"/>
              <a:t>, …….. Dile getirdi.</a:t>
            </a:r>
          </a:p>
          <a:p>
            <a:pPr marL="0" indent="0">
              <a:buNone/>
            </a:pPr>
            <a:endParaRPr lang="tr-TR" b="1" i="1" dirty="0"/>
          </a:p>
          <a:p>
            <a:r>
              <a:rPr lang="tr-TR" dirty="0"/>
              <a:t>Haberin devamı «gazete şöyle özetledi» şeklinde de yazılabilir ve kalan metnin birebir çevirisi verilebilir.</a:t>
            </a:r>
          </a:p>
          <a:p>
            <a:pPr marL="952485" lvl="1" indent="-342900">
              <a:buFont typeface="Wingdings" panose="05000000000000000000" pitchFamily="2" charset="2"/>
              <a:buChar char="Ø"/>
            </a:pPr>
            <a:r>
              <a:rPr lang="tr-TR" b="1" i="1" dirty="0"/>
              <a:t>Gazete bu konudaki şüpheleri şöyle özetliyor: ……</a:t>
            </a:r>
          </a:p>
          <a:p>
            <a:pPr marL="0" indent="0">
              <a:buNone/>
            </a:pPr>
            <a:endParaRPr lang="tr-TR" b="1" i="1" dirty="0"/>
          </a:p>
          <a:p>
            <a:r>
              <a:rPr lang="tr-TR" dirty="0"/>
              <a:t>Haber çevirisinde dikkat edilmesi gereken en önemli hususlardan biride kullanılan ifadelerdir. Kanıtlanmamış, ifadelerin iddiadan öteye gitmediği açıklamalarda, «ileri sürdü», «iddia etti», «iddiasında bulundu», «savundu» gibi fiiller kullanılır. </a:t>
            </a:r>
          </a:p>
          <a:p>
            <a:endParaRPr lang="en-US" dirty="0"/>
          </a:p>
        </p:txBody>
      </p:sp>
    </p:spTree>
    <p:extLst>
      <p:ext uri="{BB962C8B-B14F-4D97-AF65-F5344CB8AC3E}">
        <p14:creationId xmlns:p14="http://schemas.microsoft.com/office/powerpoint/2010/main" val="23468155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603837A-9323-C2C8-DCA1-2A74F10E1E0B}"/>
              </a:ext>
            </a:extLst>
          </p:cNvPr>
          <p:cNvSpPr>
            <a:spLocks noGrp="1"/>
          </p:cNvSpPr>
          <p:nvPr>
            <p:ph type="title"/>
          </p:nvPr>
        </p:nvSpPr>
        <p:spPr/>
        <p:txBody>
          <a:bodyPr/>
          <a:lstStyle/>
          <a:p>
            <a:r>
              <a:rPr lang="tr-TR" sz="3200" dirty="0">
                <a:solidFill>
                  <a:schemeClr val="tx1"/>
                </a:solidFill>
              </a:rPr>
              <a:t>KEY FEATURES OF ENGLISH NEWS</a:t>
            </a:r>
            <a:endParaRPr lang="en-US" dirty="0">
              <a:solidFill>
                <a:schemeClr val="tx1"/>
              </a:solidFill>
            </a:endParaRPr>
          </a:p>
        </p:txBody>
      </p:sp>
      <p:sp>
        <p:nvSpPr>
          <p:cNvPr id="3" name="Metin Yer Tutucusu 2">
            <a:extLst>
              <a:ext uri="{FF2B5EF4-FFF2-40B4-BE49-F238E27FC236}">
                <a16:creationId xmlns:a16="http://schemas.microsoft.com/office/drawing/2014/main" id="{734976A3-6435-9F9F-2EC0-8B38B2BA7282}"/>
              </a:ext>
            </a:extLst>
          </p:cNvPr>
          <p:cNvSpPr>
            <a:spLocks noGrp="1"/>
          </p:cNvSpPr>
          <p:nvPr>
            <p:ph type="body" idx="1"/>
          </p:nvPr>
        </p:nvSpPr>
        <p:spPr>
          <a:xfrm>
            <a:off x="547589" y="1356967"/>
            <a:ext cx="10290000" cy="4394400"/>
          </a:xfrm>
        </p:spPr>
        <p:txBody>
          <a:bodyPr/>
          <a:lstStyle/>
          <a:p>
            <a:pPr>
              <a:lnSpc>
                <a:spcPct val="200000"/>
              </a:lnSpc>
            </a:pPr>
            <a:r>
              <a:rPr lang="en-US" dirty="0"/>
              <a:t>In English Journalism Accuracy, Clarity, Precision and Efficiency are important characteristics of all journalistic writing.</a:t>
            </a:r>
          </a:p>
          <a:p>
            <a:pPr>
              <a:lnSpc>
                <a:spcPct val="200000"/>
              </a:lnSpc>
            </a:pPr>
            <a:r>
              <a:rPr lang="en-US" dirty="0"/>
              <a:t>While writings news in English the language should be used correctly following the rules of grammar, punctuation and spelling. </a:t>
            </a:r>
          </a:p>
          <a:p>
            <a:pPr>
              <a:lnSpc>
                <a:spcPct val="200000"/>
              </a:lnSpc>
            </a:pPr>
            <a:r>
              <a:rPr lang="en-US" dirty="0"/>
              <a:t>Good journalistic writing uses the simplest words possible and a variety of sentence structures.</a:t>
            </a:r>
          </a:p>
          <a:p>
            <a:pPr>
              <a:lnSpc>
                <a:spcPct val="200000"/>
              </a:lnSpc>
            </a:pPr>
            <a:r>
              <a:rPr lang="en-US" dirty="0"/>
              <a:t>The most important information comes at the beginning, not at the end. Information in news always presented in order of importance. (Inverted Pyramid)</a:t>
            </a:r>
          </a:p>
          <a:p>
            <a:pPr>
              <a:lnSpc>
                <a:spcPct val="200000"/>
              </a:lnSpc>
            </a:pPr>
            <a:r>
              <a:rPr lang="en-US" dirty="0"/>
              <a:t>Lead is the first paragraph of the news and is very important in presenting the information. </a:t>
            </a:r>
          </a:p>
          <a:p>
            <a:endParaRPr lang="en-US" dirty="0"/>
          </a:p>
        </p:txBody>
      </p:sp>
    </p:spTree>
    <p:extLst>
      <p:ext uri="{BB962C8B-B14F-4D97-AF65-F5344CB8AC3E}">
        <p14:creationId xmlns:p14="http://schemas.microsoft.com/office/powerpoint/2010/main" val="8960606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9C581F5-5FDA-7EC9-6D40-055B916662F0}"/>
              </a:ext>
            </a:extLst>
          </p:cNvPr>
          <p:cNvSpPr>
            <a:spLocks noGrp="1"/>
          </p:cNvSpPr>
          <p:nvPr>
            <p:ph type="title"/>
          </p:nvPr>
        </p:nvSpPr>
        <p:spPr/>
        <p:txBody>
          <a:bodyPr/>
          <a:lstStyle/>
          <a:p>
            <a:endParaRPr lang="en-US"/>
          </a:p>
        </p:txBody>
      </p:sp>
      <p:sp>
        <p:nvSpPr>
          <p:cNvPr id="3" name="Metin Yer Tutucusu 2">
            <a:extLst>
              <a:ext uri="{FF2B5EF4-FFF2-40B4-BE49-F238E27FC236}">
                <a16:creationId xmlns:a16="http://schemas.microsoft.com/office/drawing/2014/main" id="{7AF71BF6-25CB-E359-DD2C-A796AF0944B1}"/>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227100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4520CC3-CD1E-68F8-4D4D-A12C5C56A995}"/>
              </a:ext>
            </a:extLst>
          </p:cNvPr>
          <p:cNvSpPr>
            <a:spLocks noGrp="1"/>
          </p:cNvSpPr>
          <p:nvPr>
            <p:ph type="title"/>
          </p:nvPr>
        </p:nvSpPr>
        <p:spPr/>
        <p:txBody>
          <a:bodyPr/>
          <a:lstStyle/>
          <a:p>
            <a:r>
              <a:rPr lang="en-US" dirty="0"/>
              <a:t>HEADLINES</a:t>
            </a:r>
          </a:p>
        </p:txBody>
      </p:sp>
      <p:sp>
        <p:nvSpPr>
          <p:cNvPr id="3" name="Metin Yer Tutucusu 2">
            <a:extLst>
              <a:ext uri="{FF2B5EF4-FFF2-40B4-BE49-F238E27FC236}">
                <a16:creationId xmlns:a16="http://schemas.microsoft.com/office/drawing/2014/main" id="{03DDD2CE-8C92-6C63-069F-BE6CD29520EF}"/>
              </a:ext>
            </a:extLst>
          </p:cNvPr>
          <p:cNvSpPr>
            <a:spLocks noGrp="1"/>
          </p:cNvSpPr>
          <p:nvPr>
            <p:ph type="body" idx="1"/>
          </p:nvPr>
        </p:nvSpPr>
        <p:spPr>
          <a:xfrm>
            <a:off x="341400" y="1231800"/>
            <a:ext cx="10290000" cy="4394400"/>
          </a:xfrm>
        </p:spPr>
        <p:txBody>
          <a:bodyPr/>
          <a:lstStyle/>
          <a:p>
            <a:pPr marL="895335" lvl="1" indent="-285750">
              <a:lnSpc>
                <a:spcPct val="100000"/>
              </a:lnSpc>
              <a:buClrTx/>
              <a:buSzTx/>
              <a:buFont typeface="Arial" panose="020B0604020202020204" pitchFamily="34" charset="0"/>
              <a:buChar char="•"/>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Headlines are expected to prepare the reader for the article. Therefore, it must be short and to the point.</a:t>
            </a:r>
          </a:p>
          <a:p>
            <a:pPr marL="895335" lvl="1" indent="-285750">
              <a:lnSpc>
                <a:spcPct val="100000"/>
              </a:lnSpc>
              <a:buClrTx/>
              <a:buSzTx/>
              <a:buFont typeface="Arial" panose="020B0604020202020204" pitchFamily="34" charset="0"/>
              <a:buChar char="•"/>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Reporters usually use special vocabulary which is descriptive and economical such as aid (help), back (support), bid (attempt), blast (explosion), curb (restriction), etc.</a:t>
            </a:r>
          </a:p>
          <a:p>
            <a:pPr marL="895335" lvl="1" indent="-285750">
              <a:lnSpc>
                <a:spcPct val="100000"/>
              </a:lnSpc>
              <a:buClrTx/>
              <a:buSzTx/>
              <a:buFont typeface="Arial" panose="020B0604020202020204" pitchFamily="34" charset="0"/>
              <a:buChar char="•"/>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Headlines are not full sentences </a:t>
            </a:r>
          </a:p>
          <a:p>
            <a:pPr marL="895335" lvl="1" indent="-285750">
              <a:lnSpc>
                <a:spcPct val="100000"/>
              </a:lnSpc>
              <a:buClrTx/>
              <a:buSzTx/>
              <a:buFont typeface="Arial" panose="020B0604020202020204" pitchFamily="34" charset="0"/>
              <a:buChar char="•"/>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They may sometimes have four or five noun phrases</a:t>
            </a:r>
            <a:r>
              <a:rPr kumimoji="0" lang="en-US" sz="2200" b="0" i="0" u="none" strike="noStrike" kern="1200" cap="none" spc="0" normalizeH="0" baseline="0" noProof="0" dirty="0">
                <a:ln>
                  <a:noFill/>
                </a:ln>
                <a:solidFill>
                  <a:prstClr val="black"/>
                </a:solidFill>
                <a:effectLst/>
                <a:uLnTx/>
                <a:uFillTx/>
                <a:latin typeface="Calibri"/>
                <a:ea typeface="+mn-ea"/>
                <a:cs typeface="+mn-cs"/>
              </a:rPr>
              <a:t>. </a:t>
            </a:r>
            <a:r>
              <a:rPr kumimoji="0" lang="en-US" sz="2800" b="0" i="0" u="none" strike="noStrike" kern="1200" cap="none" spc="0" normalizeH="0" baseline="0" noProof="0" dirty="0">
                <a:ln>
                  <a:noFill/>
                </a:ln>
                <a:solidFill>
                  <a:prstClr val="black"/>
                </a:solidFill>
                <a:effectLst/>
                <a:uLnTx/>
                <a:uFillTx/>
                <a:latin typeface="Calibri"/>
                <a:ea typeface="+mn-ea"/>
                <a:cs typeface="+mn-cs"/>
              </a:rPr>
              <a:t>In order to understand such headings they</a:t>
            </a:r>
            <a:r>
              <a:rPr kumimoji="0" lang="tr-TR" sz="2800" b="0" i="0" u="none" strike="noStrike" kern="1200" cap="none" spc="0" normalizeH="0" baseline="0" noProof="0" dirty="0">
                <a:ln>
                  <a:noFill/>
                </a:ln>
                <a:solidFill>
                  <a:prstClr val="black"/>
                </a:solidFill>
                <a:effectLst/>
                <a:uLnTx/>
                <a:uFillTx/>
                <a:latin typeface="Calibri"/>
                <a:ea typeface="+mn-ea"/>
                <a:cs typeface="+mn-cs"/>
              </a:rPr>
              <a:t> </a:t>
            </a:r>
            <a:r>
              <a:rPr kumimoji="0" lang="en-US" sz="2800" b="0" i="0" u="none" strike="noStrike" kern="1200" cap="none" spc="0" normalizeH="0" baseline="0" noProof="0" dirty="0">
                <a:ln>
                  <a:noFill/>
                </a:ln>
                <a:solidFill>
                  <a:prstClr val="black"/>
                </a:solidFill>
                <a:effectLst/>
                <a:uLnTx/>
                <a:uFillTx/>
                <a:latin typeface="Calibri"/>
                <a:ea typeface="+mn-ea"/>
                <a:cs typeface="+mn-cs"/>
              </a:rPr>
              <a:t>should be read downward.</a:t>
            </a:r>
          </a:p>
          <a:p>
            <a:pPr marL="609585" lvl="1" indent="0">
              <a:lnSpc>
                <a:spcPct val="100000"/>
              </a:lnSpc>
              <a:buClrTx/>
              <a:buSzTx/>
              <a:buNone/>
              <a:defRPr/>
            </a:pPr>
            <a:r>
              <a:rPr kumimoji="0" lang="tr-TR" sz="2800" b="0" i="0" u="none" strike="noStrike" kern="1200" cap="none" spc="0" normalizeH="0" baseline="0" noProof="0" dirty="0">
                <a:ln>
                  <a:noFill/>
                </a:ln>
                <a:solidFill>
                  <a:prstClr val="black"/>
                </a:solidFill>
                <a:effectLst/>
                <a:uLnTx/>
                <a:uFillTx/>
                <a:latin typeface="Calibri"/>
                <a:ea typeface="+mn-ea"/>
                <a:cs typeface="+mn-cs"/>
              </a:rPr>
              <a:t>«</a:t>
            </a:r>
            <a:r>
              <a:rPr kumimoji="0" lang="en-US" sz="2800" b="1" i="1" u="none" strike="noStrike" kern="1200" cap="none" spc="0" normalizeH="0" baseline="0" noProof="0" dirty="0">
                <a:ln>
                  <a:noFill/>
                </a:ln>
                <a:solidFill>
                  <a:prstClr val="black"/>
                </a:solidFill>
                <a:effectLst/>
                <a:uLnTx/>
                <a:uFillTx/>
                <a:latin typeface="Calibri"/>
                <a:ea typeface="+mn-ea"/>
                <a:cs typeface="+mn-cs"/>
              </a:rPr>
              <a:t>Furniture factory pay cut riot</a:t>
            </a:r>
            <a:r>
              <a:rPr kumimoji="0" lang="tr-TR" sz="2800" b="0" i="0" u="none" strike="noStrike" kern="1200" cap="none" spc="0" normalizeH="0" baseline="0" noProof="0" dirty="0">
                <a:ln>
                  <a:noFill/>
                </a:ln>
                <a:solidFill>
                  <a:prstClr val="black"/>
                </a:solidFill>
                <a:effectLst/>
                <a:uLnTx/>
                <a:uFillTx/>
                <a:latin typeface="Calibri"/>
                <a:ea typeface="+mn-ea"/>
                <a:cs typeface="+mn-cs"/>
              </a:rPr>
              <a:t>» </a:t>
            </a:r>
            <a:r>
              <a:rPr kumimoji="0" lang="en-US" sz="2800" b="0" i="0" u="none" strike="noStrike" kern="1200" cap="none" spc="0" normalizeH="0" baseline="0" noProof="0" dirty="0">
                <a:ln>
                  <a:noFill/>
                </a:ln>
                <a:solidFill>
                  <a:prstClr val="black"/>
                </a:solidFill>
                <a:effectLst/>
                <a:uLnTx/>
                <a:uFillTx/>
                <a:latin typeface="Calibri"/>
                <a:ea typeface="+mn-ea"/>
                <a:cs typeface="+mn-cs"/>
              </a:rPr>
              <a:t>means</a:t>
            </a:r>
            <a:endParaRPr kumimoji="0" lang="en-US" sz="2200" b="0" i="0" u="none" strike="noStrike" kern="1200" cap="none" spc="0" normalizeH="0" baseline="0" noProof="0" dirty="0">
              <a:ln>
                <a:noFill/>
              </a:ln>
              <a:solidFill>
                <a:prstClr val="black"/>
              </a:solidFill>
              <a:effectLst/>
              <a:uLnTx/>
              <a:uFillTx/>
              <a:latin typeface="Calibri"/>
              <a:ea typeface="+mn-ea"/>
              <a:cs typeface="+mn-cs"/>
            </a:endParaRPr>
          </a:p>
          <a:p>
            <a:pPr marL="609585" lvl="1" indent="0">
              <a:lnSpc>
                <a:spcPct val="100000"/>
              </a:lnSpc>
              <a:buClrTx/>
              <a:buSzTx/>
              <a:buNone/>
              <a:defRPr/>
            </a:pPr>
            <a:r>
              <a:rPr kumimoji="0" lang="tr-TR" sz="2800" b="0" i="0" u="none" strike="noStrike" kern="1200" cap="none" spc="0" normalizeH="0" baseline="0" noProof="0" dirty="0">
                <a:ln>
                  <a:noFill/>
                </a:ln>
                <a:solidFill>
                  <a:prstClr val="black"/>
                </a:solidFill>
                <a:effectLst/>
                <a:uLnTx/>
                <a:uFillTx/>
                <a:latin typeface="Calibri"/>
                <a:ea typeface="+mn-ea"/>
                <a:cs typeface="+mn-cs"/>
              </a:rPr>
              <a:t>«</a:t>
            </a:r>
            <a:r>
              <a:rPr kumimoji="0" lang="en-US" sz="2800" b="0" i="1" u="none" strike="noStrike" kern="1200" cap="none" spc="0" normalizeH="0" baseline="0" noProof="0" dirty="0">
                <a:ln>
                  <a:noFill/>
                </a:ln>
                <a:solidFill>
                  <a:prstClr val="black"/>
                </a:solidFill>
                <a:effectLst/>
                <a:uLnTx/>
                <a:uFillTx/>
                <a:latin typeface="Calibri"/>
                <a:ea typeface="+mn-ea"/>
                <a:cs typeface="+mn-cs"/>
              </a:rPr>
              <a:t>A riot about a cut in pay for workers in a factory that makes furniture</a:t>
            </a:r>
            <a:r>
              <a:rPr kumimoji="0" lang="tr-TR" sz="2800" b="0" i="0" u="none" strike="noStrike" kern="1200" cap="none" spc="0" normalizeH="0" baseline="0" noProof="0" dirty="0">
                <a:ln>
                  <a:noFill/>
                </a:ln>
                <a:solidFill>
                  <a:prstClr val="black"/>
                </a:solidFill>
                <a:effectLst/>
                <a:uLnTx/>
                <a:uFillTx/>
                <a:latin typeface="Calibri"/>
                <a:ea typeface="+mn-ea"/>
                <a:cs typeface="+mn-cs"/>
              </a:rPr>
              <a:t>».</a:t>
            </a:r>
            <a:endParaRPr lang="en-US" dirty="0"/>
          </a:p>
        </p:txBody>
      </p:sp>
    </p:spTree>
    <p:extLst>
      <p:ext uri="{BB962C8B-B14F-4D97-AF65-F5344CB8AC3E}">
        <p14:creationId xmlns:p14="http://schemas.microsoft.com/office/powerpoint/2010/main" val="14999559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97AE641-C617-326F-30A0-3E562C9EC02D}"/>
              </a:ext>
            </a:extLst>
          </p:cNvPr>
          <p:cNvSpPr>
            <a:spLocks noGrp="1"/>
          </p:cNvSpPr>
          <p:nvPr>
            <p:ph type="title"/>
          </p:nvPr>
        </p:nvSpPr>
        <p:spPr/>
        <p:txBody>
          <a:bodyPr/>
          <a:lstStyle/>
          <a:p>
            <a:r>
              <a:rPr lang="en-US" dirty="0"/>
              <a:t>HEADLINES</a:t>
            </a:r>
          </a:p>
        </p:txBody>
      </p:sp>
      <p:sp>
        <p:nvSpPr>
          <p:cNvPr id="3" name="Metin Yer Tutucusu 2">
            <a:extLst>
              <a:ext uri="{FF2B5EF4-FFF2-40B4-BE49-F238E27FC236}">
                <a16:creationId xmlns:a16="http://schemas.microsoft.com/office/drawing/2014/main" id="{7AA676AD-41BF-1D2A-EF86-0AD1DB28418F}"/>
              </a:ext>
            </a:extLst>
          </p:cNvPr>
          <p:cNvSpPr>
            <a:spLocks noGrp="1"/>
          </p:cNvSpPr>
          <p:nvPr>
            <p:ph type="body" idx="1"/>
          </p:nvPr>
        </p:nvSpPr>
        <p:spPr/>
        <p:txBody>
          <a:bodyPr/>
          <a:lstStyle/>
          <a:p>
            <a:pPr marL="285750" indent="-228600">
              <a:lnSpc>
                <a:spcPct val="150000"/>
              </a:lnSpc>
              <a:spcAft>
                <a:spcPts val="600"/>
              </a:spcAft>
              <a:buFont typeface="Arial" panose="020B0604020202020204" pitchFamily="34" charset="0"/>
              <a:buChar char="•"/>
            </a:pPr>
            <a:r>
              <a:rPr lang="tr-TR" sz="1600" dirty="0" err="1"/>
              <a:t>In</a:t>
            </a:r>
            <a:r>
              <a:rPr lang="tr-TR" sz="1600" dirty="0"/>
              <a:t> </a:t>
            </a:r>
            <a:r>
              <a:rPr lang="en-US" sz="1600" dirty="0"/>
              <a:t>Articles</a:t>
            </a:r>
            <a:r>
              <a:rPr lang="tr-TR" sz="1600" dirty="0"/>
              <a:t>,</a:t>
            </a:r>
            <a:r>
              <a:rPr lang="en-US" sz="1600" dirty="0"/>
              <a:t> «to be» are often left out.</a:t>
            </a:r>
          </a:p>
          <a:p>
            <a:pPr indent="-228600">
              <a:lnSpc>
                <a:spcPct val="150000"/>
              </a:lnSpc>
              <a:spcAft>
                <a:spcPts val="600"/>
              </a:spcAft>
              <a:buFont typeface="Arial" panose="020B0604020202020204" pitchFamily="34" charset="0"/>
              <a:buChar char="•"/>
            </a:pPr>
            <a:r>
              <a:rPr lang="en-US" sz="1600" i="1" dirty="0"/>
              <a:t>Mob attacks terrorist ( The mob attacked the terrorist)</a:t>
            </a:r>
          </a:p>
          <a:p>
            <a:pPr marL="285750" indent="-228600">
              <a:lnSpc>
                <a:spcPct val="150000"/>
              </a:lnSpc>
              <a:spcAft>
                <a:spcPts val="600"/>
              </a:spcAft>
              <a:buFont typeface="Arial" panose="020B0604020202020204" pitchFamily="34" charset="0"/>
              <a:buChar char="•"/>
            </a:pPr>
            <a:r>
              <a:rPr lang="en-US" sz="1600" dirty="0"/>
              <a:t>Simple Present Tense is often used to Express recent past activities.</a:t>
            </a:r>
          </a:p>
          <a:p>
            <a:pPr indent="-228600">
              <a:lnSpc>
                <a:spcPct val="150000"/>
              </a:lnSpc>
              <a:spcAft>
                <a:spcPts val="600"/>
              </a:spcAft>
              <a:buFont typeface="Arial" panose="020B0604020202020204" pitchFamily="34" charset="0"/>
              <a:buChar char="•"/>
            </a:pPr>
            <a:r>
              <a:rPr lang="en-US" sz="1600" i="1" dirty="0"/>
              <a:t>Turkey sends food to famine victims (Turkey has sent…) / President calls on CIA ( President called…)</a:t>
            </a:r>
          </a:p>
          <a:p>
            <a:pPr marL="285750" indent="-228600">
              <a:lnSpc>
                <a:spcPct val="150000"/>
              </a:lnSpc>
              <a:spcAft>
                <a:spcPts val="600"/>
              </a:spcAft>
              <a:buFont typeface="Arial" panose="020B0604020202020204" pitchFamily="34" charset="0"/>
              <a:buChar char="•"/>
            </a:pPr>
            <a:r>
              <a:rPr lang="en-US" sz="1600" dirty="0"/>
              <a:t>Simple Past indicates passive construction.</a:t>
            </a:r>
          </a:p>
          <a:p>
            <a:pPr>
              <a:lnSpc>
                <a:spcPct val="150000"/>
              </a:lnSpc>
              <a:spcAft>
                <a:spcPts val="600"/>
              </a:spcAft>
            </a:pPr>
            <a:r>
              <a:rPr lang="en-US" sz="1600" b="1" i="1" dirty="0"/>
              <a:t>Man killed in blast </a:t>
            </a:r>
            <a:r>
              <a:rPr lang="en-US" sz="1600" i="1" dirty="0"/>
              <a:t>( A man was killed in an explosion)</a:t>
            </a:r>
          </a:p>
          <a:p>
            <a:pPr marL="285750" indent="-228600">
              <a:lnSpc>
                <a:spcPct val="150000"/>
              </a:lnSpc>
              <a:spcAft>
                <a:spcPts val="600"/>
              </a:spcAft>
              <a:buFont typeface="Arial" panose="020B0604020202020204" pitchFamily="34" charset="0"/>
              <a:buChar char="•"/>
            </a:pPr>
            <a:r>
              <a:rPr lang="en-US" sz="1600" dirty="0"/>
              <a:t>For changing situations present continuous is used without «to be».</a:t>
            </a:r>
          </a:p>
          <a:p>
            <a:pPr>
              <a:lnSpc>
                <a:spcPct val="150000"/>
              </a:lnSpc>
              <a:spcAft>
                <a:spcPts val="600"/>
              </a:spcAft>
            </a:pPr>
            <a:r>
              <a:rPr lang="en-US" sz="1600" i="1" dirty="0"/>
              <a:t>World heading for energy crisis</a:t>
            </a:r>
          </a:p>
          <a:p>
            <a:endParaRPr lang="en-US" dirty="0"/>
          </a:p>
        </p:txBody>
      </p:sp>
    </p:spTree>
    <p:extLst>
      <p:ext uri="{BB962C8B-B14F-4D97-AF65-F5344CB8AC3E}">
        <p14:creationId xmlns:p14="http://schemas.microsoft.com/office/powerpoint/2010/main" val="36214298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55D1212-67CB-C8FE-3CEE-380C769EE24B}"/>
              </a:ext>
            </a:extLst>
          </p:cNvPr>
          <p:cNvSpPr>
            <a:spLocks noGrp="1"/>
          </p:cNvSpPr>
          <p:nvPr>
            <p:ph type="title"/>
          </p:nvPr>
        </p:nvSpPr>
        <p:spPr/>
        <p:txBody>
          <a:bodyPr/>
          <a:lstStyle/>
          <a:p>
            <a:endParaRPr lang="en-US"/>
          </a:p>
        </p:txBody>
      </p:sp>
      <p:pic>
        <p:nvPicPr>
          <p:cNvPr id="5" name="Resim 4">
            <a:extLst>
              <a:ext uri="{FF2B5EF4-FFF2-40B4-BE49-F238E27FC236}">
                <a16:creationId xmlns:a16="http://schemas.microsoft.com/office/drawing/2014/main" id="{08064C06-C780-B7AA-250A-1726AAB00C4B}"/>
              </a:ext>
            </a:extLst>
          </p:cNvPr>
          <p:cNvPicPr>
            <a:picLocks noChangeAspect="1"/>
          </p:cNvPicPr>
          <p:nvPr/>
        </p:nvPicPr>
        <p:blipFill>
          <a:blip r:embed="rId2"/>
          <a:stretch>
            <a:fillRect/>
          </a:stretch>
        </p:blipFill>
        <p:spPr>
          <a:xfrm>
            <a:off x="6426278" y="2880231"/>
            <a:ext cx="5485840" cy="2875109"/>
          </a:xfrm>
          <a:prstGeom prst="rect">
            <a:avLst/>
          </a:prstGeom>
        </p:spPr>
      </p:pic>
      <p:pic>
        <p:nvPicPr>
          <p:cNvPr id="6" name="Resim 5">
            <a:extLst>
              <a:ext uri="{FF2B5EF4-FFF2-40B4-BE49-F238E27FC236}">
                <a16:creationId xmlns:a16="http://schemas.microsoft.com/office/drawing/2014/main" id="{2DC8F74D-659B-93BB-6E98-3AAAA47636D6}"/>
              </a:ext>
            </a:extLst>
          </p:cNvPr>
          <p:cNvPicPr>
            <a:picLocks noChangeAspect="1"/>
          </p:cNvPicPr>
          <p:nvPr/>
        </p:nvPicPr>
        <p:blipFill>
          <a:blip r:embed="rId3"/>
          <a:stretch>
            <a:fillRect/>
          </a:stretch>
        </p:blipFill>
        <p:spPr>
          <a:xfrm>
            <a:off x="145410" y="1723785"/>
            <a:ext cx="5825007" cy="4210849"/>
          </a:xfrm>
          <a:prstGeom prst="rect">
            <a:avLst/>
          </a:prstGeom>
        </p:spPr>
      </p:pic>
    </p:spTree>
    <p:extLst>
      <p:ext uri="{BB962C8B-B14F-4D97-AF65-F5344CB8AC3E}">
        <p14:creationId xmlns:p14="http://schemas.microsoft.com/office/powerpoint/2010/main" val="42336321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6517502-CFA4-115E-0F4E-CBC4FEFCB842}"/>
              </a:ext>
            </a:extLst>
          </p:cNvPr>
          <p:cNvSpPr>
            <a:spLocks noGrp="1"/>
          </p:cNvSpPr>
          <p:nvPr>
            <p:ph type="title"/>
          </p:nvPr>
        </p:nvSpPr>
        <p:spPr/>
        <p:txBody>
          <a:bodyPr/>
          <a:lstStyle/>
          <a:p>
            <a:r>
              <a:rPr lang="en-US" dirty="0"/>
              <a:t>HEADLINES</a:t>
            </a:r>
          </a:p>
        </p:txBody>
      </p:sp>
      <p:sp>
        <p:nvSpPr>
          <p:cNvPr id="3" name="Metin Yer Tutucusu 2">
            <a:extLst>
              <a:ext uri="{FF2B5EF4-FFF2-40B4-BE49-F238E27FC236}">
                <a16:creationId xmlns:a16="http://schemas.microsoft.com/office/drawing/2014/main" id="{46217A03-E436-DF32-3E02-9007355D2D12}"/>
              </a:ext>
            </a:extLst>
          </p:cNvPr>
          <p:cNvSpPr>
            <a:spLocks noGrp="1"/>
          </p:cNvSpPr>
          <p:nvPr>
            <p:ph type="body" idx="1"/>
          </p:nvPr>
        </p:nvSpPr>
        <p:spPr>
          <a:xfrm>
            <a:off x="950999" y="1697233"/>
            <a:ext cx="6184907" cy="4237402"/>
          </a:xfrm>
        </p:spPr>
        <p:txBody>
          <a:bodyPr/>
          <a:lstStyle/>
          <a:p>
            <a:pPr>
              <a:lnSpc>
                <a:spcPct val="250000"/>
              </a:lnSpc>
            </a:pPr>
            <a:r>
              <a:rPr lang="en-US" sz="2000" dirty="0"/>
              <a:t>The infinitive is used to Express future.</a:t>
            </a:r>
          </a:p>
          <a:p>
            <a:pPr>
              <a:lnSpc>
                <a:spcPct val="250000"/>
              </a:lnSpc>
            </a:pPr>
            <a:r>
              <a:rPr lang="en-US" sz="2000" dirty="0"/>
              <a:t>Passive in the future requires «to be + V3».</a:t>
            </a:r>
          </a:p>
          <a:p>
            <a:pPr>
              <a:lnSpc>
                <a:spcPct val="250000"/>
              </a:lnSpc>
            </a:pPr>
            <a:r>
              <a:rPr lang="en-US" sz="2000" dirty="0"/>
              <a:t>Abbreviations are often used for economy</a:t>
            </a:r>
            <a:r>
              <a:rPr lang="en-US" dirty="0"/>
              <a:t>.</a:t>
            </a:r>
          </a:p>
          <a:p>
            <a:endParaRPr lang="en-US" dirty="0"/>
          </a:p>
        </p:txBody>
      </p:sp>
      <p:pic>
        <p:nvPicPr>
          <p:cNvPr id="4" name="Resim 3">
            <a:extLst>
              <a:ext uri="{FF2B5EF4-FFF2-40B4-BE49-F238E27FC236}">
                <a16:creationId xmlns:a16="http://schemas.microsoft.com/office/drawing/2014/main" id="{C1445C39-C033-3320-6766-F608B9B26FAB}"/>
              </a:ext>
            </a:extLst>
          </p:cNvPr>
          <p:cNvPicPr>
            <a:picLocks noChangeAspect="1"/>
          </p:cNvPicPr>
          <p:nvPr/>
        </p:nvPicPr>
        <p:blipFill>
          <a:blip r:embed="rId2"/>
          <a:stretch>
            <a:fillRect/>
          </a:stretch>
        </p:blipFill>
        <p:spPr>
          <a:xfrm>
            <a:off x="7991342" y="2080926"/>
            <a:ext cx="3653071" cy="2696148"/>
          </a:xfrm>
          <a:prstGeom prst="rect">
            <a:avLst/>
          </a:prstGeom>
        </p:spPr>
      </p:pic>
    </p:spTree>
    <p:extLst>
      <p:ext uri="{BB962C8B-B14F-4D97-AF65-F5344CB8AC3E}">
        <p14:creationId xmlns:p14="http://schemas.microsoft.com/office/powerpoint/2010/main" val="15269545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2649653-663F-84DF-C8FE-393EC8B147F7}"/>
              </a:ext>
            </a:extLst>
          </p:cNvPr>
          <p:cNvSpPr>
            <a:spLocks noGrp="1"/>
          </p:cNvSpPr>
          <p:nvPr>
            <p:ph type="title"/>
          </p:nvPr>
        </p:nvSpPr>
        <p:spPr/>
        <p:txBody>
          <a:bodyPr/>
          <a:lstStyle/>
          <a:p>
            <a:r>
              <a:rPr lang="tr-TR" dirty="0" err="1"/>
              <a:t>Headline</a:t>
            </a:r>
            <a:r>
              <a:rPr lang="tr-TR" dirty="0"/>
              <a:t> </a:t>
            </a:r>
            <a:r>
              <a:rPr lang="tr-TR" dirty="0" err="1"/>
              <a:t>Practice</a:t>
            </a:r>
            <a:endParaRPr lang="en-US" dirty="0"/>
          </a:p>
        </p:txBody>
      </p:sp>
      <p:sp>
        <p:nvSpPr>
          <p:cNvPr id="3" name="Metin Yer Tutucusu 2">
            <a:extLst>
              <a:ext uri="{FF2B5EF4-FFF2-40B4-BE49-F238E27FC236}">
                <a16:creationId xmlns:a16="http://schemas.microsoft.com/office/drawing/2014/main" id="{687D0FAD-5524-4D73-36CE-8EA04A080983}"/>
              </a:ext>
            </a:extLst>
          </p:cNvPr>
          <p:cNvSpPr>
            <a:spLocks noGrp="1"/>
          </p:cNvSpPr>
          <p:nvPr>
            <p:ph type="body" idx="1"/>
          </p:nvPr>
        </p:nvSpPr>
        <p:spPr/>
        <p:txBody>
          <a:bodyPr/>
          <a:lstStyle/>
          <a:p>
            <a:r>
              <a:rPr lang="en-US" sz="3200" dirty="0"/>
              <a:t>MOTHER FINED FOR SHOPLIFTING</a:t>
            </a:r>
          </a:p>
          <a:p>
            <a:r>
              <a:rPr lang="en-US" sz="3200" dirty="0"/>
              <a:t>PREMIER TO VISIT CHINA </a:t>
            </a:r>
          </a:p>
          <a:p>
            <a:r>
              <a:rPr lang="en-US" sz="3200" dirty="0"/>
              <a:t>POLICE PROBE RACING SCANDAL RUMORS</a:t>
            </a:r>
          </a:p>
          <a:p>
            <a:r>
              <a:rPr lang="en-US" sz="3200" dirty="0"/>
              <a:t>IMPORTS TOP 250.000 DOLLARS</a:t>
            </a:r>
          </a:p>
          <a:p>
            <a:r>
              <a:rPr lang="en-US" sz="3200" dirty="0"/>
              <a:t>PM SEES BRITISH ENVOY</a:t>
            </a:r>
          </a:p>
          <a:p>
            <a:r>
              <a:rPr lang="en-US" sz="3200" dirty="0"/>
              <a:t>FRANCE BACKS BRITISH PEACE MOVE</a:t>
            </a:r>
          </a:p>
          <a:p>
            <a:r>
              <a:rPr lang="en-US" sz="3200" dirty="0"/>
              <a:t>LABOUR SPLIT ON PRICES</a:t>
            </a:r>
          </a:p>
          <a:p>
            <a:pPr marL="152396" indent="0">
              <a:buNone/>
            </a:pPr>
            <a:endParaRPr lang="en-US" dirty="0"/>
          </a:p>
        </p:txBody>
      </p:sp>
    </p:spTree>
    <p:extLst>
      <p:ext uri="{BB962C8B-B14F-4D97-AF65-F5344CB8AC3E}">
        <p14:creationId xmlns:p14="http://schemas.microsoft.com/office/powerpoint/2010/main" val="1032766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935AD1D-AA6D-E6EF-48E3-418B266D7A11}"/>
              </a:ext>
            </a:extLst>
          </p:cNvPr>
          <p:cNvSpPr>
            <a:spLocks noGrp="1"/>
          </p:cNvSpPr>
          <p:nvPr>
            <p:ph type="title"/>
          </p:nvPr>
        </p:nvSpPr>
        <p:spPr/>
        <p:txBody>
          <a:bodyPr/>
          <a:lstStyle/>
          <a:p>
            <a:endParaRPr lang="en-US"/>
          </a:p>
        </p:txBody>
      </p:sp>
      <p:sp>
        <p:nvSpPr>
          <p:cNvPr id="3" name="Metin Yer Tutucusu 2">
            <a:extLst>
              <a:ext uri="{FF2B5EF4-FFF2-40B4-BE49-F238E27FC236}">
                <a16:creationId xmlns:a16="http://schemas.microsoft.com/office/drawing/2014/main" id="{25FF94BE-CB2B-661B-3207-DB8058916CF1}"/>
              </a:ext>
            </a:extLst>
          </p:cNvPr>
          <p:cNvSpPr>
            <a:spLocks noGrp="1"/>
          </p:cNvSpPr>
          <p:nvPr>
            <p:ph type="body" idx="1"/>
          </p:nvPr>
        </p:nvSpPr>
        <p:spPr/>
        <p:txBody>
          <a:bodyPr/>
          <a:lstStyle/>
          <a:p>
            <a:pPr>
              <a:lnSpc>
                <a:spcPct val="250000"/>
              </a:lnSpc>
            </a:pPr>
            <a:r>
              <a:rPr lang="en-US" sz="1600" dirty="0"/>
              <a:t>Before translating the text a translator should consider the following features of the text.</a:t>
            </a:r>
          </a:p>
          <a:p>
            <a:pPr lvl="1">
              <a:lnSpc>
                <a:spcPct val="250000"/>
              </a:lnSpc>
            </a:pPr>
            <a:r>
              <a:rPr lang="en-US" sz="1600" dirty="0"/>
              <a:t>The choice of words which indicates the style of the reporter ( neutral or emotional)</a:t>
            </a:r>
          </a:p>
          <a:p>
            <a:pPr lvl="1">
              <a:lnSpc>
                <a:spcPct val="250000"/>
              </a:lnSpc>
            </a:pPr>
            <a:r>
              <a:rPr lang="en-US" sz="1600" dirty="0"/>
              <a:t>The style (formal, technical or conversational)</a:t>
            </a:r>
          </a:p>
          <a:p>
            <a:pPr lvl="1">
              <a:lnSpc>
                <a:spcPct val="250000"/>
              </a:lnSpc>
            </a:pPr>
            <a:r>
              <a:rPr lang="en-US" sz="1600" dirty="0"/>
              <a:t>Literary devices (metaphor, simile, personification, antithesis, irony, humor, etc.)</a:t>
            </a:r>
          </a:p>
          <a:p>
            <a:pPr lvl="1">
              <a:lnSpc>
                <a:spcPct val="250000"/>
              </a:lnSpc>
            </a:pPr>
            <a:r>
              <a:rPr lang="en-US" sz="1600" dirty="0"/>
              <a:t>Anaphoric (back) or cataphoric (forward) reference.</a:t>
            </a:r>
          </a:p>
          <a:p>
            <a:pPr marL="152396" indent="0">
              <a:buNone/>
            </a:pPr>
            <a:endParaRPr lang="en-US" dirty="0"/>
          </a:p>
        </p:txBody>
      </p:sp>
    </p:spTree>
    <p:extLst>
      <p:ext uri="{BB962C8B-B14F-4D97-AF65-F5344CB8AC3E}">
        <p14:creationId xmlns:p14="http://schemas.microsoft.com/office/powerpoint/2010/main" val="11321675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242C12C-606F-B5C4-6C65-F1CB9D669666}"/>
              </a:ext>
            </a:extLst>
          </p:cNvPr>
          <p:cNvSpPr>
            <a:spLocks noGrp="1"/>
          </p:cNvSpPr>
          <p:nvPr>
            <p:ph type="title"/>
          </p:nvPr>
        </p:nvSpPr>
        <p:spPr>
          <a:xfrm>
            <a:off x="950967" y="593366"/>
            <a:ext cx="7825480" cy="849951"/>
          </a:xfrm>
        </p:spPr>
        <p:txBody>
          <a:bodyPr/>
          <a:lstStyle/>
          <a:p>
            <a:r>
              <a:rPr lang="en-US" dirty="0"/>
              <a:t>KEY FEATURES OF MEDIA TRANSLATION</a:t>
            </a:r>
          </a:p>
        </p:txBody>
      </p:sp>
      <p:sp>
        <p:nvSpPr>
          <p:cNvPr id="3" name="Metin Yer Tutucusu 2">
            <a:extLst>
              <a:ext uri="{FF2B5EF4-FFF2-40B4-BE49-F238E27FC236}">
                <a16:creationId xmlns:a16="http://schemas.microsoft.com/office/drawing/2014/main" id="{08ACB17A-19F7-8F9F-CE9D-4BA7C01DA1A9}"/>
              </a:ext>
            </a:extLst>
          </p:cNvPr>
          <p:cNvSpPr>
            <a:spLocks noGrp="1"/>
          </p:cNvSpPr>
          <p:nvPr>
            <p:ph type="body" idx="1"/>
          </p:nvPr>
        </p:nvSpPr>
        <p:spPr>
          <a:xfrm>
            <a:off x="547589" y="1132457"/>
            <a:ext cx="10290000" cy="4394400"/>
          </a:xfrm>
        </p:spPr>
        <p:txBody>
          <a:bodyPr/>
          <a:lstStyle/>
          <a:p>
            <a:pPr marL="0" marR="0" lvl="0" indent="0" algn="l" defTabSz="914400" rtl="0" eaLnBrk="1" fontAlgn="auto" latinLnBrk="0" hangingPunct="1">
              <a:lnSpc>
                <a:spcPct val="90000"/>
              </a:lnSpc>
              <a:spcBef>
                <a:spcPts val="1000"/>
              </a:spcBef>
              <a:spcAft>
                <a:spcPts val="0"/>
              </a:spcAft>
              <a:buClrTx/>
              <a:buSzTx/>
              <a:buNone/>
              <a:tabLst/>
              <a:defRPr/>
            </a:pPr>
            <a:r>
              <a:rPr kumimoji="0" lang="tr-TR" sz="3600" b="0" i="0" u="none" strike="noStrike" kern="1200" cap="none" spc="0" normalizeH="0" baseline="0" noProof="0" dirty="0">
                <a:ln>
                  <a:noFill/>
                </a:ln>
                <a:solidFill>
                  <a:srgbClr val="002060"/>
                </a:solidFill>
                <a:effectLst/>
                <a:uLnTx/>
                <a:uFillTx/>
                <a:latin typeface="Calibri"/>
                <a:ea typeface="+mn-ea"/>
                <a:cs typeface="+mn-cs"/>
              </a:rPr>
              <a:t>ADAPTATION</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latin typeface="Calibri"/>
                <a:ea typeface="+mn-ea"/>
                <a:cs typeface="+mn-cs"/>
              </a:rPr>
              <a:t>Drafting a new text that takes into full consideration the type of receiver and the new circumstances of receiving in the target language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latin typeface="Calibri"/>
                <a:ea typeface="+mn-ea"/>
                <a:cs typeface="+mn-cs"/>
              </a:rPr>
              <a:t>A translator uses adaptation in the media field because:</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latin typeface="Calibri"/>
                <a:ea typeface="+mn-ea"/>
                <a:cs typeface="+mn-cs"/>
              </a:rPr>
              <a:t>Literal translation fails when it has to do with playing with words and collocations</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latin typeface="Calibri"/>
                <a:ea typeface="+mn-ea"/>
                <a:cs typeface="+mn-cs"/>
              </a:rPr>
              <a:t>Differences between truth and reality expressed in the connotation of the target language</a:t>
            </a:r>
          </a:p>
          <a:p>
            <a:endParaRPr lang="en-US" dirty="0"/>
          </a:p>
        </p:txBody>
      </p:sp>
    </p:spTree>
    <p:extLst>
      <p:ext uri="{BB962C8B-B14F-4D97-AF65-F5344CB8AC3E}">
        <p14:creationId xmlns:p14="http://schemas.microsoft.com/office/powerpoint/2010/main" val="171096424"/>
      </p:ext>
    </p:extLst>
  </p:cSld>
  <p:clrMapOvr>
    <a:masterClrMapping/>
  </p:clrMapOvr>
</p:sld>
</file>

<file path=ppt/theme/theme1.xml><?xml version="1.0" encoding="utf-8"?>
<a:theme xmlns:a="http://schemas.openxmlformats.org/drawingml/2006/main" name="Tema2">
  <a:themeElements>
    <a:clrScheme name="Simple Light">
      <a:dk1>
        <a:srgbClr val="000000"/>
      </a:dk1>
      <a:lt1>
        <a:srgbClr val="F5F2EE"/>
      </a:lt1>
      <a:dk2>
        <a:srgbClr val="000000"/>
      </a:dk2>
      <a:lt2>
        <a:srgbClr val="EEEEEE"/>
      </a:lt2>
      <a:accent1>
        <a:srgbClr val="3F3533"/>
      </a:accent1>
      <a:accent2>
        <a:srgbClr val="3F3533"/>
      </a:accent2>
      <a:accent3>
        <a:srgbClr val="3F3533"/>
      </a:accent3>
      <a:accent4>
        <a:srgbClr val="3F3533"/>
      </a:accent4>
      <a:accent5>
        <a:srgbClr val="3F3533"/>
      </a:accent5>
      <a:accent6>
        <a:srgbClr val="3F3533"/>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ema2" id="{E502DBCC-DA05-430B-9564-B93D02D57224}" vid="{EABBD63C-9692-4F4E-8774-17FD5B8F5AAB}"/>
    </a:ext>
  </a:extLst>
</a:theme>
</file>

<file path=docProps/app.xml><?xml version="1.0" encoding="utf-8"?>
<Properties xmlns="http://schemas.openxmlformats.org/officeDocument/2006/extended-properties" xmlns:vt="http://schemas.openxmlformats.org/officeDocument/2006/docPropsVTypes">
  <Template>Tema2</Template>
  <TotalTime>34</TotalTime>
  <Words>1130</Words>
  <Application>Microsoft Office PowerPoint</Application>
  <PresentationFormat>Geniş ekran</PresentationFormat>
  <Paragraphs>103</Paragraphs>
  <Slides>20</Slides>
  <Notes>0</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20</vt:i4>
      </vt:variant>
    </vt:vector>
  </HeadingPairs>
  <TitlesOfParts>
    <vt:vector size="28" baseType="lpstr">
      <vt:lpstr>Arial</vt:lpstr>
      <vt:lpstr>Calibri</vt:lpstr>
      <vt:lpstr>Lato</vt:lpstr>
      <vt:lpstr>Merriweather Light</vt:lpstr>
      <vt:lpstr>Montserrat</vt:lpstr>
      <vt:lpstr>Vidaloka</vt:lpstr>
      <vt:lpstr>Wingdings</vt:lpstr>
      <vt:lpstr>Tema2</vt:lpstr>
      <vt:lpstr>Media Texts &amp; Translation</vt:lpstr>
      <vt:lpstr>KEY FEATURES OF ENGLISH NEWS</vt:lpstr>
      <vt:lpstr>HEADLINES</vt:lpstr>
      <vt:lpstr>HEADLINES</vt:lpstr>
      <vt:lpstr>PowerPoint Sunusu</vt:lpstr>
      <vt:lpstr>HEADLINES</vt:lpstr>
      <vt:lpstr>Headline Practice</vt:lpstr>
      <vt:lpstr>PowerPoint Sunusu</vt:lpstr>
      <vt:lpstr>KEY FEATURES OF MEDIA TRANSLATION</vt:lpstr>
      <vt:lpstr>PowerPoint Sunusu</vt:lpstr>
      <vt:lpstr>PowerPoint Sunusu</vt:lpstr>
      <vt:lpstr>Türkçe Haber Metinleri</vt:lpstr>
      <vt:lpstr>HABERİN DEVAMI</vt:lpstr>
      <vt:lpstr>REDAKSİYON</vt:lpstr>
      <vt:lpstr>GENEL KURALLAR</vt:lpstr>
      <vt:lpstr>Genel Kurallar</vt:lpstr>
      <vt:lpstr>Haber Çevirisi</vt:lpstr>
      <vt:lpstr>Haber Çevirisi</vt:lpstr>
      <vt:lpstr>Haber Çevirisi</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Beyza Şahin</dc:creator>
  <cp:lastModifiedBy>Beyza Şahin</cp:lastModifiedBy>
  <cp:revision>1</cp:revision>
  <dcterms:created xsi:type="dcterms:W3CDTF">2025-03-02T16:45:00Z</dcterms:created>
  <dcterms:modified xsi:type="dcterms:W3CDTF">2025-03-02T17:19:46Z</dcterms:modified>
</cp:coreProperties>
</file>