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315" r:id="rId13"/>
    <p:sldId id="280" r:id="rId14"/>
    <p:sldId id="282" r:id="rId15"/>
    <p:sldId id="283" r:id="rId16"/>
    <p:sldId id="284" r:id="rId17"/>
    <p:sldId id="286" r:id="rId18"/>
    <p:sldId id="287" r:id="rId19"/>
    <p:sldId id="289" r:id="rId20"/>
    <p:sldId id="290" r:id="rId21"/>
    <p:sldId id="293" r:id="rId22"/>
    <p:sldId id="294" r:id="rId23"/>
    <p:sldId id="296" r:id="rId24"/>
    <p:sldId id="297" r:id="rId25"/>
    <p:sldId id="298" r:id="rId26"/>
    <p:sldId id="299" r:id="rId27"/>
    <p:sldId id="300" r:id="rId28"/>
    <p:sldId id="302" r:id="rId29"/>
    <p:sldId id="316" r:id="rId30"/>
    <p:sldId id="317" r:id="rId31"/>
    <p:sldId id="304" r:id="rId32"/>
    <p:sldId id="305" r:id="rId33"/>
    <p:sldId id="306" r:id="rId34"/>
    <p:sldId id="307" r:id="rId35"/>
    <p:sldId id="309" r:id="rId36"/>
    <p:sldId id="310" r:id="rId37"/>
    <p:sldId id="311" r:id="rId38"/>
    <p:sldId id="312"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44" d="100"/>
          <a:sy n="44" d="100"/>
        </p:scale>
        <p:origin x="235"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28.02.2025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28.02.2025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28.02.2025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28.02.2025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28.02.2025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28.02.2025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28.02.2025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28.02.2025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28.02.2025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28.02.2025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28.02.2025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28.02.2025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image" Target="../media/image7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775645" y="3922197"/>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t>ADALET PSİKOLOJİSİ</a:t>
            </a:r>
            <a:endParaRPr lang="tr-TR" dirty="0"/>
          </a:p>
        </p:txBody>
      </p:sp>
      <p:sp>
        <p:nvSpPr>
          <p:cNvPr id="5" name="Alt Başlık 2"/>
          <p:cNvSpPr txBox="1">
            <a:spLocks/>
          </p:cNvSpPr>
          <p:nvPr/>
        </p:nvSpPr>
        <p:spPr>
          <a:xfrm>
            <a:off x="1439207" y="5445224"/>
            <a:ext cx="6400800" cy="766936"/>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t>2024- 2025 </a:t>
            </a:r>
            <a:r>
              <a:rPr lang="tr-TR"/>
              <a:t>YILI BAHAR </a:t>
            </a:r>
            <a:r>
              <a:rPr lang="tr-TR" dirty="0"/>
              <a:t>DÖNEMİ </a:t>
            </a:r>
          </a:p>
          <a:p>
            <a:pPr marL="0" indent="0" algn="ctr">
              <a:buNone/>
            </a:pPr>
            <a:r>
              <a:rPr lang="tr-TR" dirty="0"/>
              <a:t>2. Ders</a:t>
            </a:r>
          </a:p>
        </p:txBody>
      </p:sp>
      <p:pic>
        <p:nvPicPr>
          <p:cNvPr id="6" name="Picture 2" descr="ADALE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122" y="188640"/>
            <a:ext cx="609600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08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79"/>
            <a:ext cx="7729942" cy="1199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2. mahmut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848"/>
            <a:ext cx="3904000" cy="24482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2. mahmut askeri tıbbiye mektebi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748258"/>
            <a:ext cx="4045277" cy="244827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r bernard  first autopsy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5162" y="4333874"/>
            <a:ext cx="20955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537426" cy="3492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http://i26.servimg.com/u/f26/11/78/64/63/image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39" y="3969255"/>
            <a:ext cx="2087937" cy="266429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i26.servimg.com/u/f26/11/78/64/63/image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037033"/>
            <a:ext cx="1982341" cy="259861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i26.servimg.com/u/f26/11/78/64/63/image0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4027837"/>
            <a:ext cx="2149157" cy="260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377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dli tıp müesseses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59478"/>
            <a:ext cx="5064135" cy="355755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476" y="3861048"/>
            <a:ext cx="5908348"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351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404664"/>
            <a:ext cx="52387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160" y="1196752"/>
            <a:ext cx="8712840" cy="1776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7880" y="2636912"/>
            <a:ext cx="5586608" cy="33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2988112"/>
            <a:ext cx="6547517" cy="3429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328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573016"/>
            <a:ext cx="8211141"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0" y="836712"/>
            <a:ext cx="8952691" cy="220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81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1" y="3212976"/>
            <a:ext cx="9112308" cy="166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 y="5085184"/>
            <a:ext cx="8991263"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16632"/>
            <a:ext cx="8407189" cy="316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649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326" y="28465"/>
            <a:ext cx="8305437" cy="3526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42" y="3555061"/>
            <a:ext cx="8014204" cy="3066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17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25" y="1268760"/>
            <a:ext cx="9029675" cy="3731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480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7" y="188640"/>
            <a:ext cx="9213003" cy="2869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32" y="3212976"/>
            <a:ext cx="8611344" cy="2863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263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79" y="620688"/>
            <a:ext cx="9061301" cy="4011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349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345785" cy="188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19" y="2060750"/>
            <a:ext cx="8350186" cy="1105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12" y="3429000"/>
            <a:ext cx="8901832" cy="219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229200"/>
            <a:ext cx="7893496"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688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883" y="764704"/>
            <a:ext cx="8748117" cy="3939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996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08" y="332656"/>
            <a:ext cx="88201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22" y="1577269"/>
            <a:ext cx="8891278" cy="449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0820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2" y="692696"/>
            <a:ext cx="68103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40" y="1988840"/>
            <a:ext cx="7941717" cy="1249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40" y="3238589"/>
            <a:ext cx="8316243" cy="2453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032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2149" cy="51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6085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67544" y="1196752"/>
            <a:ext cx="8338503" cy="1289076"/>
          </a:xfrm>
          <a:prstGeom prst="rect">
            <a:avLst/>
          </a:prstGeom>
        </p:spPr>
      </p:pic>
      <p:pic>
        <p:nvPicPr>
          <p:cNvPr id="11266" name="Picture 2"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95" y="2780928"/>
            <a:ext cx="7620000"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398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7046" y="3212976"/>
            <a:ext cx="8896954" cy="3379807"/>
          </a:xfrm>
          <a:prstGeom prst="rect">
            <a:avLst/>
          </a:prstGeom>
        </p:spPr>
      </p:pic>
      <p:pic>
        <p:nvPicPr>
          <p:cNvPr id="12290" name="Picture 2" descr="adli hekimli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968" y="164398"/>
            <a:ext cx="4355109" cy="304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481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67944" y="1740276"/>
            <a:ext cx="4911745" cy="536596"/>
          </a:xfrm>
          <a:prstGeom prst="rect">
            <a:avLst/>
          </a:prstGeom>
        </p:spPr>
      </p:pic>
      <p:pic>
        <p:nvPicPr>
          <p:cNvPr id="3" name="Resim 2"/>
          <p:cNvPicPr>
            <a:picLocks noChangeAspect="1"/>
          </p:cNvPicPr>
          <p:nvPr/>
        </p:nvPicPr>
        <p:blipFill>
          <a:blip r:embed="rId3"/>
          <a:stretch>
            <a:fillRect/>
          </a:stretch>
        </p:blipFill>
        <p:spPr>
          <a:xfrm>
            <a:off x="160840" y="2276872"/>
            <a:ext cx="8807355" cy="1827319"/>
          </a:xfrm>
          <a:prstGeom prst="rect">
            <a:avLst/>
          </a:prstGeom>
        </p:spPr>
      </p:pic>
    </p:spTree>
    <p:extLst>
      <p:ext uri="{BB962C8B-B14F-4D97-AF65-F5344CB8AC3E}">
        <p14:creationId xmlns:p14="http://schemas.microsoft.com/office/powerpoint/2010/main" val="1974443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3886" y="849481"/>
            <a:ext cx="9110114" cy="5200239"/>
          </a:xfrm>
          <a:prstGeom prst="rect">
            <a:avLst/>
          </a:prstGeom>
        </p:spPr>
      </p:pic>
    </p:spTree>
    <p:extLst>
      <p:ext uri="{BB962C8B-B14F-4D97-AF65-F5344CB8AC3E}">
        <p14:creationId xmlns:p14="http://schemas.microsoft.com/office/powerpoint/2010/main" val="1222990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51520" y="404664"/>
            <a:ext cx="8794103" cy="2315999"/>
          </a:xfrm>
          <a:prstGeom prst="rect">
            <a:avLst/>
          </a:prstGeom>
        </p:spPr>
      </p:pic>
      <p:pic>
        <p:nvPicPr>
          <p:cNvPr id="4" name="Resim 3"/>
          <p:cNvPicPr>
            <a:picLocks noChangeAspect="1"/>
          </p:cNvPicPr>
          <p:nvPr/>
        </p:nvPicPr>
        <p:blipFill>
          <a:blip r:embed="rId3"/>
          <a:stretch>
            <a:fillRect/>
          </a:stretch>
        </p:blipFill>
        <p:spPr>
          <a:xfrm>
            <a:off x="46113" y="3429000"/>
            <a:ext cx="9097887" cy="2796598"/>
          </a:xfrm>
          <a:prstGeom prst="rect">
            <a:avLst/>
          </a:prstGeom>
        </p:spPr>
      </p:pic>
    </p:spTree>
    <p:extLst>
      <p:ext uri="{BB962C8B-B14F-4D97-AF65-F5344CB8AC3E}">
        <p14:creationId xmlns:p14="http://schemas.microsoft.com/office/powerpoint/2010/main" val="3203286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CC52F6-7C5A-F155-274F-D4006C0E17F6}"/>
              </a:ext>
            </a:extLst>
          </p:cNvPr>
          <p:cNvSpPr>
            <a:spLocks noGrp="1"/>
          </p:cNvSpPr>
          <p:nvPr>
            <p:ph type="title"/>
          </p:nvPr>
        </p:nvSpPr>
        <p:spPr/>
        <p:txBody>
          <a:bodyPr/>
          <a:lstStyle/>
          <a:p>
            <a:r>
              <a:rPr lang="tr-TR" dirty="0"/>
              <a:t>Adalet psikolojisinin bölümleri</a:t>
            </a:r>
          </a:p>
        </p:txBody>
      </p:sp>
      <p:sp>
        <p:nvSpPr>
          <p:cNvPr id="3" name="İçerik Yer Tutucusu 2">
            <a:extLst>
              <a:ext uri="{FF2B5EF4-FFF2-40B4-BE49-F238E27FC236}">
                <a16:creationId xmlns:a16="http://schemas.microsoft.com/office/drawing/2014/main" id="{4046DF1E-6DE9-411A-0EAA-E433369B746F}"/>
              </a:ext>
            </a:extLst>
          </p:cNvPr>
          <p:cNvSpPr>
            <a:spLocks noGrp="1"/>
          </p:cNvSpPr>
          <p:nvPr>
            <p:ph idx="1"/>
          </p:nvPr>
        </p:nvSpPr>
        <p:spPr/>
        <p:txBody>
          <a:bodyPr>
            <a:normAutofit lnSpcReduction="10000"/>
          </a:bodyPr>
          <a:lstStyle/>
          <a:p>
            <a:pPr marL="514350" indent="-514350">
              <a:buAutoNum type="arabicPeriod"/>
            </a:pPr>
            <a:r>
              <a:rPr lang="tr-TR" dirty="0"/>
              <a:t>Suçlu psikolojisi</a:t>
            </a:r>
          </a:p>
          <a:p>
            <a:pPr marL="514350" indent="-514350">
              <a:buAutoNum type="arabicPeriod"/>
            </a:pPr>
            <a:r>
              <a:rPr lang="tr-TR" dirty="0"/>
              <a:t>Sanık psikolojisi</a:t>
            </a:r>
          </a:p>
          <a:p>
            <a:pPr marL="514350" indent="-514350">
              <a:buAutoNum type="arabicPeriod"/>
            </a:pPr>
            <a:r>
              <a:rPr lang="tr-TR" dirty="0"/>
              <a:t>Usul psikolojisi</a:t>
            </a:r>
          </a:p>
          <a:p>
            <a:pPr marL="514350" indent="-514350">
              <a:buAutoNum type="arabicPeriod"/>
            </a:pPr>
            <a:r>
              <a:rPr lang="tr-TR" dirty="0"/>
              <a:t>Tanık psikolojisi</a:t>
            </a:r>
          </a:p>
          <a:p>
            <a:pPr marL="514350" indent="-514350">
              <a:buAutoNum type="arabicPeriod"/>
            </a:pPr>
            <a:r>
              <a:rPr lang="tr-TR" dirty="0"/>
              <a:t>Hükümlü psikolojisi</a:t>
            </a:r>
          </a:p>
          <a:p>
            <a:pPr marL="514350" indent="-514350">
              <a:buAutoNum type="arabicPeriod"/>
            </a:pPr>
            <a:r>
              <a:rPr lang="tr-TR" dirty="0"/>
              <a:t>Mağdur psikolojisi</a:t>
            </a:r>
          </a:p>
          <a:p>
            <a:pPr marL="514350" indent="-514350">
              <a:buAutoNum type="arabicPeriod"/>
            </a:pPr>
            <a:r>
              <a:rPr lang="tr-TR" dirty="0"/>
              <a:t>Yargıç psikolojisi</a:t>
            </a:r>
          </a:p>
          <a:p>
            <a:pPr marL="514350" indent="-514350">
              <a:buAutoNum type="arabicPeriod"/>
            </a:pPr>
            <a:r>
              <a:rPr lang="tr-TR" dirty="0"/>
              <a:t>Adli hatalar</a:t>
            </a:r>
          </a:p>
        </p:txBody>
      </p:sp>
    </p:spTree>
    <p:extLst>
      <p:ext uri="{BB962C8B-B14F-4D97-AF65-F5344CB8AC3E}">
        <p14:creationId xmlns:p14="http://schemas.microsoft.com/office/powerpoint/2010/main" val="944846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95" y="1812171"/>
            <a:ext cx="8803357" cy="1240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94" y="1703829"/>
            <a:ext cx="6266728"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058" y="1326396"/>
            <a:ext cx="5464942"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eski çin tıbbı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75" y="3703157"/>
            <a:ext cx="4104456" cy="27310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ski çin tıbbı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3174" y="3722879"/>
            <a:ext cx="4066982" cy="2711321"/>
          </a:xfrm>
          <a:prstGeom prst="rect">
            <a:avLst/>
          </a:prstGeom>
          <a:noFill/>
          <a:extLst>
            <a:ext uri="{909E8E84-426E-40DD-AFC4-6F175D3DCCD1}">
              <a14:hiddenFill xmlns:a14="http://schemas.microsoft.com/office/drawing/2010/main">
                <a:solidFill>
                  <a:srgbClr val="FFFFFF"/>
                </a:solidFill>
              </a14:hiddenFill>
            </a:ext>
          </a:extLst>
        </p:spPr>
      </p:pic>
      <p:sp>
        <p:nvSpPr>
          <p:cNvPr id="3" name="Alt Başlık 2">
            <a:extLst>
              <a:ext uri="{FF2B5EF4-FFF2-40B4-BE49-F238E27FC236}">
                <a16:creationId xmlns:a16="http://schemas.microsoft.com/office/drawing/2014/main" id="{801A0231-A59B-9749-685F-7E5C072D78F5}"/>
              </a:ext>
            </a:extLst>
          </p:cNvPr>
          <p:cNvSpPr>
            <a:spLocks noGrp="1"/>
          </p:cNvSpPr>
          <p:nvPr>
            <p:ph type="subTitle" idx="1"/>
          </p:nvPr>
        </p:nvSpPr>
        <p:spPr>
          <a:xfrm>
            <a:off x="284675" y="567794"/>
            <a:ext cx="6400800" cy="1752600"/>
          </a:xfrm>
        </p:spPr>
        <p:txBody>
          <a:bodyPr>
            <a:normAutofit/>
          </a:bodyPr>
          <a:lstStyle/>
          <a:p>
            <a:r>
              <a:rPr lang="tr-TR" sz="2400" dirty="0"/>
              <a:t>Adli hukuk  ve tıp bilgisinin bir arada kullanılmasına ilişkin işaretler tarihsel olarak çok eski zamanlara dayanmaktadır</a:t>
            </a:r>
          </a:p>
        </p:txBody>
      </p:sp>
    </p:spTree>
    <p:extLst>
      <p:ext uri="{BB962C8B-B14F-4D97-AF65-F5344CB8AC3E}">
        <p14:creationId xmlns:p14="http://schemas.microsoft.com/office/powerpoint/2010/main" val="3444292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2AF5C3-3006-6AFC-BF99-D69FB88115B5}"/>
              </a:ext>
            </a:extLst>
          </p:cNvPr>
          <p:cNvSpPr>
            <a:spLocks noGrp="1"/>
          </p:cNvSpPr>
          <p:nvPr>
            <p:ph type="title"/>
          </p:nvPr>
        </p:nvSpPr>
        <p:spPr/>
        <p:txBody>
          <a:bodyPr/>
          <a:lstStyle/>
          <a:p>
            <a:r>
              <a:rPr lang="tr-TR" dirty="0"/>
              <a:t>Suçlu psikolojisi</a:t>
            </a:r>
          </a:p>
        </p:txBody>
      </p:sp>
      <p:sp>
        <p:nvSpPr>
          <p:cNvPr id="3" name="İçerik Yer Tutucusu 2">
            <a:extLst>
              <a:ext uri="{FF2B5EF4-FFF2-40B4-BE49-F238E27FC236}">
                <a16:creationId xmlns:a16="http://schemas.microsoft.com/office/drawing/2014/main" id="{355E93E5-C48F-7BBC-0B2D-C77C69EF2035}"/>
              </a:ext>
            </a:extLst>
          </p:cNvPr>
          <p:cNvSpPr>
            <a:spLocks noGrp="1"/>
          </p:cNvSpPr>
          <p:nvPr>
            <p:ph idx="1"/>
          </p:nvPr>
        </p:nvSpPr>
        <p:spPr/>
        <p:txBody>
          <a:bodyPr/>
          <a:lstStyle/>
          <a:p>
            <a:r>
              <a:rPr lang="tr-TR" dirty="0"/>
              <a:t>Suçlu psikolojisi, suç eylemini işleyen kişinin hukuksal süreç içinde ve karar sonrasındaki psikopatolojik hallerini inceler. Yani, kusurluluk hali, suçu hafifleten ve ağırlaştıran haller vb. hükme etki edecek psikolojik durumlar hakkında yapılacak incelemeler suçlu psikolojisi içinde değerlendirilir.</a:t>
            </a:r>
          </a:p>
          <a:p>
            <a:endParaRPr lang="tr-TR" dirty="0"/>
          </a:p>
        </p:txBody>
      </p:sp>
    </p:spTree>
    <p:extLst>
      <p:ext uri="{BB962C8B-B14F-4D97-AF65-F5344CB8AC3E}">
        <p14:creationId xmlns:p14="http://schemas.microsoft.com/office/powerpoint/2010/main" val="3405409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11560" y="12823"/>
            <a:ext cx="7641338" cy="6845177"/>
          </a:xfrm>
          <a:prstGeom prst="rect">
            <a:avLst/>
          </a:prstGeom>
        </p:spPr>
      </p:pic>
    </p:spTree>
    <p:extLst>
      <p:ext uri="{BB962C8B-B14F-4D97-AF65-F5344CB8AC3E}">
        <p14:creationId xmlns:p14="http://schemas.microsoft.com/office/powerpoint/2010/main" val="2726513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07504" y="1124744"/>
            <a:ext cx="8902207" cy="3642838"/>
          </a:xfrm>
          <a:prstGeom prst="rect">
            <a:avLst/>
          </a:prstGeom>
        </p:spPr>
      </p:pic>
    </p:spTree>
    <p:extLst>
      <p:ext uri="{BB962C8B-B14F-4D97-AF65-F5344CB8AC3E}">
        <p14:creationId xmlns:p14="http://schemas.microsoft.com/office/powerpoint/2010/main" val="532321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34254" y="2636912"/>
            <a:ext cx="8503226" cy="2160240"/>
          </a:xfrm>
          <a:prstGeom prst="rect">
            <a:avLst/>
          </a:prstGeom>
        </p:spPr>
      </p:pic>
      <p:pic>
        <p:nvPicPr>
          <p:cNvPr id="3" name="Resim 2"/>
          <p:cNvPicPr>
            <a:picLocks noChangeAspect="1"/>
          </p:cNvPicPr>
          <p:nvPr/>
        </p:nvPicPr>
        <p:blipFill>
          <a:blip r:embed="rId3"/>
          <a:stretch>
            <a:fillRect/>
          </a:stretch>
        </p:blipFill>
        <p:spPr>
          <a:xfrm>
            <a:off x="276276" y="976880"/>
            <a:ext cx="8819183" cy="1660032"/>
          </a:xfrm>
          <a:prstGeom prst="rect">
            <a:avLst/>
          </a:prstGeom>
        </p:spPr>
      </p:pic>
    </p:spTree>
    <p:extLst>
      <p:ext uri="{BB962C8B-B14F-4D97-AF65-F5344CB8AC3E}">
        <p14:creationId xmlns:p14="http://schemas.microsoft.com/office/powerpoint/2010/main" val="550055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11760" y="0"/>
            <a:ext cx="3888432" cy="662487"/>
          </a:xfrm>
          <a:prstGeom prst="rect">
            <a:avLst/>
          </a:prstGeom>
        </p:spPr>
      </p:pic>
      <p:pic>
        <p:nvPicPr>
          <p:cNvPr id="3" name="Resim 2"/>
          <p:cNvPicPr>
            <a:picLocks noChangeAspect="1"/>
          </p:cNvPicPr>
          <p:nvPr/>
        </p:nvPicPr>
        <p:blipFill>
          <a:blip r:embed="rId3"/>
          <a:stretch>
            <a:fillRect/>
          </a:stretch>
        </p:blipFill>
        <p:spPr>
          <a:xfrm>
            <a:off x="92049" y="786660"/>
            <a:ext cx="8843842" cy="2124345"/>
          </a:xfrm>
          <a:prstGeom prst="rect">
            <a:avLst/>
          </a:prstGeom>
        </p:spPr>
      </p:pic>
      <p:pic>
        <p:nvPicPr>
          <p:cNvPr id="4" name="Resim 3"/>
          <p:cNvPicPr>
            <a:picLocks noChangeAspect="1"/>
          </p:cNvPicPr>
          <p:nvPr/>
        </p:nvPicPr>
        <p:blipFill>
          <a:blip r:embed="rId4"/>
          <a:stretch>
            <a:fillRect/>
          </a:stretch>
        </p:blipFill>
        <p:spPr>
          <a:xfrm>
            <a:off x="589693" y="2910209"/>
            <a:ext cx="7532565" cy="1166863"/>
          </a:xfrm>
          <a:prstGeom prst="rect">
            <a:avLst/>
          </a:prstGeom>
        </p:spPr>
      </p:pic>
      <p:pic>
        <p:nvPicPr>
          <p:cNvPr id="5" name="Resim 4"/>
          <p:cNvPicPr>
            <a:picLocks noChangeAspect="1"/>
          </p:cNvPicPr>
          <p:nvPr/>
        </p:nvPicPr>
        <p:blipFill>
          <a:blip r:embed="rId5"/>
          <a:stretch>
            <a:fillRect/>
          </a:stretch>
        </p:blipFill>
        <p:spPr>
          <a:xfrm>
            <a:off x="556630" y="4077072"/>
            <a:ext cx="7487489" cy="1170402"/>
          </a:xfrm>
          <a:prstGeom prst="rect">
            <a:avLst/>
          </a:prstGeom>
        </p:spPr>
      </p:pic>
      <p:pic>
        <p:nvPicPr>
          <p:cNvPr id="6" name="Resim 5"/>
          <p:cNvPicPr>
            <a:picLocks noChangeAspect="1"/>
          </p:cNvPicPr>
          <p:nvPr/>
        </p:nvPicPr>
        <p:blipFill>
          <a:blip r:embed="rId6"/>
          <a:stretch>
            <a:fillRect/>
          </a:stretch>
        </p:blipFill>
        <p:spPr>
          <a:xfrm>
            <a:off x="267926" y="4869160"/>
            <a:ext cx="8064896" cy="1852619"/>
          </a:xfrm>
          <a:prstGeom prst="rect">
            <a:avLst/>
          </a:prstGeom>
        </p:spPr>
      </p:pic>
    </p:spTree>
    <p:extLst>
      <p:ext uri="{BB962C8B-B14F-4D97-AF65-F5344CB8AC3E}">
        <p14:creationId xmlns:p14="http://schemas.microsoft.com/office/powerpoint/2010/main" val="2607382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07504" y="28142"/>
            <a:ext cx="8784976" cy="8094524"/>
          </a:xfrm>
          <a:prstGeom prst="rect">
            <a:avLst/>
          </a:prstGeom>
          <a:noFill/>
        </p:spPr>
        <p:txBody>
          <a:bodyPr wrap="square" rtlCol="0">
            <a:spAutoFit/>
          </a:bodyPr>
          <a:lstStyle/>
          <a:p>
            <a:r>
              <a:rPr lang="tr-TR" sz="2000" b="1" dirty="0"/>
              <a:t>Hareketin Sayısı ve Şekli Bakımından</a:t>
            </a:r>
          </a:p>
          <a:p>
            <a:pPr marL="285750" indent="-285750">
              <a:buFont typeface="Arial" panose="020B0604020202020204" pitchFamily="34" charset="0"/>
              <a:buChar char="•"/>
            </a:pPr>
            <a:r>
              <a:rPr lang="tr-TR" sz="2000" dirty="0"/>
              <a:t>Tek Hareketli Suçlar: Suçun oluşması için tek hareket yeterli ( Öldürme)</a:t>
            </a:r>
          </a:p>
          <a:p>
            <a:pPr marL="285750" indent="-285750">
              <a:buFont typeface="Arial" panose="020B0604020202020204" pitchFamily="34" charset="0"/>
              <a:buChar char="•"/>
            </a:pPr>
            <a:r>
              <a:rPr lang="tr-TR" sz="2000" dirty="0"/>
              <a:t>Çok Hareketli Suçlar: Birden fazla hareketin hepsinin icrası gerekli (yağma-cebir/</a:t>
            </a:r>
            <a:r>
              <a:rPr lang="tr-TR" sz="2000" dirty="0" err="1"/>
              <a:t>tehdit+malın</a:t>
            </a:r>
            <a:r>
              <a:rPr lang="tr-TR" sz="2000" dirty="0"/>
              <a:t> alınması)</a:t>
            </a:r>
          </a:p>
          <a:p>
            <a:pPr marL="285750" indent="-285750">
              <a:buFont typeface="Arial" panose="020B0604020202020204" pitchFamily="34" charset="0"/>
              <a:buChar char="•"/>
            </a:pPr>
            <a:r>
              <a:rPr lang="tr-TR" sz="2000" dirty="0"/>
              <a:t>Serbest Hareketli Suçlar: Hareketin birden fazla değişik şekilde icra edildiği (bıçaklayarak, boğarak öldürme)</a:t>
            </a:r>
          </a:p>
          <a:p>
            <a:pPr marL="285750" indent="-285750">
              <a:buFont typeface="Arial" panose="020B0604020202020204" pitchFamily="34" charset="0"/>
              <a:buChar char="•"/>
            </a:pPr>
            <a:r>
              <a:rPr lang="tr-TR" sz="2000" dirty="0"/>
              <a:t>Bağlı Hareketli Suçlar: Hareketin nasıl gerçekleşeceği kanunda belirtilir.</a:t>
            </a:r>
          </a:p>
          <a:p>
            <a:pPr marL="285750" indent="-285750">
              <a:buFont typeface="Arial" panose="020B0604020202020204" pitchFamily="34" charset="0"/>
              <a:buChar char="•"/>
            </a:pPr>
            <a:r>
              <a:rPr lang="tr-TR" sz="2000" dirty="0"/>
              <a:t>Seçimlik Hareketli Suçlar: Kanun birden fazla ihtimali hareketle işlenebileceğini belirtir</a:t>
            </a:r>
          </a:p>
          <a:p>
            <a:pPr marL="285750" indent="-285750">
              <a:buFont typeface="Arial" panose="020B0604020202020204" pitchFamily="34" charset="0"/>
              <a:buChar char="•"/>
            </a:pPr>
            <a:r>
              <a:rPr lang="tr-TR" sz="2000" dirty="0"/>
              <a:t>Gerçek İhmali Suçlar: Yükümlülük olarak öngörülen hareketin gerçekleştirilmediği. (verileri yok etmeme)</a:t>
            </a:r>
          </a:p>
          <a:p>
            <a:pPr marL="285750" indent="-285750">
              <a:buFont typeface="Arial" panose="020B0604020202020204" pitchFamily="34" charset="0"/>
              <a:buChar char="•"/>
            </a:pPr>
            <a:r>
              <a:rPr lang="tr-TR" sz="2000" dirty="0"/>
              <a:t>Görünüşte İhmali Suçlar: İcrai bir hareket ile işlenebileceği kanun tarafından düzenlenen suç ihmali davranışla işlenirse (</a:t>
            </a:r>
            <a:r>
              <a:rPr lang="tr-TR" sz="2000" dirty="0" err="1"/>
              <a:t>örn</a:t>
            </a:r>
            <a:r>
              <a:rPr lang="tr-TR" sz="2000" dirty="0"/>
              <a:t>. Hekim acil durumlarda gerekli müdahaleyi yapmak zorunda)</a:t>
            </a:r>
          </a:p>
          <a:p>
            <a:r>
              <a:rPr lang="tr-TR" sz="2000" b="1" dirty="0"/>
              <a:t>Neticeye Göre</a:t>
            </a:r>
          </a:p>
          <a:p>
            <a:pPr marL="285750" indent="-285750">
              <a:buFont typeface="Arial" panose="020B0604020202020204" pitchFamily="34" charset="0"/>
              <a:buChar char="•"/>
            </a:pPr>
            <a:r>
              <a:rPr lang="tr-TR" sz="2000" dirty="0"/>
              <a:t>Sırf Hareket Suçları: Hareketin yapılması ile netice gerçekleşir.</a:t>
            </a:r>
          </a:p>
          <a:p>
            <a:pPr marL="285750" indent="-285750">
              <a:buFont typeface="Arial" panose="020B0604020202020204" pitchFamily="34" charset="0"/>
              <a:buChar char="•"/>
            </a:pPr>
            <a:r>
              <a:rPr lang="tr-TR" sz="2000" dirty="0"/>
              <a:t>Tehlike Suçları: Zararın oluşması beklenmez, tehlike yeterlidir.</a:t>
            </a:r>
          </a:p>
          <a:p>
            <a:pPr marL="285750" indent="-285750">
              <a:buFont typeface="Arial" panose="020B0604020202020204" pitchFamily="34" charset="0"/>
              <a:buChar char="•"/>
            </a:pPr>
            <a:r>
              <a:rPr lang="tr-TR" sz="2000" dirty="0"/>
              <a:t>Teşebbüs Suçları: Suçun tamamlanması beklenmez, teşebbüs yeterlidir.</a:t>
            </a:r>
          </a:p>
          <a:p>
            <a:pPr marL="285750" indent="-285750">
              <a:buFont typeface="Arial" panose="020B0604020202020204" pitchFamily="34" charset="0"/>
              <a:buChar char="•"/>
            </a:pPr>
            <a:r>
              <a:rPr lang="tr-TR" sz="2000" dirty="0"/>
              <a:t>Neticesi Sebebiyle Ağırlaşmış Suçlar: yaralama amaçlı bıçaklayıp, ölümüne sebep olma.</a:t>
            </a:r>
          </a:p>
          <a:p>
            <a:pPr marL="285750" indent="-285750">
              <a:buFont typeface="Arial" panose="020B0604020202020204" pitchFamily="34" charset="0"/>
              <a:buChar char="•"/>
            </a:pPr>
            <a:r>
              <a:rPr lang="tr-TR" sz="2000" dirty="0"/>
              <a:t>Ani Suçlar: Eylemin neticesi derhal alınıyorsa ( Kasten Öldürme)</a:t>
            </a:r>
          </a:p>
          <a:p>
            <a:pPr marL="285750" indent="-285750">
              <a:buFont typeface="Arial" panose="020B0604020202020204" pitchFamily="34" charset="0"/>
              <a:buChar char="•"/>
            </a:pPr>
            <a:r>
              <a:rPr lang="tr-TR" sz="2000" dirty="0"/>
              <a:t>Kesintisiz Suçlar: Netice bir süre devam ediyorsa ( İnsan Ticareti, Zorla Alıkoyma)</a:t>
            </a:r>
          </a:p>
          <a:p>
            <a:pPr marL="285750" indent="-285750">
              <a:buFont typeface="Arial" panose="020B0604020202020204" pitchFamily="34" charset="0"/>
              <a:buChar char="•"/>
            </a:pPr>
            <a:endParaRPr lang="tr-TR" sz="2000" dirty="0"/>
          </a:p>
          <a:p>
            <a:endParaRPr lang="tr-TR" sz="2000" dirty="0"/>
          </a:p>
          <a:p>
            <a:endParaRPr lang="tr-TR" sz="2000" dirty="0"/>
          </a:p>
        </p:txBody>
      </p:sp>
    </p:spTree>
    <p:extLst>
      <p:ext uri="{BB962C8B-B14F-4D97-AF65-F5344CB8AC3E}">
        <p14:creationId xmlns:p14="http://schemas.microsoft.com/office/powerpoint/2010/main" val="715346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95536" y="332656"/>
            <a:ext cx="1440160" cy="384352"/>
          </a:xfrm>
          <a:prstGeom prst="rect">
            <a:avLst/>
          </a:prstGeom>
        </p:spPr>
      </p:pic>
      <p:sp>
        <p:nvSpPr>
          <p:cNvPr id="4" name="Metin kutusu 3"/>
          <p:cNvSpPr txBox="1"/>
          <p:nvPr/>
        </p:nvSpPr>
        <p:spPr>
          <a:xfrm>
            <a:off x="251520" y="717008"/>
            <a:ext cx="8568952" cy="5632311"/>
          </a:xfrm>
          <a:prstGeom prst="rect">
            <a:avLst/>
          </a:prstGeom>
          <a:noFill/>
        </p:spPr>
        <p:txBody>
          <a:bodyPr wrap="square" rtlCol="0">
            <a:spAutoFit/>
          </a:bodyPr>
          <a:lstStyle/>
          <a:p>
            <a:r>
              <a:rPr lang="tr-TR" sz="2400" dirty="0"/>
              <a:t>Suçun yasal tanımda öngörülen değişikliğin meydana gelmesine denir.</a:t>
            </a:r>
          </a:p>
          <a:p>
            <a:endParaRPr lang="tr-TR" sz="2400" dirty="0"/>
          </a:p>
          <a:p>
            <a:pPr marL="285750" indent="-285750">
              <a:buFont typeface="Arial" panose="020B0604020202020204" pitchFamily="34" charset="0"/>
              <a:buChar char="•"/>
            </a:pPr>
            <a:r>
              <a:rPr lang="tr-TR" sz="2400" dirty="0"/>
              <a:t>Neticeyi Harekete Birleşik Suçlar: hemen sonuç meydana geliyorsa. (Yalan Tanıklık)</a:t>
            </a:r>
          </a:p>
          <a:p>
            <a:pPr marL="285750" indent="-285750">
              <a:buFont typeface="Arial" panose="020B0604020202020204" pitchFamily="34" charset="0"/>
              <a:buChar char="•"/>
            </a:pPr>
            <a:r>
              <a:rPr lang="tr-TR" sz="2400" dirty="0"/>
              <a:t>Ani Suçlar: Eylemin neticesi derhal alınıyorsa ( Kasten Öldürme) Fiilin İŞLENDİĞİ ANDAKİ CEZA YASASI UYGULANIR.</a:t>
            </a:r>
          </a:p>
          <a:p>
            <a:pPr marL="285750" indent="-285750">
              <a:buFont typeface="Arial" panose="020B0604020202020204" pitchFamily="34" charset="0"/>
              <a:buChar char="•"/>
            </a:pPr>
            <a:r>
              <a:rPr lang="tr-TR" sz="2400" dirty="0"/>
              <a:t>Kesintisiz Suçlar: Hareketle birlikte Netice bir süre devam ediyorsa ( İnsan Ticareti, Zorla Alıkoyma) KESİNTİNİN GERÇEKLEŞTİĞİ ANDA YÜRÜRLÜKTE BULUNAN KANUN UYGULANIR.</a:t>
            </a:r>
          </a:p>
          <a:p>
            <a:pPr marL="285750" indent="-285750">
              <a:buFont typeface="Arial" panose="020B0604020202020204" pitchFamily="34" charset="0"/>
              <a:buChar char="•"/>
            </a:pPr>
            <a:r>
              <a:rPr lang="tr-TR" sz="2400" dirty="0"/>
              <a:t>Tehlike Suçları : Bir İhtimali takip eder. ( Trafik Güvenliğini Tehlikeye Sokma, Suçluyu Övme)</a:t>
            </a:r>
          </a:p>
          <a:p>
            <a:pPr marL="285750" indent="-285750">
              <a:buFont typeface="Arial" panose="020B0604020202020204" pitchFamily="34" charset="0"/>
              <a:buChar char="•"/>
            </a:pPr>
            <a:r>
              <a:rPr lang="tr-TR" sz="2400" dirty="0"/>
              <a:t>Zarar Suçları: Fiilden Zarar meydana Gelir</a:t>
            </a:r>
          </a:p>
          <a:p>
            <a:endParaRPr lang="tr-TR" sz="2400" dirty="0"/>
          </a:p>
        </p:txBody>
      </p:sp>
    </p:spTree>
    <p:extLst>
      <p:ext uri="{BB962C8B-B14F-4D97-AF65-F5344CB8AC3E}">
        <p14:creationId xmlns:p14="http://schemas.microsoft.com/office/powerpoint/2010/main" val="1127435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76457" y="404664"/>
            <a:ext cx="8771870" cy="3208669"/>
          </a:xfrm>
          <a:prstGeom prst="rect">
            <a:avLst/>
          </a:prstGeom>
        </p:spPr>
      </p:pic>
      <p:pic>
        <p:nvPicPr>
          <p:cNvPr id="3" name="Resim 2"/>
          <p:cNvPicPr>
            <a:picLocks noChangeAspect="1"/>
          </p:cNvPicPr>
          <p:nvPr/>
        </p:nvPicPr>
        <p:blipFill>
          <a:blip r:embed="rId3"/>
          <a:stretch>
            <a:fillRect/>
          </a:stretch>
        </p:blipFill>
        <p:spPr>
          <a:xfrm>
            <a:off x="223190" y="3613333"/>
            <a:ext cx="8908842" cy="2334753"/>
          </a:xfrm>
          <a:prstGeom prst="rect">
            <a:avLst/>
          </a:prstGeom>
        </p:spPr>
      </p:pic>
    </p:spTree>
    <p:extLst>
      <p:ext uri="{BB962C8B-B14F-4D97-AF65-F5344CB8AC3E}">
        <p14:creationId xmlns:p14="http://schemas.microsoft.com/office/powerpoint/2010/main" val="2525178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95535" y="836712"/>
            <a:ext cx="8439763" cy="1451842"/>
          </a:xfrm>
          <a:prstGeom prst="rect">
            <a:avLst/>
          </a:prstGeom>
        </p:spPr>
      </p:pic>
      <p:pic>
        <p:nvPicPr>
          <p:cNvPr id="4" name="Resim 3"/>
          <p:cNvPicPr>
            <a:picLocks noChangeAspect="1"/>
          </p:cNvPicPr>
          <p:nvPr/>
        </p:nvPicPr>
        <p:blipFill>
          <a:blip r:embed="rId3"/>
          <a:stretch>
            <a:fillRect/>
          </a:stretch>
        </p:blipFill>
        <p:spPr>
          <a:xfrm>
            <a:off x="134032" y="2780928"/>
            <a:ext cx="8962770" cy="3672408"/>
          </a:xfrm>
          <a:prstGeom prst="rect">
            <a:avLst/>
          </a:prstGeom>
        </p:spPr>
      </p:pic>
    </p:spTree>
    <p:extLst>
      <p:ext uri="{BB962C8B-B14F-4D97-AF65-F5344CB8AC3E}">
        <p14:creationId xmlns:p14="http://schemas.microsoft.com/office/powerpoint/2010/main" val="7836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19" y="548680"/>
            <a:ext cx="883726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55418"/>
            <a:ext cx="5184576"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35" y="1324967"/>
            <a:ext cx="5184576"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eski mısır tıp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eski mısır tıp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eski mısır tıp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6" name="Picture 8" descr="eski mısır tıp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951629"/>
            <a:ext cx="6420816" cy="4280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89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519254"/>
            <a:ext cx="8901577" cy="150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431266"/>
            <a:ext cx="504056"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631068"/>
            <a:ext cx="3384376"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ammurabi yasalarında hekimler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31417"/>
            <a:ext cx="9144000" cy="4622121"/>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0" y="2247103"/>
            <a:ext cx="8892481" cy="1200329"/>
          </a:xfrm>
          <a:prstGeom prst="rect">
            <a:avLst/>
          </a:prstGeom>
          <a:noFill/>
        </p:spPr>
        <p:txBody>
          <a:bodyPr wrap="square" rtlCol="0">
            <a:spAutoFit/>
          </a:bodyPr>
          <a:lstStyle/>
          <a:p>
            <a:r>
              <a:rPr lang="tr-TR" i="1" dirty="0">
                <a:solidFill>
                  <a:schemeClr val="bg1"/>
                </a:solidFill>
              </a:rPr>
              <a:t>«Hekim bronz bir neşter ile tehlikeli bir yara açarak birisini öldürür veya gözünü harap ederse, o hekimin iki eli kesilir. Neşter ile tehlikeli bir yara açarak bir esiri öldürürse, yerine bir esir verecektir.»</a:t>
            </a:r>
          </a:p>
          <a:p>
            <a:endParaRPr lang="tr-TR" dirty="0"/>
          </a:p>
        </p:txBody>
      </p:sp>
    </p:spTree>
    <p:extLst>
      <p:ext uri="{BB962C8B-B14F-4D97-AF65-F5344CB8AC3E}">
        <p14:creationId xmlns:p14="http://schemas.microsoft.com/office/powerpoint/2010/main" val="45062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7" y="63646"/>
            <a:ext cx="9095581" cy="3827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7" y="0"/>
            <a:ext cx="544660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962224"/>
            <a:ext cx="8040751"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claudius gale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5" y="3501008"/>
            <a:ext cx="8040751" cy="335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09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11" y="4221088"/>
            <a:ext cx="7669138" cy="157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56" y="3978200"/>
            <a:ext cx="864096"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mathieu orfila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992" y="692696"/>
            <a:ext cx="627471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548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592591"/>
            <a:ext cx="8667879" cy="1445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28" y="2038437"/>
            <a:ext cx="8760372" cy="791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2944"/>
            <a:ext cx="815676"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43781"/>
            <a:ext cx="4419406"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francis galton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745" y="3484283"/>
            <a:ext cx="2114550" cy="28670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karl landsteine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6" descr="karl landsteiner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2" name="Picture 8" descr="karl landsteiner ile ilgili görsel sonuc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3465505"/>
            <a:ext cx="2525078" cy="288580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calvin goddard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6" name="Picture 12" descr="calvin goddard ile ilgili görsel sonuc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3465504"/>
            <a:ext cx="2359612" cy="2908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36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474071" cy="1733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76" y="692696"/>
            <a:ext cx="4072408"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5" y="2050040"/>
            <a:ext cx="1921343"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albert s osbor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017" y="3429000"/>
            <a:ext cx="2231067" cy="302433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ans gross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7951" y="3437083"/>
            <a:ext cx="3448226" cy="303160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ugh de lucca ile ilgili görsel sonuc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3437083"/>
            <a:ext cx="1949864" cy="270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07801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1412</TotalTime>
  <Words>404</Words>
  <Application>Microsoft Office PowerPoint</Application>
  <PresentationFormat>Ekran Gösterisi (4:3)</PresentationFormat>
  <Paragraphs>39</Paragraphs>
  <Slides>38</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38</vt:i4>
      </vt:variant>
    </vt:vector>
  </HeadingPairs>
  <TitlesOfParts>
    <vt:vector size="41" baseType="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Adalet psikolojisinin bölümleri</vt:lpstr>
      <vt:lpstr>Suçlu psikolojisi</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Hasan Basri OZKAN</dc:creator>
  <cp:lastModifiedBy>Püren Doganay</cp:lastModifiedBy>
  <cp:revision>47</cp:revision>
  <dcterms:created xsi:type="dcterms:W3CDTF">2017-09-27T07:14:55Z</dcterms:created>
  <dcterms:modified xsi:type="dcterms:W3CDTF">2025-02-28T08:37:36Z</dcterms:modified>
</cp:coreProperties>
</file>