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8.jpg" ContentType="image/pn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256" r:id="rId6"/>
    <p:sldId id="257" r:id="rId7"/>
    <p:sldId id="271" r:id="rId8"/>
    <p:sldId id="258" r:id="rId9"/>
    <p:sldId id="259" r:id="rId10"/>
    <p:sldId id="260" r:id="rId11"/>
    <p:sldId id="261" r:id="rId12"/>
    <p:sldId id="262" r:id="rId13"/>
    <p:sldId id="275" r:id="rId14"/>
    <p:sldId id="276" r:id="rId15"/>
    <p:sldId id="265" r:id="rId16"/>
    <p:sldId id="274" r:id="rId17"/>
    <p:sldId id="264" r:id="rId18"/>
    <p:sldId id="263" r:id="rId19"/>
    <p:sldId id="266" r:id="rId20"/>
    <p:sldId id="267" r:id="rId21"/>
    <p:sldId id="268" r:id="rId22"/>
    <p:sldId id="269" r:id="rId23"/>
    <p:sldId id="277" r:id="rId24"/>
    <p:sldId id="270" r:id="rId25"/>
    <p:sldId id="272" r:id="rId26"/>
    <p:sldId id="27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0C45E0-9819-4C19-A964-9C7A3167E7A1}" type="doc">
      <dgm:prSet loTypeId="urn:microsoft.com/office/officeart/2008/layout/LinedList" loCatId="list" qsTypeId="urn:microsoft.com/office/officeart/2005/8/quickstyle/simple2" qsCatId="simple" csTypeId="urn:microsoft.com/office/officeart/2005/8/colors/accent6_2" csCatId="accent6"/>
      <dgm:spPr/>
      <dgm:t>
        <a:bodyPr/>
        <a:lstStyle/>
        <a:p>
          <a:endParaRPr lang="en-US"/>
        </a:p>
      </dgm:t>
    </dgm:pt>
    <dgm:pt modelId="{8F0BA038-93B7-46EA-B40B-0241588E6DE9}">
      <dgm:prSet/>
      <dgm:spPr/>
      <dgm:t>
        <a:bodyPr/>
        <a:lstStyle/>
        <a:p>
          <a:r>
            <a:rPr lang="tr-TR" b="1" i="0">
              <a:latin typeface="+mj-lt"/>
            </a:rPr>
            <a:t>Ticaret için kullanılabilecek birçok yurtdışı vadeli işlem sözleşmesi türü bulunur:</a:t>
          </a:r>
          <a:endParaRPr lang="en-US" b="1">
            <a:latin typeface="+mj-lt"/>
          </a:endParaRPr>
        </a:p>
      </dgm:t>
    </dgm:pt>
    <dgm:pt modelId="{5007BF73-6A21-4CFA-899E-79C6E158F43E}" type="parTrans" cxnId="{DC0749CD-8F02-4D0A-8C5A-495518DAB74A}">
      <dgm:prSet/>
      <dgm:spPr/>
      <dgm:t>
        <a:bodyPr/>
        <a:lstStyle/>
        <a:p>
          <a:endParaRPr lang="en-US" b="1">
            <a:latin typeface="+mj-lt"/>
          </a:endParaRPr>
        </a:p>
      </dgm:t>
    </dgm:pt>
    <dgm:pt modelId="{AD8C12F4-43AC-4EAF-BB95-DEF2EBEFBEDD}" type="sibTrans" cxnId="{DC0749CD-8F02-4D0A-8C5A-495518DAB74A}">
      <dgm:prSet/>
      <dgm:spPr/>
      <dgm:t>
        <a:bodyPr/>
        <a:lstStyle/>
        <a:p>
          <a:endParaRPr lang="en-US" b="1">
            <a:latin typeface="+mj-lt"/>
          </a:endParaRPr>
        </a:p>
      </dgm:t>
    </dgm:pt>
    <dgm:pt modelId="{E5AD2252-DB79-4837-BCB9-EB9BDE485353}">
      <dgm:prSet/>
      <dgm:spPr/>
      <dgm:t>
        <a:bodyPr/>
        <a:lstStyle/>
        <a:p>
          <a:r>
            <a:rPr lang="tr-TR" b="1" i="0">
              <a:latin typeface="+mj-lt"/>
            </a:rPr>
            <a:t>Ham petrol, doğal gaz, mısır ve buğday gibi emtia futures'ları</a:t>
          </a:r>
          <a:endParaRPr lang="en-US" b="1">
            <a:latin typeface="+mj-lt"/>
          </a:endParaRPr>
        </a:p>
      </dgm:t>
    </dgm:pt>
    <dgm:pt modelId="{F1B16B50-F981-449E-8E21-596A0175BF35}" type="parTrans" cxnId="{4FA427DB-D037-4E8A-BD0B-3836C1822A8E}">
      <dgm:prSet/>
      <dgm:spPr/>
      <dgm:t>
        <a:bodyPr/>
        <a:lstStyle/>
        <a:p>
          <a:endParaRPr lang="en-US" b="1">
            <a:latin typeface="+mj-lt"/>
          </a:endParaRPr>
        </a:p>
      </dgm:t>
    </dgm:pt>
    <dgm:pt modelId="{49CE7242-D072-4F20-BEA1-7459632369B1}" type="sibTrans" cxnId="{4FA427DB-D037-4E8A-BD0B-3836C1822A8E}">
      <dgm:prSet/>
      <dgm:spPr/>
      <dgm:t>
        <a:bodyPr/>
        <a:lstStyle/>
        <a:p>
          <a:endParaRPr lang="en-US" b="1">
            <a:latin typeface="+mj-lt"/>
          </a:endParaRPr>
        </a:p>
      </dgm:t>
    </dgm:pt>
    <dgm:pt modelId="{9C9F8E96-93A3-426F-B6E6-8621C805A87E}">
      <dgm:prSet/>
      <dgm:spPr/>
      <dgm:t>
        <a:bodyPr/>
        <a:lstStyle/>
        <a:p>
          <a:r>
            <a:rPr lang="tr-TR" b="1" i="0">
              <a:latin typeface="+mj-lt"/>
            </a:rPr>
            <a:t>S&amp;P 500 Endeksi gibi hisse senedi endeksi futures'ları</a:t>
          </a:r>
          <a:endParaRPr lang="en-US" b="1">
            <a:latin typeface="+mj-lt"/>
          </a:endParaRPr>
        </a:p>
      </dgm:t>
    </dgm:pt>
    <dgm:pt modelId="{21A04F39-EFF9-43B3-AAAB-D294B0F851CB}" type="parTrans" cxnId="{806D5694-333A-4433-B0A4-BF137F2E897A}">
      <dgm:prSet/>
      <dgm:spPr/>
      <dgm:t>
        <a:bodyPr/>
        <a:lstStyle/>
        <a:p>
          <a:endParaRPr lang="en-US" b="1">
            <a:latin typeface="+mj-lt"/>
          </a:endParaRPr>
        </a:p>
      </dgm:t>
    </dgm:pt>
    <dgm:pt modelId="{7994C500-7E37-4211-A6E2-880674A17FE4}" type="sibTrans" cxnId="{806D5694-333A-4433-B0A4-BF137F2E897A}">
      <dgm:prSet/>
      <dgm:spPr/>
      <dgm:t>
        <a:bodyPr/>
        <a:lstStyle/>
        <a:p>
          <a:endParaRPr lang="en-US" b="1">
            <a:latin typeface="+mj-lt"/>
          </a:endParaRPr>
        </a:p>
      </dgm:t>
    </dgm:pt>
    <dgm:pt modelId="{E38AC7F2-D56E-4028-B1CF-636AC4292BED}">
      <dgm:prSet/>
      <dgm:spPr/>
      <dgm:t>
        <a:bodyPr/>
        <a:lstStyle/>
        <a:p>
          <a:r>
            <a:rPr lang="tr-TR" b="1" i="0">
              <a:latin typeface="+mj-lt"/>
            </a:rPr>
            <a:t>Euro ve İngiliz sterlini de dahil olmak üzere döviz futures'ları</a:t>
          </a:r>
          <a:endParaRPr lang="en-US" b="1">
            <a:latin typeface="+mj-lt"/>
          </a:endParaRPr>
        </a:p>
      </dgm:t>
    </dgm:pt>
    <dgm:pt modelId="{F5E72314-62AF-4531-9B2B-92B30F83902D}" type="parTrans" cxnId="{5C5295EE-D711-4A96-81C5-88F5E0E74531}">
      <dgm:prSet/>
      <dgm:spPr/>
      <dgm:t>
        <a:bodyPr/>
        <a:lstStyle/>
        <a:p>
          <a:endParaRPr lang="en-US" b="1">
            <a:latin typeface="+mj-lt"/>
          </a:endParaRPr>
        </a:p>
      </dgm:t>
    </dgm:pt>
    <dgm:pt modelId="{99A4E67C-9122-42EC-B69C-528FBB8155CF}" type="sibTrans" cxnId="{5C5295EE-D711-4A96-81C5-88F5E0E74531}">
      <dgm:prSet/>
      <dgm:spPr/>
      <dgm:t>
        <a:bodyPr/>
        <a:lstStyle/>
        <a:p>
          <a:endParaRPr lang="en-US" b="1">
            <a:latin typeface="+mj-lt"/>
          </a:endParaRPr>
        </a:p>
      </dgm:t>
    </dgm:pt>
    <dgm:pt modelId="{294CF931-9B5B-439B-B5BC-F8866B4F460D}">
      <dgm:prSet/>
      <dgm:spPr/>
      <dgm:t>
        <a:bodyPr/>
        <a:lstStyle/>
        <a:p>
          <a:r>
            <a:rPr lang="tr-TR" b="1" i="0">
              <a:latin typeface="+mj-lt"/>
            </a:rPr>
            <a:t>Altın ve gümüş için değerli metal futures'ları</a:t>
          </a:r>
          <a:endParaRPr lang="en-US" b="1">
            <a:latin typeface="+mj-lt"/>
          </a:endParaRPr>
        </a:p>
      </dgm:t>
    </dgm:pt>
    <dgm:pt modelId="{C6EB9988-3F9F-48FC-9219-8367F1F8D030}" type="parTrans" cxnId="{D9562C96-0568-4417-B9E4-794C140FB24C}">
      <dgm:prSet/>
      <dgm:spPr/>
      <dgm:t>
        <a:bodyPr/>
        <a:lstStyle/>
        <a:p>
          <a:endParaRPr lang="en-US" b="1">
            <a:latin typeface="+mj-lt"/>
          </a:endParaRPr>
        </a:p>
      </dgm:t>
    </dgm:pt>
    <dgm:pt modelId="{55BC010E-F8C0-4D3D-BFE3-ECD01D7EF676}" type="sibTrans" cxnId="{D9562C96-0568-4417-B9E4-794C140FB24C}">
      <dgm:prSet/>
      <dgm:spPr/>
      <dgm:t>
        <a:bodyPr/>
        <a:lstStyle/>
        <a:p>
          <a:endParaRPr lang="en-US" b="1">
            <a:latin typeface="+mj-lt"/>
          </a:endParaRPr>
        </a:p>
      </dgm:t>
    </dgm:pt>
    <dgm:pt modelId="{7F043C24-0F6C-48EE-B5E5-1688CBC85D30}">
      <dgm:prSet/>
      <dgm:spPr/>
      <dgm:t>
        <a:bodyPr/>
        <a:lstStyle/>
        <a:p>
          <a:r>
            <a:rPr lang="tr-TR" b="1" i="0">
              <a:latin typeface="+mj-lt"/>
            </a:rPr>
            <a:t>Tahviller ve diğer ürünler için ABD Hazine futures'ları</a:t>
          </a:r>
          <a:endParaRPr lang="en-US" b="1">
            <a:latin typeface="+mj-lt"/>
          </a:endParaRPr>
        </a:p>
      </dgm:t>
    </dgm:pt>
    <dgm:pt modelId="{1FBD8FCA-27E2-4C0D-9B95-A94F3CDC9CEF}" type="parTrans" cxnId="{A193960F-B001-418B-80AF-DB52DEB8F791}">
      <dgm:prSet/>
      <dgm:spPr/>
      <dgm:t>
        <a:bodyPr/>
        <a:lstStyle/>
        <a:p>
          <a:endParaRPr lang="en-US" b="1">
            <a:latin typeface="+mj-lt"/>
          </a:endParaRPr>
        </a:p>
      </dgm:t>
    </dgm:pt>
    <dgm:pt modelId="{D3570A51-A17E-427A-8F6E-9AA39C928FB9}" type="sibTrans" cxnId="{A193960F-B001-418B-80AF-DB52DEB8F791}">
      <dgm:prSet/>
      <dgm:spPr/>
      <dgm:t>
        <a:bodyPr/>
        <a:lstStyle/>
        <a:p>
          <a:endParaRPr lang="en-US" b="1">
            <a:latin typeface="+mj-lt"/>
          </a:endParaRPr>
        </a:p>
      </dgm:t>
    </dgm:pt>
    <dgm:pt modelId="{D7D90870-1124-444F-AD97-F10EDA95EFBA}">
      <dgm:prSet/>
      <dgm:spPr/>
      <dgm:t>
        <a:bodyPr/>
        <a:lstStyle/>
        <a:p>
          <a:r>
            <a:rPr lang="tr-TR" b="1" i="0">
              <a:latin typeface="+mj-lt"/>
            </a:rPr>
            <a:t>Yurtdışı Vadeli İşlemlerin (Futures) Avantajları</a:t>
          </a:r>
          <a:endParaRPr lang="en-US" b="1">
            <a:latin typeface="+mj-lt"/>
          </a:endParaRPr>
        </a:p>
      </dgm:t>
    </dgm:pt>
    <dgm:pt modelId="{78664322-E605-453F-9D4C-FB6DCEF55387}" type="parTrans" cxnId="{0DE2A8E2-E874-4E82-A444-4CC5D3F9A7E5}">
      <dgm:prSet/>
      <dgm:spPr/>
      <dgm:t>
        <a:bodyPr/>
        <a:lstStyle/>
        <a:p>
          <a:endParaRPr lang="en-US" b="1">
            <a:latin typeface="+mj-lt"/>
          </a:endParaRPr>
        </a:p>
      </dgm:t>
    </dgm:pt>
    <dgm:pt modelId="{44BBC246-E35E-4397-9D00-D4BE9237C84F}" type="sibTrans" cxnId="{0DE2A8E2-E874-4E82-A444-4CC5D3F9A7E5}">
      <dgm:prSet/>
      <dgm:spPr/>
      <dgm:t>
        <a:bodyPr/>
        <a:lstStyle/>
        <a:p>
          <a:endParaRPr lang="en-US" b="1">
            <a:latin typeface="+mj-lt"/>
          </a:endParaRPr>
        </a:p>
      </dgm:t>
    </dgm:pt>
    <dgm:pt modelId="{2F90D933-B260-421F-99DD-AF5FAA15B3A9}">
      <dgm:prSet/>
      <dgm:spPr/>
      <dgm:t>
        <a:bodyPr/>
        <a:lstStyle/>
        <a:p>
          <a:r>
            <a:rPr lang="tr-TR" b="1" i="0">
              <a:latin typeface="+mj-lt"/>
            </a:rPr>
            <a:t>Futures işlemlerin öne çıkan bazı avantajlarını şu şekilde sıralayabiliriz:</a:t>
          </a:r>
          <a:endParaRPr lang="en-US" b="1">
            <a:latin typeface="+mj-lt"/>
          </a:endParaRPr>
        </a:p>
      </dgm:t>
    </dgm:pt>
    <dgm:pt modelId="{BB18DADD-34B2-43FD-B768-CDEBB7055744}" type="parTrans" cxnId="{64FBBD5D-4218-4401-BDD3-4898970DBC78}">
      <dgm:prSet/>
      <dgm:spPr/>
      <dgm:t>
        <a:bodyPr/>
        <a:lstStyle/>
        <a:p>
          <a:endParaRPr lang="en-US" b="1">
            <a:latin typeface="+mj-lt"/>
          </a:endParaRPr>
        </a:p>
      </dgm:t>
    </dgm:pt>
    <dgm:pt modelId="{BAEC8DC7-5BC1-46D5-828F-6DE851138F6F}" type="sibTrans" cxnId="{64FBBD5D-4218-4401-BDD3-4898970DBC78}">
      <dgm:prSet/>
      <dgm:spPr/>
      <dgm:t>
        <a:bodyPr/>
        <a:lstStyle/>
        <a:p>
          <a:endParaRPr lang="en-US" b="1">
            <a:latin typeface="+mj-lt"/>
          </a:endParaRPr>
        </a:p>
      </dgm:t>
    </dgm:pt>
    <dgm:pt modelId="{D3AF4226-6410-4448-8E33-1B352A343D95}">
      <dgm:prSet/>
      <dgm:spPr/>
      <dgm:t>
        <a:bodyPr/>
        <a:lstStyle/>
        <a:p>
          <a:r>
            <a:rPr lang="tr-TR" b="1" i="0">
              <a:latin typeface="+mj-lt"/>
            </a:rPr>
            <a:t>Yatırımcılar, bir dayanak varlığın fiyat hareketlerine bağlı analizler yaparak kâr elde etmek için Future sözleşmelerini kullanabilirler.</a:t>
          </a:r>
          <a:endParaRPr lang="en-US" b="1">
            <a:latin typeface="+mj-lt"/>
          </a:endParaRPr>
        </a:p>
      </dgm:t>
    </dgm:pt>
    <dgm:pt modelId="{E6BCE54E-8C2B-4C67-A04F-A9279A973E95}" type="parTrans" cxnId="{00AA79EB-B576-4BF5-873B-0731140C14C2}">
      <dgm:prSet/>
      <dgm:spPr/>
      <dgm:t>
        <a:bodyPr/>
        <a:lstStyle/>
        <a:p>
          <a:endParaRPr lang="en-US" b="1">
            <a:latin typeface="+mj-lt"/>
          </a:endParaRPr>
        </a:p>
      </dgm:t>
    </dgm:pt>
    <dgm:pt modelId="{CF1B1C42-EEF9-4970-A347-8B067239D365}" type="sibTrans" cxnId="{00AA79EB-B576-4BF5-873B-0731140C14C2}">
      <dgm:prSet/>
      <dgm:spPr/>
      <dgm:t>
        <a:bodyPr/>
        <a:lstStyle/>
        <a:p>
          <a:endParaRPr lang="en-US" b="1">
            <a:latin typeface="+mj-lt"/>
          </a:endParaRPr>
        </a:p>
      </dgm:t>
    </dgm:pt>
    <dgm:pt modelId="{66BB7227-5BF7-49D4-8455-E029F1D2504A}">
      <dgm:prSet/>
      <dgm:spPr/>
      <dgm:t>
        <a:bodyPr/>
        <a:lstStyle/>
        <a:p>
          <a:r>
            <a:rPr lang="tr-TR" b="1" i="0">
              <a:latin typeface="+mj-lt"/>
            </a:rPr>
            <a:t>Şirketler, çeşitli risklerden dolayı oluşabilecek olumsuz fiyat hareketlerine karşı hammaddelerinin veya sattıkları ürünlerin fiyatını koruyabilir.</a:t>
          </a:r>
          <a:endParaRPr lang="en-US" b="1">
            <a:latin typeface="+mj-lt"/>
          </a:endParaRPr>
        </a:p>
      </dgm:t>
    </dgm:pt>
    <dgm:pt modelId="{07432FFC-C32D-4281-AD36-4DF7C92F51E0}" type="parTrans" cxnId="{9666A2F4-041C-43FB-8BB9-C58B996A9A65}">
      <dgm:prSet/>
      <dgm:spPr/>
      <dgm:t>
        <a:bodyPr/>
        <a:lstStyle/>
        <a:p>
          <a:endParaRPr lang="en-US" b="1">
            <a:latin typeface="+mj-lt"/>
          </a:endParaRPr>
        </a:p>
      </dgm:t>
    </dgm:pt>
    <dgm:pt modelId="{65F56BA5-D600-4A49-93B0-5EAFB5BBB24E}" type="sibTrans" cxnId="{9666A2F4-041C-43FB-8BB9-C58B996A9A65}">
      <dgm:prSet/>
      <dgm:spPr/>
      <dgm:t>
        <a:bodyPr/>
        <a:lstStyle/>
        <a:p>
          <a:endParaRPr lang="en-US" b="1">
            <a:latin typeface="+mj-lt"/>
          </a:endParaRPr>
        </a:p>
      </dgm:t>
    </dgm:pt>
    <dgm:pt modelId="{6408850D-7503-49C2-AD22-D1D4A8C44CC9}">
      <dgm:prSet/>
      <dgm:spPr/>
      <dgm:t>
        <a:bodyPr/>
        <a:lstStyle/>
        <a:p>
          <a:r>
            <a:rPr lang="tr-TR" b="1" i="0">
              <a:latin typeface="+mj-lt"/>
            </a:rPr>
            <a:t>Yurtdışı vadeli işlem sözleşmelerinde kaldıraç imkanı sayesinde sözleşme tutarının tamamını yatırmadan daha düşük teminatlarla yatırım yapılabilir.</a:t>
          </a:r>
          <a:endParaRPr lang="en-US" b="1">
            <a:latin typeface="+mj-lt"/>
          </a:endParaRPr>
        </a:p>
      </dgm:t>
    </dgm:pt>
    <dgm:pt modelId="{8605126C-2AA5-4A96-A692-7DF0C1F33F28}" type="parTrans" cxnId="{1225194E-35A1-4AB3-ADBF-9CAA87143796}">
      <dgm:prSet/>
      <dgm:spPr/>
      <dgm:t>
        <a:bodyPr/>
        <a:lstStyle/>
        <a:p>
          <a:endParaRPr lang="en-US" b="1">
            <a:latin typeface="+mj-lt"/>
          </a:endParaRPr>
        </a:p>
      </dgm:t>
    </dgm:pt>
    <dgm:pt modelId="{60667CB4-CB7C-4040-9534-E2266D788517}" type="sibTrans" cxnId="{1225194E-35A1-4AB3-ADBF-9CAA87143796}">
      <dgm:prSet/>
      <dgm:spPr/>
      <dgm:t>
        <a:bodyPr/>
        <a:lstStyle/>
        <a:p>
          <a:endParaRPr lang="en-US" b="1">
            <a:latin typeface="+mj-lt"/>
          </a:endParaRPr>
        </a:p>
      </dgm:t>
    </dgm:pt>
    <dgm:pt modelId="{76279EF7-D910-4CE0-BA21-7740FFE17851}" type="pres">
      <dgm:prSet presAssocID="{CD0C45E0-9819-4C19-A964-9C7A3167E7A1}" presName="vert0" presStyleCnt="0">
        <dgm:presLayoutVars>
          <dgm:dir/>
          <dgm:animOne val="branch"/>
          <dgm:animLvl val="lvl"/>
        </dgm:presLayoutVars>
      </dgm:prSet>
      <dgm:spPr/>
    </dgm:pt>
    <dgm:pt modelId="{238BAC2D-FB4A-4FDF-BD17-18AB716E6EF3}" type="pres">
      <dgm:prSet presAssocID="{8F0BA038-93B7-46EA-B40B-0241588E6DE9}" presName="thickLine" presStyleLbl="alignNode1" presStyleIdx="0" presStyleCnt="11"/>
      <dgm:spPr/>
    </dgm:pt>
    <dgm:pt modelId="{A4077804-872F-4063-833E-2EC589FBC42F}" type="pres">
      <dgm:prSet presAssocID="{8F0BA038-93B7-46EA-B40B-0241588E6DE9}" presName="horz1" presStyleCnt="0"/>
      <dgm:spPr/>
    </dgm:pt>
    <dgm:pt modelId="{461F5298-F8F5-4089-9575-AF66D834016F}" type="pres">
      <dgm:prSet presAssocID="{8F0BA038-93B7-46EA-B40B-0241588E6DE9}" presName="tx1" presStyleLbl="revTx" presStyleIdx="0" presStyleCnt="11"/>
      <dgm:spPr/>
    </dgm:pt>
    <dgm:pt modelId="{57E2585C-6A7E-42C1-A442-C5067D714CD2}" type="pres">
      <dgm:prSet presAssocID="{8F0BA038-93B7-46EA-B40B-0241588E6DE9}" presName="vert1" presStyleCnt="0"/>
      <dgm:spPr/>
    </dgm:pt>
    <dgm:pt modelId="{DC91F1D1-3718-4398-8190-3C21082E7CF3}" type="pres">
      <dgm:prSet presAssocID="{E5AD2252-DB79-4837-BCB9-EB9BDE485353}" presName="thickLine" presStyleLbl="alignNode1" presStyleIdx="1" presStyleCnt="11"/>
      <dgm:spPr/>
    </dgm:pt>
    <dgm:pt modelId="{2A2FBCEB-3E28-4EFF-81C3-BD8DFA64C1F9}" type="pres">
      <dgm:prSet presAssocID="{E5AD2252-DB79-4837-BCB9-EB9BDE485353}" presName="horz1" presStyleCnt="0"/>
      <dgm:spPr/>
    </dgm:pt>
    <dgm:pt modelId="{D19DF864-642A-4E03-AB73-B6B229D93672}" type="pres">
      <dgm:prSet presAssocID="{E5AD2252-DB79-4837-BCB9-EB9BDE485353}" presName="tx1" presStyleLbl="revTx" presStyleIdx="1" presStyleCnt="11"/>
      <dgm:spPr/>
    </dgm:pt>
    <dgm:pt modelId="{B224BFA4-03E6-40BB-9625-84B0CD4301B8}" type="pres">
      <dgm:prSet presAssocID="{E5AD2252-DB79-4837-BCB9-EB9BDE485353}" presName="vert1" presStyleCnt="0"/>
      <dgm:spPr/>
    </dgm:pt>
    <dgm:pt modelId="{A7BFB08E-9C42-45F8-992B-5053500B7A80}" type="pres">
      <dgm:prSet presAssocID="{9C9F8E96-93A3-426F-B6E6-8621C805A87E}" presName="thickLine" presStyleLbl="alignNode1" presStyleIdx="2" presStyleCnt="11"/>
      <dgm:spPr/>
    </dgm:pt>
    <dgm:pt modelId="{8586928F-8490-4189-BF6E-0BD6D1A243D7}" type="pres">
      <dgm:prSet presAssocID="{9C9F8E96-93A3-426F-B6E6-8621C805A87E}" presName="horz1" presStyleCnt="0"/>
      <dgm:spPr/>
    </dgm:pt>
    <dgm:pt modelId="{0187CFCC-4B06-4640-A277-D67E0CDD6529}" type="pres">
      <dgm:prSet presAssocID="{9C9F8E96-93A3-426F-B6E6-8621C805A87E}" presName="tx1" presStyleLbl="revTx" presStyleIdx="2" presStyleCnt="11"/>
      <dgm:spPr/>
    </dgm:pt>
    <dgm:pt modelId="{DD9F79C1-E763-4ECB-BB71-C3A67D60F1E9}" type="pres">
      <dgm:prSet presAssocID="{9C9F8E96-93A3-426F-B6E6-8621C805A87E}" presName="vert1" presStyleCnt="0"/>
      <dgm:spPr/>
    </dgm:pt>
    <dgm:pt modelId="{DB06117B-79FB-4C38-BCB4-23DB8850AE53}" type="pres">
      <dgm:prSet presAssocID="{E38AC7F2-D56E-4028-B1CF-636AC4292BED}" presName="thickLine" presStyleLbl="alignNode1" presStyleIdx="3" presStyleCnt="11"/>
      <dgm:spPr/>
    </dgm:pt>
    <dgm:pt modelId="{BC9377DE-D959-4954-9750-995B1816C3D3}" type="pres">
      <dgm:prSet presAssocID="{E38AC7F2-D56E-4028-B1CF-636AC4292BED}" presName="horz1" presStyleCnt="0"/>
      <dgm:spPr/>
    </dgm:pt>
    <dgm:pt modelId="{0FA3D9F2-07B3-4D92-AAF4-5FBBE81EC47F}" type="pres">
      <dgm:prSet presAssocID="{E38AC7F2-D56E-4028-B1CF-636AC4292BED}" presName="tx1" presStyleLbl="revTx" presStyleIdx="3" presStyleCnt="11"/>
      <dgm:spPr/>
    </dgm:pt>
    <dgm:pt modelId="{4F740D52-0CBB-4E8A-BF80-021A2ABE0E66}" type="pres">
      <dgm:prSet presAssocID="{E38AC7F2-D56E-4028-B1CF-636AC4292BED}" presName="vert1" presStyleCnt="0"/>
      <dgm:spPr/>
    </dgm:pt>
    <dgm:pt modelId="{D0F2D91B-0186-4D53-A59E-7B7B0D694FFE}" type="pres">
      <dgm:prSet presAssocID="{294CF931-9B5B-439B-B5BC-F8866B4F460D}" presName="thickLine" presStyleLbl="alignNode1" presStyleIdx="4" presStyleCnt="11"/>
      <dgm:spPr/>
    </dgm:pt>
    <dgm:pt modelId="{6C203B96-D859-4308-866F-B37B437CDEC7}" type="pres">
      <dgm:prSet presAssocID="{294CF931-9B5B-439B-B5BC-F8866B4F460D}" presName="horz1" presStyleCnt="0"/>
      <dgm:spPr/>
    </dgm:pt>
    <dgm:pt modelId="{2FCA263B-C3BB-4EB9-BD2D-3571AC40178E}" type="pres">
      <dgm:prSet presAssocID="{294CF931-9B5B-439B-B5BC-F8866B4F460D}" presName="tx1" presStyleLbl="revTx" presStyleIdx="4" presStyleCnt="11"/>
      <dgm:spPr/>
    </dgm:pt>
    <dgm:pt modelId="{1DDC0604-AF3B-482B-8CCB-DB30E5802AE3}" type="pres">
      <dgm:prSet presAssocID="{294CF931-9B5B-439B-B5BC-F8866B4F460D}" presName="vert1" presStyleCnt="0"/>
      <dgm:spPr/>
    </dgm:pt>
    <dgm:pt modelId="{C1D02ED3-0717-4924-AAA9-6E066F951DF4}" type="pres">
      <dgm:prSet presAssocID="{7F043C24-0F6C-48EE-B5E5-1688CBC85D30}" presName="thickLine" presStyleLbl="alignNode1" presStyleIdx="5" presStyleCnt="11"/>
      <dgm:spPr/>
    </dgm:pt>
    <dgm:pt modelId="{A452541C-B328-4015-AAB1-1CB743C8BC48}" type="pres">
      <dgm:prSet presAssocID="{7F043C24-0F6C-48EE-B5E5-1688CBC85D30}" presName="horz1" presStyleCnt="0"/>
      <dgm:spPr/>
    </dgm:pt>
    <dgm:pt modelId="{1D93DBB1-0E39-4984-864B-13E69BA007EC}" type="pres">
      <dgm:prSet presAssocID="{7F043C24-0F6C-48EE-B5E5-1688CBC85D30}" presName="tx1" presStyleLbl="revTx" presStyleIdx="5" presStyleCnt="11"/>
      <dgm:spPr/>
    </dgm:pt>
    <dgm:pt modelId="{1C65D2D8-AFCE-4CEF-A1AA-CE7E51411B3F}" type="pres">
      <dgm:prSet presAssocID="{7F043C24-0F6C-48EE-B5E5-1688CBC85D30}" presName="vert1" presStyleCnt="0"/>
      <dgm:spPr/>
    </dgm:pt>
    <dgm:pt modelId="{1AC15BC2-EC71-4655-BDAB-EA11A7A562F7}" type="pres">
      <dgm:prSet presAssocID="{D7D90870-1124-444F-AD97-F10EDA95EFBA}" presName="thickLine" presStyleLbl="alignNode1" presStyleIdx="6" presStyleCnt="11"/>
      <dgm:spPr/>
    </dgm:pt>
    <dgm:pt modelId="{0FCE2A4E-BEA7-4CCD-B110-6B3003FB56C7}" type="pres">
      <dgm:prSet presAssocID="{D7D90870-1124-444F-AD97-F10EDA95EFBA}" presName="horz1" presStyleCnt="0"/>
      <dgm:spPr/>
    </dgm:pt>
    <dgm:pt modelId="{5AA459A4-A47B-4ABA-8CAC-B1EA172F542A}" type="pres">
      <dgm:prSet presAssocID="{D7D90870-1124-444F-AD97-F10EDA95EFBA}" presName="tx1" presStyleLbl="revTx" presStyleIdx="6" presStyleCnt="11"/>
      <dgm:spPr/>
    </dgm:pt>
    <dgm:pt modelId="{9F2C180D-8F1B-4272-BDDC-AF6DEF36395D}" type="pres">
      <dgm:prSet presAssocID="{D7D90870-1124-444F-AD97-F10EDA95EFBA}" presName="vert1" presStyleCnt="0"/>
      <dgm:spPr/>
    </dgm:pt>
    <dgm:pt modelId="{C79FBD9F-D57F-43B3-85FC-156569FC8FD0}" type="pres">
      <dgm:prSet presAssocID="{2F90D933-B260-421F-99DD-AF5FAA15B3A9}" presName="thickLine" presStyleLbl="alignNode1" presStyleIdx="7" presStyleCnt="11"/>
      <dgm:spPr/>
    </dgm:pt>
    <dgm:pt modelId="{659206F5-BFA7-49EC-8797-928FBD59BB54}" type="pres">
      <dgm:prSet presAssocID="{2F90D933-B260-421F-99DD-AF5FAA15B3A9}" presName="horz1" presStyleCnt="0"/>
      <dgm:spPr/>
    </dgm:pt>
    <dgm:pt modelId="{5064E17B-72B4-40CF-8939-C587A49E8B31}" type="pres">
      <dgm:prSet presAssocID="{2F90D933-B260-421F-99DD-AF5FAA15B3A9}" presName="tx1" presStyleLbl="revTx" presStyleIdx="7" presStyleCnt="11"/>
      <dgm:spPr/>
    </dgm:pt>
    <dgm:pt modelId="{1FFEE1C0-4770-42EC-934E-EA66047AB8BA}" type="pres">
      <dgm:prSet presAssocID="{2F90D933-B260-421F-99DD-AF5FAA15B3A9}" presName="vert1" presStyleCnt="0"/>
      <dgm:spPr/>
    </dgm:pt>
    <dgm:pt modelId="{85ADE7A4-26E2-49E6-8BD6-8A3BD0527B9F}" type="pres">
      <dgm:prSet presAssocID="{D3AF4226-6410-4448-8E33-1B352A343D95}" presName="thickLine" presStyleLbl="alignNode1" presStyleIdx="8" presStyleCnt="11"/>
      <dgm:spPr/>
    </dgm:pt>
    <dgm:pt modelId="{6341BD95-4C4C-4D27-9406-D37DF2F26EA2}" type="pres">
      <dgm:prSet presAssocID="{D3AF4226-6410-4448-8E33-1B352A343D95}" presName="horz1" presStyleCnt="0"/>
      <dgm:spPr/>
    </dgm:pt>
    <dgm:pt modelId="{06E15688-C0F5-4CBF-9A00-C8871C295E51}" type="pres">
      <dgm:prSet presAssocID="{D3AF4226-6410-4448-8E33-1B352A343D95}" presName="tx1" presStyleLbl="revTx" presStyleIdx="8" presStyleCnt="11"/>
      <dgm:spPr/>
    </dgm:pt>
    <dgm:pt modelId="{589A0DBC-C0A5-4E62-9612-6F8E09EE10DA}" type="pres">
      <dgm:prSet presAssocID="{D3AF4226-6410-4448-8E33-1B352A343D95}" presName="vert1" presStyleCnt="0"/>
      <dgm:spPr/>
    </dgm:pt>
    <dgm:pt modelId="{51EBEB0D-DBAA-44A9-89CC-A1E2B3AE0864}" type="pres">
      <dgm:prSet presAssocID="{66BB7227-5BF7-49D4-8455-E029F1D2504A}" presName="thickLine" presStyleLbl="alignNode1" presStyleIdx="9" presStyleCnt="11"/>
      <dgm:spPr/>
    </dgm:pt>
    <dgm:pt modelId="{CE71312F-2FE1-47E3-B121-AD594E86B7FF}" type="pres">
      <dgm:prSet presAssocID="{66BB7227-5BF7-49D4-8455-E029F1D2504A}" presName="horz1" presStyleCnt="0"/>
      <dgm:spPr/>
    </dgm:pt>
    <dgm:pt modelId="{E1BFF110-B299-48F6-88BD-29228F001DDC}" type="pres">
      <dgm:prSet presAssocID="{66BB7227-5BF7-49D4-8455-E029F1D2504A}" presName="tx1" presStyleLbl="revTx" presStyleIdx="9" presStyleCnt="11"/>
      <dgm:spPr/>
    </dgm:pt>
    <dgm:pt modelId="{CB6F3D42-3B45-4620-A680-485C67076A8C}" type="pres">
      <dgm:prSet presAssocID="{66BB7227-5BF7-49D4-8455-E029F1D2504A}" presName="vert1" presStyleCnt="0"/>
      <dgm:spPr/>
    </dgm:pt>
    <dgm:pt modelId="{D9F99393-2442-4B4B-A325-7A0F3A7B35BC}" type="pres">
      <dgm:prSet presAssocID="{6408850D-7503-49C2-AD22-D1D4A8C44CC9}" presName="thickLine" presStyleLbl="alignNode1" presStyleIdx="10" presStyleCnt="11"/>
      <dgm:spPr/>
    </dgm:pt>
    <dgm:pt modelId="{4B4F5C2A-ED47-4C6E-8D0F-BAD329167499}" type="pres">
      <dgm:prSet presAssocID="{6408850D-7503-49C2-AD22-D1D4A8C44CC9}" presName="horz1" presStyleCnt="0"/>
      <dgm:spPr/>
    </dgm:pt>
    <dgm:pt modelId="{30521FB2-67B0-4627-9CC5-239B76D963CD}" type="pres">
      <dgm:prSet presAssocID="{6408850D-7503-49C2-AD22-D1D4A8C44CC9}" presName="tx1" presStyleLbl="revTx" presStyleIdx="10" presStyleCnt="11"/>
      <dgm:spPr/>
    </dgm:pt>
    <dgm:pt modelId="{9202129B-46D4-4F2B-B616-33DB711D7309}" type="pres">
      <dgm:prSet presAssocID="{6408850D-7503-49C2-AD22-D1D4A8C44CC9}" presName="vert1" presStyleCnt="0"/>
      <dgm:spPr/>
    </dgm:pt>
  </dgm:ptLst>
  <dgm:cxnLst>
    <dgm:cxn modelId="{91638D08-3EFB-4382-86F2-8A19115E8A9F}" type="presOf" srcId="{2F90D933-B260-421F-99DD-AF5FAA15B3A9}" destId="{5064E17B-72B4-40CF-8939-C587A49E8B31}" srcOrd="0" destOrd="0" presId="urn:microsoft.com/office/officeart/2008/layout/LinedList"/>
    <dgm:cxn modelId="{AF01DF0B-D1BD-4131-A999-807D9186D7F5}" type="presOf" srcId="{CD0C45E0-9819-4C19-A964-9C7A3167E7A1}" destId="{76279EF7-D910-4CE0-BA21-7740FFE17851}" srcOrd="0" destOrd="0" presId="urn:microsoft.com/office/officeart/2008/layout/LinedList"/>
    <dgm:cxn modelId="{A193960F-B001-418B-80AF-DB52DEB8F791}" srcId="{CD0C45E0-9819-4C19-A964-9C7A3167E7A1}" destId="{7F043C24-0F6C-48EE-B5E5-1688CBC85D30}" srcOrd="5" destOrd="0" parTransId="{1FBD8FCA-27E2-4C0D-9B95-A94F3CDC9CEF}" sibTransId="{D3570A51-A17E-427A-8F6E-9AA39C928FB9}"/>
    <dgm:cxn modelId="{A0C38227-99F2-4C2F-A7AC-A33E29AD5CBD}" type="presOf" srcId="{6408850D-7503-49C2-AD22-D1D4A8C44CC9}" destId="{30521FB2-67B0-4627-9CC5-239B76D963CD}" srcOrd="0" destOrd="0" presId="urn:microsoft.com/office/officeart/2008/layout/LinedList"/>
    <dgm:cxn modelId="{64FBBD5D-4218-4401-BDD3-4898970DBC78}" srcId="{CD0C45E0-9819-4C19-A964-9C7A3167E7A1}" destId="{2F90D933-B260-421F-99DD-AF5FAA15B3A9}" srcOrd="7" destOrd="0" parTransId="{BB18DADD-34B2-43FD-B768-CDEBB7055744}" sibTransId="{BAEC8DC7-5BC1-46D5-828F-6DE851138F6F}"/>
    <dgm:cxn modelId="{B5D00466-EA11-4184-9E09-5CC7D20E6584}" type="presOf" srcId="{E5AD2252-DB79-4837-BCB9-EB9BDE485353}" destId="{D19DF864-642A-4E03-AB73-B6B229D93672}" srcOrd="0" destOrd="0" presId="urn:microsoft.com/office/officeart/2008/layout/LinedList"/>
    <dgm:cxn modelId="{6E11F467-61C0-4769-9E4C-7F8228B4201F}" type="presOf" srcId="{294CF931-9B5B-439B-B5BC-F8866B4F460D}" destId="{2FCA263B-C3BB-4EB9-BD2D-3571AC40178E}" srcOrd="0" destOrd="0" presId="urn:microsoft.com/office/officeart/2008/layout/LinedList"/>
    <dgm:cxn modelId="{1225194E-35A1-4AB3-ADBF-9CAA87143796}" srcId="{CD0C45E0-9819-4C19-A964-9C7A3167E7A1}" destId="{6408850D-7503-49C2-AD22-D1D4A8C44CC9}" srcOrd="10" destOrd="0" parTransId="{8605126C-2AA5-4A96-A692-7DF0C1F33F28}" sibTransId="{60667CB4-CB7C-4040-9534-E2266D788517}"/>
    <dgm:cxn modelId="{E11AFE5A-623F-40B7-A760-76F25F7DF1FC}" type="presOf" srcId="{9C9F8E96-93A3-426F-B6E6-8621C805A87E}" destId="{0187CFCC-4B06-4640-A277-D67E0CDD6529}" srcOrd="0" destOrd="0" presId="urn:microsoft.com/office/officeart/2008/layout/LinedList"/>
    <dgm:cxn modelId="{8FAB2682-BE74-45AF-90F5-D69D6F0424F5}" type="presOf" srcId="{66BB7227-5BF7-49D4-8455-E029F1D2504A}" destId="{E1BFF110-B299-48F6-88BD-29228F001DDC}" srcOrd="0" destOrd="0" presId="urn:microsoft.com/office/officeart/2008/layout/LinedList"/>
    <dgm:cxn modelId="{806D5694-333A-4433-B0A4-BF137F2E897A}" srcId="{CD0C45E0-9819-4C19-A964-9C7A3167E7A1}" destId="{9C9F8E96-93A3-426F-B6E6-8621C805A87E}" srcOrd="2" destOrd="0" parTransId="{21A04F39-EFF9-43B3-AAAB-D294B0F851CB}" sibTransId="{7994C500-7E37-4211-A6E2-880674A17FE4}"/>
    <dgm:cxn modelId="{D9562C96-0568-4417-B9E4-794C140FB24C}" srcId="{CD0C45E0-9819-4C19-A964-9C7A3167E7A1}" destId="{294CF931-9B5B-439B-B5BC-F8866B4F460D}" srcOrd="4" destOrd="0" parTransId="{C6EB9988-3F9F-48FC-9219-8367F1F8D030}" sibTransId="{55BC010E-F8C0-4D3D-BFE3-ECD01D7EF676}"/>
    <dgm:cxn modelId="{A1FEAA9D-7A77-4758-9A30-2CB88507A81B}" type="presOf" srcId="{7F043C24-0F6C-48EE-B5E5-1688CBC85D30}" destId="{1D93DBB1-0E39-4984-864B-13E69BA007EC}" srcOrd="0" destOrd="0" presId="urn:microsoft.com/office/officeart/2008/layout/LinedList"/>
    <dgm:cxn modelId="{2B5DF0B5-6D18-4836-819F-F652ACAF3440}" type="presOf" srcId="{8F0BA038-93B7-46EA-B40B-0241588E6DE9}" destId="{461F5298-F8F5-4089-9575-AF66D834016F}" srcOrd="0" destOrd="0" presId="urn:microsoft.com/office/officeart/2008/layout/LinedList"/>
    <dgm:cxn modelId="{DC0749CD-8F02-4D0A-8C5A-495518DAB74A}" srcId="{CD0C45E0-9819-4C19-A964-9C7A3167E7A1}" destId="{8F0BA038-93B7-46EA-B40B-0241588E6DE9}" srcOrd="0" destOrd="0" parTransId="{5007BF73-6A21-4CFA-899E-79C6E158F43E}" sibTransId="{AD8C12F4-43AC-4EAF-BB95-DEF2EBEFBEDD}"/>
    <dgm:cxn modelId="{4FA427DB-D037-4E8A-BD0B-3836C1822A8E}" srcId="{CD0C45E0-9819-4C19-A964-9C7A3167E7A1}" destId="{E5AD2252-DB79-4837-BCB9-EB9BDE485353}" srcOrd="1" destOrd="0" parTransId="{F1B16B50-F981-449E-8E21-596A0175BF35}" sibTransId="{49CE7242-D072-4F20-BEA1-7459632369B1}"/>
    <dgm:cxn modelId="{0DE2A8E2-E874-4E82-A444-4CC5D3F9A7E5}" srcId="{CD0C45E0-9819-4C19-A964-9C7A3167E7A1}" destId="{D7D90870-1124-444F-AD97-F10EDA95EFBA}" srcOrd="6" destOrd="0" parTransId="{78664322-E605-453F-9D4C-FB6DCEF55387}" sibTransId="{44BBC246-E35E-4397-9D00-D4BE9237C84F}"/>
    <dgm:cxn modelId="{00AA79EB-B576-4BF5-873B-0731140C14C2}" srcId="{CD0C45E0-9819-4C19-A964-9C7A3167E7A1}" destId="{D3AF4226-6410-4448-8E33-1B352A343D95}" srcOrd="8" destOrd="0" parTransId="{E6BCE54E-8C2B-4C67-A04F-A9279A973E95}" sibTransId="{CF1B1C42-EEF9-4970-A347-8B067239D365}"/>
    <dgm:cxn modelId="{5C5295EE-D711-4A96-81C5-88F5E0E74531}" srcId="{CD0C45E0-9819-4C19-A964-9C7A3167E7A1}" destId="{E38AC7F2-D56E-4028-B1CF-636AC4292BED}" srcOrd="3" destOrd="0" parTransId="{F5E72314-62AF-4531-9B2B-92B30F83902D}" sibTransId="{99A4E67C-9122-42EC-B69C-528FBB8155CF}"/>
    <dgm:cxn modelId="{21E60AF3-C4B5-4647-8967-5442B8B71B3B}" type="presOf" srcId="{E38AC7F2-D56E-4028-B1CF-636AC4292BED}" destId="{0FA3D9F2-07B3-4D92-AAF4-5FBBE81EC47F}" srcOrd="0" destOrd="0" presId="urn:microsoft.com/office/officeart/2008/layout/LinedList"/>
    <dgm:cxn modelId="{9666A2F4-041C-43FB-8BB9-C58B996A9A65}" srcId="{CD0C45E0-9819-4C19-A964-9C7A3167E7A1}" destId="{66BB7227-5BF7-49D4-8455-E029F1D2504A}" srcOrd="9" destOrd="0" parTransId="{07432FFC-C32D-4281-AD36-4DF7C92F51E0}" sibTransId="{65F56BA5-D600-4A49-93B0-5EAFB5BBB24E}"/>
    <dgm:cxn modelId="{693B7EF6-6DD8-4431-A384-0E0B47AA476E}" type="presOf" srcId="{D3AF4226-6410-4448-8E33-1B352A343D95}" destId="{06E15688-C0F5-4CBF-9A00-C8871C295E51}" srcOrd="0" destOrd="0" presId="urn:microsoft.com/office/officeart/2008/layout/LinedList"/>
    <dgm:cxn modelId="{9DC5F2FC-C717-4AC1-BB7B-ED9640D652F9}" type="presOf" srcId="{D7D90870-1124-444F-AD97-F10EDA95EFBA}" destId="{5AA459A4-A47B-4ABA-8CAC-B1EA172F542A}" srcOrd="0" destOrd="0" presId="urn:microsoft.com/office/officeart/2008/layout/LinedList"/>
    <dgm:cxn modelId="{BC8ACF62-4553-4775-82B2-007592D07629}" type="presParOf" srcId="{76279EF7-D910-4CE0-BA21-7740FFE17851}" destId="{238BAC2D-FB4A-4FDF-BD17-18AB716E6EF3}" srcOrd="0" destOrd="0" presId="urn:microsoft.com/office/officeart/2008/layout/LinedList"/>
    <dgm:cxn modelId="{4FBF74E5-0E74-4CD5-8CD9-C0B36296EB79}" type="presParOf" srcId="{76279EF7-D910-4CE0-BA21-7740FFE17851}" destId="{A4077804-872F-4063-833E-2EC589FBC42F}" srcOrd="1" destOrd="0" presId="urn:microsoft.com/office/officeart/2008/layout/LinedList"/>
    <dgm:cxn modelId="{FCCF8AA1-0933-4A2B-B8F6-4179307043E2}" type="presParOf" srcId="{A4077804-872F-4063-833E-2EC589FBC42F}" destId="{461F5298-F8F5-4089-9575-AF66D834016F}" srcOrd="0" destOrd="0" presId="urn:microsoft.com/office/officeart/2008/layout/LinedList"/>
    <dgm:cxn modelId="{38DFCE2C-B02D-4A13-99BC-E0A508B51B5A}" type="presParOf" srcId="{A4077804-872F-4063-833E-2EC589FBC42F}" destId="{57E2585C-6A7E-42C1-A442-C5067D714CD2}" srcOrd="1" destOrd="0" presId="urn:microsoft.com/office/officeart/2008/layout/LinedList"/>
    <dgm:cxn modelId="{00E23502-CDE3-472A-8BF5-28B92B45CEB9}" type="presParOf" srcId="{76279EF7-D910-4CE0-BA21-7740FFE17851}" destId="{DC91F1D1-3718-4398-8190-3C21082E7CF3}" srcOrd="2" destOrd="0" presId="urn:microsoft.com/office/officeart/2008/layout/LinedList"/>
    <dgm:cxn modelId="{6478C59D-42FC-4A23-99FF-D0667245E76E}" type="presParOf" srcId="{76279EF7-D910-4CE0-BA21-7740FFE17851}" destId="{2A2FBCEB-3E28-4EFF-81C3-BD8DFA64C1F9}" srcOrd="3" destOrd="0" presId="urn:microsoft.com/office/officeart/2008/layout/LinedList"/>
    <dgm:cxn modelId="{74BD98AC-7D2D-467E-81D8-BDE19F50A1C2}" type="presParOf" srcId="{2A2FBCEB-3E28-4EFF-81C3-BD8DFA64C1F9}" destId="{D19DF864-642A-4E03-AB73-B6B229D93672}" srcOrd="0" destOrd="0" presId="urn:microsoft.com/office/officeart/2008/layout/LinedList"/>
    <dgm:cxn modelId="{4099A0E0-2282-4C5B-B460-FF4CB35F3008}" type="presParOf" srcId="{2A2FBCEB-3E28-4EFF-81C3-BD8DFA64C1F9}" destId="{B224BFA4-03E6-40BB-9625-84B0CD4301B8}" srcOrd="1" destOrd="0" presId="urn:microsoft.com/office/officeart/2008/layout/LinedList"/>
    <dgm:cxn modelId="{F321922C-1C3E-4475-8073-EAB6C62A1E8B}" type="presParOf" srcId="{76279EF7-D910-4CE0-BA21-7740FFE17851}" destId="{A7BFB08E-9C42-45F8-992B-5053500B7A80}" srcOrd="4" destOrd="0" presId="urn:microsoft.com/office/officeart/2008/layout/LinedList"/>
    <dgm:cxn modelId="{71025AFC-C1B0-455E-AE45-E33611200D03}" type="presParOf" srcId="{76279EF7-D910-4CE0-BA21-7740FFE17851}" destId="{8586928F-8490-4189-BF6E-0BD6D1A243D7}" srcOrd="5" destOrd="0" presId="urn:microsoft.com/office/officeart/2008/layout/LinedList"/>
    <dgm:cxn modelId="{39BD95CB-B147-44BF-A9FC-1A5DB355A33F}" type="presParOf" srcId="{8586928F-8490-4189-BF6E-0BD6D1A243D7}" destId="{0187CFCC-4B06-4640-A277-D67E0CDD6529}" srcOrd="0" destOrd="0" presId="urn:microsoft.com/office/officeart/2008/layout/LinedList"/>
    <dgm:cxn modelId="{433D723F-AD65-46DB-A9B5-8E4F78EF965E}" type="presParOf" srcId="{8586928F-8490-4189-BF6E-0BD6D1A243D7}" destId="{DD9F79C1-E763-4ECB-BB71-C3A67D60F1E9}" srcOrd="1" destOrd="0" presId="urn:microsoft.com/office/officeart/2008/layout/LinedList"/>
    <dgm:cxn modelId="{ADB08EE4-83DF-461C-AB40-27C463E5B16D}" type="presParOf" srcId="{76279EF7-D910-4CE0-BA21-7740FFE17851}" destId="{DB06117B-79FB-4C38-BCB4-23DB8850AE53}" srcOrd="6" destOrd="0" presId="urn:microsoft.com/office/officeart/2008/layout/LinedList"/>
    <dgm:cxn modelId="{08400DC6-B698-41C5-A927-E850EF1DBD36}" type="presParOf" srcId="{76279EF7-D910-4CE0-BA21-7740FFE17851}" destId="{BC9377DE-D959-4954-9750-995B1816C3D3}" srcOrd="7" destOrd="0" presId="urn:microsoft.com/office/officeart/2008/layout/LinedList"/>
    <dgm:cxn modelId="{505B1CEE-9D61-4381-A753-1DE3DC4A3534}" type="presParOf" srcId="{BC9377DE-D959-4954-9750-995B1816C3D3}" destId="{0FA3D9F2-07B3-4D92-AAF4-5FBBE81EC47F}" srcOrd="0" destOrd="0" presId="urn:microsoft.com/office/officeart/2008/layout/LinedList"/>
    <dgm:cxn modelId="{A3159029-D40C-46FD-AA00-191B30506619}" type="presParOf" srcId="{BC9377DE-D959-4954-9750-995B1816C3D3}" destId="{4F740D52-0CBB-4E8A-BF80-021A2ABE0E66}" srcOrd="1" destOrd="0" presId="urn:microsoft.com/office/officeart/2008/layout/LinedList"/>
    <dgm:cxn modelId="{15B3D33B-49A9-41CD-B7AF-CB8CC297DA0E}" type="presParOf" srcId="{76279EF7-D910-4CE0-BA21-7740FFE17851}" destId="{D0F2D91B-0186-4D53-A59E-7B7B0D694FFE}" srcOrd="8" destOrd="0" presId="urn:microsoft.com/office/officeart/2008/layout/LinedList"/>
    <dgm:cxn modelId="{D4A0077C-28E4-4CC7-904B-F2BE757FC39B}" type="presParOf" srcId="{76279EF7-D910-4CE0-BA21-7740FFE17851}" destId="{6C203B96-D859-4308-866F-B37B437CDEC7}" srcOrd="9" destOrd="0" presId="urn:microsoft.com/office/officeart/2008/layout/LinedList"/>
    <dgm:cxn modelId="{06333AEC-A972-4D2A-8E33-878C15C282DA}" type="presParOf" srcId="{6C203B96-D859-4308-866F-B37B437CDEC7}" destId="{2FCA263B-C3BB-4EB9-BD2D-3571AC40178E}" srcOrd="0" destOrd="0" presId="urn:microsoft.com/office/officeart/2008/layout/LinedList"/>
    <dgm:cxn modelId="{145BF57D-142F-4601-9C21-75B97B3B7413}" type="presParOf" srcId="{6C203B96-D859-4308-866F-B37B437CDEC7}" destId="{1DDC0604-AF3B-482B-8CCB-DB30E5802AE3}" srcOrd="1" destOrd="0" presId="urn:microsoft.com/office/officeart/2008/layout/LinedList"/>
    <dgm:cxn modelId="{FC6EEFEA-7E9C-4427-8C8C-6575E1C1ED99}" type="presParOf" srcId="{76279EF7-D910-4CE0-BA21-7740FFE17851}" destId="{C1D02ED3-0717-4924-AAA9-6E066F951DF4}" srcOrd="10" destOrd="0" presId="urn:microsoft.com/office/officeart/2008/layout/LinedList"/>
    <dgm:cxn modelId="{D767DB45-43F6-4349-9E66-533480798F0D}" type="presParOf" srcId="{76279EF7-D910-4CE0-BA21-7740FFE17851}" destId="{A452541C-B328-4015-AAB1-1CB743C8BC48}" srcOrd="11" destOrd="0" presId="urn:microsoft.com/office/officeart/2008/layout/LinedList"/>
    <dgm:cxn modelId="{8827D8F3-B604-41B4-9E58-B26BBFDB9C82}" type="presParOf" srcId="{A452541C-B328-4015-AAB1-1CB743C8BC48}" destId="{1D93DBB1-0E39-4984-864B-13E69BA007EC}" srcOrd="0" destOrd="0" presId="urn:microsoft.com/office/officeart/2008/layout/LinedList"/>
    <dgm:cxn modelId="{A08F1A84-9647-44D7-9BEF-B046B75D51BE}" type="presParOf" srcId="{A452541C-B328-4015-AAB1-1CB743C8BC48}" destId="{1C65D2D8-AFCE-4CEF-A1AA-CE7E51411B3F}" srcOrd="1" destOrd="0" presId="urn:microsoft.com/office/officeart/2008/layout/LinedList"/>
    <dgm:cxn modelId="{8174BF91-7357-4B3B-A5F3-A2C89DACD6E7}" type="presParOf" srcId="{76279EF7-D910-4CE0-BA21-7740FFE17851}" destId="{1AC15BC2-EC71-4655-BDAB-EA11A7A562F7}" srcOrd="12" destOrd="0" presId="urn:microsoft.com/office/officeart/2008/layout/LinedList"/>
    <dgm:cxn modelId="{D037FC02-07B6-488F-9539-91AFC8777725}" type="presParOf" srcId="{76279EF7-D910-4CE0-BA21-7740FFE17851}" destId="{0FCE2A4E-BEA7-4CCD-B110-6B3003FB56C7}" srcOrd="13" destOrd="0" presId="urn:microsoft.com/office/officeart/2008/layout/LinedList"/>
    <dgm:cxn modelId="{6983BA15-C92C-436B-AEE4-AB3594DDDB11}" type="presParOf" srcId="{0FCE2A4E-BEA7-4CCD-B110-6B3003FB56C7}" destId="{5AA459A4-A47B-4ABA-8CAC-B1EA172F542A}" srcOrd="0" destOrd="0" presId="urn:microsoft.com/office/officeart/2008/layout/LinedList"/>
    <dgm:cxn modelId="{4B825BA0-0497-4E0F-AFBA-498E56A27A3E}" type="presParOf" srcId="{0FCE2A4E-BEA7-4CCD-B110-6B3003FB56C7}" destId="{9F2C180D-8F1B-4272-BDDC-AF6DEF36395D}" srcOrd="1" destOrd="0" presId="urn:microsoft.com/office/officeart/2008/layout/LinedList"/>
    <dgm:cxn modelId="{175F8426-DFE5-43A2-B3A7-87A3595359D2}" type="presParOf" srcId="{76279EF7-D910-4CE0-BA21-7740FFE17851}" destId="{C79FBD9F-D57F-43B3-85FC-156569FC8FD0}" srcOrd="14" destOrd="0" presId="urn:microsoft.com/office/officeart/2008/layout/LinedList"/>
    <dgm:cxn modelId="{82F3B109-7E2C-4EA2-8F42-C336A6DCDDBB}" type="presParOf" srcId="{76279EF7-D910-4CE0-BA21-7740FFE17851}" destId="{659206F5-BFA7-49EC-8797-928FBD59BB54}" srcOrd="15" destOrd="0" presId="urn:microsoft.com/office/officeart/2008/layout/LinedList"/>
    <dgm:cxn modelId="{49949917-3217-45A0-9C43-D41483D87669}" type="presParOf" srcId="{659206F5-BFA7-49EC-8797-928FBD59BB54}" destId="{5064E17B-72B4-40CF-8939-C587A49E8B31}" srcOrd="0" destOrd="0" presId="urn:microsoft.com/office/officeart/2008/layout/LinedList"/>
    <dgm:cxn modelId="{B9ECF850-E977-47E1-B09C-C575FD67BFD7}" type="presParOf" srcId="{659206F5-BFA7-49EC-8797-928FBD59BB54}" destId="{1FFEE1C0-4770-42EC-934E-EA66047AB8BA}" srcOrd="1" destOrd="0" presId="urn:microsoft.com/office/officeart/2008/layout/LinedList"/>
    <dgm:cxn modelId="{B6F1E042-0D83-4C9A-93E8-41C4CF0FA2E3}" type="presParOf" srcId="{76279EF7-D910-4CE0-BA21-7740FFE17851}" destId="{85ADE7A4-26E2-49E6-8BD6-8A3BD0527B9F}" srcOrd="16" destOrd="0" presId="urn:microsoft.com/office/officeart/2008/layout/LinedList"/>
    <dgm:cxn modelId="{33336D7E-49BF-4A0E-8CB0-700BCF0E049B}" type="presParOf" srcId="{76279EF7-D910-4CE0-BA21-7740FFE17851}" destId="{6341BD95-4C4C-4D27-9406-D37DF2F26EA2}" srcOrd="17" destOrd="0" presId="urn:microsoft.com/office/officeart/2008/layout/LinedList"/>
    <dgm:cxn modelId="{AE23EA9F-69A6-42A1-BB0A-A9B78B88DBD2}" type="presParOf" srcId="{6341BD95-4C4C-4D27-9406-D37DF2F26EA2}" destId="{06E15688-C0F5-4CBF-9A00-C8871C295E51}" srcOrd="0" destOrd="0" presId="urn:microsoft.com/office/officeart/2008/layout/LinedList"/>
    <dgm:cxn modelId="{38D307BF-243B-4428-B4B2-E898B68991E1}" type="presParOf" srcId="{6341BD95-4C4C-4D27-9406-D37DF2F26EA2}" destId="{589A0DBC-C0A5-4E62-9612-6F8E09EE10DA}" srcOrd="1" destOrd="0" presId="urn:microsoft.com/office/officeart/2008/layout/LinedList"/>
    <dgm:cxn modelId="{EC841D42-DDBB-4800-B402-5598F2C95B2C}" type="presParOf" srcId="{76279EF7-D910-4CE0-BA21-7740FFE17851}" destId="{51EBEB0D-DBAA-44A9-89CC-A1E2B3AE0864}" srcOrd="18" destOrd="0" presId="urn:microsoft.com/office/officeart/2008/layout/LinedList"/>
    <dgm:cxn modelId="{7F675C93-975C-4B20-B607-91444E1651A7}" type="presParOf" srcId="{76279EF7-D910-4CE0-BA21-7740FFE17851}" destId="{CE71312F-2FE1-47E3-B121-AD594E86B7FF}" srcOrd="19" destOrd="0" presId="urn:microsoft.com/office/officeart/2008/layout/LinedList"/>
    <dgm:cxn modelId="{C365AA14-5127-4826-B8DB-D7722AE89DB9}" type="presParOf" srcId="{CE71312F-2FE1-47E3-B121-AD594E86B7FF}" destId="{E1BFF110-B299-48F6-88BD-29228F001DDC}" srcOrd="0" destOrd="0" presId="urn:microsoft.com/office/officeart/2008/layout/LinedList"/>
    <dgm:cxn modelId="{49FDF8C0-A0D0-4050-986A-C5CE8C12F8A6}" type="presParOf" srcId="{CE71312F-2FE1-47E3-B121-AD594E86B7FF}" destId="{CB6F3D42-3B45-4620-A680-485C67076A8C}" srcOrd="1" destOrd="0" presId="urn:microsoft.com/office/officeart/2008/layout/LinedList"/>
    <dgm:cxn modelId="{DE8469B9-2D37-4F0F-AD9E-A21A03123984}" type="presParOf" srcId="{76279EF7-D910-4CE0-BA21-7740FFE17851}" destId="{D9F99393-2442-4B4B-A325-7A0F3A7B35BC}" srcOrd="20" destOrd="0" presId="urn:microsoft.com/office/officeart/2008/layout/LinedList"/>
    <dgm:cxn modelId="{C22A2348-4ACB-441D-8B50-DA3F0F1EDFA8}" type="presParOf" srcId="{76279EF7-D910-4CE0-BA21-7740FFE17851}" destId="{4B4F5C2A-ED47-4C6E-8D0F-BAD329167499}" srcOrd="21" destOrd="0" presId="urn:microsoft.com/office/officeart/2008/layout/LinedList"/>
    <dgm:cxn modelId="{11C51611-2769-4EAA-BA98-1BAD9D836E6F}" type="presParOf" srcId="{4B4F5C2A-ED47-4C6E-8D0F-BAD329167499}" destId="{30521FB2-67B0-4627-9CC5-239B76D963CD}" srcOrd="0" destOrd="0" presId="urn:microsoft.com/office/officeart/2008/layout/LinedList"/>
    <dgm:cxn modelId="{18167C43-6D80-4BE7-A864-1F96A8BA749B}" type="presParOf" srcId="{4B4F5C2A-ED47-4C6E-8D0F-BAD329167499}" destId="{9202129B-46D4-4F2B-B616-33DB711D730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BAC2D-FB4A-4FDF-BD17-18AB716E6EF3}">
      <dsp:nvSpPr>
        <dsp:cNvPr id="0" name=""/>
        <dsp:cNvSpPr/>
      </dsp:nvSpPr>
      <dsp:spPr>
        <a:xfrm>
          <a:off x="0" y="1361"/>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461F5298-F8F5-4089-9575-AF66D834016F}">
      <dsp:nvSpPr>
        <dsp:cNvPr id="0" name=""/>
        <dsp:cNvSpPr/>
      </dsp:nvSpPr>
      <dsp:spPr>
        <a:xfrm>
          <a:off x="0" y="1361"/>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Ticaret için kullanılabilecek birçok yurtdışı vadeli işlem sözleşmesi türü bulunur:</a:t>
          </a:r>
          <a:endParaRPr lang="en-US" sz="1200" b="1" kern="1200">
            <a:latin typeface="+mj-lt"/>
          </a:endParaRPr>
        </a:p>
      </dsp:txBody>
      <dsp:txXfrm>
        <a:off x="0" y="1361"/>
        <a:ext cx="10340658" cy="253236"/>
      </dsp:txXfrm>
    </dsp:sp>
    <dsp:sp modelId="{DC91F1D1-3718-4398-8190-3C21082E7CF3}">
      <dsp:nvSpPr>
        <dsp:cNvPr id="0" name=""/>
        <dsp:cNvSpPr/>
      </dsp:nvSpPr>
      <dsp:spPr>
        <a:xfrm>
          <a:off x="0" y="254598"/>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9DF864-642A-4E03-AB73-B6B229D93672}">
      <dsp:nvSpPr>
        <dsp:cNvPr id="0" name=""/>
        <dsp:cNvSpPr/>
      </dsp:nvSpPr>
      <dsp:spPr>
        <a:xfrm>
          <a:off x="0" y="254598"/>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Ham petrol, doğal gaz, mısır ve buğday gibi emtia futures'ları</a:t>
          </a:r>
          <a:endParaRPr lang="en-US" sz="1200" b="1" kern="1200">
            <a:latin typeface="+mj-lt"/>
          </a:endParaRPr>
        </a:p>
      </dsp:txBody>
      <dsp:txXfrm>
        <a:off x="0" y="254598"/>
        <a:ext cx="10340658" cy="253236"/>
      </dsp:txXfrm>
    </dsp:sp>
    <dsp:sp modelId="{A7BFB08E-9C42-45F8-992B-5053500B7A80}">
      <dsp:nvSpPr>
        <dsp:cNvPr id="0" name=""/>
        <dsp:cNvSpPr/>
      </dsp:nvSpPr>
      <dsp:spPr>
        <a:xfrm>
          <a:off x="0" y="507834"/>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187CFCC-4B06-4640-A277-D67E0CDD6529}">
      <dsp:nvSpPr>
        <dsp:cNvPr id="0" name=""/>
        <dsp:cNvSpPr/>
      </dsp:nvSpPr>
      <dsp:spPr>
        <a:xfrm>
          <a:off x="0" y="507834"/>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S&amp;P 500 Endeksi gibi hisse senedi endeksi futures'ları</a:t>
          </a:r>
          <a:endParaRPr lang="en-US" sz="1200" b="1" kern="1200">
            <a:latin typeface="+mj-lt"/>
          </a:endParaRPr>
        </a:p>
      </dsp:txBody>
      <dsp:txXfrm>
        <a:off x="0" y="507834"/>
        <a:ext cx="10340658" cy="253236"/>
      </dsp:txXfrm>
    </dsp:sp>
    <dsp:sp modelId="{DB06117B-79FB-4C38-BCB4-23DB8850AE53}">
      <dsp:nvSpPr>
        <dsp:cNvPr id="0" name=""/>
        <dsp:cNvSpPr/>
      </dsp:nvSpPr>
      <dsp:spPr>
        <a:xfrm>
          <a:off x="0" y="761071"/>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FA3D9F2-07B3-4D92-AAF4-5FBBE81EC47F}">
      <dsp:nvSpPr>
        <dsp:cNvPr id="0" name=""/>
        <dsp:cNvSpPr/>
      </dsp:nvSpPr>
      <dsp:spPr>
        <a:xfrm>
          <a:off x="0" y="761071"/>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Euro ve İngiliz sterlini de dahil olmak üzere döviz futures'ları</a:t>
          </a:r>
          <a:endParaRPr lang="en-US" sz="1200" b="1" kern="1200">
            <a:latin typeface="+mj-lt"/>
          </a:endParaRPr>
        </a:p>
      </dsp:txBody>
      <dsp:txXfrm>
        <a:off x="0" y="761071"/>
        <a:ext cx="10340658" cy="253236"/>
      </dsp:txXfrm>
    </dsp:sp>
    <dsp:sp modelId="{D0F2D91B-0186-4D53-A59E-7B7B0D694FFE}">
      <dsp:nvSpPr>
        <dsp:cNvPr id="0" name=""/>
        <dsp:cNvSpPr/>
      </dsp:nvSpPr>
      <dsp:spPr>
        <a:xfrm>
          <a:off x="0" y="1014307"/>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FCA263B-C3BB-4EB9-BD2D-3571AC40178E}">
      <dsp:nvSpPr>
        <dsp:cNvPr id="0" name=""/>
        <dsp:cNvSpPr/>
      </dsp:nvSpPr>
      <dsp:spPr>
        <a:xfrm>
          <a:off x="0" y="1014307"/>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Altın ve gümüş için değerli metal futures'ları</a:t>
          </a:r>
          <a:endParaRPr lang="en-US" sz="1200" b="1" kern="1200">
            <a:latin typeface="+mj-lt"/>
          </a:endParaRPr>
        </a:p>
      </dsp:txBody>
      <dsp:txXfrm>
        <a:off x="0" y="1014307"/>
        <a:ext cx="10340658" cy="253236"/>
      </dsp:txXfrm>
    </dsp:sp>
    <dsp:sp modelId="{C1D02ED3-0717-4924-AAA9-6E066F951DF4}">
      <dsp:nvSpPr>
        <dsp:cNvPr id="0" name=""/>
        <dsp:cNvSpPr/>
      </dsp:nvSpPr>
      <dsp:spPr>
        <a:xfrm>
          <a:off x="0" y="1267544"/>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1D93DBB1-0E39-4984-864B-13E69BA007EC}">
      <dsp:nvSpPr>
        <dsp:cNvPr id="0" name=""/>
        <dsp:cNvSpPr/>
      </dsp:nvSpPr>
      <dsp:spPr>
        <a:xfrm>
          <a:off x="0" y="1267544"/>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Tahviller ve diğer ürünler için ABD Hazine futures'ları</a:t>
          </a:r>
          <a:endParaRPr lang="en-US" sz="1200" b="1" kern="1200">
            <a:latin typeface="+mj-lt"/>
          </a:endParaRPr>
        </a:p>
      </dsp:txBody>
      <dsp:txXfrm>
        <a:off x="0" y="1267544"/>
        <a:ext cx="10340658" cy="253236"/>
      </dsp:txXfrm>
    </dsp:sp>
    <dsp:sp modelId="{1AC15BC2-EC71-4655-BDAB-EA11A7A562F7}">
      <dsp:nvSpPr>
        <dsp:cNvPr id="0" name=""/>
        <dsp:cNvSpPr/>
      </dsp:nvSpPr>
      <dsp:spPr>
        <a:xfrm>
          <a:off x="0" y="1520780"/>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AA459A4-A47B-4ABA-8CAC-B1EA172F542A}">
      <dsp:nvSpPr>
        <dsp:cNvPr id="0" name=""/>
        <dsp:cNvSpPr/>
      </dsp:nvSpPr>
      <dsp:spPr>
        <a:xfrm>
          <a:off x="0" y="1520780"/>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Yurtdışı Vadeli İşlemlerin (Futures) Avantajları</a:t>
          </a:r>
          <a:endParaRPr lang="en-US" sz="1200" b="1" kern="1200">
            <a:latin typeface="+mj-lt"/>
          </a:endParaRPr>
        </a:p>
      </dsp:txBody>
      <dsp:txXfrm>
        <a:off x="0" y="1520780"/>
        <a:ext cx="10340658" cy="253236"/>
      </dsp:txXfrm>
    </dsp:sp>
    <dsp:sp modelId="{C79FBD9F-D57F-43B3-85FC-156569FC8FD0}">
      <dsp:nvSpPr>
        <dsp:cNvPr id="0" name=""/>
        <dsp:cNvSpPr/>
      </dsp:nvSpPr>
      <dsp:spPr>
        <a:xfrm>
          <a:off x="0" y="1774017"/>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064E17B-72B4-40CF-8939-C587A49E8B31}">
      <dsp:nvSpPr>
        <dsp:cNvPr id="0" name=""/>
        <dsp:cNvSpPr/>
      </dsp:nvSpPr>
      <dsp:spPr>
        <a:xfrm>
          <a:off x="0" y="1774017"/>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Futures işlemlerin öne çıkan bazı avantajlarını şu şekilde sıralayabiliriz:</a:t>
          </a:r>
          <a:endParaRPr lang="en-US" sz="1200" b="1" kern="1200">
            <a:latin typeface="+mj-lt"/>
          </a:endParaRPr>
        </a:p>
      </dsp:txBody>
      <dsp:txXfrm>
        <a:off x="0" y="1774017"/>
        <a:ext cx="10340658" cy="253236"/>
      </dsp:txXfrm>
    </dsp:sp>
    <dsp:sp modelId="{85ADE7A4-26E2-49E6-8BD6-8A3BD0527B9F}">
      <dsp:nvSpPr>
        <dsp:cNvPr id="0" name=""/>
        <dsp:cNvSpPr/>
      </dsp:nvSpPr>
      <dsp:spPr>
        <a:xfrm>
          <a:off x="0" y="2027253"/>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6E15688-C0F5-4CBF-9A00-C8871C295E51}">
      <dsp:nvSpPr>
        <dsp:cNvPr id="0" name=""/>
        <dsp:cNvSpPr/>
      </dsp:nvSpPr>
      <dsp:spPr>
        <a:xfrm>
          <a:off x="0" y="2027253"/>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Yatırımcılar, bir dayanak varlığın fiyat hareketlerine bağlı analizler yaparak kâr elde etmek için Future sözleşmelerini kullanabilirler.</a:t>
          </a:r>
          <a:endParaRPr lang="en-US" sz="1200" b="1" kern="1200">
            <a:latin typeface="+mj-lt"/>
          </a:endParaRPr>
        </a:p>
      </dsp:txBody>
      <dsp:txXfrm>
        <a:off x="0" y="2027253"/>
        <a:ext cx="10340658" cy="253236"/>
      </dsp:txXfrm>
    </dsp:sp>
    <dsp:sp modelId="{51EBEB0D-DBAA-44A9-89CC-A1E2B3AE0864}">
      <dsp:nvSpPr>
        <dsp:cNvPr id="0" name=""/>
        <dsp:cNvSpPr/>
      </dsp:nvSpPr>
      <dsp:spPr>
        <a:xfrm>
          <a:off x="0" y="2280490"/>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1BFF110-B299-48F6-88BD-29228F001DDC}">
      <dsp:nvSpPr>
        <dsp:cNvPr id="0" name=""/>
        <dsp:cNvSpPr/>
      </dsp:nvSpPr>
      <dsp:spPr>
        <a:xfrm>
          <a:off x="0" y="2280490"/>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Şirketler, çeşitli risklerden dolayı oluşabilecek olumsuz fiyat hareketlerine karşı hammaddelerinin veya sattıkları ürünlerin fiyatını koruyabilir.</a:t>
          </a:r>
          <a:endParaRPr lang="en-US" sz="1200" b="1" kern="1200">
            <a:latin typeface="+mj-lt"/>
          </a:endParaRPr>
        </a:p>
      </dsp:txBody>
      <dsp:txXfrm>
        <a:off x="0" y="2280490"/>
        <a:ext cx="10340658" cy="253236"/>
      </dsp:txXfrm>
    </dsp:sp>
    <dsp:sp modelId="{D9F99393-2442-4B4B-A325-7A0F3A7B35BC}">
      <dsp:nvSpPr>
        <dsp:cNvPr id="0" name=""/>
        <dsp:cNvSpPr/>
      </dsp:nvSpPr>
      <dsp:spPr>
        <a:xfrm>
          <a:off x="0" y="2533726"/>
          <a:ext cx="10340658"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30521FB2-67B0-4627-9CC5-239B76D963CD}">
      <dsp:nvSpPr>
        <dsp:cNvPr id="0" name=""/>
        <dsp:cNvSpPr/>
      </dsp:nvSpPr>
      <dsp:spPr>
        <a:xfrm>
          <a:off x="0" y="2533726"/>
          <a:ext cx="10340658" cy="253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tr-TR" sz="1200" b="1" i="0" kern="1200">
              <a:latin typeface="+mj-lt"/>
            </a:rPr>
            <a:t>Yurtdışı vadeli işlem sözleşmelerinde kaldıraç imkanı sayesinde sözleşme tutarının tamamını yatırmadan daha düşük teminatlarla yatırım yapılabilir.</a:t>
          </a:r>
          <a:endParaRPr lang="en-US" sz="1200" b="1" kern="1200">
            <a:latin typeface="+mj-lt"/>
          </a:endParaRPr>
        </a:p>
      </dsp:txBody>
      <dsp:txXfrm>
        <a:off x="0" y="2533726"/>
        <a:ext cx="10340658" cy="25323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D93238B3-E148-415A-8E93-B9613D62D7FF}" type="datetimeFigureOut">
              <a:rPr lang="tr-TR" smtClean="0"/>
              <a:t>10.04.2022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2563082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3238B3-E148-415A-8E93-B9613D62D7FF}"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334093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3238B3-E148-415A-8E93-B9613D62D7FF}" type="datetimeFigureOut">
              <a:rPr lang="tr-TR" smtClean="0"/>
              <a:t>10.04.2022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1262132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8DD410-40A7-4745-B9F4-D885DFFD725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78ABE76-52AB-42BC-9467-3CAF5B2BA3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5C5A308-759B-4DA7-A2A4-140BF07EA607}"/>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5" name="Alt Bilgi Yer Tutucusu 4">
            <a:extLst>
              <a:ext uri="{FF2B5EF4-FFF2-40B4-BE49-F238E27FC236}">
                <a16:creationId xmlns:a16="http://schemas.microsoft.com/office/drawing/2014/main" id="{183E10AE-3516-4C18-87E1-237EBE76B79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34C3167-EB27-4B7B-A500-CD71B39F4945}"/>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22532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9E5CC9-D167-4DA6-8E85-9A5BCC6189B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CDD0974-FF05-4E98-9A95-00F20CBA6A5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0110026-BB7C-4AA0-8812-8C667D103948}"/>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5" name="Alt Bilgi Yer Tutucusu 4">
            <a:extLst>
              <a:ext uri="{FF2B5EF4-FFF2-40B4-BE49-F238E27FC236}">
                <a16:creationId xmlns:a16="http://schemas.microsoft.com/office/drawing/2014/main" id="{5B357A1C-113A-4006-8990-5A462841B8B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4BBFE30-690B-4ED2-A12E-CC09E24C3AAC}"/>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3576493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FD6AA9-5AFC-4473-B988-0A47E79501A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9F8E444-31F6-4570-A29D-0A9FD73CFE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3D8292B-32A2-4DA7-9464-DEDEB6CA8198}"/>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5" name="Alt Bilgi Yer Tutucusu 4">
            <a:extLst>
              <a:ext uri="{FF2B5EF4-FFF2-40B4-BE49-F238E27FC236}">
                <a16:creationId xmlns:a16="http://schemas.microsoft.com/office/drawing/2014/main" id="{EBD385ED-0693-4B39-A1E2-97978A2853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10C804-6A19-40EA-A217-4F64D3C8B0A0}"/>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1324511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306638-5F33-4006-89E5-DE8F225D76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C62DBD4-39A0-427C-92CB-2BDC1C39E14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72DC41A-87C3-46DD-908F-74944DB6E33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7223298-0D55-457D-9155-B5FE7389B555}"/>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6" name="Alt Bilgi Yer Tutucusu 5">
            <a:extLst>
              <a:ext uri="{FF2B5EF4-FFF2-40B4-BE49-F238E27FC236}">
                <a16:creationId xmlns:a16="http://schemas.microsoft.com/office/drawing/2014/main" id="{4F666559-083B-4994-96B9-840961F4FEB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9AC1DFD-54EA-433C-B4BE-7D3D85F424F4}"/>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3095277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F4A4E5-084C-4D4C-9336-AFB919DAA5E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60D28C1-6E13-431B-B004-416B20C898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9CBB20F-02AF-4B9E-AEA6-70A370DA680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E3D23B9-F492-49F5-B078-51D632794E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0DA8781-C319-4242-BC6F-6827C5E24D5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469ECEE-FA39-4209-A081-B2ECAE2BA843}"/>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8" name="Alt Bilgi Yer Tutucusu 7">
            <a:extLst>
              <a:ext uri="{FF2B5EF4-FFF2-40B4-BE49-F238E27FC236}">
                <a16:creationId xmlns:a16="http://schemas.microsoft.com/office/drawing/2014/main" id="{3216AAEC-28B5-4AB5-B7B8-C89DA5AC297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185C6BC-3FE1-4EE5-AE8C-67BAA0DCC968}"/>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3161868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72E03B-6E88-40BE-AEC6-E24B9D4D79E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AA8E337-29DB-4B67-A4D1-68D2C5B37C33}"/>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4" name="Alt Bilgi Yer Tutucusu 3">
            <a:extLst>
              <a:ext uri="{FF2B5EF4-FFF2-40B4-BE49-F238E27FC236}">
                <a16:creationId xmlns:a16="http://schemas.microsoft.com/office/drawing/2014/main" id="{4E338E9D-A12C-4900-9F2F-F00735BAFFC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C1F13D7-7A65-4BB1-A8A2-080C0681DCC3}"/>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2232798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7B3AA58-804A-4E49-85CB-D61223B6330D}"/>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3" name="Alt Bilgi Yer Tutucusu 2">
            <a:extLst>
              <a:ext uri="{FF2B5EF4-FFF2-40B4-BE49-F238E27FC236}">
                <a16:creationId xmlns:a16="http://schemas.microsoft.com/office/drawing/2014/main" id="{72B1E63B-9879-4FFE-B9FD-C74B33387AF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0F1BE9F-376A-49E2-A9D0-1CF6B87DC8DF}"/>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2542915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EB59A4-47AD-477E-8B2C-C5666A32887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7BD7300-07A6-474E-81B2-39003E45C3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294A66E-A4A2-4F4C-8EC5-967B46FE2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895F172-E230-4139-ACD9-CD1A17FFA5B1}"/>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6" name="Alt Bilgi Yer Tutucusu 5">
            <a:extLst>
              <a:ext uri="{FF2B5EF4-FFF2-40B4-BE49-F238E27FC236}">
                <a16:creationId xmlns:a16="http://schemas.microsoft.com/office/drawing/2014/main" id="{70BA53AA-4B90-480A-8051-07591E64A9A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12DC2B0-9829-4BEB-8845-E09056B5E9A3}"/>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186809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3238B3-E148-415A-8E93-B9613D62D7FF}" type="datetimeFigureOut">
              <a:rPr lang="tr-TR" smtClean="0"/>
              <a:t>10.04.2022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2332974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5EEAEB-7B9E-4200-8D96-E38BE9EAC1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165DE55-7623-42F9-9931-4DE47581C0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356E66B-4B46-45F3-A6B1-133123817F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9C3DA43-8C37-448A-9B55-5968E7983A58}"/>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6" name="Alt Bilgi Yer Tutucusu 5">
            <a:extLst>
              <a:ext uri="{FF2B5EF4-FFF2-40B4-BE49-F238E27FC236}">
                <a16:creationId xmlns:a16="http://schemas.microsoft.com/office/drawing/2014/main" id="{5FD738E4-635C-47A0-92FC-6392281DA2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29B73B6-364E-4056-99FD-77395E96EEAB}"/>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9201628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715043-1368-427C-BC38-13EBB757CB3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A04E556-8181-4C71-BDBE-9FCC122F5FE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490B675-415B-480F-AE3A-8010982782BB}"/>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5" name="Alt Bilgi Yer Tutucusu 4">
            <a:extLst>
              <a:ext uri="{FF2B5EF4-FFF2-40B4-BE49-F238E27FC236}">
                <a16:creationId xmlns:a16="http://schemas.microsoft.com/office/drawing/2014/main" id="{9EA05DE1-3AA6-4A19-B97E-F6B40A27863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2EAE76B-C29F-4B2C-928C-3F9AADAA0B21}"/>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3951545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57CE820-CACC-4846-98D9-CCE3116169A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619BB2C-AC81-4609-90C4-193D2C2E7F3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0A2357-EFEE-4AF5-8474-A0ADF713F3F2}"/>
              </a:ext>
            </a:extLst>
          </p:cNvPr>
          <p:cNvSpPr>
            <a:spLocks noGrp="1"/>
          </p:cNvSpPr>
          <p:nvPr>
            <p:ph type="dt" sz="half" idx="10"/>
          </p:nvPr>
        </p:nvSpPr>
        <p:spPr/>
        <p:txBody>
          <a:bodyPr/>
          <a:lstStyle/>
          <a:p>
            <a:fld id="{31C49691-CC86-4C23-A151-3C02E28941EE}" type="datetimeFigureOut">
              <a:rPr lang="tr-TR" smtClean="0"/>
              <a:t>10.04.2022</a:t>
            </a:fld>
            <a:endParaRPr lang="tr-TR"/>
          </a:p>
        </p:txBody>
      </p:sp>
      <p:sp>
        <p:nvSpPr>
          <p:cNvPr id="5" name="Alt Bilgi Yer Tutucusu 4">
            <a:extLst>
              <a:ext uri="{FF2B5EF4-FFF2-40B4-BE49-F238E27FC236}">
                <a16:creationId xmlns:a16="http://schemas.microsoft.com/office/drawing/2014/main" id="{4B74FD09-9523-42C7-BC82-251C800A316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84E62E3-2F89-4246-A89E-BA83E9584207}"/>
              </a:ext>
            </a:extLst>
          </p:cNvPr>
          <p:cNvSpPr>
            <a:spLocks noGrp="1"/>
          </p:cNvSpPr>
          <p:nvPr>
            <p:ph type="sldNum" sz="quarter" idx="12"/>
          </p:nvPr>
        </p:nvSpPr>
        <p:spPr/>
        <p:txBody>
          <a:bodyPr/>
          <a:lstStyle/>
          <a:p>
            <a:fld id="{9793CDFE-4A44-4C9B-BAF3-98DBE359C41C}" type="slidenum">
              <a:rPr lang="tr-TR" smtClean="0"/>
              <a:t>‹#›</a:t>
            </a:fld>
            <a:endParaRPr lang="tr-TR"/>
          </a:p>
        </p:txBody>
      </p:sp>
    </p:spTree>
    <p:extLst>
      <p:ext uri="{BB962C8B-B14F-4D97-AF65-F5344CB8AC3E}">
        <p14:creationId xmlns:p14="http://schemas.microsoft.com/office/powerpoint/2010/main" val="5217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D93238B3-E148-415A-8E93-B9613D62D7FF}" type="datetimeFigureOut">
              <a:rPr lang="tr-TR" smtClean="0"/>
              <a:t>10.04.2022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14908278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D93238B3-E148-415A-8E93-B9613D62D7FF}" type="datetimeFigureOut">
              <a:rPr lang="tr-TR" smtClean="0"/>
              <a:t>10.04.2022</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226746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D93238B3-E148-415A-8E93-B9613D62D7FF}" type="datetimeFigureOut">
              <a:rPr lang="tr-TR" smtClean="0"/>
              <a:t>10.04.2022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599B005-12F4-4EE7-8911-768E56DAE1DA}"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681508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93238B3-E148-415A-8E93-B9613D62D7FF}" type="datetimeFigureOut">
              <a:rPr lang="tr-TR" smtClean="0"/>
              <a:t>10.04.2022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7420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238B3-E148-415A-8E93-B9613D62D7FF}" type="datetimeFigureOut">
              <a:rPr lang="tr-TR" smtClean="0"/>
              <a:t>10.04.2022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93784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9" name="Date Placeholder 8"/>
          <p:cNvSpPr>
            <a:spLocks noGrp="1"/>
          </p:cNvSpPr>
          <p:nvPr>
            <p:ph type="dt" sz="half" idx="10"/>
          </p:nvPr>
        </p:nvSpPr>
        <p:spPr/>
        <p:txBody>
          <a:bodyPr/>
          <a:lstStyle/>
          <a:p>
            <a:fld id="{D93238B3-E148-415A-8E93-B9613D62D7FF}" type="datetimeFigureOut">
              <a:rPr lang="tr-TR" smtClean="0"/>
              <a:t>10.04.2022</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2179114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93238B3-E148-415A-8E93-B9613D62D7FF}" type="datetimeFigureOut">
              <a:rPr lang="tr-TR" smtClean="0"/>
              <a:t>10.04.2022</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8599B005-12F4-4EE7-8911-768E56DAE1DA}" type="slidenum">
              <a:rPr lang="tr-TR" smtClean="0"/>
              <a:t>‹#›</a:t>
            </a:fld>
            <a:endParaRPr lang="tr-TR"/>
          </a:p>
        </p:txBody>
      </p:sp>
    </p:spTree>
    <p:extLst>
      <p:ext uri="{BB962C8B-B14F-4D97-AF65-F5344CB8AC3E}">
        <p14:creationId xmlns:p14="http://schemas.microsoft.com/office/powerpoint/2010/main" val="5481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93238B3-E148-415A-8E93-B9613D62D7FF}" type="datetimeFigureOut">
              <a:rPr lang="tr-TR" smtClean="0"/>
              <a:t>10.04.2022</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599B005-12F4-4EE7-8911-768E56DAE1DA}" type="slidenum">
              <a:rPr lang="tr-TR" smtClean="0"/>
              <a:t>‹#›</a:t>
            </a:fld>
            <a:endParaRPr lang="tr-TR"/>
          </a:p>
        </p:txBody>
      </p:sp>
    </p:spTree>
    <p:extLst>
      <p:ext uri="{BB962C8B-B14F-4D97-AF65-F5344CB8AC3E}">
        <p14:creationId xmlns:p14="http://schemas.microsoft.com/office/powerpoint/2010/main" val="1979581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15C4EC0-FC0E-400E-A387-752E080FA2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E85B4A-B8AB-4DE3-AD6F-94FC18E09C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3B53444-DBBD-4C39-A8E1-6BEDE0D92E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49691-CC86-4C23-A151-3C02E28941EE}" type="datetimeFigureOut">
              <a:rPr lang="tr-TR" smtClean="0"/>
              <a:t>10.04.2022</a:t>
            </a:fld>
            <a:endParaRPr lang="tr-TR"/>
          </a:p>
        </p:txBody>
      </p:sp>
      <p:sp>
        <p:nvSpPr>
          <p:cNvPr id="5" name="Alt Bilgi Yer Tutucusu 4">
            <a:extLst>
              <a:ext uri="{FF2B5EF4-FFF2-40B4-BE49-F238E27FC236}">
                <a16:creationId xmlns:a16="http://schemas.microsoft.com/office/drawing/2014/main" id="{B79F2F66-CE15-432E-9F97-BDC9B46E09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CD769F-5070-4577-A245-30F40F08EF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93CDFE-4A44-4C9B-BAF3-98DBE359C41C}" type="slidenum">
              <a:rPr lang="tr-TR" smtClean="0"/>
              <a:t>‹#›</a:t>
            </a:fld>
            <a:endParaRPr lang="tr-TR"/>
          </a:p>
        </p:txBody>
      </p:sp>
    </p:spTree>
    <p:extLst>
      <p:ext uri="{BB962C8B-B14F-4D97-AF65-F5344CB8AC3E}">
        <p14:creationId xmlns:p14="http://schemas.microsoft.com/office/powerpoint/2010/main" val="23643370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kanalfinans.com/raporlar/forex/dolar-kuru-usdtry-yorumlari-ve-analizleri"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www.kibrisgazetesi.com/futures-ve-forward-sozlesmeleri-arasindaki-farklar-makale,11683.html" TargetMode="External"/><Relationship Id="rId7" Type="http://schemas.openxmlformats.org/officeDocument/2006/relationships/hyperlink" Target="https://www.eximbank.gov.tr/tr/urun-ve-hizmetlerimiz/hazine/turev-urunler/forward" TargetMode="External"/><Relationship Id="rId2" Type="http://schemas.openxmlformats.org/officeDocument/2006/relationships/hyperlink" Target="https://kanalfinans.com/sorular/uzun-pozisyon-kisa-pozisyon-ne-demektir-2" TargetMode="External"/><Relationship Id="rId1" Type="http://schemas.openxmlformats.org/officeDocument/2006/relationships/slideLayout" Target="../slideLayouts/slideLayout3.xml"/><Relationship Id="rId6" Type="http://schemas.openxmlformats.org/officeDocument/2006/relationships/hyperlink" Target="https://uzmanpara.milliyet.com.tr/terimler-sozlugu/standart-vadeli-islemler-futures/" TargetMode="External"/><Relationship Id="rId5" Type="http://schemas.openxmlformats.org/officeDocument/2006/relationships/hyperlink" Target="https://www.alnusyatirim.com/forward-nedir" TargetMode="External"/><Relationship Id="rId4" Type="http://schemas.openxmlformats.org/officeDocument/2006/relationships/hyperlink" Target="https://www.noorcm.com.tr/future/future-nedi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7FF834-B204-4967-8D47-8BB36EAF0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780A22D-61EA-43E3-BD94-3E39CF902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aşlık 3">
            <a:extLst>
              <a:ext uri="{FF2B5EF4-FFF2-40B4-BE49-F238E27FC236}">
                <a16:creationId xmlns:a16="http://schemas.microsoft.com/office/drawing/2014/main" id="{202EE2D2-2D9E-4755-BEA3-B052D6EDF3A1}"/>
              </a:ext>
            </a:extLst>
          </p:cNvPr>
          <p:cNvSpPr>
            <a:spLocks noGrp="1"/>
          </p:cNvSpPr>
          <p:nvPr>
            <p:ph type="title"/>
          </p:nvPr>
        </p:nvSpPr>
        <p:spPr>
          <a:xfrm>
            <a:off x="1600200" y="4269282"/>
            <a:ext cx="8991600" cy="2017218"/>
          </a:xfrm>
        </p:spPr>
        <p:txBody>
          <a:bodyPr vert="horz" lIns="274320" tIns="182880" rIns="274320" bIns="182880" rtlCol="0" anchor="ctr" anchorCtr="1">
            <a:normAutofit fontScale="90000"/>
          </a:bodyPr>
          <a:lstStyle/>
          <a:p>
            <a:r>
              <a:rPr lang="en-US" sz="1400" b="1" i="1" dirty="0">
                <a:latin typeface="Times New Roman" panose="02020603050405020304" pitchFamily="18" charset="0"/>
              </a:rPr>
              <a:t>BİTİRME PROJESİ</a:t>
            </a:r>
            <a:r>
              <a:rPr lang="tr-TR" sz="1400" b="1" i="1" dirty="0">
                <a:latin typeface="Times New Roman" panose="02020603050405020304" pitchFamily="18" charset="0"/>
              </a:rPr>
              <a:t> KONUSU</a:t>
            </a:r>
            <a:r>
              <a:rPr lang="en-US" sz="1400" b="1" i="1" dirty="0">
                <a:latin typeface="Times New Roman" panose="02020603050405020304" pitchFamily="18" charset="0"/>
              </a:rPr>
              <a:t>: Forward-Futures </a:t>
            </a:r>
            <a:r>
              <a:rPr lang="en-US" sz="1400" b="1" i="1" dirty="0" err="1">
                <a:latin typeface="Times New Roman" panose="02020603050405020304" pitchFamily="18" charset="0"/>
              </a:rPr>
              <a:t>ned</a:t>
            </a:r>
            <a:r>
              <a:rPr lang="tr-TR" sz="1400" b="1" i="1" dirty="0">
                <a:latin typeface="Times New Roman" panose="02020603050405020304" pitchFamily="18" charset="0"/>
              </a:rPr>
              <a:t>i</a:t>
            </a:r>
            <a:r>
              <a:rPr lang="en-US" sz="1400" b="1" i="1" dirty="0">
                <a:latin typeface="Times New Roman" panose="02020603050405020304" pitchFamily="18" charset="0"/>
              </a:rPr>
              <a:t>r? Bu </a:t>
            </a:r>
            <a:r>
              <a:rPr lang="en-US" sz="1400" b="1" i="1" dirty="0" err="1">
                <a:latin typeface="Times New Roman" panose="02020603050405020304" pitchFamily="18" charset="0"/>
              </a:rPr>
              <a:t>araçlarda</a:t>
            </a:r>
            <a:r>
              <a:rPr lang="en-US" sz="1400" b="1" i="1" dirty="0">
                <a:latin typeface="Times New Roman" panose="02020603050405020304" pitchFamily="18" charset="0"/>
              </a:rPr>
              <a:t> </a:t>
            </a:r>
            <a:r>
              <a:rPr lang="en-US" sz="1400" b="1" i="1" dirty="0" err="1">
                <a:latin typeface="Times New Roman" panose="02020603050405020304" pitchFamily="18" charset="0"/>
              </a:rPr>
              <a:t>uzun</a:t>
            </a:r>
            <a:r>
              <a:rPr lang="en-US" sz="1400" b="1" i="1" dirty="0">
                <a:latin typeface="Times New Roman" panose="02020603050405020304" pitchFamily="18" charset="0"/>
              </a:rPr>
              <a:t> </a:t>
            </a:r>
            <a:r>
              <a:rPr lang="en-US" sz="1400" b="1" i="1" dirty="0" err="1">
                <a:latin typeface="Times New Roman" panose="02020603050405020304" pitchFamily="18" charset="0"/>
              </a:rPr>
              <a:t>poz</a:t>
            </a:r>
            <a:r>
              <a:rPr lang="tr-TR" sz="1400" b="1" i="1" dirty="0">
                <a:latin typeface="Times New Roman" panose="02020603050405020304" pitchFamily="18" charset="0"/>
              </a:rPr>
              <a:t>i</a:t>
            </a:r>
            <a:r>
              <a:rPr lang="en-US" sz="1400" b="1" i="1" dirty="0" err="1">
                <a:latin typeface="Times New Roman" panose="02020603050405020304" pitchFamily="18" charset="0"/>
              </a:rPr>
              <a:t>syon</a:t>
            </a:r>
            <a:r>
              <a:rPr lang="en-US" sz="1400" b="1" i="1" dirty="0">
                <a:latin typeface="Times New Roman" panose="02020603050405020304" pitchFamily="18" charset="0"/>
              </a:rPr>
              <a:t> </a:t>
            </a:r>
            <a:r>
              <a:rPr lang="en-US" sz="1400" b="1" i="1" dirty="0" err="1">
                <a:latin typeface="Times New Roman" panose="02020603050405020304" pitchFamily="18" charset="0"/>
              </a:rPr>
              <a:t>kısa</a:t>
            </a:r>
            <a:r>
              <a:rPr lang="en-US" sz="1400" b="1" i="1" dirty="0">
                <a:latin typeface="Times New Roman" panose="02020603050405020304" pitchFamily="18" charset="0"/>
              </a:rPr>
              <a:t> </a:t>
            </a:r>
            <a:r>
              <a:rPr lang="en-US" sz="1400" b="1" i="1" dirty="0" err="1">
                <a:latin typeface="Times New Roman" panose="02020603050405020304" pitchFamily="18" charset="0"/>
              </a:rPr>
              <a:t>poz</a:t>
            </a:r>
            <a:r>
              <a:rPr lang="tr-TR" sz="1400" b="1" i="1" dirty="0">
                <a:latin typeface="Times New Roman" panose="02020603050405020304" pitchFamily="18" charset="0"/>
              </a:rPr>
              <a:t>i</a:t>
            </a:r>
            <a:r>
              <a:rPr lang="en-US" sz="1400" b="1" i="1" dirty="0" err="1">
                <a:latin typeface="Times New Roman" panose="02020603050405020304" pitchFamily="18" charset="0"/>
              </a:rPr>
              <a:t>syon</a:t>
            </a:r>
            <a:r>
              <a:rPr lang="en-US" sz="1400" b="1" i="1" dirty="0">
                <a:latin typeface="Times New Roman" panose="02020603050405020304" pitchFamily="18" charset="0"/>
              </a:rPr>
              <a:t> </a:t>
            </a:r>
            <a:r>
              <a:rPr lang="en-US" sz="1400" b="1" i="1" dirty="0" err="1">
                <a:latin typeface="Times New Roman" panose="02020603050405020304" pitchFamily="18" charset="0"/>
              </a:rPr>
              <a:t>ned</a:t>
            </a:r>
            <a:r>
              <a:rPr lang="tr-TR" sz="1400" b="1" i="1" dirty="0">
                <a:latin typeface="Times New Roman" panose="02020603050405020304" pitchFamily="18" charset="0"/>
              </a:rPr>
              <a:t>i</a:t>
            </a:r>
            <a:r>
              <a:rPr lang="en-US" sz="1400" b="1" i="1" dirty="0">
                <a:latin typeface="Times New Roman" panose="02020603050405020304" pitchFamily="18" charset="0"/>
              </a:rPr>
              <a:t>r? </a:t>
            </a:r>
            <a:r>
              <a:rPr lang="en-US" sz="1400" b="1" i="1" dirty="0" err="1">
                <a:latin typeface="Times New Roman" panose="02020603050405020304" pitchFamily="18" charset="0"/>
              </a:rPr>
              <a:t>Futures’ta</a:t>
            </a:r>
            <a:r>
              <a:rPr lang="en-US" sz="1400" b="1" i="1" dirty="0">
                <a:latin typeface="Times New Roman" panose="02020603050405020304" pitchFamily="18" charset="0"/>
              </a:rPr>
              <a:t> </a:t>
            </a:r>
            <a:r>
              <a:rPr lang="en-US" sz="1400" b="1" i="1" dirty="0" err="1">
                <a:latin typeface="Times New Roman" panose="02020603050405020304" pitchFamily="18" charset="0"/>
              </a:rPr>
              <a:t>tem</a:t>
            </a:r>
            <a:r>
              <a:rPr lang="tr-TR" sz="1400" b="1" i="1" dirty="0">
                <a:latin typeface="Times New Roman" panose="02020603050405020304" pitchFamily="18" charset="0"/>
              </a:rPr>
              <a:t>i</a:t>
            </a:r>
            <a:r>
              <a:rPr lang="en-US" sz="1400" b="1" i="1" dirty="0" err="1">
                <a:latin typeface="Times New Roman" panose="02020603050405020304" pitchFamily="18" charset="0"/>
              </a:rPr>
              <a:t>nat</a:t>
            </a:r>
            <a:r>
              <a:rPr lang="en-US" sz="1400" b="1" i="1" dirty="0">
                <a:latin typeface="Times New Roman" panose="02020603050405020304" pitchFamily="18" charset="0"/>
              </a:rPr>
              <a:t> </a:t>
            </a:r>
            <a:r>
              <a:rPr lang="en-US" sz="1400" b="1" i="1" dirty="0" err="1">
                <a:latin typeface="Times New Roman" panose="02020603050405020304" pitchFamily="18" charset="0"/>
              </a:rPr>
              <a:t>mekan</a:t>
            </a:r>
            <a:r>
              <a:rPr lang="tr-TR" sz="1400" b="1" i="1" dirty="0">
                <a:latin typeface="Times New Roman" panose="02020603050405020304" pitchFamily="18" charset="0"/>
              </a:rPr>
              <a:t>i</a:t>
            </a:r>
            <a:r>
              <a:rPr lang="en-US" sz="1400" b="1" i="1" dirty="0" err="1">
                <a:latin typeface="Times New Roman" panose="02020603050405020304" pitchFamily="18" charset="0"/>
              </a:rPr>
              <a:t>zması</a:t>
            </a:r>
            <a:r>
              <a:rPr lang="en-US" sz="1400" b="1" i="1" dirty="0">
                <a:latin typeface="Times New Roman" panose="02020603050405020304" pitchFamily="18" charset="0"/>
              </a:rPr>
              <a:t>.</a:t>
            </a:r>
            <a:br>
              <a:rPr lang="en-US" sz="1400" b="1" i="1" dirty="0">
                <a:latin typeface="Times New Roman" panose="02020603050405020304" pitchFamily="18" charset="0"/>
              </a:rPr>
            </a:br>
            <a:br>
              <a:rPr lang="tr-TR" sz="1400" b="1" i="1" dirty="0">
                <a:latin typeface="Times New Roman" panose="02020603050405020304" pitchFamily="18" charset="0"/>
              </a:rPr>
            </a:br>
            <a:br>
              <a:rPr lang="en-US" sz="1400" b="1" i="1" dirty="0">
                <a:latin typeface="Times New Roman" panose="02020603050405020304" pitchFamily="18" charset="0"/>
              </a:rPr>
            </a:br>
            <a:r>
              <a:rPr lang="en-US" sz="1400" b="1" i="1" dirty="0">
                <a:latin typeface="Times New Roman" panose="02020603050405020304" pitchFamily="18" charset="0"/>
              </a:rPr>
              <a:t>Buse </a:t>
            </a:r>
            <a:r>
              <a:rPr lang="en-US" sz="1400" b="1" i="1" dirty="0" err="1">
                <a:latin typeface="Times New Roman" panose="02020603050405020304" pitchFamily="18" charset="0"/>
              </a:rPr>
              <a:t>Koç</a:t>
            </a:r>
            <a:r>
              <a:rPr lang="en-US" sz="1400" b="1" i="1" dirty="0">
                <a:latin typeface="Times New Roman" panose="02020603050405020304" pitchFamily="18" charset="0"/>
              </a:rPr>
              <a:t> 2020137009</a:t>
            </a:r>
            <a:br>
              <a:rPr lang="en-US" sz="1400" b="1" i="1" dirty="0">
                <a:latin typeface="Times New Roman" panose="02020603050405020304" pitchFamily="18" charset="0"/>
              </a:rPr>
            </a:br>
            <a:br>
              <a:rPr lang="en-US" sz="1400" b="1" i="1" dirty="0">
                <a:latin typeface="Times New Roman" panose="02020603050405020304" pitchFamily="18" charset="0"/>
              </a:rPr>
            </a:br>
            <a:br>
              <a:rPr lang="en-US" sz="1400" b="1" i="1" dirty="0">
                <a:latin typeface="Times New Roman" panose="02020603050405020304" pitchFamily="18" charset="0"/>
              </a:rPr>
            </a:br>
            <a:r>
              <a:rPr lang="en-US" sz="2200" b="1" i="1" dirty="0" err="1">
                <a:latin typeface="Times New Roman" panose="02020603050405020304" pitchFamily="18" charset="0"/>
              </a:rPr>
              <a:t>Proje</a:t>
            </a:r>
            <a:r>
              <a:rPr lang="en-US" sz="2200" b="1" i="1" dirty="0">
                <a:latin typeface="Times New Roman" panose="02020603050405020304" pitchFamily="18" charset="0"/>
              </a:rPr>
              <a:t> </a:t>
            </a:r>
            <a:r>
              <a:rPr lang="en-US" sz="2200" b="1" i="1" dirty="0" err="1">
                <a:latin typeface="Times New Roman" panose="02020603050405020304" pitchFamily="18" charset="0"/>
              </a:rPr>
              <a:t>Danışmanı</a:t>
            </a:r>
            <a:r>
              <a:rPr lang="en-US" sz="2200" b="1" i="1" dirty="0">
                <a:latin typeface="Times New Roman" panose="02020603050405020304" pitchFamily="18" charset="0"/>
              </a:rPr>
              <a:t>: </a:t>
            </a:r>
            <a:r>
              <a:rPr lang="en-US" sz="2200" b="1" i="1" dirty="0" err="1">
                <a:latin typeface="Times New Roman" panose="02020603050405020304" pitchFamily="18" charset="0"/>
              </a:rPr>
              <a:t>Öğr</a:t>
            </a:r>
            <a:r>
              <a:rPr lang="en-US" sz="2200" b="1" i="1" dirty="0">
                <a:latin typeface="Times New Roman" panose="02020603050405020304" pitchFamily="18" charset="0"/>
              </a:rPr>
              <a:t>. </a:t>
            </a:r>
            <a:r>
              <a:rPr lang="en-US" sz="2200" b="1" i="1" dirty="0" err="1">
                <a:latin typeface="Times New Roman" panose="02020603050405020304" pitchFamily="18" charset="0"/>
              </a:rPr>
              <a:t>Gör</a:t>
            </a:r>
            <a:r>
              <a:rPr lang="en-US" sz="2200" b="1" i="1" dirty="0">
                <a:latin typeface="Times New Roman" panose="02020603050405020304" pitchFamily="18" charset="0"/>
              </a:rPr>
              <a:t>. Fat</a:t>
            </a:r>
            <a:r>
              <a:rPr lang="tr-TR" sz="2200" b="1" i="1" dirty="0">
                <a:latin typeface="Times New Roman" panose="02020603050405020304" pitchFamily="18" charset="0"/>
              </a:rPr>
              <a:t>İ</a:t>
            </a:r>
            <a:r>
              <a:rPr lang="en-US" sz="2200" b="1" i="1" dirty="0">
                <a:latin typeface="Times New Roman" panose="02020603050405020304" pitchFamily="18" charset="0"/>
              </a:rPr>
              <a:t>h </a:t>
            </a:r>
            <a:r>
              <a:rPr lang="en-US" sz="2200" b="1" i="1" dirty="0" err="1">
                <a:latin typeface="Times New Roman" panose="02020603050405020304" pitchFamily="18" charset="0"/>
              </a:rPr>
              <a:t>Koç</a:t>
            </a:r>
            <a:br>
              <a:rPr lang="en-US" sz="800" b="1" i="1" dirty="0">
                <a:latin typeface="Times New Roman" panose="02020603050405020304" pitchFamily="18" charset="0"/>
              </a:rPr>
            </a:br>
            <a:br>
              <a:rPr lang="en-US" sz="800" b="1" i="1" dirty="0">
                <a:latin typeface="Times New Roman" panose="02020603050405020304" pitchFamily="18" charset="0"/>
              </a:rPr>
            </a:br>
            <a:endParaRPr lang="en-US" sz="800" b="1" i="1" dirty="0">
              <a:latin typeface="Times New Roman" panose="02020603050405020304" pitchFamily="18" charset="0"/>
            </a:endParaRPr>
          </a:p>
        </p:txBody>
      </p:sp>
      <p:pic>
        <p:nvPicPr>
          <p:cNvPr id="7" name="İçerik Yer Tutucusu 6" descr="metin içeren bir resim&#10;&#10;Açıklama otomatik olarak oluşturuldu">
            <a:extLst>
              <a:ext uri="{FF2B5EF4-FFF2-40B4-BE49-F238E27FC236}">
                <a16:creationId xmlns:a16="http://schemas.microsoft.com/office/drawing/2014/main" id="{7F00F511-2320-4412-9C64-C416E7303DF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267" y="1335105"/>
            <a:ext cx="10921466" cy="1911253"/>
          </a:xfrm>
          <a:prstGeom prst="rect">
            <a:avLst/>
          </a:prstGeom>
        </p:spPr>
      </p:pic>
    </p:spTree>
    <p:extLst>
      <p:ext uri="{BB962C8B-B14F-4D97-AF65-F5344CB8AC3E}">
        <p14:creationId xmlns:p14="http://schemas.microsoft.com/office/powerpoint/2010/main" val="3285654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43BF7F-C110-436C-B635-605CF8ACF31A}"/>
              </a:ext>
            </a:extLst>
          </p:cNvPr>
          <p:cNvSpPr>
            <a:spLocks noGrp="1"/>
          </p:cNvSpPr>
          <p:nvPr>
            <p:ph type="title"/>
          </p:nvPr>
        </p:nvSpPr>
        <p:spPr>
          <a:xfrm>
            <a:off x="829781" y="2708804"/>
            <a:ext cx="3698803" cy="1440394"/>
          </a:xfrm>
          <a:noFill/>
          <a:ln>
            <a:solidFill>
              <a:schemeClr val="tx1"/>
            </a:solidFill>
          </a:ln>
        </p:spPr>
        <p:txBody>
          <a:bodyPr>
            <a:normAutofit/>
          </a:bodyPr>
          <a:lstStyle/>
          <a:p>
            <a:r>
              <a:rPr lang="tr-TR" sz="2400" b="1" dirty="0" err="1">
                <a:solidFill>
                  <a:schemeClr val="tx1"/>
                </a:solidFill>
              </a:rPr>
              <a:t>Futures</a:t>
            </a:r>
            <a:r>
              <a:rPr lang="tr-TR" sz="2400" b="1" dirty="0">
                <a:solidFill>
                  <a:schemeClr val="tx1"/>
                </a:solidFill>
              </a:rPr>
              <a:t> Teminat Mekanizması</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3F6398F0-662D-47D9-A428-D7921382E345}"/>
              </a:ext>
            </a:extLst>
          </p:cNvPr>
          <p:cNvSpPr>
            <a:spLocks noGrp="1"/>
          </p:cNvSpPr>
          <p:nvPr>
            <p:ph idx="1"/>
          </p:nvPr>
        </p:nvSpPr>
        <p:spPr>
          <a:xfrm>
            <a:off x="6049182" y="802638"/>
            <a:ext cx="5408696" cy="5252722"/>
          </a:xfrm>
        </p:spPr>
        <p:txBody>
          <a:bodyPr anchor="ctr">
            <a:normAutofit/>
          </a:bodyPr>
          <a:lstStyle/>
          <a:p>
            <a:pPr marL="0" indent="0">
              <a:buNone/>
            </a:pPr>
            <a:r>
              <a:rPr lang="tr-TR" b="1" dirty="0" err="1">
                <a:solidFill>
                  <a:schemeClr val="bg1"/>
                </a:solidFill>
              </a:rPr>
              <a:t>Futures</a:t>
            </a:r>
            <a:r>
              <a:rPr lang="tr-TR" b="1" dirty="0">
                <a:solidFill>
                  <a:schemeClr val="bg1"/>
                </a:solidFill>
              </a:rPr>
              <a:t> piyasalarında, hem alıcı hem de satıcının kontrat değerinin belirli oranını teminat olarak aracı </a:t>
            </a:r>
            <a:r>
              <a:rPr lang="tr-TR" b="1" dirty="0">
                <a:solidFill>
                  <a:schemeClr val="bg1"/>
                </a:solidFill>
                <a:latin typeface="+mj-lt"/>
              </a:rPr>
              <a:t>kuruma</a:t>
            </a:r>
            <a:r>
              <a:rPr lang="tr-TR" b="1" dirty="0">
                <a:solidFill>
                  <a:schemeClr val="bg1"/>
                </a:solidFill>
              </a:rPr>
              <a:t> yatırma zorunluluğu mevcuttur. Bu piyasalardaki </a:t>
            </a:r>
            <a:r>
              <a:rPr lang="tr-TR" b="1" dirty="0" err="1">
                <a:solidFill>
                  <a:schemeClr val="bg1"/>
                </a:solidFill>
              </a:rPr>
              <a:t>teminatlandırmanın</a:t>
            </a:r>
            <a:r>
              <a:rPr lang="tr-TR" b="1" dirty="0">
                <a:solidFill>
                  <a:schemeClr val="bg1"/>
                </a:solidFill>
              </a:rPr>
              <a:t> amacı, yatırımcıların vade geldiğinde türev ürün işleminin gerçekleşmesi için gereken nakde sahip olmasını garanti etmektir.</a:t>
            </a:r>
          </a:p>
        </p:txBody>
      </p:sp>
    </p:spTree>
    <p:extLst>
      <p:ext uri="{BB962C8B-B14F-4D97-AF65-F5344CB8AC3E}">
        <p14:creationId xmlns:p14="http://schemas.microsoft.com/office/powerpoint/2010/main" val="289123751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1234A7-6655-4439-A9D3-C3FCD21F88AA}"/>
              </a:ext>
            </a:extLst>
          </p:cNvPr>
          <p:cNvSpPr>
            <a:spLocks noGrp="1"/>
          </p:cNvSpPr>
          <p:nvPr>
            <p:ph type="title"/>
          </p:nvPr>
        </p:nvSpPr>
        <p:spPr>
          <a:xfrm>
            <a:off x="829781" y="2708804"/>
            <a:ext cx="3698803" cy="1440394"/>
          </a:xfrm>
          <a:noFill/>
          <a:ln>
            <a:solidFill>
              <a:schemeClr val="tx1"/>
            </a:solidFill>
          </a:ln>
        </p:spPr>
        <p:txBody>
          <a:bodyPr>
            <a:normAutofit/>
          </a:bodyPr>
          <a:lstStyle/>
          <a:p>
            <a:r>
              <a:rPr lang="tr-TR" sz="2400" b="1" i="0" dirty="0" err="1">
                <a:solidFill>
                  <a:schemeClr val="tx1"/>
                </a:solidFill>
                <a:effectLst/>
              </a:rPr>
              <a:t>Future</a:t>
            </a:r>
            <a:r>
              <a:rPr lang="tr-TR" sz="2400" b="1" i="0" dirty="0">
                <a:solidFill>
                  <a:schemeClr val="tx1"/>
                </a:solidFill>
                <a:effectLst/>
              </a:rPr>
              <a:t> İşlem Nasıl Yapılır?</a:t>
            </a:r>
            <a:endParaRPr lang="tr-TR" sz="2400" b="1" dirty="0">
              <a:solidFill>
                <a:schemeClr val="tx1"/>
              </a:solidFill>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EEDE3D27-81F1-4991-84E2-7C1370C2ED0F}"/>
              </a:ext>
            </a:extLst>
          </p:cNvPr>
          <p:cNvSpPr>
            <a:spLocks noGrp="1"/>
          </p:cNvSpPr>
          <p:nvPr>
            <p:ph idx="1"/>
          </p:nvPr>
        </p:nvSpPr>
        <p:spPr>
          <a:xfrm>
            <a:off x="6049182" y="802638"/>
            <a:ext cx="5408696" cy="5252722"/>
          </a:xfrm>
        </p:spPr>
        <p:txBody>
          <a:bodyPr anchor="ctr">
            <a:normAutofit/>
          </a:bodyPr>
          <a:lstStyle/>
          <a:p>
            <a:pPr>
              <a:lnSpc>
                <a:spcPct val="90000"/>
              </a:lnSpc>
            </a:pPr>
            <a:r>
              <a:rPr lang="tr-TR" sz="1400" b="1" i="0" dirty="0">
                <a:solidFill>
                  <a:schemeClr val="bg1"/>
                </a:solidFill>
                <a:effectLst/>
                <a:latin typeface="Times New Roman" panose="02020603050405020304" pitchFamily="18" charset="0"/>
                <a:cs typeface="Times New Roman" panose="02020603050405020304" pitchFamily="18" charset="0"/>
              </a:rPr>
              <a:t>Türev ürünler sınıfına giren </a:t>
            </a:r>
            <a:r>
              <a:rPr lang="tr-TR" sz="1400" b="1" i="0" dirty="0" err="1">
                <a:solidFill>
                  <a:schemeClr val="bg1"/>
                </a:solidFill>
                <a:effectLst/>
                <a:latin typeface="Times New Roman" panose="02020603050405020304" pitchFamily="18" charset="0"/>
                <a:cs typeface="Times New Roman" panose="02020603050405020304" pitchFamily="18" charset="0"/>
              </a:rPr>
              <a:t>future</a:t>
            </a:r>
            <a:r>
              <a:rPr lang="tr-TR" sz="1400" b="1" i="0" dirty="0">
                <a:solidFill>
                  <a:schemeClr val="bg1"/>
                </a:solidFill>
                <a:effectLst/>
                <a:latin typeface="Times New Roman" panose="02020603050405020304" pitchFamily="18" charset="0"/>
                <a:cs typeface="Times New Roman" panose="02020603050405020304" pitchFamily="18" charset="0"/>
              </a:rPr>
              <a:t> işlemler, ülkemizde genellikle yurtdışı vadeli işlemler olarak bilinir. Kaldıraçlı olarak işlem yapılan bu yatırım ürünlerinin işleyişi hakkında detaylı bilgi sahibi olmak riskleri minimize etmek için son derece önemlidir. </a:t>
            </a:r>
            <a:r>
              <a:rPr lang="tr-TR" sz="1400" b="1" i="0" dirty="0" err="1">
                <a:solidFill>
                  <a:schemeClr val="bg1"/>
                </a:solidFill>
                <a:effectLst/>
                <a:latin typeface="Times New Roman" panose="02020603050405020304" pitchFamily="18" charset="0"/>
                <a:cs typeface="Times New Roman" panose="02020603050405020304" pitchFamily="18" charset="0"/>
              </a:rPr>
              <a:t>Future</a:t>
            </a:r>
            <a:r>
              <a:rPr lang="tr-TR" sz="1400" b="1" i="0" dirty="0">
                <a:solidFill>
                  <a:schemeClr val="bg1"/>
                </a:solidFill>
                <a:effectLst/>
                <a:latin typeface="Times New Roman" panose="02020603050405020304" pitchFamily="18" charset="0"/>
                <a:cs typeface="Times New Roman" panose="02020603050405020304" pitchFamily="18" charset="0"/>
              </a:rPr>
              <a:t> işlemler nasıl yapılır? kısmında ise bilinmesi gereken birkaç önemli adım bulunuyor.</a:t>
            </a:r>
          </a:p>
          <a:p>
            <a:pPr>
              <a:lnSpc>
                <a:spcPct val="90000"/>
              </a:lnSpc>
            </a:pPr>
            <a:r>
              <a:rPr lang="tr-TR" sz="1400" b="1" i="0" dirty="0" err="1">
                <a:solidFill>
                  <a:schemeClr val="bg1"/>
                </a:solidFill>
                <a:effectLst/>
                <a:latin typeface="Times New Roman" panose="02020603050405020304" pitchFamily="18" charset="0"/>
                <a:cs typeface="Times New Roman" panose="02020603050405020304" pitchFamily="18" charset="0"/>
              </a:rPr>
              <a:t>Future</a:t>
            </a:r>
            <a:r>
              <a:rPr lang="tr-TR" sz="1400" b="1" i="0" dirty="0">
                <a:solidFill>
                  <a:schemeClr val="bg1"/>
                </a:solidFill>
                <a:effectLst/>
                <a:latin typeface="Times New Roman" panose="02020603050405020304" pitchFamily="18" charset="0"/>
                <a:cs typeface="Times New Roman" panose="02020603050405020304" pitchFamily="18" charset="0"/>
              </a:rPr>
              <a:t> işlemler yapmak için ilk olarak Lisanslı bir aracı kurumdan yatırım hesabı açılması gerekir. Bu noktada aracı kurumun hangi yurtdışı vadeli borsalar ve yurtdışı vadeli ürünler için aracılık hizmeti verdiğini öğrenmek önemlidir.</a:t>
            </a:r>
          </a:p>
          <a:p>
            <a:pPr>
              <a:lnSpc>
                <a:spcPct val="90000"/>
              </a:lnSpc>
            </a:pPr>
            <a:r>
              <a:rPr lang="tr-TR" sz="1400" b="1" i="0" dirty="0">
                <a:solidFill>
                  <a:schemeClr val="bg1"/>
                </a:solidFill>
                <a:effectLst/>
                <a:latin typeface="Times New Roman" panose="02020603050405020304" pitchFamily="18" charset="0"/>
                <a:cs typeface="Times New Roman" panose="02020603050405020304" pitchFamily="18" charset="0"/>
              </a:rPr>
              <a:t>Hesap açılışı sonrası aracı kurum size </a:t>
            </a:r>
            <a:r>
              <a:rPr lang="tr-TR" sz="1400" b="1" i="0" dirty="0" err="1">
                <a:solidFill>
                  <a:schemeClr val="bg1"/>
                </a:solidFill>
                <a:effectLst/>
                <a:latin typeface="Times New Roman" panose="02020603050405020304" pitchFamily="18" charset="0"/>
                <a:cs typeface="Times New Roman" panose="02020603050405020304" pitchFamily="18" charset="0"/>
              </a:rPr>
              <a:t>future</a:t>
            </a:r>
            <a:r>
              <a:rPr lang="tr-TR" sz="1400" b="1" i="0" dirty="0">
                <a:solidFill>
                  <a:schemeClr val="bg1"/>
                </a:solidFill>
                <a:effectLst/>
                <a:latin typeface="Times New Roman" panose="02020603050405020304" pitchFamily="18" charset="0"/>
                <a:cs typeface="Times New Roman" panose="02020603050405020304" pitchFamily="18" charset="0"/>
              </a:rPr>
              <a:t> işlemleri gerçekleştirebilmeniz için bir platform tahsis edecektir. Bu platform üzerinden yatırım yapılabilecek yurtdışı vadeli işlemlerin kodları, vadeleri, hangi borsada işlem gördüğü, teminat tutarları başta olmak üzere çeşitli gibi özellikleri görülebilir.</a:t>
            </a:r>
          </a:p>
          <a:p>
            <a:pPr>
              <a:lnSpc>
                <a:spcPct val="90000"/>
              </a:lnSpc>
            </a:pPr>
            <a:r>
              <a:rPr lang="tr-TR" sz="1400" b="1" i="0" dirty="0">
                <a:solidFill>
                  <a:schemeClr val="bg1"/>
                </a:solidFill>
                <a:effectLst/>
                <a:latin typeface="Times New Roman" panose="02020603050405020304" pitchFamily="18" charset="0"/>
                <a:cs typeface="Times New Roman" panose="02020603050405020304" pitchFamily="18" charset="0"/>
              </a:rPr>
              <a:t>İşlemlerin organize piyasalarda gerçekleştiği </a:t>
            </a:r>
            <a:r>
              <a:rPr lang="tr-TR" sz="1400" b="1" i="0" dirty="0" err="1">
                <a:solidFill>
                  <a:schemeClr val="bg1"/>
                </a:solidFill>
                <a:effectLst/>
                <a:latin typeface="Times New Roman" panose="02020603050405020304" pitchFamily="18" charset="0"/>
                <a:cs typeface="Times New Roman" panose="02020603050405020304" pitchFamily="18" charset="0"/>
              </a:rPr>
              <a:t>Futures</a:t>
            </a:r>
            <a:r>
              <a:rPr lang="tr-TR" sz="1400" b="1" i="0" dirty="0">
                <a:solidFill>
                  <a:schemeClr val="bg1"/>
                </a:solidFill>
                <a:effectLst/>
                <a:latin typeface="Times New Roman" panose="02020603050405020304" pitchFamily="18" charset="0"/>
                <a:cs typeface="Times New Roman" panose="02020603050405020304" pitchFamily="18" charset="0"/>
              </a:rPr>
              <a:t>, yetkili bir aracı kurum aracılığıyla yapılır. Alıcı ve satıcı olan taraflar uzlaştıkları sözleşme değerine göre belirlenen teminat tutarını aracı kurum hesabına yatırarak işlemi gerçekleştirebilirler.</a:t>
            </a:r>
          </a:p>
          <a:p>
            <a:pPr>
              <a:lnSpc>
                <a:spcPct val="90000"/>
              </a:lnSpc>
            </a:pPr>
            <a:r>
              <a:rPr lang="tr-TR" sz="1400" b="1" i="0" dirty="0" err="1">
                <a:solidFill>
                  <a:schemeClr val="bg1"/>
                </a:solidFill>
                <a:effectLst/>
                <a:latin typeface="Times New Roman" panose="02020603050405020304" pitchFamily="18" charset="0"/>
                <a:cs typeface="Times New Roman" panose="02020603050405020304" pitchFamily="18" charset="0"/>
              </a:rPr>
              <a:t>Teminatlandırma</a:t>
            </a:r>
            <a:r>
              <a:rPr lang="tr-TR" sz="1400" b="1" i="0" dirty="0">
                <a:solidFill>
                  <a:schemeClr val="bg1"/>
                </a:solidFill>
                <a:effectLst/>
                <a:latin typeface="Times New Roman" panose="02020603050405020304" pitchFamily="18" charset="0"/>
                <a:cs typeface="Times New Roman" panose="02020603050405020304" pitchFamily="18" charset="0"/>
              </a:rPr>
              <a:t> mekanizması sayesinde sözleşmenin vadesi dolduğunda işlemin gerçekleşmesi için gerekli nakit garanti altına alınmış olur. </a:t>
            </a:r>
            <a:r>
              <a:rPr lang="tr-TR" sz="1400" b="1" i="0" dirty="0" err="1">
                <a:solidFill>
                  <a:schemeClr val="bg1"/>
                </a:solidFill>
                <a:effectLst/>
                <a:latin typeface="Times New Roman" panose="02020603050405020304" pitchFamily="18" charset="0"/>
                <a:cs typeface="Times New Roman" panose="02020603050405020304" pitchFamily="18" charset="0"/>
              </a:rPr>
              <a:t>Futures</a:t>
            </a:r>
            <a:r>
              <a:rPr lang="tr-TR" sz="1400" b="1" i="0" dirty="0">
                <a:solidFill>
                  <a:schemeClr val="bg1"/>
                </a:solidFill>
                <a:effectLst/>
                <a:latin typeface="Times New Roman" panose="02020603050405020304" pitchFamily="18" charset="0"/>
                <a:cs typeface="Times New Roman" panose="02020603050405020304" pitchFamily="18" charset="0"/>
              </a:rPr>
              <a:t> </a:t>
            </a:r>
            <a:r>
              <a:rPr lang="tr-TR" sz="1400" b="1" i="0" dirty="0" err="1">
                <a:solidFill>
                  <a:schemeClr val="bg1"/>
                </a:solidFill>
                <a:effectLst/>
                <a:latin typeface="Times New Roman" panose="02020603050405020304" pitchFamily="18" charset="0"/>
                <a:cs typeface="Times New Roman" panose="02020603050405020304" pitchFamily="18" charset="0"/>
              </a:rPr>
              <a:t>teminatlandırması</a:t>
            </a:r>
            <a:r>
              <a:rPr lang="tr-TR" sz="1400" b="1" i="0" dirty="0">
                <a:solidFill>
                  <a:schemeClr val="bg1"/>
                </a:solidFill>
                <a:effectLst/>
                <a:latin typeface="Times New Roman" panose="02020603050405020304" pitchFamily="18" charset="0"/>
                <a:cs typeface="Times New Roman" panose="02020603050405020304" pitchFamily="18" charset="0"/>
              </a:rPr>
              <a:t> için 3 önemli terim bulunur.</a:t>
            </a:r>
          </a:p>
          <a:p>
            <a:pPr>
              <a:lnSpc>
                <a:spcPct val="90000"/>
              </a:lnSpc>
            </a:pPr>
            <a:endParaRPr lang="tr-TR" sz="1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836322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06E1978E-BF3C-4E6E-B2EF-7CECBFF86D2C}"/>
              </a:ext>
            </a:extLst>
          </p:cNvPr>
          <p:cNvSpPr>
            <a:spLocks noGrp="1"/>
          </p:cNvSpPr>
          <p:nvPr>
            <p:ph idx="1"/>
          </p:nvPr>
        </p:nvSpPr>
        <p:spPr>
          <a:xfrm>
            <a:off x="1706062" y="2291262"/>
            <a:ext cx="8779512" cy="2879256"/>
          </a:xfrm>
        </p:spPr>
        <p:txBody>
          <a:bodyPr>
            <a:normAutofit/>
          </a:bodyPr>
          <a:lstStyle/>
          <a:p>
            <a:pPr>
              <a:lnSpc>
                <a:spcPct val="90000"/>
              </a:lnSpc>
            </a:pPr>
            <a:r>
              <a:rPr lang="tr-TR" sz="1300" b="1" i="0" dirty="0">
                <a:solidFill>
                  <a:srgbClr val="404040"/>
                </a:solidFill>
                <a:effectLst/>
                <a:latin typeface="+mj-lt"/>
              </a:rPr>
              <a:t>Bunlardan ilki, alış (</a:t>
            </a:r>
            <a:r>
              <a:rPr lang="tr-TR" sz="1300" b="1" i="0" dirty="0" err="1">
                <a:solidFill>
                  <a:srgbClr val="404040"/>
                </a:solidFill>
                <a:effectLst/>
                <a:latin typeface="+mj-lt"/>
              </a:rPr>
              <a:t>long</a:t>
            </a:r>
            <a:r>
              <a:rPr lang="tr-TR" sz="1300" b="1" i="0" dirty="0">
                <a:solidFill>
                  <a:srgbClr val="404040"/>
                </a:solidFill>
                <a:effectLst/>
                <a:latin typeface="+mj-lt"/>
              </a:rPr>
              <a:t>) ya da satış (</a:t>
            </a:r>
            <a:r>
              <a:rPr lang="tr-TR" sz="1300" b="1" i="0" dirty="0" err="1">
                <a:solidFill>
                  <a:srgbClr val="404040"/>
                </a:solidFill>
                <a:effectLst/>
                <a:latin typeface="+mj-lt"/>
              </a:rPr>
              <a:t>short</a:t>
            </a:r>
            <a:r>
              <a:rPr lang="tr-TR" sz="1300" b="1" i="0" dirty="0">
                <a:solidFill>
                  <a:srgbClr val="404040"/>
                </a:solidFill>
                <a:effectLst/>
                <a:latin typeface="+mj-lt"/>
              </a:rPr>
              <a:t>) pozisyonu açacak yatırımcıların işlem yapacakları sözleşmelerde belirtilen tutar kadar yatırdıkları teminattır ve başlangıç teminatı olarak adlandırılır.</a:t>
            </a:r>
          </a:p>
          <a:p>
            <a:pPr>
              <a:lnSpc>
                <a:spcPct val="90000"/>
              </a:lnSpc>
            </a:pPr>
            <a:r>
              <a:rPr lang="tr-TR" sz="1300" b="1" i="0" dirty="0">
                <a:solidFill>
                  <a:srgbClr val="404040"/>
                </a:solidFill>
                <a:effectLst/>
                <a:latin typeface="+mj-lt"/>
              </a:rPr>
              <a:t>Vadeli piyasalar kimi zaman </a:t>
            </a:r>
            <a:r>
              <a:rPr lang="tr-TR" sz="1300" b="1" i="0" dirty="0" err="1">
                <a:solidFill>
                  <a:srgbClr val="404040"/>
                </a:solidFill>
                <a:effectLst/>
                <a:latin typeface="+mj-lt"/>
              </a:rPr>
              <a:t>volatil</a:t>
            </a:r>
            <a:r>
              <a:rPr lang="tr-TR" sz="1300" b="1" i="0" dirty="0">
                <a:solidFill>
                  <a:srgbClr val="404040"/>
                </a:solidFill>
                <a:effectLst/>
                <a:latin typeface="+mj-lt"/>
              </a:rPr>
              <a:t> hale gelebilmektedir. Bu gibi durumlarda başlangıç teminatı pozisyonu taşımak için yeterli olmayabilir. Başlangıç teminatının yüzde 75’lik kısmına ise sürdürme teminatı adı verilir. Açılan pozisyonun teminat miktarı yüzde 75’in altına düşmesi durumunda teminatın, sürdürme teminatı olan yüzde 75’in üzerine çıkarılması talep edilir.</a:t>
            </a:r>
          </a:p>
          <a:p>
            <a:pPr>
              <a:lnSpc>
                <a:spcPct val="90000"/>
              </a:lnSpc>
            </a:pPr>
            <a:r>
              <a:rPr lang="tr-TR" sz="1300" b="1" i="0" dirty="0">
                <a:solidFill>
                  <a:srgbClr val="404040"/>
                </a:solidFill>
                <a:effectLst/>
                <a:latin typeface="+mj-lt"/>
              </a:rPr>
              <a:t>Yatırımcının portföy değeri, sürdürme teminatı altında düşmesi durumunda ise teminat tamamlama (</a:t>
            </a:r>
            <a:r>
              <a:rPr lang="tr-TR" sz="1300" b="1" i="0" dirty="0" err="1">
                <a:solidFill>
                  <a:srgbClr val="404040"/>
                </a:solidFill>
                <a:effectLst/>
                <a:latin typeface="+mj-lt"/>
              </a:rPr>
              <a:t>magin</a:t>
            </a:r>
            <a:r>
              <a:rPr lang="tr-TR" sz="1300" b="1" i="0" dirty="0">
                <a:solidFill>
                  <a:srgbClr val="404040"/>
                </a:solidFill>
                <a:effectLst/>
                <a:latin typeface="+mj-lt"/>
              </a:rPr>
              <a:t> </a:t>
            </a:r>
            <a:r>
              <a:rPr lang="tr-TR" sz="1300" b="1" i="0" dirty="0" err="1">
                <a:solidFill>
                  <a:srgbClr val="404040"/>
                </a:solidFill>
                <a:effectLst/>
                <a:latin typeface="+mj-lt"/>
              </a:rPr>
              <a:t>call</a:t>
            </a:r>
            <a:r>
              <a:rPr lang="tr-TR" sz="1300" b="1" i="0" dirty="0">
                <a:solidFill>
                  <a:srgbClr val="404040"/>
                </a:solidFill>
                <a:effectLst/>
                <a:latin typeface="+mj-lt"/>
              </a:rPr>
              <a:t>) çağrısı yapılır. Gün sonu değerlemesi sonrası teminat değeri sürdürme teminatı altındaysa aracı kurum müşteriyle iletişime geçerek yatırım hesabına nakdin eklenmesini talep eder. Eğer müşteri bu yükümlülüğü yerine getirmezse </a:t>
            </a:r>
            <a:r>
              <a:rPr lang="tr-TR" sz="1300" b="1" i="0" dirty="0" err="1">
                <a:solidFill>
                  <a:srgbClr val="404040"/>
                </a:solidFill>
                <a:effectLst/>
                <a:latin typeface="+mj-lt"/>
              </a:rPr>
              <a:t>future</a:t>
            </a:r>
            <a:r>
              <a:rPr lang="tr-TR" sz="1300" b="1" i="0" dirty="0">
                <a:solidFill>
                  <a:srgbClr val="404040"/>
                </a:solidFill>
                <a:effectLst/>
                <a:latin typeface="+mj-lt"/>
              </a:rPr>
              <a:t> pozisyonun kapanması riskiyle karşı karşıya kalır.</a:t>
            </a:r>
          </a:p>
          <a:p>
            <a:pPr>
              <a:lnSpc>
                <a:spcPct val="90000"/>
              </a:lnSpc>
            </a:pPr>
            <a:r>
              <a:rPr lang="tr-TR" sz="1300" b="1" i="0" dirty="0" err="1">
                <a:solidFill>
                  <a:srgbClr val="404040"/>
                </a:solidFill>
                <a:effectLst/>
                <a:latin typeface="+mj-lt"/>
              </a:rPr>
              <a:t>NoorCM</a:t>
            </a:r>
            <a:r>
              <a:rPr lang="tr-TR" sz="1300" b="1" i="0" dirty="0">
                <a:solidFill>
                  <a:srgbClr val="404040"/>
                </a:solidFill>
                <a:effectLst/>
                <a:latin typeface="+mj-lt"/>
              </a:rPr>
              <a:t>, yurtdışı vadeli işlemler (</a:t>
            </a:r>
            <a:r>
              <a:rPr lang="tr-TR" sz="1300" b="1" i="0" dirty="0" err="1">
                <a:solidFill>
                  <a:srgbClr val="404040"/>
                </a:solidFill>
                <a:effectLst/>
                <a:latin typeface="+mj-lt"/>
              </a:rPr>
              <a:t>future</a:t>
            </a:r>
            <a:r>
              <a:rPr lang="tr-TR" sz="1300" b="1" i="0" dirty="0">
                <a:solidFill>
                  <a:srgbClr val="404040"/>
                </a:solidFill>
                <a:effectLst/>
                <a:latin typeface="+mj-lt"/>
              </a:rPr>
              <a:t>) tecrübesiyle ve geniş ürün yelpazesiyle yatırımcıların yurtdışı vadeli işlemlerde en verimli şekilde pozisyon almasına yardımcı olur. Yatırım sürecinin her aşamasında müşterisinin yanında olan </a:t>
            </a:r>
            <a:r>
              <a:rPr lang="tr-TR" sz="1300" b="1" i="0" dirty="0" err="1">
                <a:solidFill>
                  <a:srgbClr val="404040"/>
                </a:solidFill>
                <a:effectLst/>
                <a:latin typeface="+mj-lt"/>
              </a:rPr>
              <a:t>NoorCM</a:t>
            </a:r>
            <a:r>
              <a:rPr lang="tr-TR" sz="1300" b="1" i="0" dirty="0">
                <a:solidFill>
                  <a:srgbClr val="404040"/>
                </a:solidFill>
                <a:effectLst/>
                <a:latin typeface="+mj-lt"/>
              </a:rPr>
              <a:t>, size dünyanın en büyük borsalarında yatırım yapma fırsatı verir.</a:t>
            </a:r>
            <a:endParaRPr lang="tr-TR" sz="1300" b="1" dirty="0">
              <a:solidFill>
                <a:srgbClr val="404040"/>
              </a:solidFill>
              <a:latin typeface="+mj-lt"/>
            </a:endParaRPr>
          </a:p>
        </p:txBody>
      </p:sp>
    </p:spTree>
    <p:extLst>
      <p:ext uri="{BB962C8B-B14F-4D97-AF65-F5344CB8AC3E}">
        <p14:creationId xmlns:p14="http://schemas.microsoft.com/office/powerpoint/2010/main" val="3559789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FBA558-D206-4CA2-B1B6-6BD52B21DE75}"/>
              </a:ext>
            </a:extLst>
          </p:cNvPr>
          <p:cNvSpPr>
            <a:spLocks noGrp="1"/>
          </p:cNvSpPr>
          <p:nvPr>
            <p:ph type="title"/>
          </p:nvPr>
        </p:nvSpPr>
        <p:spPr>
          <a:xfrm>
            <a:off x="829781" y="2708804"/>
            <a:ext cx="3698803" cy="1440394"/>
          </a:xfrm>
          <a:noFill/>
          <a:ln>
            <a:solidFill>
              <a:schemeClr val="tx1"/>
            </a:solidFill>
          </a:ln>
        </p:spPr>
        <p:txBody>
          <a:bodyPr>
            <a:normAutofit/>
          </a:bodyPr>
          <a:lstStyle/>
          <a:p>
            <a:r>
              <a:rPr lang="tr-TR" sz="2000" b="1" i="0" dirty="0" err="1">
                <a:solidFill>
                  <a:schemeClr val="tx1"/>
                </a:solidFill>
                <a:effectLst/>
              </a:rPr>
              <a:t>Future</a:t>
            </a:r>
            <a:r>
              <a:rPr lang="tr-TR" sz="2000" b="1" i="0" dirty="0">
                <a:solidFill>
                  <a:schemeClr val="tx1"/>
                </a:solidFill>
                <a:effectLst/>
              </a:rPr>
              <a:t> Ürünleri Nelerdir?</a:t>
            </a:r>
            <a:endParaRPr lang="tr-TR" sz="2000" b="1" dirty="0">
              <a:solidFill>
                <a:schemeClr val="tx1"/>
              </a:solidFill>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DDB2329F-E9D9-4764-99C5-5C704275C294}"/>
              </a:ext>
            </a:extLst>
          </p:cNvPr>
          <p:cNvSpPr>
            <a:spLocks noGrp="1"/>
          </p:cNvSpPr>
          <p:nvPr>
            <p:ph idx="1"/>
          </p:nvPr>
        </p:nvSpPr>
        <p:spPr>
          <a:xfrm>
            <a:off x="6049182" y="802638"/>
            <a:ext cx="5408696" cy="5252722"/>
          </a:xfrm>
        </p:spPr>
        <p:txBody>
          <a:bodyPr anchor="ctr">
            <a:normAutofit/>
          </a:bodyPr>
          <a:lstStyle/>
          <a:p>
            <a:pPr>
              <a:lnSpc>
                <a:spcPct val="90000"/>
              </a:lnSpc>
            </a:pPr>
            <a:r>
              <a:rPr lang="tr-TR" sz="1600" b="0" i="0" dirty="0" err="1">
                <a:solidFill>
                  <a:schemeClr val="bg1"/>
                </a:solidFill>
                <a:effectLst/>
                <a:latin typeface="+mj-lt"/>
              </a:rPr>
              <a:t>Future’larda</a:t>
            </a:r>
            <a:r>
              <a:rPr lang="tr-TR" sz="1600" b="0" i="0" dirty="0">
                <a:solidFill>
                  <a:schemeClr val="bg1"/>
                </a:solidFill>
                <a:effectLst/>
                <a:latin typeface="+mj-lt"/>
              </a:rPr>
              <a:t> (yurtdışı vadeli işlemler) birçok farklı emtia, para birimi ve endeks alınıp satılır ve yatırımcılara geniş bir ürün yelpazesi sunulur. </a:t>
            </a:r>
            <a:r>
              <a:rPr lang="tr-TR" sz="1600" b="0" i="0" dirty="0" err="1">
                <a:solidFill>
                  <a:schemeClr val="bg1"/>
                </a:solidFill>
                <a:effectLst/>
                <a:latin typeface="+mj-lt"/>
              </a:rPr>
              <a:t>Future</a:t>
            </a:r>
            <a:r>
              <a:rPr lang="tr-TR" sz="1600" b="0" i="0" dirty="0">
                <a:solidFill>
                  <a:schemeClr val="bg1"/>
                </a:solidFill>
                <a:effectLst/>
                <a:latin typeface="+mj-lt"/>
              </a:rPr>
              <a:t> sözleşmeleri, ifa tarihine kadar açık olan herhangi bir pazarda alınıp yeniden satılabildiğinden, kısa vadeli ticaret yapan yatırımcılar arasında da popüler bir üründür. Peki, yaygın olarak işlem yapılan </a:t>
            </a:r>
            <a:r>
              <a:rPr lang="tr-TR" sz="1600" b="0" i="0" dirty="0" err="1">
                <a:solidFill>
                  <a:schemeClr val="bg1"/>
                </a:solidFill>
                <a:effectLst/>
                <a:latin typeface="+mj-lt"/>
              </a:rPr>
              <a:t>Future</a:t>
            </a:r>
            <a:r>
              <a:rPr lang="tr-TR" sz="1600" b="0" i="0" dirty="0">
                <a:solidFill>
                  <a:schemeClr val="bg1"/>
                </a:solidFill>
                <a:effectLst/>
                <a:latin typeface="+mj-lt"/>
              </a:rPr>
              <a:t> ürünleri nelerdir?</a:t>
            </a:r>
          </a:p>
          <a:p>
            <a:pPr>
              <a:lnSpc>
                <a:spcPct val="90000"/>
              </a:lnSpc>
            </a:pPr>
            <a:r>
              <a:rPr lang="tr-TR" sz="1600" b="0" i="0" dirty="0">
                <a:solidFill>
                  <a:schemeClr val="bg1"/>
                </a:solidFill>
                <a:effectLst/>
                <a:latin typeface="+mj-lt"/>
              </a:rPr>
              <a:t>Ancak bu alım satımlar </a:t>
            </a:r>
            <a:r>
              <a:rPr lang="tr-TR" sz="1600" b="0" i="0" dirty="0" err="1">
                <a:solidFill>
                  <a:schemeClr val="bg1"/>
                </a:solidFill>
                <a:effectLst/>
                <a:latin typeface="+mj-lt"/>
              </a:rPr>
              <a:t>emtialarla</a:t>
            </a:r>
            <a:r>
              <a:rPr lang="tr-TR" sz="1600" b="0" i="0" dirty="0">
                <a:solidFill>
                  <a:schemeClr val="bg1"/>
                </a:solidFill>
                <a:effectLst/>
                <a:latin typeface="+mj-lt"/>
              </a:rPr>
              <a:t> sınırlı değildir. Yatırımcılar, şirket hisseleri, döviz, endeks fonları ve daha fazlası için </a:t>
            </a:r>
            <a:r>
              <a:rPr lang="tr-TR" sz="1600" b="0" i="0" dirty="0" err="1">
                <a:solidFill>
                  <a:schemeClr val="bg1"/>
                </a:solidFill>
                <a:effectLst/>
                <a:latin typeface="+mj-lt"/>
              </a:rPr>
              <a:t>future</a:t>
            </a:r>
            <a:r>
              <a:rPr lang="tr-TR" sz="1600" b="0" i="0" dirty="0">
                <a:solidFill>
                  <a:schemeClr val="bg1"/>
                </a:solidFill>
                <a:effectLst/>
                <a:latin typeface="+mj-lt"/>
              </a:rPr>
              <a:t> yatırımı yapabilir. Alım satımı yapılan ürün ne olursa olsun, vadeli işlem sözleşmesinin hem alıcısı hem de satıcısı, sözleşme süresi sonunda şartlarını yerine getirmekle yükümlüdür.</a:t>
            </a:r>
          </a:p>
          <a:p>
            <a:pPr>
              <a:lnSpc>
                <a:spcPct val="90000"/>
              </a:lnSpc>
            </a:pPr>
            <a:r>
              <a:rPr lang="tr-TR" sz="1600" b="0" i="0" dirty="0" err="1">
                <a:solidFill>
                  <a:schemeClr val="bg1"/>
                </a:solidFill>
                <a:effectLst/>
                <a:latin typeface="+mj-lt"/>
              </a:rPr>
              <a:t>NoorCm</a:t>
            </a:r>
            <a:r>
              <a:rPr lang="tr-TR" sz="1600" b="0" i="0" dirty="0">
                <a:solidFill>
                  <a:schemeClr val="bg1"/>
                </a:solidFill>
                <a:effectLst/>
                <a:latin typeface="+mj-lt"/>
              </a:rPr>
              <a:t> Tarafından İşlem Aracılığı Hizmeti Verilen </a:t>
            </a:r>
            <a:r>
              <a:rPr lang="tr-TR" sz="1600" b="0" i="0" dirty="0" err="1">
                <a:solidFill>
                  <a:schemeClr val="bg1"/>
                </a:solidFill>
                <a:effectLst/>
                <a:latin typeface="+mj-lt"/>
              </a:rPr>
              <a:t>Future</a:t>
            </a:r>
            <a:r>
              <a:rPr lang="tr-TR" sz="1600" b="0" i="0" dirty="0">
                <a:solidFill>
                  <a:schemeClr val="bg1"/>
                </a:solidFill>
                <a:effectLst/>
                <a:latin typeface="+mj-lt"/>
              </a:rPr>
              <a:t> Ürünler</a:t>
            </a:r>
          </a:p>
          <a:p>
            <a:pPr>
              <a:lnSpc>
                <a:spcPct val="90000"/>
              </a:lnSpc>
            </a:pPr>
            <a:r>
              <a:rPr lang="tr-TR" sz="1600" b="0" i="0" dirty="0">
                <a:solidFill>
                  <a:schemeClr val="bg1"/>
                </a:solidFill>
                <a:effectLst/>
                <a:latin typeface="+mj-lt"/>
              </a:rPr>
              <a:t>Yurtdışı vadeli işlem sözleşmeleri, Chicago </a:t>
            </a:r>
            <a:r>
              <a:rPr lang="tr-TR" sz="1600" b="0" i="0" dirty="0" err="1">
                <a:solidFill>
                  <a:schemeClr val="bg1"/>
                </a:solidFill>
                <a:effectLst/>
                <a:latin typeface="+mj-lt"/>
              </a:rPr>
              <a:t>Mercantile</a:t>
            </a:r>
            <a:r>
              <a:rPr lang="tr-TR" sz="1600" b="0" i="0" dirty="0">
                <a:solidFill>
                  <a:schemeClr val="bg1"/>
                </a:solidFill>
                <a:effectLst/>
                <a:latin typeface="+mj-lt"/>
              </a:rPr>
              <a:t> Exchange (CME) ve </a:t>
            </a:r>
            <a:r>
              <a:rPr lang="tr-TR" sz="1600" b="0" i="0" dirty="0" err="1">
                <a:solidFill>
                  <a:schemeClr val="bg1"/>
                </a:solidFill>
                <a:effectLst/>
                <a:latin typeface="+mj-lt"/>
              </a:rPr>
              <a:t>Intercontinental</a:t>
            </a:r>
            <a:r>
              <a:rPr lang="tr-TR" sz="1600" b="0" i="0" dirty="0">
                <a:solidFill>
                  <a:schemeClr val="bg1"/>
                </a:solidFill>
                <a:effectLst/>
                <a:latin typeface="+mj-lt"/>
              </a:rPr>
              <a:t> Exchange (ICE) başta olmak üzere CBOT (Chicago Board of </a:t>
            </a:r>
            <a:r>
              <a:rPr lang="tr-TR" sz="1600" b="0" i="0" dirty="0" err="1">
                <a:solidFill>
                  <a:schemeClr val="bg1"/>
                </a:solidFill>
                <a:effectLst/>
                <a:latin typeface="+mj-lt"/>
              </a:rPr>
              <a:t>Trade</a:t>
            </a:r>
            <a:r>
              <a:rPr lang="tr-TR" sz="1600" b="0" i="0" dirty="0">
                <a:solidFill>
                  <a:schemeClr val="bg1"/>
                </a:solidFill>
                <a:effectLst/>
                <a:latin typeface="+mj-lt"/>
              </a:rPr>
              <a:t>), NYMEX (New York </a:t>
            </a:r>
            <a:r>
              <a:rPr lang="tr-TR" sz="1600" b="0" i="0" dirty="0" err="1">
                <a:solidFill>
                  <a:schemeClr val="bg1"/>
                </a:solidFill>
                <a:effectLst/>
                <a:latin typeface="+mj-lt"/>
              </a:rPr>
              <a:t>Merchantile</a:t>
            </a:r>
            <a:r>
              <a:rPr lang="tr-TR" sz="1600" b="0" i="0" dirty="0">
                <a:solidFill>
                  <a:schemeClr val="bg1"/>
                </a:solidFill>
                <a:effectLst/>
                <a:latin typeface="+mj-lt"/>
              </a:rPr>
              <a:t> Exchange), COMEX (</a:t>
            </a:r>
            <a:r>
              <a:rPr lang="tr-TR" sz="1600" b="0" i="0" dirty="0" err="1">
                <a:solidFill>
                  <a:schemeClr val="bg1"/>
                </a:solidFill>
                <a:effectLst/>
                <a:latin typeface="+mj-lt"/>
              </a:rPr>
              <a:t>Commodity</a:t>
            </a:r>
            <a:r>
              <a:rPr lang="tr-TR" sz="1600" b="0" i="0" dirty="0">
                <a:solidFill>
                  <a:schemeClr val="bg1"/>
                </a:solidFill>
                <a:effectLst/>
                <a:latin typeface="+mj-lt"/>
              </a:rPr>
              <a:t> Exchange), EUREX, EURONEXT gibi vadeli işlem borsalarında işlem görür.</a:t>
            </a:r>
          </a:p>
          <a:p>
            <a:pPr>
              <a:lnSpc>
                <a:spcPct val="90000"/>
              </a:lnSpc>
            </a:pPr>
            <a:endParaRPr lang="tr-TR" sz="1600" dirty="0">
              <a:solidFill>
                <a:schemeClr val="bg1"/>
              </a:solidFill>
              <a:latin typeface="+mj-lt"/>
            </a:endParaRPr>
          </a:p>
        </p:txBody>
      </p:sp>
    </p:spTree>
    <p:extLst>
      <p:ext uri="{BB962C8B-B14F-4D97-AF65-F5344CB8AC3E}">
        <p14:creationId xmlns:p14="http://schemas.microsoft.com/office/powerpoint/2010/main" val="89751535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74141E04-B2C1-42CA-BB9A-BC2C62F01D79}"/>
              </a:ext>
            </a:extLst>
          </p:cNvPr>
          <p:cNvSpPr>
            <a:spLocks noGrp="1"/>
          </p:cNvSpPr>
          <p:nvPr>
            <p:ph idx="1"/>
          </p:nvPr>
        </p:nvSpPr>
        <p:spPr>
          <a:xfrm>
            <a:off x="1706062" y="2291262"/>
            <a:ext cx="8779512" cy="2879256"/>
          </a:xfrm>
        </p:spPr>
        <p:txBody>
          <a:bodyPr>
            <a:normAutofit/>
          </a:bodyPr>
          <a:lstStyle/>
          <a:p>
            <a:pPr>
              <a:lnSpc>
                <a:spcPct val="90000"/>
              </a:lnSpc>
            </a:pPr>
            <a:r>
              <a:rPr lang="tr-TR" sz="1600" b="1" i="0" dirty="0">
                <a:solidFill>
                  <a:srgbClr val="404040"/>
                </a:solidFill>
                <a:effectLst/>
                <a:latin typeface="+mj-lt"/>
              </a:rPr>
              <a:t>İşlem gören </a:t>
            </a:r>
            <a:r>
              <a:rPr lang="tr-TR" sz="1600" b="1" i="0" dirty="0" err="1">
                <a:solidFill>
                  <a:srgbClr val="404040"/>
                </a:solidFill>
                <a:effectLst/>
                <a:latin typeface="+mj-lt"/>
              </a:rPr>
              <a:t>future</a:t>
            </a:r>
            <a:r>
              <a:rPr lang="tr-TR" sz="1600" b="1" i="0" dirty="0">
                <a:solidFill>
                  <a:srgbClr val="404040"/>
                </a:solidFill>
                <a:effectLst/>
                <a:latin typeface="+mj-lt"/>
              </a:rPr>
              <a:t> ürünleri başlıca; Para birimleri, enerji,  tahvil ve bono, değerli metaller, borsa endeksleri, tahıl ve et sektörü ile çeşitli gıda ürünlerinden oluşur.</a:t>
            </a:r>
          </a:p>
          <a:p>
            <a:pPr>
              <a:lnSpc>
                <a:spcPct val="90000"/>
              </a:lnSpc>
            </a:pPr>
            <a:r>
              <a:rPr lang="tr-TR" sz="1600" b="1" i="0" dirty="0">
                <a:solidFill>
                  <a:srgbClr val="404040"/>
                </a:solidFill>
                <a:effectLst/>
                <a:latin typeface="+mj-lt"/>
              </a:rPr>
              <a:t>En popüler </a:t>
            </a:r>
            <a:r>
              <a:rPr lang="tr-TR" sz="1600" b="1" i="0" dirty="0" err="1">
                <a:solidFill>
                  <a:srgbClr val="404040"/>
                </a:solidFill>
                <a:effectLst/>
                <a:latin typeface="+mj-lt"/>
              </a:rPr>
              <a:t>future</a:t>
            </a:r>
            <a:r>
              <a:rPr lang="tr-TR" sz="1600" b="1" i="0" dirty="0">
                <a:solidFill>
                  <a:srgbClr val="404040"/>
                </a:solidFill>
                <a:effectLst/>
                <a:latin typeface="+mj-lt"/>
              </a:rPr>
              <a:t> ürünleri ise konvertibl para birimleri, altın, gümüş, bakır, platin, paladyum gibi kıymetli madenler, petrol ve doğalgaz gibi enerji ürünleri, işlem hacmi yüksek dünyanın en büyük borsalarının endeksleri ile çeşitli ABD ve Avrupa hazine kâğıtlarına dayalı ürünlerdir.</a:t>
            </a:r>
          </a:p>
          <a:p>
            <a:pPr>
              <a:lnSpc>
                <a:spcPct val="90000"/>
              </a:lnSpc>
            </a:pPr>
            <a:r>
              <a:rPr lang="tr-TR" sz="1600" b="1" i="0" dirty="0" err="1">
                <a:solidFill>
                  <a:srgbClr val="404040"/>
                </a:solidFill>
                <a:effectLst/>
                <a:latin typeface="+mj-lt"/>
              </a:rPr>
              <a:t>Future</a:t>
            </a:r>
            <a:r>
              <a:rPr lang="tr-TR" sz="1600" b="1" i="0" dirty="0">
                <a:solidFill>
                  <a:srgbClr val="404040"/>
                </a:solidFill>
                <a:effectLst/>
                <a:latin typeface="+mj-lt"/>
              </a:rPr>
              <a:t> ürünlere ait sözleşmeler platformda sembollerle ifade edilir. Her </a:t>
            </a:r>
            <a:r>
              <a:rPr lang="tr-TR" sz="1600" b="1" i="0" dirty="0" err="1">
                <a:solidFill>
                  <a:srgbClr val="404040"/>
                </a:solidFill>
                <a:effectLst/>
                <a:latin typeface="+mj-lt"/>
              </a:rPr>
              <a:t>future</a:t>
            </a:r>
            <a:r>
              <a:rPr lang="tr-TR" sz="1600" b="1" i="0" dirty="0">
                <a:solidFill>
                  <a:srgbClr val="404040"/>
                </a:solidFill>
                <a:effectLst/>
                <a:latin typeface="+mj-lt"/>
              </a:rPr>
              <a:t> ürün ayrı bir sembole sahipken, bu sembolleri,  başka bir harf ve rakam izler. Sembolden sonraki harf, vadeli sözleşmenin sona ereceği ayı ve sayı da sona erme yılını ifade eder.</a:t>
            </a:r>
          </a:p>
          <a:p>
            <a:pPr>
              <a:lnSpc>
                <a:spcPct val="90000"/>
              </a:lnSpc>
            </a:pPr>
            <a:r>
              <a:rPr lang="tr-TR" sz="1600" b="1" i="0" dirty="0">
                <a:solidFill>
                  <a:srgbClr val="404040"/>
                </a:solidFill>
                <a:effectLst/>
                <a:latin typeface="+mj-lt"/>
              </a:rPr>
              <a:t>Ayları temsil eden harfler şu şekildedir: Ocak (F), Şubat (G), Mart (H), Nisan (J), Mayıs (K), Haziran (M), Temmuz (N), Ağustos (Q), Eylül (U), Ekim (V), Kasım (X), Aralık (Z).</a:t>
            </a:r>
          </a:p>
          <a:p>
            <a:pPr>
              <a:lnSpc>
                <a:spcPct val="90000"/>
              </a:lnSpc>
            </a:pPr>
            <a:endParaRPr lang="tr-TR" sz="1600" b="1" dirty="0">
              <a:solidFill>
                <a:srgbClr val="404040"/>
              </a:solidFill>
              <a:latin typeface="+mj-lt"/>
            </a:endParaRPr>
          </a:p>
        </p:txBody>
      </p:sp>
    </p:spTree>
    <p:extLst>
      <p:ext uri="{BB962C8B-B14F-4D97-AF65-F5344CB8AC3E}">
        <p14:creationId xmlns:p14="http://schemas.microsoft.com/office/powerpoint/2010/main" val="3245037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966A4D4-049A-4389-B407-0E7091A07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2C89A8E-70C0-4417-B4F2-FAEBF382D49E}"/>
              </a:ext>
            </a:extLst>
          </p:cNvPr>
          <p:cNvSpPr>
            <a:spLocks noGrp="1"/>
          </p:cNvSpPr>
          <p:nvPr>
            <p:ph type="title"/>
          </p:nvPr>
        </p:nvSpPr>
        <p:spPr>
          <a:xfrm>
            <a:off x="804672" y="806357"/>
            <a:ext cx="4475892" cy="1156135"/>
          </a:xfrm>
          <a:solidFill>
            <a:srgbClr val="FFFFFF"/>
          </a:solidFill>
          <a:ln>
            <a:solidFill>
              <a:srgbClr val="404040"/>
            </a:solidFill>
          </a:ln>
        </p:spPr>
        <p:txBody>
          <a:bodyPr vert="horz" lIns="182880" tIns="182880" rIns="182880" bIns="182880" rtlCol="0" anchor="ctr">
            <a:normAutofit fontScale="90000"/>
          </a:bodyPr>
          <a:lstStyle/>
          <a:p>
            <a:r>
              <a:rPr lang="en-US" sz="2600" dirty="0"/>
              <a:t>Forward </a:t>
            </a:r>
            <a:r>
              <a:rPr lang="en-US" sz="2600" dirty="0" err="1"/>
              <a:t>ve</a:t>
            </a:r>
            <a:r>
              <a:rPr lang="en-US" sz="2600" dirty="0"/>
              <a:t> futures </a:t>
            </a:r>
            <a:r>
              <a:rPr lang="en-US" sz="2600" dirty="0" err="1"/>
              <a:t>arasındak</a:t>
            </a:r>
            <a:r>
              <a:rPr lang="tr-TR" sz="2600" dirty="0"/>
              <a:t>i</a:t>
            </a:r>
            <a:r>
              <a:rPr lang="en-US" sz="2600" dirty="0"/>
              <a:t> </a:t>
            </a:r>
            <a:r>
              <a:rPr lang="en-US" sz="2600" dirty="0" err="1"/>
              <a:t>farklar</a:t>
            </a:r>
            <a:endParaRPr lang="en-US" sz="2600" dirty="0"/>
          </a:p>
        </p:txBody>
      </p:sp>
      <p:sp>
        <p:nvSpPr>
          <p:cNvPr id="3" name="İçerik Yer Tutucusu 2">
            <a:extLst>
              <a:ext uri="{FF2B5EF4-FFF2-40B4-BE49-F238E27FC236}">
                <a16:creationId xmlns:a16="http://schemas.microsoft.com/office/drawing/2014/main" id="{AAEB8EDC-EB3B-49C8-B1E7-3C7F0954C482}"/>
              </a:ext>
            </a:extLst>
          </p:cNvPr>
          <p:cNvSpPr>
            <a:spLocks noGrp="1"/>
          </p:cNvSpPr>
          <p:nvPr>
            <p:ph sz="half" idx="1"/>
          </p:nvPr>
        </p:nvSpPr>
        <p:spPr>
          <a:xfrm>
            <a:off x="804672" y="2317072"/>
            <a:ext cx="4475892" cy="3584179"/>
          </a:xfrm>
        </p:spPr>
        <p:txBody>
          <a:bodyPr vert="horz" lIns="91440" tIns="45720" rIns="91440" bIns="45720" rtlCol="0">
            <a:noAutofit/>
          </a:bodyPr>
          <a:lstStyle/>
          <a:p>
            <a:pPr>
              <a:lnSpc>
                <a:spcPct val="90000"/>
              </a:lnSpc>
            </a:pPr>
            <a:r>
              <a:rPr lang="en-US" sz="1400" b="1" i="0" dirty="0">
                <a:solidFill>
                  <a:srgbClr val="FFFFFF"/>
                </a:solidFill>
                <a:effectLst/>
                <a:latin typeface="+mj-lt"/>
              </a:rPr>
              <a:t>1) </a:t>
            </a:r>
            <a:r>
              <a:rPr lang="en-US" sz="1400" b="1" i="0" dirty="0" err="1">
                <a:solidFill>
                  <a:srgbClr val="FFFFFF"/>
                </a:solidFill>
                <a:effectLst/>
                <a:latin typeface="+mj-lt"/>
              </a:rPr>
              <a:t>İşlem</a:t>
            </a:r>
            <a:r>
              <a:rPr lang="en-US" sz="1400" b="1" i="0" dirty="0">
                <a:solidFill>
                  <a:srgbClr val="FFFFFF"/>
                </a:solidFill>
                <a:effectLst/>
                <a:latin typeface="+mj-lt"/>
              </a:rPr>
              <a:t> </a:t>
            </a:r>
            <a:r>
              <a:rPr lang="en-US" sz="1400" b="1" i="0" dirty="0" err="1">
                <a:solidFill>
                  <a:srgbClr val="FFFFFF"/>
                </a:solidFill>
                <a:effectLst/>
                <a:latin typeface="+mj-lt"/>
              </a:rPr>
              <a:t>gördüğü</a:t>
            </a:r>
            <a:r>
              <a:rPr lang="en-US" sz="1400" b="1" i="0" dirty="0">
                <a:solidFill>
                  <a:srgbClr val="FFFFFF"/>
                </a:solidFill>
                <a:effectLst/>
                <a:latin typeface="+mj-lt"/>
              </a:rPr>
              <a:t> </a:t>
            </a:r>
            <a:r>
              <a:rPr lang="en-US" sz="1400" b="1" i="0" dirty="0" err="1">
                <a:solidFill>
                  <a:srgbClr val="FFFFFF"/>
                </a:solidFill>
                <a:effectLst/>
                <a:latin typeface="+mj-lt"/>
              </a:rPr>
              <a:t>piyasa</a:t>
            </a:r>
            <a:r>
              <a:rPr lang="en-US" sz="1400" b="1" i="0" dirty="0">
                <a:solidFill>
                  <a:srgbClr val="FFFFFF"/>
                </a:solidFill>
                <a:effectLst/>
                <a:latin typeface="+mj-lt"/>
              </a:rPr>
              <a:t> </a:t>
            </a:r>
            <a:r>
              <a:rPr lang="en-US" sz="1400" b="1" i="0" dirty="0" err="1">
                <a:solidFill>
                  <a:srgbClr val="FFFFFF"/>
                </a:solidFill>
                <a:effectLst/>
                <a:latin typeface="+mj-lt"/>
              </a:rPr>
              <a:t>yönünden</a:t>
            </a:r>
            <a:r>
              <a:rPr lang="en-US" sz="1400" b="1" i="0" dirty="0">
                <a:solidFill>
                  <a:srgbClr val="FFFFFF"/>
                </a:solidFill>
                <a:effectLst/>
                <a:latin typeface="+mj-lt"/>
              </a:rPr>
              <a:t> (in terms of the market in which it is traded)   </a:t>
            </a:r>
          </a:p>
          <a:p>
            <a:pPr>
              <a:lnSpc>
                <a:spcPct val="90000"/>
              </a:lnSpc>
            </a:pPr>
            <a:endParaRPr lang="en-US" sz="1400" b="1" i="0" dirty="0">
              <a:solidFill>
                <a:srgbClr val="FFFFFF"/>
              </a:solidFill>
              <a:effectLst/>
              <a:latin typeface="+mj-lt"/>
            </a:endParaRPr>
          </a:p>
          <a:p>
            <a:pPr>
              <a:lnSpc>
                <a:spcPct val="90000"/>
              </a:lnSpc>
            </a:pPr>
            <a:r>
              <a:rPr lang="en-US" sz="1400" b="1" i="0" dirty="0">
                <a:solidFill>
                  <a:srgbClr val="FFFFFF"/>
                </a:solidFill>
                <a:effectLst/>
                <a:latin typeface="+mj-lt"/>
              </a:rPr>
              <a:t> Future </a:t>
            </a:r>
            <a:r>
              <a:rPr lang="en-US" sz="1400" b="1" i="0" dirty="0" err="1">
                <a:solidFill>
                  <a:srgbClr val="FFFFFF"/>
                </a:solidFill>
                <a:effectLst/>
                <a:latin typeface="+mj-lt"/>
              </a:rPr>
              <a:t>sözleşmeler</a:t>
            </a:r>
            <a:r>
              <a:rPr lang="en-US" sz="1400" b="1" i="0" dirty="0">
                <a:solidFill>
                  <a:srgbClr val="FFFFFF"/>
                </a:solidFill>
                <a:effectLst/>
                <a:latin typeface="+mj-lt"/>
              </a:rPr>
              <a:t> organize </a:t>
            </a:r>
            <a:r>
              <a:rPr lang="en-US" sz="1400" b="1" i="0" dirty="0" err="1">
                <a:solidFill>
                  <a:srgbClr val="FFFFFF"/>
                </a:solidFill>
                <a:effectLst/>
                <a:latin typeface="+mj-lt"/>
              </a:rPr>
              <a:t>piyasalarda</a:t>
            </a:r>
            <a:r>
              <a:rPr lang="en-US" sz="1400" b="1" i="0" dirty="0">
                <a:solidFill>
                  <a:srgbClr val="FFFFFF"/>
                </a:solidFill>
                <a:effectLst/>
                <a:latin typeface="+mj-lt"/>
              </a:rPr>
              <a:t> (exchange traded) </a:t>
            </a:r>
            <a:r>
              <a:rPr lang="en-US" sz="1400" b="1" i="0" dirty="0" err="1">
                <a:solidFill>
                  <a:srgbClr val="FFFFFF"/>
                </a:solidFill>
                <a:effectLst/>
                <a:latin typeface="+mj-lt"/>
              </a:rPr>
              <a:t>işlem</a:t>
            </a:r>
            <a:r>
              <a:rPr lang="en-US" sz="1400" b="1" i="0" dirty="0">
                <a:solidFill>
                  <a:srgbClr val="FFFFFF"/>
                </a:solidFill>
                <a:effectLst/>
                <a:latin typeface="+mj-lt"/>
              </a:rPr>
              <a:t> </a:t>
            </a:r>
            <a:r>
              <a:rPr lang="en-US" sz="1400" b="1" i="0" dirty="0" err="1">
                <a:solidFill>
                  <a:srgbClr val="FFFFFF"/>
                </a:solidFill>
                <a:effectLst/>
                <a:latin typeface="+mj-lt"/>
              </a:rPr>
              <a:t>görmektedir</a:t>
            </a:r>
            <a:r>
              <a:rPr lang="en-US" sz="1400" b="1" i="0" dirty="0">
                <a:solidFill>
                  <a:srgbClr val="FFFFFF"/>
                </a:solidFill>
                <a:effectLst/>
                <a:latin typeface="+mj-lt"/>
              </a:rPr>
              <a:t>.    </a:t>
            </a:r>
            <a:r>
              <a:rPr lang="en-US" sz="1400" b="1" i="0" dirty="0" err="1">
                <a:solidFill>
                  <a:srgbClr val="FFFFFF"/>
                </a:solidFill>
                <a:effectLst/>
                <a:latin typeface="+mj-lt"/>
              </a:rPr>
              <a:t>Borsa</a:t>
            </a:r>
            <a:r>
              <a:rPr lang="en-US" sz="1400" b="1" i="0" dirty="0">
                <a:solidFill>
                  <a:srgbClr val="FFFFFF"/>
                </a:solidFill>
                <a:effectLst/>
                <a:latin typeface="+mj-lt"/>
              </a:rPr>
              <a:t> </a:t>
            </a:r>
            <a:r>
              <a:rPr lang="en-US" sz="1400" b="1" i="0" dirty="0" err="1">
                <a:solidFill>
                  <a:srgbClr val="FFFFFF"/>
                </a:solidFill>
                <a:effectLst/>
                <a:latin typeface="+mj-lt"/>
              </a:rPr>
              <a:t>İstanbul’da</a:t>
            </a:r>
            <a:r>
              <a:rPr lang="en-US" sz="1400" b="1" i="0" dirty="0">
                <a:solidFill>
                  <a:srgbClr val="FFFFFF"/>
                </a:solidFill>
                <a:effectLst/>
                <a:latin typeface="+mj-lt"/>
              </a:rPr>
              <a:t> </a:t>
            </a:r>
            <a:r>
              <a:rPr lang="en-US" sz="1400" b="1" i="0" dirty="0" err="1">
                <a:solidFill>
                  <a:srgbClr val="FFFFFF"/>
                </a:solidFill>
                <a:effectLst/>
                <a:latin typeface="+mj-lt"/>
              </a:rPr>
              <a:t>Vadeli</a:t>
            </a:r>
            <a:r>
              <a:rPr lang="en-US" sz="1400" b="1" i="0" dirty="0">
                <a:solidFill>
                  <a:srgbClr val="FFFFFF"/>
                </a:solidFill>
                <a:effectLst/>
                <a:latin typeface="+mj-lt"/>
              </a:rPr>
              <a:t> </a:t>
            </a:r>
            <a:r>
              <a:rPr lang="en-US" sz="1400" b="1" i="0" dirty="0" err="1">
                <a:solidFill>
                  <a:srgbClr val="FFFFFF"/>
                </a:solidFill>
                <a:effectLst/>
                <a:latin typeface="+mj-lt"/>
              </a:rPr>
              <a:t>İşlem</a:t>
            </a:r>
            <a:r>
              <a:rPr lang="en-US" sz="1400" b="1" i="0" dirty="0">
                <a:solidFill>
                  <a:srgbClr val="FFFFFF"/>
                </a:solidFill>
                <a:effectLst/>
                <a:latin typeface="+mj-lt"/>
              </a:rPr>
              <a:t> </a:t>
            </a:r>
            <a:r>
              <a:rPr lang="en-US" sz="1400" b="1" i="0" dirty="0" err="1">
                <a:solidFill>
                  <a:srgbClr val="FFFFFF"/>
                </a:solidFill>
                <a:effectLst/>
                <a:latin typeface="+mj-lt"/>
              </a:rPr>
              <a:t>ve</a:t>
            </a:r>
            <a:r>
              <a:rPr lang="en-US" sz="1400" b="1" i="0" dirty="0">
                <a:solidFill>
                  <a:srgbClr val="FFFFFF"/>
                </a:solidFill>
                <a:effectLst/>
                <a:latin typeface="+mj-lt"/>
              </a:rPr>
              <a:t> </a:t>
            </a:r>
            <a:r>
              <a:rPr lang="en-US" sz="1400" b="1" i="0" dirty="0" err="1">
                <a:solidFill>
                  <a:srgbClr val="FFFFFF"/>
                </a:solidFill>
                <a:effectLst/>
                <a:latin typeface="+mj-lt"/>
              </a:rPr>
              <a:t>Opsiyon</a:t>
            </a:r>
            <a:r>
              <a:rPr lang="en-US" sz="1400" b="1" i="0" dirty="0">
                <a:solidFill>
                  <a:srgbClr val="FFFFFF"/>
                </a:solidFill>
                <a:effectLst/>
                <a:latin typeface="+mj-lt"/>
              </a:rPr>
              <a:t> </a:t>
            </a:r>
            <a:r>
              <a:rPr lang="en-US" sz="1400" b="1" i="0" dirty="0" err="1">
                <a:solidFill>
                  <a:srgbClr val="FFFFFF"/>
                </a:solidFill>
                <a:effectLst/>
                <a:latin typeface="+mj-lt"/>
              </a:rPr>
              <a:t>Piyasası</a:t>
            </a:r>
            <a:r>
              <a:rPr lang="en-US" sz="1400" b="1" i="0" dirty="0">
                <a:solidFill>
                  <a:srgbClr val="FFFFFF"/>
                </a:solidFill>
                <a:effectLst/>
                <a:latin typeface="+mj-lt"/>
              </a:rPr>
              <a:t> (VİOP), </a:t>
            </a:r>
            <a:r>
              <a:rPr lang="en-US" sz="1400" b="1" i="0" dirty="0" err="1">
                <a:solidFill>
                  <a:srgbClr val="FFFFFF"/>
                </a:solidFill>
                <a:effectLst/>
                <a:latin typeface="+mj-lt"/>
              </a:rPr>
              <a:t>ABD’de</a:t>
            </a:r>
            <a:r>
              <a:rPr lang="en-US" sz="1400" b="1" i="0" dirty="0">
                <a:solidFill>
                  <a:srgbClr val="FFFFFF"/>
                </a:solidFill>
                <a:effectLst/>
                <a:latin typeface="+mj-lt"/>
              </a:rPr>
              <a:t> Chicago Board of Trade (CBOT), Chicago Mercantile Exchange (CME) </a:t>
            </a:r>
            <a:r>
              <a:rPr lang="en-US" sz="1400" b="1" i="0" dirty="0" err="1">
                <a:solidFill>
                  <a:srgbClr val="FFFFFF"/>
                </a:solidFill>
                <a:effectLst/>
                <a:latin typeface="+mj-lt"/>
              </a:rPr>
              <a:t>ve</a:t>
            </a:r>
            <a:r>
              <a:rPr lang="en-US" sz="1400" b="1" i="0" dirty="0">
                <a:solidFill>
                  <a:srgbClr val="FFFFFF"/>
                </a:solidFill>
                <a:effectLst/>
                <a:latin typeface="+mj-lt"/>
              </a:rPr>
              <a:t> Inter Continental Exchange (ICE) </a:t>
            </a:r>
            <a:r>
              <a:rPr lang="en-US" sz="1400" b="1" i="0" dirty="0" err="1">
                <a:solidFill>
                  <a:srgbClr val="FFFFFF"/>
                </a:solidFill>
                <a:effectLst/>
                <a:latin typeface="+mj-lt"/>
              </a:rPr>
              <a:t>gibi</a:t>
            </a:r>
            <a:r>
              <a:rPr lang="en-US" sz="1400" b="1" i="0" dirty="0">
                <a:solidFill>
                  <a:srgbClr val="FFFFFF"/>
                </a:solidFill>
                <a:effectLst/>
                <a:latin typeface="+mj-lt"/>
              </a:rPr>
              <a:t> </a:t>
            </a:r>
            <a:r>
              <a:rPr lang="en-US" sz="1400" b="1" i="0" dirty="0" err="1">
                <a:solidFill>
                  <a:srgbClr val="FFFFFF"/>
                </a:solidFill>
                <a:effectLst/>
                <a:latin typeface="+mj-lt"/>
              </a:rPr>
              <a:t>vadeli</a:t>
            </a:r>
            <a:r>
              <a:rPr lang="en-US" sz="1400" b="1" i="0" dirty="0">
                <a:solidFill>
                  <a:srgbClr val="FFFFFF"/>
                </a:solidFill>
                <a:effectLst/>
                <a:latin typeface="+mj-lt"/>
              </a:rPr>
              <a:t> </a:t>
            </a:r>
            <a:r>
              <a:rPr lang="en-US" sz="1400" b="1" i="0" dirty="0" err="1">
                <a:solidFill>
                  <a:srgbClr val="FFFFFF"/>
                </a:solidFill>
                <a:effectLst/>
                <a:latin typeface="+mj-lt"/>
              </a:rPr>
              <a:t>işlem</a:t>
            </a:r>
            <a:r>
              <a:rPr lang="en-US" sz="1400" b="1" i="0" dirty="0">
                <a:solidFill>
                  <a:srgbClr val="FFFFFF"/>
                </a:solidFill>
                <a:effectLst/>
                <a:latin typeface="+mj-lt"/>
              </a:rPr>
              <a:t> </a:t>
            </a:r>
            <a:r>
              <a:rPr lang="en-US" sz="1400" b="1" i="0" dirty="0" err="1">
                <a:solidFill>
                  <a:srgbClr val="FFFFFF"/>
                </a:solidFill>
                <a:effectLst/>
                <a:latin typeface="+mj-lt"/>
              </a:rPr>
              <a:t>ve</a:t>
            </a:r>
            <a:r>
              <a:rPr lang="en-US" sz="1400" b="1" i="0" dirty="0">
                <a:solidFill>
                  <a:srgbClr val="FFFFFF"/>
                </a:solidFill>
                <a:effectLst/>
                <a:latin typeface="+mj-lt"/>
              </a:rPr>
              <a:t> </a:t>
            </a:r>
            <a:r>
              <a:rPr lang="en-US" sz="1400" b="1" i="0" dirty="0" err="1">
                <a:solidFill>
                  <a:srgbClr val="FFFFFF"/>
                </a:solidFill>
                <a:effectLst/>
                <a:latin typeface="+mj-lt"/>
              </a:rPr>
              <a:t>opsiyon</a:t>
            </a:r>
            <a:r>
              <a:rPr lang="en-US" sz="1400" b="1" i="0" dirty="0">
                <a:solidFill>
                  <a:srgbClr val="FFFFFF"/>
                </a:solidFill>
                <a:effectLst/>
                <a:latin typeface="+mj-lt"/>
              </a:rPr>
              <a:t> </a:t>
            </a:r>
            <a:r>
              <a:rPr lang="en-US" sz="1400" b="1" i="0" dirty="0" err="1">
                <a:solidFill>
                  <a:srgbClr val="FFFFFF"/>
                </a:solidFill>
                <a:effectLst/>
                <a:latin typeface="+mj-lt"/>
              </a:rPr>
              <a:t>borsalarının</a:t>
            </a:r>
            <a:r>
              <a:rPr lang="en-US" sz="1400" b="1" i="0" dirty="0">
                <a:solidFill>
                  <a:srgbClr val="FFFFFF"/>
                </a:solidFill>
                <a:effectLst/>
                <a:latin typeface="+mj-lt"/>
              </a:rPr>
              <a:t> </a:t>
            </a:r>
            <a:r>
              <a:rPr lang="en-US" sz="1400" b="1" i="0" dirty="0" err="1">
                <a:solidFill>
                  <a:srgbClr val="FFFFFF"/>
                </a:solidFill>
                <a:effectLst/>
                <a:latin typeface="+mj-lt"/>
              </a:rPr>
              <a:t>işlem</a:t>
            </a:r>
            <a:r>
              <a:rPr lang="en-US" sz="1400" b="1" i="0" dirty="0">
                <a:solidFill>
                  <a:srgbClr val="FFFFFF"/>
                </a:solidFill>
                <a:effectLst/>
                <a:latin typeface="+mj-lt"/>
              </a:rPr>
              <a:t> </a:t>
            </a:r>
            <a:r>
              <a:rPr lang="en-US" sz="1400" b="1" i="0" dirty="0" err="1">
                <a:solidFill>
                  <a:srgbClr val="FFFFFF"/>
                </a:solidFill>
                <a:effectLst/>
                <a:latin typeface="+mj-lt"/>
              </a:rPr>
              <a:t>gördüğü</a:t>
            </a:r>
            <a:r>
              <a:rPr lang="en-US" sz="1400" b="1" i="0" dirty="0">
                <a:solidFill>
                  <a:srgbClr val="FFFFFF"/>
                </a:solidFill>
                <a:effectLst/>
                <a:latin typeface="+mj-lt"/>
              </a:rPr>
              <a:t> </a:t>
            </a:r>
            <a:r>
              <a:rPr lang="en-US" sz="1400" b="1" i="0" dirty="0" err="1">
                <a:solidFill>
                  <a:srgbClr val="FFFFFF"/>
                </a:solidFill>
                <a:effectLst/>
                <a:latin typeface="+mj-lt"/>
              </a:rPr>
              <a:t>piyasaları</a:t>
            </a:r>
            <a:r>
              <a:rPr lang="en-US" sz="1400" b="1" i="0" dirty="0">
                <a:solidFill>
                  <a:srgbClr val="FFFFFF"/>
                </a:solidFill>
                <a:effectLst/>
                <a:latin typeface="+mj-lt"/>
              </a:rPr>
              <a:t> </a:t>
            </a:r>
            <a:r>
              <a:rPr lang="en-US" sz="1400" b="1" i="0" dirty="0" err="1">
                <a:solidFill>
                  <a:srgbClr val="FFFFFF"/>
                </a:solidFill>
                <a:effectLst/>
                <a:latin typeface="+mj-lt"/>
              </a:rPr>
              <a:t>örnek</a:t>
            </a:r>
            <a:r>
              <a:rPr lang="en-US" sz="1400" b="1" i="0" dirty="0">
                <a:solidFill>
                  <a:srgbClr val="FFFFFF"/>
                </a:solidFill>
                <a:effectLst/>
                <a:latin typeface="+mj-lt"/>
              </a:rPr>
              <a:t> </a:t>
            </a:r>
            <a:r>
              <a:rPr lang="en-US" sz="1400" b="1" i="0" dirty="0" err="1">
                <a:solidFill>
                  <a:srgbClr val="FFFFFF"/>
                </a:solidFill>
                <a:effectLst/>
                <a:latin typeface="+mj-lt"/>
              </a:rPr>
              <a:t>olarak</a:t>
            </a:r>
            <a:r>
              <a:rPr lang="en-US" sz="1400" b="1" i="0" dirty="0">
                <a:solidFill>
                  <a:srgbClr val="FFFFFF"/>
                </a:solidFill>
                <a:effectLst/>
                <a:latin typeface="+mj-lt"/>
              </a:rPr>
              <a:t> </a:t>
            </a:r>
            <a:r>
              <a:rPr lang="en-US" sz="1400" b="1" i="0" dirty="0" err="1">
                <a:solidFill>
                  <a:srgbClr val="FFFFFF"/>
                </a:solidFill>
                <a:effectLst/>
                <a:latin typeface="+mj-lt"/>
              </a:rPr>
              <a:t>gösterebiliriz</a:t>
            </a:r>
            <a:r>
              <a:rPr lang="en-US" sz="1400" b="1" i="0" dirty="0">
                <a:solidFill>
                  <a:srgbClr val="FFFFFF"/>
                </a:solidFill>
                <a:effectLst/>
                <a:latin typeface="+mj-lt"/>
              </a:rPr>
              <a:t>.    Forward </a:t>
            </a:r>
            <a:r>
              <a:rPr lang="en-US" sz="1400" b="1" i="0" dirty="0" err="1">
                <a:solidFill>
                  <a:srgbClr val="FFFFFF"/>
                </a:solidFill>
                <a:effectLst/>
                <a:latin typeface="+mj-lt"/>
              </a:rPr>
              <a:t>sözleşmeler</a:t>
            </a:r>
            <a:r>
              <a:rPr lang="en-US" sz="1400" b="1" i="0" dirty="0">
                <a:solidFill>
                  <a:srgbClr val="FFFFFF"/>
                </a:solidFill>
                <a:effectLst/>
                <a:latin typeface="+mj-lt"/>
              </a:rPr>
              <a:t> </a:t>
            </a:r>
            <a:r>
              <a:rPr lang="en-US" sz="1400" b="1" i="0" dirty="0" err="1">
                <a:solidFill>
                  <a:srgbClr val="FFFFFF"/>
                </a:solidFill>
                <a:effectLst/>
                <a:latin typeface="+mj-lt"/>
              </a:rPr>
              <a:t>ise</a:t>
            </a:r>
            <a:r>
              <a:rPr lang="en-US" sz="1400" b="1" i="0" dirty="0">
                <a:solidFill>
                  <a:srgbClr val="FFFFFF"/>
                </a:solidFill>
                <a:effectLst/>
                <a:latin typeface="+mj-lt"/>
              </a:rPr>
              <a:t> </a:t>
            </a:r>
            <a:r>
              <a:rPr lang="en-US" sz="1400" b="1" i="0" dirty="0" err="1">
                <a:solidFill>
                  <a:srgbClr val="FFFFFF"/>
                </a:solidFill>
                <a:effectLst/>
                <a:latin typeface="+mj-lt"/>
              </a:rPr>
              <a:t>tezgâh</a:t>
            </a:r>
            <a:r>
              <a:rPr lang="en-US" sz="1400" b="1" i="0" dirty="0">
                <a:solidFill>
                  <a:srgbClr val="FFFFFF"/>
                </a:solidFill>
                <a:effectLst/>
                <a:latin typeface="+mj-lt"/>
              </a:rPr>
              <a:t> </a:t>
            </a:r>
            <a:r>
              <a:rPr lang="en-US" sz="1400" b="1" i="0" dirty="0" err="1">
                <a:solidFill>
                  <a:srgbClr val="FFFFFF"/>
                </a:solidFill>
                <a:effectLst/>
                <a:latin typeface="+mj-lt"/>
              </a:rPr>
              <a:t>üstü</a:t>
            </a:r>
            <a:r>
              <a:rPr lang="en-US" sz="1400" b="1" i="0" dirty="0">
                <a:solidFill>
                  <a:srgbClr val="FFFFFF"/>
                </a:solidFill>
                <a:effectLst/>
                <a:latin typeface="+mj-lt"/>
              </a:rPr>
              <a:t> </a:t>
            </a:r>
            <a:r>
              <a:rPr lang="en-US" sz="1400" b="1" i="0" dirty="0" err="1">
                <a:solidFill>
                  <a:srgbClr val="FFFFFF"/>
                </a:solidFill>
                <a:effectLst/>
                <a:latin typeface="+mj-lt"/>
              </a:rPr>
              <a:t>yani</a:t>
            </a:r>
            <a:r>
              <a:rPr lang="en-US" sz="1400" b="1" i="0" dirty="0">
                <a:solidFill>
                  <a:srgbClr val="FFFFFF"/>
                </a:solidFill>
                <a:effectLst/>
                <a:latin typeface="+mj-lt"/>
              </a:rPr>
              <a:t> </a:t>
            </a:r>
            <a:r>
              <a:rPr lang="en-US" sz="1400" b="1" i="0" dirty="0" err="1">
                <a:solidFill>
                  <a:srgbClr val="FFFFFF"/>
                </a:solidFill>
                <a:effectLst/>
                <a:latin typeface="+mj-lt"/>
              </a:rPr>
              <a:t>otc</a:t>
            </a:r>
            <a:r>
              <a:rPr lang="en-US" sz="1400" b="1" i="0" dirty="0">
                <a:solidFill>
                  <a:srgbClr val="FFFFFF"/>
                </a:solidFill>
                <a:effectLst/>
                <a:latin typeface="+mj-lt"/>
              </a:rPr>
              <a:t> (over-the-counter) </a:t>
            </a:r>
            <a:r>
              <a:rPr lang="en-US" sz="1400" b="1" i="0" dirty="0" err="1">
                <a:solidFill>
                  <a:srgbClr val="FFFFFF"/>
                </a:solidFill>
                <a:effectLst/>
                <a:latin typeface="+mj-lt"/>
              </a:rPr>
              <a:t>piyasalarda</a:t>
            </a:r>
            <a:r>
              <a:rPr lang="en-US" sz="1400" b="1" i="0" dirty="0">
                <a:solidFill>
                  <a:srgbClr val="FFFFFF"/>
                </a:solidFill>
                <a:effectLst/>
                <a:latin typeface="+mj-lt"/>
              </a:rPr>
              <a:t> </a:t>
            </a:r>
            <a:r>
              <a:rPr lang="en-US" sz="1400" b="1" i="0" dirty="0" err="1">
                <a:solidFill>
                  <a:srgbClr val="FFFFFF"/>
                </a:solidFill>
                <a:effectLst/>
                <a:latin typeface="+mj-lt"/>
              </a:rPr>
              <a:t>işlem</a:t>
            </a:r>
            <a:r>
              <a:rPr lang="en-US" sz="1400" b="1" i="0" dirty="0">
                <a:solidFill>
                  <a:srgbClr val="FFFFFF"/>
                </a:solidFill>
                <a:effectLst/>
                <a:latin typeface="+mj-lt"/>
              </a:rPr>
              <a:t> </a:t>
            </a:r>
            <a:r>
              <a:rPr lang="en-US" sz="1400" b="1" i="0" dirty="0" err="1">
                <a:solidFill>
                  <a:srgbClr val="FFFFFF"/>
                </a:solidFill>
                <a:effectLst/>
                <a:latin typeface="+mj-lt"/>
              </a:rPr>
              <a:t>görmektedir</a:t>
            </a:r>
            <a:r>
              <a:rPr lang="en-US" sz="1400" b="1" i="0" dirty="0">
                <a:solidFill>
                  <a:srgbClr val="FFFFFF"/>
                </a:solidFill>
                <a:effectLst/>
                <a:latin typeface="+mj-lt"/>
              </a:rPr>
              <a:t>. </a:t>
            </a:r>
            <a:r>
              <a:rPr lang="en-US" sz="1400" b="1" i="0" dirty="0" err="1">
                <a:solidFill>
                  <a:srgbClr val="FFFFFF"/>
                </a:solidFill>
                <a:effectLst/>
                <a:latin typeface="+mj-lt"/>
              </a:rPr>
              <a:t>İşlemlerin</a:t>
            </a:r>
            <a:r>
              <a:rPr lang="en-US" sz="1400" b="1" i="0" dirty="0">
                <a:solidFill>
                  <a:srgbClr val="FFFFFF"/>
                </a:solidFill>
                <a:effectLst/>
                <a:latin typeface="+mj-lt"/>
              </a:rPr>
              <a:t> </a:t>
            </a:r>
            <a:r>
              <a:rPr lang="en-US" sz="1400" b="1" i="0" dirty="0" err="1">
                <a:solidFill>
                  <a:srgbClr val="FFFFFF"/>
                </a:solidFill>
                <a:effectLst/>
                <a:latin typeface="+mj-lt"/>
              </a:rPr>
              <a:t>yapıldığı</a:t>
            </a:r>
            <a:r>
              <a:rPr lang="en-US" sz="1400" b="1" i="0" dirty="0">
                <a:solidFill>
                  <a:srgbClr val="FFFFFF"/>
                </a:solidFill>
                <a:effectLst/>
                <a:latin typeface="+mj-lt"/>
              </a:rPr>
              <a:t> </a:t>
            </a:r>
            <a:r>
              <a:rPr lang="en-US" sz="1400" b="1" i="0" dirty="0" err="1">
                <a:solidFill>
                  <a:srgbClr val="FFFFFF"/>
                </a:solidFill>
                <a:effectLst/>
                <a:latin typeface="+mj-lt"/>
              </a:rPr>
              <a:t>yer</a:t>
            </a:r>
            <a:r>
              <a:rPr lang="en-US" sz="1400" b="1" i="0" dirty="0">
                <a:solidFill>
                  <a:srgbClr val="FFFFFF"/>
                </a:solidFill>
                <a:effectLst/>
                <a:latin typeface="+mj-lt"/>
              </a:rPr>
              <a:t> </a:t>
            </a:r>
            <a:r>
              <a:rPr lang="en-US" sz="1400" b="1" i="0" dirty="0" err="1">
                <a:solidFill>
                  <a:srgbClr val="FFFFFF"/>
                </a:solidFill>
                <a:effectLst/>
                <a:latin typeface="+mj-lt"/>
              </a:rPr>
              <a:t>genellikle</a:t>
            </a:r>
            <a:r>
              <a:rPr lang="en-US" sz="1400" b="1" i="0" dirty="0">
                <a:solidFill>
                  <a:srgbClr val="FFFFFF"/>
                </a:solidFill>
                <a:effectLst/>
                <a:latin typeface="+mj-lt"/>
              </a:rPr>
              <a:t> </a:t>
            </a:r>
            <a:r>
              <a:rPr lang="en-US" sz="1400" b="1" i="0" dirty="0" err="1">
                <a:solidFill>
                  <a:srgbClr val="FFFFFF"/>
                </a:solidFill>
                <a:effectLst/>
                <a:latin typeface="+mj-lt"/>
              </a:rPr>
              <a:t>bankalardır</a:t>
            </a:r>
            <a:r>
              <a:rPr lang="en-US" sz="1400" b="1" i="0" dirty="0">
                <a:solidFill>
                  <a:srgbClr val="FFFFFF"/>
                </a:solidFill>
                <a:effectLst/>
                <a:latin typeface="+mj-lt"/>
              </a:rPr>
              <a:t>. Future </a:t>
            </a:r>
            <a:r>
              <a:rPr lang="en-US" sz="1400" b="1" i="0" dirty="0" err="1">
                <a:solidFill>
                  <a:srgbClr val="FFFFFF"/>
                </a:solidFill>
                <a:effectLst/>
                <a:latin typeface="+mj-lt"/>
              </a:rPr>
              <a:t>piyasası</a:t>
            </a:r>
            <a:r>
              <a:rPr lang="en-US" sz="1400" b="1" i="0" dirty="0">
                <a:solidFill>
                  <a:srgbClr val="FFFFFF"/>
                </a:solidFill>
                <a:effectLst/>
                <a:latin typeface="+mj-lt"/>
              </a:rPr>
              <a:t> </a:t>
            </a:r>
            <a:r>
              <a:rPr lang="en-US" sz="1400" b="1" i="0" dirty="0" err="1">
                <a:solidFill>
                  <a:srgbClr val="FFFFFF"/>
                </a:solidFill>
                <a:effectLst/>
                <a:latin typeface="+mj-lt"/>
              </a:rPr>
              <a:t>sözleşmeleri</a:t>
            </a:r>
            <a:r>
              <a:rPr lang="en-US" sz="1400" b="1" i="0" dirty="0">
                <a:solidFill>
                  <a:srgbClr val="FFFFFF"/>
                </a:solidFill>
                <a:effectLst/>
                <a:latin typeface="+mj-lt"/>
              </a:rPr>
              <a:t> </a:t>
            </a:r>
            <a:r>
              <a:rPr lang="en-US" sz="1400" b="1" i="0" dirty="0" err="1">
                <a:solidFill>
                  <a:srgbClr val="FFFFFF"/>
                </a:solidFill>
                <a:effectLst/>
                <a:latin typeface="+mj-lt"/>
              </a:rPr>
              <a:t>ölçünlüdür</a:t>
            </a:r>
            <a:r>
              <a:rPr lang="en-US" sz="1400" b="1" i="0" dirty="0">
                <a:solidFill>
                  <a:srgbClr val="FFFFFF"/>
                </a:solidFill>
                <a:effectLst/>
                <a:latin typeface="+mj-lt"/>
              </a:rPr>
              <a:t>.    </a:t>
            </a:r>
            <a:r>
              <a:rPr lang="en-US" sz="1400" b="1" i="0" dirty="0" err="1">
                <a:solidFill>
                  <a:srgbClr val="FFFFFF"/>
                </a:solidFill>
                <a:effectLst/>
                <a:latin typeface="+mj-lt"/>
              </a:rPr>
              <a:t>Resmi</a:t>
            </a:r>
            <a:r>
              <a:rPr lang="en-US" sz="1400" b="1" i="0" dirty="0">
                <a:solidFill>
                  <a:srgbClr val="FFFFFF"/>
                </a:solidFill>
                <a:effectLst/>
                <a:latin typeface="+mj-lt"/>
              </a:rPr>
              <a:t> </a:t>
            </a:r>
            <a:r>
              <a:rPr lang="en-US" sz="1400" b="1" i="0" dirty="0" err="1">
                <a:solidFill>
                  <a:srgbClr val="FFFFFF"/>
                </a:solidFill>
                <a:effectLst/>
                <a:latin typeface="+mj-lt"/>
              </a:rPr>
              <a:t>borsalar</a:t>
            </a:r>
            <a:r>
              <a:rPr lang="en-US" sz="1400" b="1" i="0" dirty="0">
                <a:solidFill>
                  <a:srgbClr val="FFFFFF"/>
                </a:solidFill>
                <a:effectLst/>
                <a:latin typeface="+mj-lt"/>
              </a:rPr>
              <a:t> </a:t>
            </a:r>
            <a:r>
              <a:rPr lang="en-US" sz="1400" b="1" i="0" dirty="0" err="1">
                <a:solidFill>
                  <a:srgbClr val="FFFFFF"/>
                </a:solidFill>
                <a:effectLst/>
                <a:latin typeface="+mj-lt"/>
              </a:rPr>
              <a:t>sözleşmelerin</a:t>
            </a:r>
            <a:r>
              <a:rPr lang="en-US" sz="1400" b="1" i="0" dirty="0">
                <a:solidFill>
                  <a:srgbClr val="FFFFFF"/>
                </a:solidFill>
                <a:effectLst/>
                <a:latin typeface="+mj-lt"/>
              </a:rPr>
              <a:t> </a:t>
            </a:r>
            <a:r>
              <a:rPr lang="en-US" sz="1400" b="1" i="0" dirty="0" err="1">
                <a:solidFill>
                  <a:srgbClr val="FFFFFF"/>
                </a:solidFill>
                <a:effectLst/>
                <a:latin typeface="+mj-lt"/>
              </a:rPr>
              <a:t>tüm</a:t>
            </a:r>
            <a:r>
              <a:rPr lang="en-US" sz="1400" b="1" i="0" dirty="0">
                <a:solidFill>
                  <a:srgbClr val="FFFFFF"/>
                </a:solidFill>
                <a:effectLst/>
                <a:latin typeface="+mj-lt"/>
              </a:rPr>
              <a:t> </a:t>
            </a:r>
            <a:r>
              <a:rPr lang="en-US" sz="1400" b="1" i="0" dirty="0" err="1">
                <a:solidFill>
                  <a:srgbClr val="FFFFFF"/>
                </a:solidFill>
                <a:effectLst/>
                <a:latin typeface="+mj-lt"/>
              </a:rPr>
              <a:t>özelliklerini</a:t>
            </a:r>
            <a:r>
              <a:rPr lang="en-US" sz="1400" b="1" i="0" dirty="0">
                <a:solidFill>
                  <a:srgbClr val="FFFFFF"/>
                </a:solidFill>
                <a:effectLst/>
                <a:latin typeface="+mj-lt"/>
              </a:rPr>
              <a:t> </a:t>
            </a:r>
            <a:r>
              <a:rPr lang="en-US" sz="1400" b="1" i="0" dirty="0" err="1">
                <a:solidFill>
                  <a:srgbClr val="FFFFFF"/>
                </a:solidFill>
                <a:effectLst/>
                <a:latin typeface="+mj-lt"/>
              </a:rPr>
              <a:t>önceden</a:t>
            </a:r>
            <a:r>
              <a:rPr lang="en-US" sz="1400" b="1" i="0" dirty="0">
                <a:solidFill>
                  <a:srgbClr val="FFFFFF"/>
                </a:solidFill>
                <a:effectLst/>
                <a:latin typeface="+mj-lt"/>
              </a:rPr>
              <a:t> </a:t>
            </a:r>
            <a:r>
              <a:rPr lang="en-US" sz="1400" b="1" i="0" dirty="0" err="1">
                <a:solidFill>
                  <a:srgbClr val="FFFFFF"/>
                </a:solidFill>
                <a:effectLst/>
                <a:latin typeface="+mj-lt"/>
              </a:rPr>
              <a:t>belirlemiştir</a:t>
            </a:r>
            <a:r>
              <a:rPr lang="en-US" sz="1400" b="1" i="0" dirty="0">
                <a:solidFill>
                  <a:srgbClr val="FFFFFF"/>
                </a:solidFill>
                <a:effectLst/>
                <a:latin typeface="+mj-lt"/>
              </a:rPr>
              <a:t> </a:t>
            </a:r>
            <a:r>
              <a:rPr lang="en-US" sz="1400" b="1" i="0" dirty="0" err="1">
                <a:solidFill>
                  <a:srgbClr val="FFFFFF"/>
                </a:solidFill>
                <a:effectLst/>
                <a:latin typeface="+mj-lt"/>
              </a:rPr>
              <a:t>ve</a:t>
            </a:r>
            <a:r>
              <a:rPr lang="en-US" sz="1400" b="1" i="0" dirty="0">
                <a:solidFill>
                  <a:srgbClr val="FFFFFF"/>
                </a:solidFill>
                <a:effectLst/>
                <a:latin typeface="+mj-lt"/>
              </a:rPr>
              <a:t> </a:t>
            </a:r>
            <a:r>
              <a:rPr lang="en-US" sz="1400" b="1" i="0" dirty="0" err="1">
                <a:solidFill>
                  <a:srgbClr val="FFFFFF"/>
                </a:solidFill>
                <a:effectLst/>
                <a:latin typeface="+mj-lt"/>
              </a:rPr>
              <a:t>durağandır</a:t>
            </a:r>
            <a:r>
              <a:rPr lang="en-US" sz="1400" b="1" i="0" dirty="0">
                <a:solidFill>
                  <a:srgbClr val="FFFFFF"/>
                </a:solidFill>
                <a:effectLst/>
                <a:latin typeface="+mj-lt"/>
              </a:rPr>
              <a:t>. </a:t>
            </a:r>
            <a:r>
              <a:rPr lang="en-US" sz="1400" b="1" i="0" dirty="0" err="1">
                <a:solidFill>
                  <a:srgbClr val="FFFFFF"/>
                </a:solidFill>
                <a:effectLst/>
                <a:latin typeface="+mj-lt"/>
              </a:rPr>
              <a:t>Ancak</a:t>
            </a:r>
            <a:r>
              <a:rPr lang="en-US" sz="1400" b="1" i="0" dirty="0">
                <a:solidFill>
                  <a:srgbClr val="FFFFFF"/>
                </a:solidFill>
                <a:effectLst/>
                <a:latin typeface="+mj-lt"/>
              </a:rPr>
              <a:t> </a:t>
            </a:r>
            <a:r>
              <a:rPr lang="en-US" sz="1400" b="1" i="0" dirty="0" err="1">
                <a:solidFill>
                  <a:srgbClr val="FFFFFF"/>
                </a:solidFill>
                <a:effectLst/>
                <a:latin typeface="+mj-lt"/>
              </a:rPr>
              <a:t>borsa</a:t>
            </a:r>
            <a:r>
              <a:rPr lang="en-US" sz="1400" b="1" i="0" dirty="0">
                <a:solidFill>
                  <a:srgbClr val="FFFFFF"/>
                </a:solidFill>
                <a:effectLst/>
                <a:latin typeface="+mj-lt"/>
              </a:rPr>
              <a:t>, </a:t>
            </a:r>
            <a:r>
              <a:rPr lang="en-US" sz="1400" b="1" i="0" dirty="0" err="1">
                <a:solidFill>
                  <a:srgbClr val="FFFFFF"/>
                </a:solidFill>
                <a:effectLst/>
                <a:latin typeface="+mj-lt"/>
              </a:rPr>
              <a:t>piyasa</a:t>
            </a:r>
            <a:r>
              <a:rPr lang="en-US" sz="1400" b="1" i="0" dirty="0">
                <a:solidFill>
                  <a:srgbClr val="FFFFFF"/>
                </a:solidFill>
                <a:effectLst/>
                <a:latin typeface="+mj-lt"/>
              </a:rPr>
              <a:t> </a:t>
            </a:r>
            <a:r>
              <a:rPr lang="en-US" sz="1400" b="1" i="0" dirty="0" err="1">
                <a:solidFill>
                  <a:srgbClr val="FFFFFF"/>
                </a:solidFill>
                <a:effectLst/>
                <a:latin typeface="+mj-lt"/>
              </a:rPr>
              <a:t>koşullarına</a:t>
            </a:r>
            <a:r>
              <a:rPr lang="en-US" sz="1400" b="1" i="0" dirty="0">
                <a:solidFill>
                  <a:srgbClr val="FFFFFF"/>
                </a:solidFill>
                <a:effectLst/>
                <a:latin typeface="+mj-lt"/>
              </a:rPr>
              <a:t> </a:t>
            </a:r>
            <a:r>
              <a:rPr lang="en-US" sz="1400" b="1" i="0" dirty="0" err="1">
                <a:solidFill>
                  <a:srgbClr val="FFFFFF"/>
                </a:solidFill>
                <a:effectLst/>
                <a:latin typeface="+mj-lt"/>
              </a:rPr>
              <a:t>göre</a:t>
            </a:r>
            <a:r>
              <a:rPr lang="en-US" sz="1400" b="1" i="0" dirty="0">
                <a:solidFill>
                  <a:srgbClr val="FFFFFF"/>
                </a:solidFill>
                <a:effectLst/>
                <a:latin typeface="+mj-lt"/>
              </a:rPr>
              <a:t> </a:t>
            </a:r>
            <a:r>
              <a:rPr lang="en-US" sz="1400" b="1" i="0" dirty="0" err="1">
                <a:solidFill>
                  <a:srgbClr val="FFFFFF"/>
                </a:solidFill>
                <a:effectLst/>
                <a:latin typeface="+mj-lt"/>
              </a:rPr>
              <a:t>dilediği</a:t>
            </a:r>
            <a:r>
              <a:rPr lang="en-US" sz="1400" b="1" i="0" dirty="0">
                <a:solidFill>
                  <a:srgbClr val="FFFFFF"/>
                </a:solidFill>
                <a:effectLst/>
                <a:latin typeface="+mj-lt"/>
              </a:rPr>
              <a:t> zaman </a:t>
            </a:r>
            <a:r>
              <a:rPr lang="en-US" sz="1400" b="1" i="0" dirty="0" err="1">
                <a:solidFill>
                  <a:srgbClr val="FFFFFF"/>
                </a:solidFill>
                <a:effectLst/>
                <a:latin typeface="+mj-lt"/>
              </a:rPr>
              <a:t>sözleşme</a:t>
            </a:r>
            <a:r>
              <a:rPr lang="en-US" sz="1400" b="1" i="0" dirty="0">
                <a:solidFill>
                  <a:srgbClr val="FFFFFF"/>
                </a:solidFill>
                <a:effectLst/>
                <a:latin typeface="+mj-lt"/>
              </a:rPr>
              <a:t> </a:t>
            </a:r>
            <a:r>
              <a:rPr lang="en-US" sz="1400" b="1" i="0" dirty="0" err="1">
                <a:solidFill>
                  <a:srgbClr val="FFFFFF"/>
                </a:solidFill>
                <a:effectLst/>
                <a:latin typeface="+mj-lt"/>
              </a:rPr>
              <a:t>özelliklerini</a:t>
            </a:r>
            <a:r>
              <a:rPr lang="en-US" sz="1400" b="1" i="0" dirty="0">
                <a:solidFill>
                  <a:srgbClr val="FFFFFF"/>
                </a:solidFill>
                <a:effectLst/>
                <a:latin typeface="+mj-lt"/>
              </a:rPr>
              <a:t> </a:t>
            </a:r>
            <a:r>
              <a:rPr lang="en-US" sz="1400" b="1" i="0" dirty="0" err="1">
                <a:solidFill>
                  <a:srgbClr val="FFFFFF"/>
                </a:solidFill>
                <a:effectLst/>
                <a:latin typeface="+mj-lt"/>
              </a:rPr>
              <a:t>değiştirebilir</a:t>
            </a:r>
            <a:r>
              <a:rPr lang="en-US" sz="1400" b="1" i="0" dirty="0">
                <a:solidFill>
                  <a:srgbClr val="FFFFFF"/>
                </a:solidFill>
                <a:effectLst/>
                <a:latin typeface="+mj-lt"/>
              </a:rPr>
              <a:t>. Forward </a:t>
            </a:r>
            <a:r>
              <a:rPr lang="en-US" sz="1400" b="1" i="0" dirty="0" err="1">
                <a:solidFill>
                  <a:srgbClr val="FFFFFF"/>
                </a:solidFill>
                <a:effectLst/>
                <a:latin typeface="+mj-lt"/>
              </a:rPr>
              <a:t>işlemleri</a:t>
            </a:r>
            <a:r>
              <a:rPr lang="en-US" sz="1400" b="1" i="0" dirty="0">
                <a:solidFill>
                  <a:srgbClr val="FFFFFF"/>
                </a:solidFill>
                <a:effectLst/>
                <a:latin typeface="+mj-lt"/>
              </a:rPr>
              <a:t> </a:t>
            </a:r>
            <a:r>
              <a:rPr lang="en-US" sz="1400" b="1" i="0" dirty="0" err="1">
                <a:solidFill>
                  <a:srgbClr val="FFFFFF"/>
                </a:solidFill>
                <a:effectLst/>
                <a:latin typeface="+mj-lt"/>
              </a:rPr>
              <a:t>ise</a:t>
            </a:r>
            <a:r>
              <a:rPr lang="en-US" sz="1400" b="1" i="0" dirty="0">
                <a:solidFill>
                  <a:srgbClr val="FFFFFF"/>
                </a:solidFill>
                <a:effectLst/>
                <a:latin typeface="+mj-lt"/>
              </a:rPr>
              <a:t> </a:t>
            </a:r>
            <a:r>
              <a:rPr lang="en-US" sz="1400" b="1" i="0" dirty="0" err="1">
                <a:solidFill>
                  <a:srgbClr val="FFFFFF"/>
                </a:solidFill>
                <a:effectLst/>
                <a:latin typeface="+mj-lt"/>
              </a:rPr>
              <a:t>ölçünlü</a:t>
            </a:r>
            <a:r>
              <a:rPr lang="en-US" sz="1400" b="1" i="0" dirty="0">
                <a:solidFill>
                  <a:srgbClr val="FFFFFF"/>
                </a:solidFill>
                <a:effectLst/>
                <a:latin typeface="+mj-lt"/>
              </a:rPr>
              <a:t> </a:t>
            </a:r>
            <a:r>
              <a:rPr lang="en-US" sz="1400" b="1" i="0" dirty="0" err="1">
                <a:solidFill>
                  <a:srgbClr val="FFFFFF"/>
                </a:solidFill>
                <a:effectLst/>
                <a:latin typeface="+mj-lt"/>
              </a:rPr>
              <a:t>değildir</a:t>
            </a:r>
            <a:r>
              <a:rPr lang="en-US" sz="1400" b="1" i="0" dirty="0">
                <a:solidFill>
                  <a:srgbClr val="FFFFFF"/>
                </a:solidFill>
                <a:effectLst/>
                <a:latin typeface="+mj-lt"/>
              </a:rPr>
              <a:t>. Forward </a:t>
            </a:r>
            <a:r>
              <a:rPr lang="en-US" sz="1400" b="1" i="0" dirty="0" err="1">
                <a:solidFill>
                  <a:srgbClr val="FFFFFF"/>
                </a:solidFill>
                <a:effectLst/>
                <a:latin typeface="+mj-lt"/>
              </a:rPr>
              <a:t>işlemleri</a:t>
            </a:r>
            <a:r>
              <a:rPr lang="en-US" sz="1400" b="1" i="0" dirty="0">
                <a:solidFill>
                  <a:srgbClr val="FFFFFF"/>
                </a:solidFill>
                <a:effectLst/>
                <a:latin typeface="+mj-lt"/>
              </a:rPr>
              <a:t> </a:t>
            </a:r>
            <a:r>
              <a:rPr lang="en-US" sz="1400" b="1" i="0" dirty="0" err="1">
                <a:solidFill>
                  <a:srgbClr val="FFFFFF"/>
                </a:solidFill>
                <a:effectLst/>
                <a:latin typeface="+mj-lt"/>
              </a:rPr>
              <a:t>bireylerle</a:t>
            </a:r>
            <a:r>
              <a:rPr lang="en-US" sz="1400" b="1" i="0" dirty="0">
                <a:solidFill>
                  <a:srgbClr val="FFFFFF"/>
                </a:solidFill>
                <a:effectLst/>
                <a:latin typeface="+mj-lt"/>
              </a:rPr>
              <a:t> </a:t>
            </a:r>
            <a:r>
              <a:rPr lang="en-US" sz="1400" b="1" i="0" dirty="0" err="1">
                <a:solidFill>
                  <a:srgbClr val="FFFFFF"/>
                </a:solidFill>
                <a:effectLst/>
                <a:latin typeface="+mj-lt"/>
              </a:rPr>
              <a:t>bankalar</a:t>
            </a:r>
            <a:r>
              <a:rPr lang="en-US" sz="1400" b="1" i="0" dirty="0">
                <a:solidFill>
                  <a:srgbClr val="FFFFFF"/>
                </a:solidFill>
                <a:effectLst/>
                <a:latin typeface="+mj-lt"/>
              </a:rPr>
              <a:t> </a:t>
            </a:r>
            <a:r>
              <a:rPr lang="en-US" sz="1400" b="1" i="0" dirty="0" err="1">
                <a:solidFill>
                  <a:srgbClr val="FFFFFF"/>
                </a:solidFill>
                <a:effectLst/>
                <a:latin typeface="+mj-lt"/>
              </a:rPr>
              <a:t>ya</a:t>
            </a:r>
            <a:r>
              <a:rPr lang="en-US" sz="1400" b="1" i="0" dirty="0">
                <a:solidFill>
                  <a:srgbClr val="FFFFFF"/>
                </a:solidFill>
                <a:effectLst/>
                <a:latin typeface="+mj-lt"/>
              </a:rPr>
              <a:t> da </a:t>
            </a:r>
            <a:r>
              <a:rPr lang="en-US" sz="1400" b="1" i="0" dirty="0" err="1">
                <a:solidFill>
                  <a:srgbClr val="FFFFFF"/>
                </a:solidFill>
                <a:effectLst/>
                <a:latin typeface="+mj-lt"/>
              </a:rPr>
              <a:t>bankalarla</a:t>
            </a:r>
            <a:r>
              <a:rPr lang="en-US" sz="1400" b="1" i="0" dirty="0">
                <a:solidFill>
                  <a:srgbClr val="FFFFFF"/>
                </a:solidFill>
                <a:effectLst/>
                <a:latin typeface="+mj-lt"/>
              </a:rPr>
              <a:t> </a:t>
            </a:r>
            <a:r>
              <a:rPr lang="en-US" sz="1400" b="1" i="0" dirty="0" err="1">
                <a:solidFill>
                  <a:srgbClr val="FFFFFF"/>
                </a:solidFill>
                <a:effectLst/>
                <a:latin typeface="+mj-lt"/>
              </a:rPr>
              <a:t>bankalar</a:t>
            </a:r>
            <a:r>
              <a:rPr lang="en-US" sz="1400" b="1" i="0" dirty="0">
                <a:solidFill>
                  <a:srgbClr val="FFFFFF"/>
                </a:solidFill>
                <a:effectLst/>
                <a:latin typeface="+mj-lt"/>
              </a:rPr>
              <a:t> </a:t>
            </a:r>
            <a:r>
              <a:rPr lang="en-US" sz="1400" b="1" i="0" dirty="0" err="1">
                <a:solidFill>
                  <a:srgbClr val="FFFFFF"/>
                </a:solidFill>
                <a:effectLst/>
                <a:latin typeface="+mj-lt"/>
              </a:rPr>
              <a:t>arasında</a:t>
            </a:r>
            <a:r>
              <a:rPr lang="en-US" sz="1400" b="1" i="0" dirty="0">
                <a:solidFill>
                  <a:srgbClr val="FFFFFF"/>
                </a:solidFill>
                <a:effectLst/>
                <a:latin typeface="+mj-lt"/>
              </a:rPr>
              <a:t> </a:t>
            </a:r>
            <a:r>
              <a:rPr lang="en-US" sz="1400" b="1" i="0" dirty="0" err="1">
                <a:solidFill>
                  <a:srgbClr val="FFFFFF"/>
                </a:solidFill>
                <a:effectLst/>
                <a:latin typeface="+mj-lt"/>
              </a:rPr>
              <a:t>gerçekleştirilmektedir</a:t>
            </a:r>
            <a:r>
              <a:rPr lang="en-US" sz="1400" b="1" i="0" dirty="0">
                <a:solidFill>
                  <a:srgbClr val="FFFFFF"/>
                </a:solidFill>
                <a:effectLst/>
                <a:latin typeface="+mj-lt"/>
              </a:rPr>
              <a:t>.</a:t>
            </a:r>
            <a:br>
              <a:rPr lang="en-US" sz="1400" b="1" dirty="0">
                <a:solidFill>
                  <a:srgbClr val="FFFFFF"/>
                </a:solidFill>
                <a:latin typeface="+mj-lt"/>
              </a:rPr>
            </a:br>
            <a:br>
              <a:rPr lang="en-US" sz="1400" b="1" dirty="0">
                <a:solidFill>
                  <a:srgbClr val="FFFFFF"/>
                </a:solidFill>
                <a:latin typeface="+mj-lt"/>
              </a:rPr>
            </a:br>
            <a:br>
              <a:rPr lang="en-US" sz="1400" b="1" dirty="0">
                <a:solidFill>
                  <a:srgbClr val="FFFFFF"/>
                </a:solidFill>
                <a:latin typeface="+mj-lt"/>
              </a:rPr>
            </a:br>
            <a:endParaRPr lang="en-US" sz="1400" b="1" dirty="0">
              <a:solidFill>
                <a:srgbClr val="FFFFFF"/>
              </a:solidFill>
              <a:latin typeface="+mj-lt"/>
            </a:endParaRPr>
          </a:p>
        </p:txBody>
      </p:sp>
      <p:sp>
        <p:nvSpPr>
          <p:cNvPr id="13" name="Rectangle 12">
            <a:extLst>
              <a:ext uri="{FF2B5EF4-FFF2-40B4-BE49-F238E27FC236}">
                <a16:creationId xmlns:a16="http://schemas.microsoft.com/office/drawing/2014/main" id="{B5899359-8523-4D4D-B568-3FDFAF982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E9C9585-DA89-4D7E-BCDF-576461A1A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çerik Yer Tutucusu 5">
            <a:extLst>
              <a:ext uri="{FF2B5EF4-FFF2-40B4-BE49-F238E27FC236}">
                <a16:creationId xmlns:a16="http://schemas.microsoft.com/office/drawing/2014/main" id="{946E9E3E-715F-4FF3-9343-8FEB13FBAD5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64692" y="1242874"/>
            <a:ext cx="4159568" cy="4057095"/>
          </a:xfrm>
          <a:prstGeom prst="rect">
            <a:avLst/>
          </a:prstGeom>
        </p:spPr>
      </p:pic>
    </p:spTree>
    <p:extLst>
      <p:ext uri="{BB962C8B-B14F-4D97-AF65-F5344CB8AC3E}">
        <p14:creationId xmlns:p14="http://schemas.microsoft.com/office/powerpoint/2010/main" val="1559254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966902-D9A1-4E1F-A28E-C2E99ECA8A5C}"/>
              </a:ext>
            </a:extLst>
          </p:cNvPr>
          <p:cNvSpPr>
            <a:spLocks noGrp="1"/>
          </p:cNvSpPr>
          <p:nvPr>
            <p:ph type="title"/>
          </p:nvPr>
        </p:nvSpPr>
        <p:spPr>
          <a:xfrm>
            <a:off x="665825" y="2708804"/>
            <a:ext cx="3844031" cy="1440394"/>
          </a:xfrm>
          <a:noFill/>
          <a:ln>
            <a:solidFill>
              <a:schemeClr val="tx1"/>
            </a:solidFill>
          </a:ln>
        </p:spPr>
        <p:txBody>
          <a:bodyPr>
            <a:normAutofit fontScale="90000"/>
          </a:bodyPr>
          <a:lstStyle/>
          <a:p>
            <a:r>
              <a:rPr lang="tr-TR" sz="2200" b="1" dirty="0" err="1">
                <a:solidFill>
                  <a:schemeClr val="tx1"/>
                </a:solidFill>
              </a:rPr>
              <a:t>Forward</a:t>
            </a:r>
            <a:r>
              <a:rPr lang="tr-TR" sz="2200" b="1" dirty="0">
                <a:solidFill>
                  <a:schemeClr val="tx1"/>
                </a:solidFill>
              </a:rPr>
              <a:t> ve </a:t>
            </a:r>
            <a:r>
              <a:rPr lang="tr-TR" sz="2200" b="1" dirty="0" err="1">
                <a:solidFill>
                  <a:schemeClr val="tx1"/>
                </a:solidFill>
              </a:rPr>
              <a:t>futures</a:t>
            </a:r>
            <a:r>
              <a:rPr lang="tr-TR" sz="2200" b="1" dirty="0">
                <a:solidFill>
                  <a:schemeClr val="tx1"/>
                </a:solidFill>
              </a:rPr>
              <a:t> arasındaki farklar</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D7079AA7-93A6-4396-9669-B3209F6CFC04}"/>
              </a:ext>
            </a:extLst>
          </p:cNvPr>
          <p:cNvSpPr>
            <a:spLocks noGrp="1"/>
          </p:cNvSpPr>
          <p:nvPr>
            <p:ph idx="1"/>
          </p:nvPr>
        </p:nvSpPr>
        <p:spPr>
          <a:xfrm>
            <a:off x="6049182" y="905522"/>
            <a:ext cx="5408696" cy="5149838"/>
          </a:xfrm>
        </p:spPr>
        <p:txBody>
          <a:bodyPr anchor="ctr">
            <a:noAutofit/>
          </a:bodyPr>
          <a:lstStyle/>
          <a:p>
            <a:pPr>
              <a:lnSpc>
                <a:spcPct val="90000"/>
              </a:lnSpc>
            </a:pPr>
            <a:r>
              <a:rPr lang="tr-TR" sz="1600" b="1" i="0" dirty="0">
                <a:solidFill>
                  <a:schemeClr val="bg1"/>
                </a:solidFill>
                <a:effectLst/>
                <a:latin typeface="+mj-lt"/>
              </a:rPr>
              <a:t>2) Sözleşme büyüklüğü yönünden (in </a:t>
            </a:r>
            <a:r>
              <a:rPr lang="tr-TR" sz="1600" b="1" i="0" dirty="0" err="1">
                <a:solidFill>
                  <a:schemeClr val="bg1"/>
                </a:solidFill>
                <a:effectLst/>
                <a:latin typeface="+mj-lt"/>
              </a:rPr>
              <a:t>terms</a:t>
            </a:r>
            <a:r>
              <a:rPr lang="tr-TR" sz="1600" b="1" i="0" dirty="0">
                <a:solidFill>
                  <a:schemeClr val="bg1"/>
                </a:solidFill>
                <a:effectLst/>
                <a:latin typeface="+mj-lt"/>
              </a:rPr>
              <a:t> of </a:t>
            </a:r>
            <a:r>
              <a:rPr lang="tr-TR" sz="1600" b="1" i="0" dirty="0" err="1">
                <a:solidFill>
                  <a:schemeClr val="bg1"/>
                </a:solidFill>
                <a:effectLst/>
                <a:latin typeface="+mj-lt"/>
              </a:rPr>
              <a:t>contract</a:t>
            </a:r>
            <a:r>
              <a:rPr lang="tr-TR" sz="1600" b="1" i="0" dirty="0">
                <a:solidFill>
                  <a:schemeClr val="bg1"/>
                </a:solidFill>
                <a:effectLst/>
                <a:latin typeface="+mj-lt"/>
              </a:rPr>
              <a:t> size)  </a:t>
            </a:r>
          </a:p>
          <a:p>
            <a:pPr>
              <a:lnSpc>
                <a:spcPct val="90000"/>
              </a:lnSpc>
            </a:pPr>
            <a:r>
              <a:rPr lang="tr-TR" sz="1600" b="1" i="0" dirty="0">
                <a:solidFill>
                  <a:schemeClr val="bg1"/>
                </a:solidFill>
                <a:effectLst/>
                <a:latin typeface="+mj-lt"/>
              </a:rPr>
              <a:t>  </a:t>
            </a:r>
            <a:r>
              <a:rPr lang="tr-TR" sz="1600" b="1" i="0" dirty="0" err="1">
                <a:solidFill>
                  <a:schemeClr val="bg1"/>
                </a:solidFill>
                <a:effectLst/>
                <a:latin typeface="+mj-lt"/>
              </a:rPr>
              <a:t>Future</a:t>
            </a:r>
            <a:r>
              <a:rPr lang="tr-TR" sz="1600" b="1" i="0" dirty="0">
                <a:solidFill>
                  <a:schemeClr val="bg1"/>
                </a:solidFill>
                <a:effectLst/>
                <a:latin typeface="+mj-lt"/>
              </a:rPr>
              <a:t> sözleşmeler organize borsalarda işlem gördüğü için sözleşmelerin özellikleri daha önceden belirlenmiştir. Bu nedenle bu sözleşmelerin içerik ve vadeleri ölçünlüdür.    </a:t>
            </a:r>
            <a:r>
              <a:rPr lang="tr-TR" sz="1600" b="1" i="0" dirty="0" err="1">
                <a:solidFill>
                  <a:schemeClr val="bg1"/>
                </a:solidFill>
                <a:effectLst/>
                <a:latin typeface="+mj-lt"/>
              </a:rPr>
              <a:t>Forward</a:t>
            </a:r>
            <a:r>
              <a:rPr lang="tr-TR" sz="1600" b="1" i="0" dirty="0">
                <a:solidFill>
                  <a:schemeClr val="bg1"/>
                </a:solidFill>
                <a:effectLst/>
                <a:latin typeface="+mj-lt"/>
              </a:rPr>
              <a:t> sözleşmelerde ise taraflar gereksinimlerine göre sözleşme düzenlerler. Dolayısıyla </a:t>
            </a:r>
            <a:r>
              <a:rPr lang="tr-TR" sz="1600" b="1" i="0" dirty="0" err="1">
                <a:solidFill>
                  <a:schemeClr val="bg1"/>
                </a:solidFill>
                <a:effectLst/>
                <a:latin typeface="+mj-lt"/>
              </a:rPr>
              <a:t>forward</a:t>
            </a:r>
            <a:r>
              <a:rPr lang="tr-TR" sz="1600" b="1" i="0" dirty="0">
                <a:solidFill>
                  <a:schemeClr val="bg1"/>
                </a:solidFill>
                <a:effectLst/>
                <a:latin typeface="+mj-lt"/>
              </a:rPr>
              <a:t> sözleşmeleri ölçünlü olmayıp çeşitlilik gösterir.</a:t>
            </a:r>
            <a:br>
              <a:rPr lang="tr-TR" sz="1600" b="1" dirty="0">
                <a:solidFill>
                  <a:schemeClr val="bg1"/>
                </a:solidFill>
                <a:latin typeface="+mj-lt"/>
              </a:rPr>
            </a:br>
            <a:br>
              <a:rPr lang="tr-TR" sz="1600" b="1" dirty="0">
                <a:solidFill>
                  <a:schemeClr val="bg1"/>
                </a:solidFill>
                <a:latin typeface="+mj-lt"/>
              </a:rPr>
            </a:br>
            <a:br>
              <a:rPr lang="tr-TR" sz="1600" b="1" dirty="0">
                <a:solidFill>
                  <a:schemeClr val="bg1"/>
                </a:solidFill>
                <a:latin typeface="+mj-lt"/>
              </a:rPr>
            </a:br>
            <a:r>
              <a:rPr lang="tr-TR" sz="1600" b="1" i="0" dirty="0">
                <a:solidFill>
                  <a:schemeClr val="bg1"/>
                </a:solidFill>
                <a:effectLst/>
                <a:latin typeface="+mj-lt"/>
              </a:rPr>
              <a:t>3) Vade yönünden (in </a:t>
            </a:r>
            <a:r>
              <a:rPr lang="tr-TR" sz="1600" b="1" i="0" dirty="0" err="1">
                <a:solidFill>
                  <a:schemeClr val="bg1"/>
                </a:solidFill>
                <a:effectLst/>
                <a:latin typeface="+mj-lt"/>
              </a:rPr>
              <a:t>terms</a:t>
            </a:r>
            <a:r>
              <a:rPr lang="tr-TR" sz="1600" b="1" i="0" dirty="0">
                <a:solidFill>
                  <a:schemeClr val="bg1"/>
                </a:solidFill>
                <a:effectLst/>
                <a:latin typeface="+mj-lt"/>
              </a:rPr>
              <a:t> of </a:t>
            </a:r>
            <a:r>
              <a:rPr lang="tr-TR" sz="1600" b="1" i="0" dirty="0" err="1">
                <a:solidFill>
                  <a:schemeClr val="bg1"/>
                </a:solidFill>
                <a:effectLst/>
                <a:latin typeface="+mj-lt"/>
              </a:rPr>
              <a:t>maturity</a:t>
            </a:r>
            <a:r>
              <a:rPr lang="tr-TR" sz="1600" b="1" i="0" dirty="0">
                <a:solidFill>
                  <a:schemeClr val="bg1"/>
                </a:solidFill>
                <a:effectLst/>
                <a:latin typeface="+mj-lt"/>
              </a:rPr>
              <a:t>)   </a:t>
            </a:r>
          </a:p>
          <a:p>
            <a:pPr>
              <a:lnSpc>
                <a:spcPct val="90000"/>
              </a:lnSpc>
            </a:pPr>
            <a:r>
              <a:rPr lang="tr-TR" sz="1600" b="1" i="0" dirty="0">
                <a:solidFill>
                  <a:schemeClr val="bg1"/>
                </a:solidFill>
                <a:effectLst/>
                <a:latin typeface="+mj-lt"/>
              </a:rPr>
              <a:t> </a:t>
            </a:r>
            <a:r>
              <a:rPr lang="tr-TR" sz="1600" b="1" i="0" dirty="0" err="1">
                <a:solidFill>
                  <a:schemeClr val="bg1"/>
                </a:solidFill>
                <a:effectLst/>
                <a:latin typeface="+mj-lt"/>
              </a:rPr>
              <a:t>Futures</a:t>
            </a:r>
            <a:r>
              <a:rPr lang="tr-TR" sz="1600" b="1" i="0" dirty="0">
                <a:solidFill>
                  <a:schemeClr val="bg1"/>
                </a:solidFill>
                <a:effectLst/>
                <a:latin typeface="+mj-lt"/>
              </a:rPr>
              <a:t> işlem sözleşmelerinde vade sonuna kadar bekleme zorunluluğu yoktur. Yatırımcı açmış olduğu pozisyonu vade bitiminden önceki istediği zaman kapatabilir.    </a:t>
            </a:r>
            <a:r>
              <a:rPr lang="tr-TR" sz="1600" b="1" i="0" dirty="0" err="1">
                <a:solidFill>
                  <a:schemeClr val="bg1"/>
                </a:solidFill>
                <a:effectLst/>
                <a:latin typeface="+mj-lt"/>
              </a:rPr>
              <a:t>Forward</a:t>
            </a:r>
            <a:r>
              <a:rPr lang="tr-TR" sz="1600" b="1" i="0" dirty="0">
                <a:solidFill>
                  <a:schemeClr val="bg1"/>
                </a:solidFill>
                <a:effectLst/>
                <a:latin typeface="+mj-lt"/>
              </a:rPr>
              <a:t> işlem sözleşmelerinde ise vade sonuna kadar bekleme zorunluluğu vardır. </a:t>
            </a:r>
            <a:r>
              <a:rPr lang="tr-TR" sz="1600" b="1" i="0" dirty="0" err="1">
                <a:solidFill>
                  <a:schemeClr val="bg1"/>
                </a:solidFill>
                <a:effectLst/>
                <a:latin typeface="+mj-lt"/>
              </a:rPr>
              <a:t>Future</a:t>
            </a:r>
            <a:r>
              <a:rPr lang="tr-TR" sz="1600" b="1" i="0" dirty="0">
                <a:solidFill>
                  <a:schemeClr val="bg1"/>
                </a:solidFill>
                <a:effectLst/>
                <a:latin typeface="+mj-lt"/>
              </a:rPr>
              <a:t> işlem sözleşmelerinde vade ayları önceden belirlenmiştir. Sözleşmelere ait farklı vade ayları genellikle bir yıldan uzun değildir. </a:t>
            </a:r>
            <a:r>
              <a:rPr lang="tr-TR" sz="1600" b="1" i="0" dirty="0" err="1">
                <a:solidFill>
                  <a:schemeClr val="bg1"/>
                </a:solidFill>
                <a:effectLst/>
                <a:latin typeface="+mj-lt"/>
              </a:rPr>
              <a:t>Forward</a:t>
            </a:r>
            <a:r>
              <a:rPr lang="tr-TR" sz="1600" b="1" i="0" dirty="0">
                <a:solidFill>
                  <a:schemeClr val="bg1"/>
                </a:solidFill>
                <a:effectLst/>
                <a:latin typeface="+mj-lt"/>
              </a:rPr>
              <a:t> işlemlerinde taraflar karşılıklı yaptığı sözleşmede gereksinimlere göre vade belirlenir ve bazen vade süresi bir yıldan daha uzun süreli olabilmektedir.</a:t>
            </a:r>
            <a:br>
              <a:rPr lang="tr-TR" sz="1600" b="1" dirty="0">
                <a:solidFill>
                  <a:schemeClr val="bg1"/>
                </a:solidFill>
                <a:latin typeface="+mj-lt"/>
              </a:rPr>
            </a:br>
            <a:br>
              <a:rPr lang="tr-TR" sz="1600" b="1" dirty="0">
                <a:solidFill>
                  <a:schemeClr val="bg1"/>
                </a:solidFill>
                <a:latin typeface="+mj-lt"/>
              </a:rPr>
            </a:br>
            <a:endParaRPr lang="tr-TR" sz="1600" b="1" dirty="0">
              <a:solidFill>
                <a:schemeClr val="bg1"/>
              </a:solidFill>
              <a:latin typeface="+mj-lt"/>
            </a:endParaRPr>
          </a:p>
        </p:txBody>
      </p:sp>
    </p:spTree>
    <p:extLst>
      <p:ext uri="{BB962C8B-B14F-4D97-AF65-F5344CB8AC3E}">
        <p14:creationId xmlns:p14="http://schemas.microsoft.com/office/powerpoint/2010/main" val="147167573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C1CA55-C3BF-42EA-8470-8B9CE7D6BE9F}"/>
              </a:ext>
            </a:extLst>
          </p:cNvPr>
          <p:cNvSpPr>
            <a:spLocks noGrp="1"/>
          </p:cNvSpPr>
          <p:nvPr>
            <p:ph type="title"/>
          </p:nvPr>
        </p:nvSpPr>
        <p:spPr>
          <a:xfrm>
            <a:off x="654223" y="2708802"/>
            <a:ext cx="3839873" cy="1440394"/>
          </a:xfrm>
          <a:noFill/>
          <a:ln>
            <a:solidFill>
              <a:schemeClr val="tx1"/>
            </a:solidFill>
          </a:ln>
        </p:spPr>
        <p:txBody>
          <a:bodyPr>
            <a:normAutofit fontScale="90000"/>
          </a:bodyPr>
          <a:lstStyle/>
          <a:p>
            <a:r>
              <a:rPr lang="tr-TR" sz="2200" b="1" dirty="0" err="1">
                <a:solidFill>
                  <a:schemeClr val="tx1"/>
                </a:solidFill>
              </a:rPr>
              <a:t>Forward</a:t>
            </a:r>
            <a:r>
              <a:rPr lang="tr-TR" sz="2200" b="1" dirty="0">
                <a:solidFill>
                  <a:schemeClr val="tx1"/>
                </a:solidFill>
              </a:rPr>
              <a:t> ve </a:t>
            </a:r>
            <a:r>
              <a:rPr lang="tr-TR" sz="2200" b="1" dirty="0" err="1">
                <a:solidFill>
                  <a:schemeClr val="tx1"/>
                </a:solidFill>
              </a:rPr>
              <a:t>futures</a:t>
            </a:r>
            <a:r>
              <a:rPr lang="tr-TR" sz="2200" b="1" dirty="0">
                <a:solidFill>
                  <a:schemeClr val="tx1"/>
                </a:solidFill>
              </a:rPr>
              <a:t> arasındaki farklar</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72695DA4-E2EE-4A5C-B652-05C45C2FD32B}"/>
              </a:ext>
            </a:extLst>
          </p:cNvPr>
          <p:cNvSpPr>
            <a:spLocks noGrp="1"/>
          </p:cNvSpPr>
          <p:nvPr>
            <p:ph idx="1"/>
          </p:nvPr>
        </p:nvSpPr>
        <p:spPr>
          <a:xfrm>
            <a:off x="6049182" y="802638"/>
            <a:ext cx="5408696" cy="5252722"/>
          </a:xfrm>
        </p:spPr>
        <p:txBody>
          <a:bodyPr anchor="ctr">
            <a:normAutofit/>
          </a:bodyPr>
          <a:lstStyle/>
          <a:p>
            <a:pPr>
              <a:lnSpc>
                <a:spcPct val="90000"/>
              </a:lnSpc>
            </a:pPr>
            <a:r>
              <a:rPr lang="tr-TR" sz="1400" b="1" i="0" dirty="0">
                <a:solidFill>
                  <a:schemeClr val="bg1"/>
                </a:solidFill>
                <a:effectLst/>
                <a:latin typeface="+mj-lt"/>
              </a:rPr>
              <a:t>4) Likidite yönünden (in </a:t>
            </a:r>
            <a:r>
              <a:rPr lang="tr-TR" sz="1400" b="1" i="0" dirty="0" err="1">
                <a:solidFill>
                  <a:schemeClr val="bg1"/>
                </a:solidFill>
                <a:effectLst/>
                <a:latin typeface="+mj-lt"/>
              </a:rPr>
              <a:t>terms</a:t>
            </a:r>
            <a:r>
              <a:rPr lang="tr-TR" sz="1400" b="1" i="0" dirty="0">
                <a:solidFill>
                  <a:schemeClr val="bg1"/>
                </a:solidFill>
                <a:effectLst/>
                <a:latin typeface="+mj-lt"/>
              </a:rPr>
              <a:t> of </a:t>
            </a:r>
            <a:r>
              <a:rPr lang="tr-TR" sz="1400" b="1" i="0" dirty="0" err="1">
                <a:solidFill>
                  <a:schemeClr val="bg1"/>
                </a:solidFill>
                <a:effectLst/>
                <a:latin typeface="+mj-lt"/>
              </a:rPr>
              <a:t>liquidity</a:t>
            </a:r>
            <a:r>
              <a:rPr lang="tr-TR" sz="1400" b="1" i="0" dirty="0">
                <a:solidFill>
                  <a:schemeClr val="bg1"/>
                </a:solidFill>
                <a:effectLst/>
                <a:latin typeface="+mj-lt"/>
              </a:rPr>
              <a:t>)   </a:t>
            </a:r>
          </a:p>
          <a:p>
            <a:pPr>
              <a:lnSpc>
                <a:spcPct val="90000"/>
              </a:lnSpc>
            </a:pPr>
            <a:r>
              <a:rPr lang="tr-TR" sz="1400" b="1" i="0" dirty="0">
                <a:solidFill>
                  <a:schemeClr val="bg1"/>
                </a:solidFill>
                <a:effectLst/>
                <a:latin typeface="+mj-lt"/>
              </a:rPr>
              <a:t> </a:t>
            </a:r>
            <a:r>
              <a:rPr lang="tr-TR" sz="1400" b="1" i="0" dirty="0" err="1">
                <a:solidFill>
                  <a:schemeClr val="bg1"/>
                </a:solidFill>
                <a:effectLst/>
                <a:latin typeface="+mj-lt"/>
              </a:rPr>
              <a:t>Futures</a:t>
            </a:r>
            <a:r>
              <a:rPr lang="tr-TR" sz="1400" b="1" i="0" dirty="0">
                <a:solidFill>
                  <a:schemeClr val="bg1"/>
                </a:solidFill>
                <a:effectLst/>
                <a:latin typeface="+mj-lt"/>
              </a:rPr>
              <a:t> işlem sözleşmeleri örgütlü borsalarda işlem gördüğünden ikincil bir piyasadır. Yatırımcıların kolaylıkla alım satım işlemi yapabildiği ikincil piyasalar, </a:t>
            </a:r>
            <a:r>
              <a:rPr lang="tr-TR" sz="1400" b="1" i="0" dirty="0" err="1">
                <a:solidFill>
                  <a:schemeClr val="bg1"/>
                </a:solidFill>
                <a:effectLst/>
                <a:latin typeface="+mj-lt"/>
              </a:rPr>
              <a:t>forward</a:t>
            </a:r>
            <a:r>
              <a:rPr lang="tr-TR" sz="1400" b="1" i="0" dirty="0">
                <a:solidFill>
                  <a:schemeClr val="bg1"/>
                </a:solidFill>
                <a:effectLst/>
                <a:latin typeface="+mj-lt"/>
              </a:rPr>
              <a:t> işlem sözleşmelerine kıyasla likiditesi de yüksektir. Ancak toplam satış hacmi yönünden kıyaslandığında </a:t>
            </a:r>
            <a:r>
              <a:rPr lang="tr-TR" sz="1400" b="1" i="0" dirty="0" err="1">
                <a:solidFill>
                  <a:schemeClr val="bg1"/>
                </a:solidFill>
                <a:effectLst/>
                <a:latin typeface="+mj-lt"/>
              </a:rPr>
              <a:t>forward</a:t>
            </a:r>
            <a:r>
              <a:rPr lang="tr-TR" sz="1400" b="1" i="0" dirty="0">
                <a:solidFill>
                  <a:schemeClr val="bg1"/>
                </a:solidFill>
                <a:effectLst/>
                <a:latin typeface="+mj-lt"/>
              </a:rPr>
              <a:t> işlemleri </a:t>
            </a:r>
            <a:r>
              <a:rPr lang="tr-TR" sz="1400" b="1" i="0" dirty="0" err="1">
                <a:solidFill>
                  <a:schemeClr val="bg1"/>
                </a:solidFill>
                <a:effectLst/>
                <a:latin typeface="+mj-lt"/>
              </a:rPr>
              <a:t>future</a:t>
            </a:r>
            <a:r>
              <a:rPr lang="tr-TR" sz="1400" b="1" i="0" dirty="0">
                <a:solidFill>
                  <a:schemeClr val="bg1"/>
                </a:solidFill>
                <a:effectLst/>
                <a:latin typeface="+mj-lt"/>
              </a:rPr>
              <a:t> sözleşmelere karşın daha yüksek bir büyüklüğe sahiptir. </a:t>
            </a:r>
          </a:p>
          <a:p>
            <a:pPr>
              <a:lnSpc>
                <a:spcPct val="90000"/>
              </a:lnSpc>
            </a:pPr>
            <a:r>
              <a:rPr lang="tr-TR" sz="1400" b="1" i="0" dirty="0">
                <a:solidFill>
                  <a:schemeClr val="bg1"/>
                </a:solidFill>
                <a:effectLst/>
                <a:latin typeface="+mj-lt"/>
              </a:rPr>
              <a:t>5) Uzlaşma yönünden (in </a:t>
            </a:r>
            <a:r>
              <a:rPr lang="tr-TR" sz="1400" b="1" i="0" dirty="0" err="1">
                <a:solidFill>
                  <a:schemeClr val="bg1"/>
                </a:solidFill>
                <a:effectLst/>
                <a:latin typeface="+mj-lt"/>
              </a:rPr>
              <a:t>terms</a:t>
            </a:r>
            <a:r>
              <a:rPr lang="tr-TR" sz="1400" b="1" i="0" dirty="0">
                <a:solidFill>
                  <a:schemeClr val="bg1"/>
                </a:solidFill>
                <a:effectLst/>
                <a:latin typeface="+mj-lt"/>
              </a:rPr>
              <a:t> of </a:t>
            </a:r>
            <a:r>
              <a:rPr lang="tr-TR" sz="1400" b="1" i="0" dirty="0" err="1">
                <a:solidFill>
                  <a:schemeClr val="bg1"/>
                </a:solidFill>
                <a:effectLst/>
                <a:latin typeface="+mj-lt"/>
              </a:rPr>
              <a:t>reconciliation</a:t>
            </a:r>
            <a:r>
              <a:rPr lang="tr-TR" sz="1400" b="1" i="0" dirty="0">
                <a:solidFill>
                  <a:schemeClr val="bg1"/>
                </a:solidFill>
                <a:effectLst/>
                <a:latin typeface="+mj-lt"/>
              </a:rPr>
              <a:t>) </a:t>
            </a:r>
          </a:p>
          <a:p>
            <a:pPr>
              <a:lnSpc>
                <a:spcPct val="90000"/>
              </a:lnSpc>
            </a:pPr>
            <a:r>
              <a:rPr lang="tr-TR" sz="1400" b="1" i="0" dirty="0">
                <a:solidFill>
                  <a:schemeClr val="bg1"/>
                </a:solidFill>
                <a:effectLst/>
                <a:latin typeface="+mj-lt"/>
              </a:rPr>
              <a:t>   </a:t>
            </a:r>
            <a:r>
              <a:rPr lang="tr-TR" sz="1400" b="1" i="0" dirty="0" err="1">
                <a:solidFill>
                  <a:schemeClr val="bg1"/>
                </a:solidFill>
                <a:effectLst/>
                <a:latin typeface="+mj-lt"/>
              </a:rPr>
              <a:t>Futures</a:t>
            </a:r>
            <a:r>
              <a:rPr lang="tr-TR" sz="1400" b="1" i="0" dirty="0">
                <a:solidFill>
                  <a:schemeClr val="bg1"/>
                </a:solidFill>
                <a:effectLst/>
                <a:latin typeface="+mj-lt"/>
              </a:rPr>
              <a:t> işlem sözleşmeleri pozisyonuna sahip olan yatırımcının hesabında günlük olarak piyasaya değerlemesi yapılır.    Mark </a:t>
            </a:r>
            <a:r>
              <a:rPr lang="tr-TR" sz="1400" b="1" i="0" dirty="0" err="1">
                <a:solidFill>
                  <a:schemeClr val="bg1"/>
                </a:solidFill>
                <a:effectLst/>
                <a:latin typeface="+mj-lt"/>
              </a:rPr>
              <a:t>to</a:t>
            </a:r>
            <a:r>
              <a:rPr lang="tr-TR" sz="1400" b="1" i="0" dirty="0">
                <a:solidFill>
                  <a:schemeClr val="bg1"/>
                </a:solidFill>
                <a:effectLst/>
                <a:latin typeface="+mj-lt"/>
              </a:rPr>
              <a:t> market adı verilen bu değerleme ile yatırımcının hesabındaki yatırım araçlarının toplam değeri, taşıdığı vadeli işlem sözleşmelerine göre sürekli güncellenir.    Vadeli işlemlerde pozisyon alabilmek için istenilen en az güvence zorunluluğuna karşın, sürdürme güvencesi de sürekli olarak izlenmektedir.    Gün içi uzlaşma fiyatları ise sürdürme güvencesi ve güvence tamamlama çağrıları için kullanılmaktadır.    </a:t>
            </a:r>
            <a:r>
              <a:rPr lang="tr-TR" sz="1400" b="1" i="0" dirty="0" err="1">
                <a:solidFill>
                  <a:schemeClr val="bg1"/>
                </a:solidFill>
                <a:effectLst/>
                <a:latin typeface="+mj-lt"/>
              </a:rPr>
              <a:t>Forward</a:t>
            </a:r>
            <a:r>
              <a:rPr lang="tr-TR" sz="1400" b="1" i="0" dirty="0">
                <a:solidFill>
                  <a:schemeClr val="bg1"/>
                </a:solidFill>
                <a:effectLst/>
                <a:latin typeface="+mj-lt"/>
              </a:rPr>
              <a:t> işlemlerinde ise mark </a:t>
            </a:r>
            <a:r>
              <a:rPr lang="tr-TR" sz="1400" b="1" i="0" dirty="0" err="1">
                <a:solidFill>
                  <a:schemeClr val="bg1"/>
                </a:solidFill>
                <a:effectLst/>
                <a:latin typeface="+mj-lt"/>
              </a:rPr>
              <a:t>to</a:t>
            </a:r>
            <a:r>
              <a:rPr lang="tr-TR" sz="1400" b="1" i="0" dirty="0">
                <a:solidFill>
                  <a:schemeClr val="bg1"/>
                </a:solidFill>
                <a:effectLst/>
                <a:latin typeface="+mj-lt"/>
              </a:rPr>
              <a:t> market hesaplaması yoktur. Vade sonunda ki fiyat uzlaşma fiyatını belirler.</a:t>
            </a:r>
            <a:br>
              <a:rPr lang="tr-TR" sz="1400" b="1" dirty="0">
                <a:solidFill>
                  <a:schemeClr val="bg1"/>
                </a:solidFill>
                <a:latin typeface="+mj-lt"/>
              </a:rPr>
            </a:br>
            <a:br>
              <a:rPr lang="tr-TR" sz="1400" b="1" dirty="0">
                <a:solidFill>
                  <a:schemeClr val="bg1"/>
                </a:solidFill>
                <a:latin typeface="+mj-lt"/>
              </a:rPr>
            </a:br>
            <a:endParaRPr lang="tr-TR" sz="1400" b="1" dirty="0">
              <a:solidFill>
                <a:schemeClr val="bg1"/>
              </a:solidFill>
              <a:latin typeface="+mj-lt"/>
            </a:endParaRPr>
          </a:p>
        </p:txBody>
      </p:sp>
    </p:spTree>
    <p:extLst>
      <p:ext uri="{BB962C8B-B14F-4D97-AF65-F5344CB8AC3E}">
        <p14:creationId xmlns:p14="http://schemas.microsoft.com/office/powerpoint/2010/main" val="871466829"/>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CCDAD1-871F-440F-95E7-E718940FAAF0}"/>
              </a:ext>
            </a:extLst>
          </p:cNvPr>
          <p:cNvSpPr>
            <a:spLocks noGrp="1"/>
          </p:cNvSpPr>
          <p:nvPr>
            <p:ph type="title"/>
          </p:nvPr>
        </p:nvSpPr>
        <p:spPr>
          <a:xfrm>
            <a:off x="645346" y="2708802"/>
            <a:ext cx="3846816" cy="1440394"/>
          </a:xfrm>
          <a:noFill/>
          <a:ln>
            <a:solidFill>
              <a:schemeClr val="tx1"/>
            </a:solidFill>
          </a:ln>
        </p:spPr>
        <p:txBody>
          <a:bodyPr>
            <a:normAutofit fontScale="90000"/>
          </a:bodyPr>
          <a:lstStyle/>
          <a:p>
            <a:r>
              <a:rPr lang="tr-TR" sz="2200" b="1" dirty="0" err="1">
                <a:solidFill>
                  <a:schemeClr val="tx1"/>
                </a:solidFill>
              </a:rPr>
              <a:t>Forward</a:t>
            </a:r>
            <a:r>
              <a:rPr lang="tr-TR" sz="2200" b="1" dirty="0">
                <a:solidFill>
                  <a:schemeClr val="tx1"/>
                </a:solidFill>
              </a:rPr>
              <a:t> ve </a:t>
            </a:r>
            <a:r>
              <a:rPr lang="tr-TR" sz="2200" b="1" dirty="0" err="1">
                <a:solidFill>
                  <a:schemeClr val="tx1"/>
                </a:solidFill>
              </a:rPr>
              <a:t>futures</a:t>
            </a:r>
            <a:r>
              <a:rPr lang="tr-TR" sz="2200" b="1" dirty="0">
                <a:solidFill>
                  <a:schemeClr val="tx1"/>
                </a:solidFill>
              </a:rPr>
              <a:t> arasındaki farklar</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16D1231D-A321-41B5-AFBF-C11DAE998253}"/>
              </a:ext>
            </a:extLst>
          </p:cNvPr>
          <p:cNvSpPr>
            <a:spLocks noGrp="1"/>
          </p:cNvSpPr>
          <p:nvPr>
            <p:ph idx="1"/>
          </p:nvPr>
        </p:nvSpPr>
        <p:spPr>
          <a:xfrm>
            <a:off x="6049182" y="802638"/>
            <a:ext cx="5408696" cy="5252722"/>
          </a:xfrm>
        </p:spPr>
        <p:txBody>
          <a:bodyPr anchor="ctr">
            <a:normAutofit/>
          </a:bodyPr>
          <a:lstStyle/>
          <a:p>
            <a:pPr>
              <a:lnSpc>
                <a:spcPct val="90000"/>
              </a:lnSpc>
            </a:pPr>
            <a:r>
              <a:rPr lang="tr-TR" sz="1400" b="1" i="0" dirty="0">
                <a:solidFill>
                  <a:schemeClr val="bg1"/>
                </a:solidFill>
                <a:effectLst/>
                <a:latin typeface="+mj-lt"/>
              </a:rPr>
              <a:t>6) Fiziki teslimat ve riskler yönünden (in </a:t>
            </a:r>
            <a:r>
              <a:rPr lang="tr-TR" sz="1400" b="1" i="0" dirty="0" err="1">
                <a:solidFill>
                  <a:schemeClr val="bg1"/>
                </a:solidFill>
                <a:effectLst/>
                <a:latin typeface="+mj-lt"/>
              </a:rPr>
              <a:t>terms</a:t>
            </a:r>
            <a:r>
              <a:rPr lang="tr-TR" sz="1400" b="1" i="0" dirty="0">
                <a:solidFill>
                  <a:schemeClr val="bg1"/>
                </a:solidFill>
                <a:effectLst/>
                <a:latin typeface="+mj-lt"/>
              </a:rPr>
              <a:t> of </a:t>
            </a:r>
            <a:r>
              <a:rPr lang="tr-TR" sz="1400" b="1" i="0" dirty="0" err="1">
                <a:solidFill>
                  <a:schemeClr val="bg1"/>
                </a:solidFill>
                <a:effectLst/>
                <a:latin typeface="+mj-lt"/>
              </a:rPr>
              <a:t>physical</a:t>
            </a:r>
            <a:r>
              <a:rPr lang="tr-TR" sz="1400" b="1" i="0" dirty="0">
                <a:solidFill>
                  <a:schemeClr val="bg1"/>
                </a:solidFill>
                <a:effectLst/>
                <a:latin typeface="+mj-lt"/>
              </a:rPr>
              <a:t> </a:t>
            </a:r>
            <a:r>
              <a:rPr lang="tr-TR" sz="1400" b="1" i="0" dirty="0" err="1">
                <a:solidFill>
                  <a:schemeClr val="bg1"/>
                </a:solidFill>
                <a:effectLst/>
                <a:latin typeface="+mj-lt"/>
              </a:rPr>
              <a:t>delivery</a:t>
            </a:r>
            <a:r>
              <a:rPr lang="tr-TR" sz="1400" b="1" i="0" dirty="0">
                <a:solidFill>
                  <a:schemeClr val="bg1"/>
                </a:solidFill>
                <a:effectLst/>
                <a:latin typeface="+mj-lt"/>
              </a:rPr>
              <a:t> </a:t>
            </a:r>
            <a:r>
              <a:rPr lang="tr-TR" sz="1400" b="1" i="0" dirty="0" err="1">
                <a:solidFill>
                  <a:schemeClr val="bg1"/>
                </a:solidFill>
                <a:effectLst/>
                <a:latin typeface="+mj-lt"/>
              </a:rPr>
              <a:t>and</a:t>
            </a:r>
            <a:r>
              <a:rPr lang="tr-TR" sz="1400" b="1" i="0" dirty="0">
                <a:solidFill>
                  <a:schemeClr val="bg1"/>
                </a:solidFill>
                <a:effectLst/>
                <a:latin typeface="+mj-lt"/>
              </a:rPr>
              <a:t> </a:t>
            </a:r>
            <a:r>
              <a:rPr lang="tr-TR" sz="1400" b="1" i="0" dirty="0" err="1">
                <a:solidFill>
                  <a:schemeClr val="bg1"/>
                </a:solidFill>
                <a:effectLst/>
                <a:latin typeface="+mj-lt"/>
              </a:rPr>
              <a:t>risks</a:t>
            </a:r>
            <a:r>
              <a:rPr lang="tr-TR" sz="1400" b="1" i="0" dirty="0">
                <a:solidFill>
                  <a:schemeClr val="bg1"/>
                </a:solidFill>
                <a:effectLst/>
                <a:latin typeface="+mj-lt"/>
              </a:rPr>
              <a:t>)  </a:t>
            </a:r>
          </a:p>
          <a:p>
            <a:pPr>
              <a:lnSpc>
                <a:spcPct val="90000"/>
              </a:lnSpc>
            </a:pPr>
            <a:endParaRPr lang="tr-TR" sz="1400" b="1" i="0" dirty="0">
              <a:solidFill>
                <a:schemeClr val="bg1"/>
              </a:solidFill>
              <a:effectLst/>
              <a:latin typeface="+mj-lt"/>
            </a:endParaRPr>
          </a:p>
          <a:p>
            <a:pPr>
              <a:lnSpc>
                <a:spcPct val="90000"/>
              </a:lnSpc>
            </a:pPr>
            <a:r>
              <a:rPr lang="tr-TR" sz="1400" b="1" i="0" dirty="0">
                <a:solidFill>
                  <a:schemeClr val="bg1"/>
                </a:solidFill>
                <a:effectLst/>
                <a:latin typeface="+mj-lt"/>
              </a:rPr>
              <a:t>  </a:t>
            </a:r>
            <a:r>
              <a:rPr lang="tr-TR" sz="1400" b="1" i="0" dirty="0" err="1">
                <a:solidFill>
                  <a:schemeClr val="bg1"/>
                </a:solidFill>
                <a:effectLst/>
                <a:latin typeface="+mj-lt"/>
              </a:rPr>
              <a:t>Future</a:t>
            </a:r>
            <a:r>
              <a:rPr lang="tr-TR" sz="1400" b="1" i="0" dirty="0">
                <a:solidFill>
                  <a:schemeClr val="bg1"/>
                </a:solidFill>
                <a:effectLst/>
                <a:latin typeface="+mj-lt"/>
              </a:rPr>
              <a:t> piyasasında işlemler takas kurumu tarafından güvenceye alınmaktadır. İşlemler borsada yapıldığından dolayı tarafların birbirini tanımasına gerek yoktur. Ayrıca çoğu sözleşme fiziki teslimata gitmez.    </a:t>
            </a:r>
            <a:r>
              <a:rPr lang="tr-TR" sz="1400" b="1" i="0" dirty="0" err="1">
                <a:solidFill>
                  <a:schemeClr val="bg1"/>
                </a:solidFill>
                <a:effectLst/>
                <a:latin typeface="+mj-lt"/>
              </a:rPr>
              <a:t>Forward</a:t>
            </a:r>
            <a:r>
              <a:rPr lang="tr-TR" sz="1400" b="1" i="0" dirty="0">
                <a:solidFill>
                  <a:schemeClr val="bg1"/>
                </a:solidFill>
                <a:effectLst/>
                <a:latin typeface="+mj-lt"/>
              </a:rPr>
              <a:t> işlemlerinde ise temerrüt riski vardır. Alıcı ile satıcı birbirini tanır. Satıcı belirlenen malı ya da finansal ürünü vade sonunda teslim edemeyebilir ya da alıcı da teslimatı kabul etmeyebilir.    Kredi riskinin </a:t>
            </a:r>
            <a:r>
              <a:rPr lang="tr-TR" sz="1400" b="1" i="0" dirty="0" err="1">
                <a:solidFill>
                  <a:schemeClr val="bg1"/>
                </a:solidFill>
                <a:effectLst/>
                <a:latin typeface="+mj-lt"/>
              </a:rPr>
              <a:t>forward</a:t>
            </a:r>
            <a:r>
              <a:rPr lang="tr-TR" sz="1400" b="1" i="0" dirty="0">
                <a:solidFill>
                  <a:schemeClr val="bg1"/>
                </a:solidFill>
                <a:effectLst/>
                <a:latin typeface="+mj-lt"/>
              </a:rPr>
              <a:t> işlemlerinde her zaman mevcut olmasına karşın </a:t>
            </a:r>
            <a:r>
              <a:rPr lang="tr-TR" sz="1400" b="1" i="0" dirty="0" err="1">
                <a:solidFill>
                  <a:schemeClr val="bg1"/>
                </a:solidFill>
                <a:effectLst/>
                <a:latin typeface="+mj-lt"/>
              </a:rPr>
              <a:t>future</a:t>
            </a:r>
            <a:r>
              <a:rPr lang="tr-TR" sz="1400" b="1" i="0" dirty="0">
                <a:solidFill>
                  <a:schemeClr val="bg1"/>
                </a:solidFill>
                <a:effectLst/>
                <a:latin typeface="+mj-lt"/>
              </a:rPr>
              <a:t> sözleşmelerinde böyle bir risk yoktur.    Tüm türev ürünlerin içerdiği ortak ve en büyük risk, anapara kaybı olasılığının olmasıdır.    Uygulama kararı vermeden önce tekraren belirtmem gerekirse; tüm bu tanımlardan da anlaşılacağı üzere </a:t>
            </a:r>
            <a:r>
              <a:rPr lang="tr-TR" sz="1400" b="1" i="0" dirty="0" err="1">
                <a:solidFill>
                  <a:schemeClr val="bg1"/>
                </a:solidFill>
                <a:effectLst/>
                <a:latin typeface="+mj-lt"/>
              </a:rPr>
              <a:t>futures</a:t>
            </a:r>
            <a:r>
              <a:rPr lang="tr-TR" sz="1400" b="1" i="0" dirty="0">
                <a:solidFill>
                  <a:schemeClr val="bg1"/>
                </a:solidFill>
                <a:effectLst/>
                <a:latin typeface="+mj-lt"/>
              </a:rPr>
              <a:t> ve </a:t>
            </a:r>
            <a:r>
              <a:rPr lang="tr-TR" sz="1400" b="1" i="0" dirty="0" err="1">
                <a:solidFill>
                  <a:schemeClr val="bg1"/>
                </a:solidFill>
                <a:effectLst/>
                <a:latin typeface="+mj-lt"/>
              </a:rPr>
              <a:t>forward</a:t>
            </a:r>
            <a:r>
              <a:rPr lang="tr-TR" sz="1400" b="1" i="0" dirty="0">
                <a:solidFill>
                  <a:schemeClr val="bg1"/>
                </a:solidFill>
                <a:effectLst/>
                <a:latin typeface="+mj-lt"/>
              </a:rPr>
              <a:t> işlemleri arasında belirgin farklar bulunmaktadır. Yazıma ilişik tabloda bu farkların temel ögelerini özetle görebilirsiniz.    Her iki işlem türünün temel amacı gerek alıcı ve gerekse satıcıyı riskten korunmaktır. Bu bağlamda ilgilenenlerin işlem aşamasından önce her iki işlem türüyle ilgili farkları incelemesini öneririm.</a:t>
            </a:r>
            <a:br>
              <a:rPr lang="tr-TR" sz="1400" b="1" dirty="0">
                <a:solidFill>
                  <a:schemeClr val="bg1"/>
                </a:solidFill>
                <a:latin typeface="+mj-lt"/>
              </a:rPr>
            </a:br>
            <a:br>
              <a:rPr lang="tr-TR" sz="1400" b="1" dirty="0">
                <a:solidFill>
                  <a:schemeClr val="bg1"/>
                </a:solidFill>
                <a:latin typeface="+mj-lt"/>
              </a:rPr>
            </a:br>
            <a:endParaRPr lang="tr-TR" sz="1400" b="1" dirty="0">
              <a:solidFill>
                <a:schemeClr val="bg1"/>
              </a:solidFill>
              <a:latin typeface="+mj-lt"/>
            </a:endParaRPr>
          </a:p>
        </p:txBody>
      </p:sp>
    </p:spTree>
    <p:extLst>
      <p:ext uri="{BB962C8B-B14F-4D97-AF65-F5344CB8AC3E}">
        <p14:creationId xmlns:p14="http://schemas.microsoft.com/office/powerpoint/2010/main" val="403447933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19501C6-F015-4273-AF88-E0F6C853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A677DB7-5829-45BD-9754-5EC484CC4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descr="metin, skorbord içeren bir resim&#10;&#10;Açıklama otomatik olarak oluşturuldu">
            <a:extLst>
              <a:ext uri="{FF2B5EF4-FFF2-40B4-BE49-F238E27FC236}">
                <a16:creationId xmlns:a16="http://schemas.microsoft.com/office/drawing/2014/main" id="{29CEABD9-8400-4557-BAAF-FC9A8CF571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94376" y="824297"/>
            <a:ext cx="6257544" cy="5209405"/>
          </a:xfrm>
          <a:prstGeom prst="rect">
            <a:avLst/>
          </a:prstGeom>
        </p:spPr>
      </p:pic>
    </p:spTree>
    <p:extLst>
      <p:ext uri="{BB962C8B-B14F-4D97-AF65-F5344CB8AC3E}">
        <p14:creationId xmlns:p14="http://schemas.microsoft.com/office/powerpoint/2010/main" val="310828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6" name="Rectangle 10">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311FB37-43D6-42CA-A4C4-C3FEA47762CB}"/>
              </a:ext>
            </a:extLst>
          </p:cNvPr>
          <p:cNvSpPr>
            <a:spLocks noGrp="1"/>
          </p:cNvSpPr>
          <p:nvPr>
            <p:ph type="title"/>
          </p:nvPr>
        </p:nvSpPr>
        <p:spPr>
          <a:xfrm>
            <a:off x="804671" y="1290025"/>
            <a:ext cx="5291327" cy="1188720"/>
          </a:xfrm>
          <a:solidFill>
            <a:srgbClr val="FFFFFF"/>
          </a:solidFill>
          <a:ln>
            <a:solidFill>
              <a:srgbClr val="404040"/>
            </a:solidFill>
          </a:ln>
        </p:spPr>
        <p:txBody>
          <a:bodyPr vert="horz" lIns="182880" tIns="182880" rIns="182880" bIns="182880" rtlCol="0" anchor="ctr">
            <a:normAutofit fontScale="90000"/>
          </a:bodyPr>
          <a:lstStyle/>
          <a:p>
            <a:br>
              <a:rPr lang="tr-TR" b="1" i="0" dirty="0">
                <a:effectLst/>
              </a:rPr>
            </a:br>
            <a:r>
              <a:rPr lang="en-US" b="1" i="0" dirty="0">
                <a:effectLst/>
              </a:rPr>
              <a:t>Forward Ned</a:t>
            </a:r>
            <a:r>
              <a:rPr lang="tr-TR" b="1" i="0" dirty="0">
                <a:effectLst/>
              </a:rPr>
              <a:t>i</a:t>
            </a:r>
            <a:r>
              <a:rPr lang="en-US" b="1" i="0" dirty="0">
                <a:effectLst/>
              </a:rPr>
              <a:t>r?</a:t>
            </a:r>
            <a:br>
              <a:rPr lang="en-US" b="1" i="0" dirty="0">
                <a:effectLst/>
              </a:rPr>
            </a:br>
            <a:endParaRPr lang="en-US" dirty="0"/>
          </a:p>
        </p:txBody>
      </p:sp>
      <p:sp>
        <p:nvSpPr>
          <p:cNvPr id="3" name="İçerik Yer Tutucusu 2">
            <a:extLst>
              <a:ext uri="{FF2B5EF4-FFF2-40B4-BE49-F238E27FC236}">
                <a16:creationId xmlns:a16="http://schemas.microsoft.com/office/drawing/2014/main" id="{05167BE6-0DB9-4B12-AAD6-EEF63688216D}"/>
              </a:ext>
            </a:extLst>
          </p:cNvPr>
          <p:cNvSpPr>
            <a:spLocks noGrp="1"/>
          </p:cNvSpPr>
          <p:nvPr>
            <p:ph sz="half" idx="1"/>
          </p:nvPr>
        </p:nvSpPr>
        <p:spPr>
          <a:xfrm>
            <a:off x="804671" y="2858703"/>
            <a:ext cx="5285791" cy="3042547"/>
          </a:xfrm>
        </p:spPr>
        <p:txBody>
          <a:bodyPr vert="horz" lIns="91440" tIns="45720" rIns="91440" bIns="45720" rtlCol="0">
            <a:noAutofit/>
          </a:bodyPr>
          <a:lstStyle/>
          <a:p>
            <a:r>
              <a:rPr lang="en-US" b="1" u="sng" dirty="0">
                <a:solidFill>
                  <a:schemeClr val="bg1"/>
                </a:solidFill>
                <a:effectLst/>
                <a:latin typeface="Times New Roman" panose="02020603050405020304" pitchFamily="18" charset="0"/>
              </a:rPr>
              <a:t>Forward</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finans</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dünyasında</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yaygın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bir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biçimde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kullanılan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bir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çeşit</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sözleşmedir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Herhangi</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bir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ürünün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satışı</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hakkında</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geleceğe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dönük</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olarak</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hazırlanır</a:t>
            </a:r>
            <a:r>
              <a:rPr lang="en-US" b="1" dirty="0">
                <a:solidFill>
                  <a:schemeClr val="bg1"/>
                </a:solidFill>
                <a:effectLst/>
                <a:latin typeface="Times New Roman" panose="02020603050405020304" pitchFamily="18" charset="0"/>
              </a:rPr>
              <a:t>. Forward </a:t>
            </a:r>
            <a:r>
              <a:rPr lang="en-US" b="1" dirty="0" err="1">
                <a:solidFill>
                  <a:schemeClr val="bg1"/>
                </a:solidFill>
                <a:effectLst/>
                <a:latin typeface="Times New Roman" panose="02020603050405020304" pitchFamily="18" charset="0"/>
              </a:rPr>
              <a:t>sözleşmesi</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kapsamında</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belirlenen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zamanda</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ve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belirlenen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miktarda</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ödeme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yapılması</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zorunludur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Sözleşmenin</a:t>
            </a:r>
            <a:r>
              <a:rPr lang="en-US" b="1" dirty="0">
                <a:solidFill>
                  <a:schemeClr val="bg1"/>
                </a:solidFill>
                <a:effectLst/>
                <a:latin typeface="Times New Roman" panose="02020603050405020304" pitchFamily="18" charset="0"/>
              </a:rPr>
              <a:t> belli </a:t>
            </a:r>
            <a:r>
              <a:rPr lang="en-US" b="1" dirty="0" err="1">
                <a:solidFill>
                  <a:schemeClr val="bg1"/>
                </a:solidFill>
                <a:effectLst/>
                <a:latin typeface="Times New Roman" panose="02020603050405020304" pitchFamily="18" charset="0"/>
              </a:rPr>
              <a:t>kuralları</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yoktur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Alıcı</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ve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satıcı</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arasında</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mutabakat</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sonucu</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sözleşme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detayları</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belirlenir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Satışı</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yapılan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şey</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bir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emtia</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menkul</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kıymet</a:t>
            </a:r>
            <a:r>
              <a:rPr lang="en-US" b="1" dirty="0">
                <a:solidFill>
                  <a:schemeClr val="bg1"/>
                </a:solidFill>
                <a:effectLst/>
                <a:latin typeface="Times New Roman" panose="02020603050405020304" pitchFamily="18" charset="0"/>
              </a:rPr>
              <a:t> yada </a:t>
            </a:r>
            <a:r>
              <a:rPr lang="en-US" b="1" dirty="0" err="1">
                <a:solidFill>
                  <a:schemeClr val="bg1"/>
                </a:solidFill>
                <a:effectLst/>
                <a:latin typeface="Times New Roman" panose="02020603050405020304" pitchFamily="18" charset="0"/>
              </a:rPr>
              <a:t>döviz</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olabilir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Satılan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şey</a:t>
            </a:r>
            <a:r>
              <a:rPr lang="en-US" b="1" dirty="0">
                <a:solidFill>
                  <a:schemeClr val="bg1"/>
                </a:solidFill>
                <a:effectLst/>
                <a:latin typeface="Times New Roman" panose="02020603050405020304" pitchFamily="18" charset="0"/>
              </a:rPr>
              <a:t> her ne </a:t>
            </a:r>
            <a:r>
              <a:rPr lang="en-US" b="1" dirty="0" err="1">
                <a:solidFill>
                  <a:schemeClr val="bg1"/>
                </a:solidFill>
                <a:effectLst/>
                <a:latin typeface="Times New Roman" panose="02020603050405020304" pitchFamily="18" charset="0"/>
              </a:rPr>
              <a:t>olursa</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olsun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sözleşmede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yazan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tutar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üzerinden</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ödeme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yapılır</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Türkçeleştirmek</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gerekirse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bu</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sözleşmeye</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öngörü</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sözleşmesi</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adı</a:t>
            </a:r>
            <a:r>
              <a:rPr lang="en-US" b="1" dirty="0">
                <a:solidFill>
                  <a:schemeClr val="bg1"/>
                </a:solidFill>
                <a:effectLst/>
                <a:latin typeface="Times New Roman" panose="02020603050405020304" pitchFamily="18" charset="0"/>
              </a:rPr>
              <a:t> </a:t>
            </a:r>
            <a:r>
              <a:rPr lang="en-US" b="1" dirty="0" err="1">
                <a:solidFill>
                  <a:schemeClr val="bg1"/>
                </a:solidFill>
                <a:effectLst/>
                <a:latin typeface="Times New Roman" panose="02020603050405020304" pitchFamily="18" charset="0"/>
              </a:rPr>
              <a:t>verilebilir</a:t>
            </a:r>
            <a:r>
              <a:rPr lang="en-US" b="1" dirty="0">
                <a:solidFill>
                  <a:schemeClr val="bg1"/>
                </a:solidFill>
                <a:effectLst/>
                <a:latin typeface="Times New Roman" panose="02020603050405020304" pitchFamily="18" charset="0"/>
              </a:rPr>
              <a:t>.</a:t>
            </a:r>
            <a:endParaRPr lang="en-US" b="1" dirty="0">
              <a:solidFill>
                <a:schemeClr val="bg1"/>
              </a:solidFill>
              <a:latin typeface="Times New Roman" panose="02020603050405020304" pitchFamily="18" charset="0"/>
            </a:endParaRPr>
          </a:p>
        </p:txBody>
      </p:sp>
      <p:sp>
        <p:nvSpPr>
          <p:cNvPr id="17" name="Rectangle 12">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çerik Yer Tutucusu 5">
            <a:extLst>
              <a:ext uri="{FF2B5EF4-FFF2-40B4-BE49-F238E27FC236}">
                <a16:creationId xmlns:a16="http://schemas.microsoft.com/office/drawing/2014/main" id="{09AA5A48-504C-4091-8EB6-86C1EBACB5A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00770" y="806357"/>
            <a:ext cx="3685033" cy="4928615"/>
          </a:xfrm>
          <a:prstGeom prst="rect">
            <a:avLst/>
          </a:prstGeom>
        </p:spPr>
      </p:pic>
    </p:spTree>
    <p:extLst>
      <p:ext uri="{BB962C8B-B14F-4D97-AF65-F5344CB8AC3E}">
        <p14:creationId xmlns:p14="http://schemas.microsoft.com/office/powerpoint/2010/main" val="3098037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966A4D4-049A-4389-B407-0E7091A07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C86B953-0796-4045-BDFD-B2AFBD97B7CB}"/>
              </a:ext>
            </a:extLst>
          </p:cNvPr>
          <p:cNvSpPr>
            <a:spLocks noGrp="1"/>
          </p:cNvSpPr>
          <p:nvPr>
            <p:ph type="title"/>
          </p:nvPr>
        </p:nvSpPr>
        <p:spPr>
          <a:xfrm>
            <a:off x="804672" y="1290025"/>
            <a:ext cx="4475892" cy="1188720"/>
          </a:xfrm>
          <a:solidFill>
            <a:srgbClr val="FFFFFF"/>
          </a:solidFill>
          <a:ln>
            <a:solidFill>
              <a:srgbClr val="404040"/>
            </a:solidFill>
          </a:ln>
        </p:spPr>
        <p:txBody>
          <a:bodyPr vert="horz" lIns="182880" tIns="182880" rIns="182880" bIns="182880" rtlCol="0" anchor="ctr">
            <a:normAutofit/>
          </a:bodyPr>
          <a:lstStyle/>
          <a:p>
            <a:br>
              <a:rPr lang="tr-TR" sz="2000" b="1" i="0" dirty="0">
                <a:effectLst/>
              </a:rPr>
            </a:br>
            <a:r>
              <a:rPr lang="en-US" sz="2000" b="1" i="0" dirty="0" err="1">
                <a:effectLst/>
              </a:rPr>
              <a:t>Uzun</a:t>
            </a:r>
            <a:r>
              <a:rPr lang="en-US" sz="2000" b="1" i="0" dirty="0">
                <a:effectLst/>
              </a:rPr>
              <a:t> </a:t>
            </a:r>
            <a:r>
              <a:rPr lang="en-US" sz="2000" b="1" i="0" dirty="0" err="1">
                <a:effectLst/>
              </a:rPr>
              <a:t>Poz</a:t>
            </a:r>
            <a:r>
              <a:rPr lang="tr-TR" sz="2000" b="1" i="0" dirty="0">
                <a:effectLst/>
              </a:rPr>
              <a:t>i</a:t>
            </a:r>
            <a:r>
              <a:rPr lang="en-US" sz="2000" b="1" i="0" dirty="0" err="1">
                <a:effectLst/>
              </a:rPr>
              <a:t>syon</a:t>
            </a:r>
            <a:r>
              <a:rPr lang="en-US" sz="2000" b="1" i="0" dirty="0">
                <a:effectLst/>
              </a:rPr>
              <a:t> Ned</a:t>
            </a:r>
            <a:r>
              <a:rPr lang="tr-TR" sz="2000" b="1" i="0" dirty="0">
                <a:effectLst/>
              </a:rPr>
              <a:t>i</a:t>
            </a:r>
            <a:r>
              <a:rPr lang="en-US" sz="2000" b="1" i="0" dirty="0">
                <a:effectLst/>
              </a:rPr>
              <a:t>r?</a:t>
            </a:r>
            <a:br>
              <a:rPr lang="en-US" sz="2000" b="0" i="0" dirty="0">
                <a:effectLst/>
              </a:rPr>
            </a:br>
            <a:endParaRPr lang="en-US" sz="2000" dirty="0"/>
          </a:p>
        </p:txBody>
      </p:sp>
      <p:sp>
        <p:nvSpPr>
          <p:cNvPr id="3" name="İçerik Yer Tutucusu 2">
            <a:extLst>
              <a:ext uri="{FF2B5EF4-FFF2-40B4-BE49-F238E27FC236}">
                <a16:creationId xmlns:a16="http://schemas.microsoft.com/office/drawing/2014/main" id="{8F159FAC-4322-463F-B33A-04DD1032B9B9}"/>
              </a:ext>
            </a:extLst>
          </p:cNvPr>
          <p:cNvSpPr>
            <a:spLocks noGrp="1"/>
          </p:cNvSpPr>
          <p:nvPr>
            <p:ph sz="half" idx="1"/>
          </p:nvPr>
        </p:nvSpPr>
        <p:spPr>
          <a:xfrm>
            <a:off x="804672" y="2858703"/>
            <a:ext cx="4475892" cy="3042547"/>
          </a:xfrm>
        </p:spPr>
        <p:txBody>
          <a:bodyPr vert="horz" lIns="91440" tIns="45720" rIns="91440" bIns="45720" rtlCol="0">
            <a:normAutofit lnSpcReduction="10000"/>
          </a:bodyPr>
          <a:lstStyle/>
          <a:p>
            <a:pPr>
              <a:lnSpc>
                <a:spcPct val="90000"/>
              </a:lnSpc>
            </a:pPr>
            <a:r>
              <a:rPr lang="en-US" b="1" i="0" dirty="0">
                <a:solidFill>
                  <a:srgbClr val="FFFFFF"/>
                </a:solidFill>
                <a:effectLst/>
                <a:latin typeface="+mj-lt"/>
              </a:rPr>
              <a:t>Bir </a:t>
            </a:r>
            <a:r>
              <a:rPr lang="en-US" b="1" i="0" dirty="0" err="1">
                <a:solidFill>
                  <a:srgbClr val="FFFFFF"/>
                </a:solidFill>
                <a:effectLst/>
                <a:latin typeface="+mj-lt"/>
              </a:rPr>
              <a:t>menkul</a:t>
            </a:r>
            <a:r>
              <a:rPr lang="en-US" b="1" i="0" dirty="0">
                <a:solidFill>
                  <a:srgbClr val="FFFFFF"/>
                </a:solidFill>
                <a:effectLst/>
                <a:latin typeface="+mj-lt"/>
              </a:rPr>
              <a:t> </a:t>
            </a:r>
            <a:r>
              <a:rPr lang="en-US" b="1" i="0" dirty="0" err="1">
                <a:solidFill>
                  <a:srgbClr val="FFFFFF"/>
                </a:solidFill>
                <a:effectLst/>
                <a:latin typeface="+mj-lt"/>
              </a:rPr>
              <a:t>kıymetin</a:t>
            </a:r>
            <a:r>
              <a:rPr lang="en-US" b="1" i="0" dirty="0">
                <a:solidFill>
                  <a:srgbClr val="FFFFFF"/>
                </a:solidFill>
                <a:effectLst/>
                <a:latin typeface="+mj-lt"/>
              </a:rPr>
              <a:t> </a:t>
            </a:r>
            <a:r>
              <a:rPr lang="en-US" b="1" i="0" dirty="0" err="1">
                <a:solidFill>
                  <a:srgbClr val="FFFFFF"/>
                </a:solidFill>
                <a:effectLst/>
                <a:latin typeface="+mj-lt"/>
              </a:rPr>
              <a:t>gelecekte</a:t>
            </a:r>
            <a:r>
              <a:rPr lang="en-US" b="1" i="0" dirty="0">
                <a:solidFill>
                  <a:srgbClr val="FFFFFF"/>
                </a:solidFill>
                <a:effectLst/>
                <a:latin typeface="+mj-lt"/>
              </a:rPr>
              <a:t> </a:t>
            </a:r>
            <a:r>
              <a:rPr lang="en-US" b="1" i="0" dirty="0" err="1">
                <a:solidFill>
                  <a:srgbClr val="FFFFFF"/>
                </a:solidFill>
                <a:effectLst/>
                <a:latin typeface="+mj-lt"/>
              </a:rPr>
              <a:t>değerinin</a:t>
            </a:r>
            <a:r>
              <a:rPr lang="en-US" b="1" i="0" dirty="0">
                <a:solidFill>
                  <a:srgbClr val="FFFFFF"/>
                </a:solidFill>
                <a:effectLst/>
                <a:latin typeface="+mj-lt"/>
              </a:rPr>
              <a:t> </a:t>
            </a:r>
            <a:r>
              <a:rPr lang="en-US" b="1" i="0" dirty="0" err="1">
                <a:solidFill>
                  <a:srgbClr val="FFFFFF"/>
                </a:solidFill>
                <a:effectLst/>
                <a:latin typeface="+mj-lt"/>
              </a:rPr>
              <a:t>artacağını</a:t>
            </a:r>
            <a:r>
              <a:rPr lang="en-US" b="1" i="0" dirty="0">
                <a:solidFill>
                  <a:srgbClr val="FFFFFF"/>
                </a:solidFill>
                <a:effectLst/>
                <a:latin typeface="+mj-lt"/>
              </a:rPr>
              <a:t> </a:t>
            </a:r>
            <a:r>
              <a:rPr lang="en-US" b="1" i="0" dirty="0" err="1">
                <a:solidFill>
                  <a:srgbClr val="FFFFFF"/>
                </a:solidFill>
                <a:effectLst/>
                <a:latin typeface="+mj-lt"/>
              </a:rPr>
              <a:t>düşünen</a:t>
            </a:r>
            <a:r>
              <a:rPr lang="en-US" b="1" i="0" dirty="0">
                <a:solidFill>
                  <a:srgbClr val="FFFFFF"/>
                </a:solidFill>
                <a:effectLst/>
                <a:latin typeface="+mj-lt"/>
              </a:rPr>
              <a:t> </a:t>
            </a:r>
            <a:r>
              <a:rPr lang="en-US" b="1" i="0" dirty="0" err="1">
                <a:solidFill>
                  <a:srgbClr val="FFFFFF"/>
                </a:solidFill>
                <a:effectLst/>
                <a:latin typeface="+mj-lt"/>
              </a:rPr>
              <a:t>bir</a:t>
            </a:r>
            <a:r>
              <a:rPr lang="en-US" b="1" i="0" dirty="0">
                <a:solidFill>
                  <a:srgbClr val="FFFFFF"/>
                </a:solidFill>
                <a:effectLst/>
                <a:latin typeface="+mj-lt"/>
              </a:rPr>
              <a:t> </a:t>
            </a:r>
            <a:r>
              <a:rPr lang="en-US" b="1" i="0" dirty="0" err="1">
                <a:solidFill>
                  <a:srgbClr val="FFFFFF"/>
                </a:solidFill>
                <a:effectLst/>
                <a:latin typeface="+mj-lt"/>
              </a:rPr>
              <a:t>yatırımcı</a:t>
            </a:r>
            <a:r>
              <a:rPr lang="en-US" b="1" i="0" dirty="0">
                <a:solidFill>
                  <a:srgbClr val="FFFFFF"/>
                </a:solidFill>
                <a:effectLst/>
                <a:latin typeface="+mj-lt"/>
              </a:rPr>
              <a:t> o </a:t>
            </a:r>
            <a:r>
              <a:rPr lang="en-US" b="1" i="0" dirty="0" err="1">
                <a:solidFill>
                  <a:srgbClr val="FFFFFF"/>
                </a:solidFill>
                <a:effectLst/>
                <a:latin typeface="+mj-lt"/>
              </a:rPr>
              <a:t>menkul</a:t>
            </a:r>
            <a:r>
              <a:rPr lang="en-US" b="1" i="0" dirty="0">
                <a:solidFill>
                  <a:srgbClr val="FFFFFF"/>
                </a:solidFill>
                <a:effectLst/>
                <a:latin typeface="+mj-lt"/>
              </a:rPr>
              <a:t> </a:t>
            </a:r>
            <a:r>
              <a:rPr lang="en-US" b="1" i="0" dirty="0" err="1">
                <a:solidFill>
                  <a:srgbClr val="FFFFFF"/>
                </a:solidFill>
                <a:effectLst/>
                <a:latin typeface="+mj-lt"/>
              </a:rPr>
              <a:t>kıymeti</a:t>
            </a:r>
            <a:r>
              <a:rPr lang="en-US" b="1" i="0" dirty="0">
                <a:solidFill>
                  <a:srgbClr val="FFFFFF"/>
                </a:solidFill>
                <a:effectLst/>
                <a:latin typeface="+mj-lt"/>
              </a:rPr>
              <a:t> </a:t>
            </a:r>
            <a:r>
              <a:rPr lang="en-US" b="1" i="0" dirty="0" err="1">
                <a:solidFill>
                  <a:srgbClr val="FFFFFF"/>
                </a:solidFill>
                <a:effectLst/>
                <a:latin typeface="+mj-lt"/>
              </a:rPr>
              <a:t>satın</a:t>
            </a:r>
            <a:r>
              <a:rPr lang="en-US" b="1" i="0" dirty="0">
                <a:solidFill>
                  <a:srgbClr val="FFFFFF"/>
                </a:solidFill>
                <a:effectLst/>
                <a:latin typeface="+mj-lt"/>
              </a:rPr>
              <a:t> </a:t>
            </a:r>
            <a:r>
              <a:rPr lang="en-US" b="1" i="0" dirty="0" err="1">
                <a:solidFill>
                  <a:srgbClr val="FFFFFF"/>
                </a:solidFill>
                <a:effectLst/>
                <a:latin typeface="+mj-lt"/>
              </a:rPr>
              <a:t>aldığında</a:t>
            </a:r>
            <a:r>
              <a:rPr lang="en-US" b="1" i="0" dirty="0">
                <a:solidFill>
                  <a:srgbClr val="FFFFFF"/>
                </a:solidFill>
                <a:effectLst/>
                <a:latin typeface="+mj-lt"/>
              </a:rPr>
              <a:t> </a:t>
            </a:r>
            <a:r>
              <a:rPr lang="en-US" b="1" i="0" dirty="0" err="1">
                <a:solidFill>
                  <a:srgbClr val="FFFFFF"/>
                </a:solidFill>
                <a:effectLst/>
                <a:latin typeface="+mj-lt"/>
              </a:rPr>
              <a:t>uzun</a:t>
            </a:r>
            <a:r>
              <a:rPr lang="en-US" b="1" i="0" dirty="0">
                <a:solidFill>
                  <a:srgbClr val="FFFFFF"/>
                </a:solidFill>
                <a:effectLst/>
                <a:latin typeface="+mj-lt"/>
              </a:rPr>
              <a:t> </a:t>
            </a:r>
            <a:r>
              <a:rPr lang="en-US" b="1" i="0" dirty="0" err="1">
                <a:solidFill>
                  <a:srgbClr val="FFFFFF"/>
                </a:solidFill>
                <a:effectLst/>
                <a:latin typeface="+mj-lt"/>
              </a:rPr>
              <a:t>pozisyon</a:t>
            </a:r>
            <a:r>
              <a:rPr lang="en-US" b="1" i="0" dirty="0">
                <a:solidFill>
                  <a:srgbClr val="FFFFFF"/>
                </a:solidFill>
                <a:effectLst/>
                <a:latin typeface="+mj-lt"/>
              </a:rPr>
              <a:t> </a:t>
            </a:r>
            <a:r>
              <a:rPr lang="en-US" b="1" i="0" dirty="0" err="1">
                <a:solidFill>
                  <a:srgbClr val="FFFFFF"/>
                </a:solidFill>
                <a:effectLst/>
                <a:latin typeface="+mj-lt"/>
              </a:rPr>
              <a:t>yani</a:t>
            </a:r>
            <a:r>
              <a:rPr lang="en-US" b="1" i="0" dirty="0">
                <a:solidFill>
                  <a:srgbClr val="FFFFFF"/>
                </a:solidFill>
                <a:effectLst/>
                <a:latin typeface="+mj-lt"/>
              </a:rPr>
              <a:t> long position </a:t>
            </a:r>
            <a:r>
              <a:rPr lang="en-US" b="1" i="0" dirty="0" err="1">
                <a:solidFill>
                  <a:srgbClr val="FFFFFF"/>
                </a:solidFill>
                <a:effectLst/>
                <a:latin typeface="+mj-lt"/>
              </a:rPr>
              <a:t>açmış</a:t>
            </a:r>
            <a:r>
              <a:rPr lang="en-US" b="1" i="0" dirty="0">
                <a:solidFill>
                  <a:srgbClr val="FFFFFF"/>
                </a:solidFill>
                <a:effectLst/>
                <a:latin typeface="+mj-lt"/>
              </a:rPr>
              <a:t> </a:t>
            </a:r>
            <a:r>
              <a:rPr lang="en-US" b="1" i="0" dirty="0" err="1">
                <a:solidFill>
                  <a:srgbClr val="FFFFFF"/>
                </a:solidFill>
                <a:effectLst/>
                <a:latin typeface="+mj-lt"/>
              </a:rPr>
              <a:t>olur</a:t>
            </a:r>
            <a:r>
              <a:rPr lang="en-US" b="1" i="0" dirty="0">
                <a:solidFill>
                  <a:srgbClr val="FFFFFF"/>
                </a:solidFill>
                <a:effectLst/>
                <a:latin typeface="+mj-lt"/>
              </a:rPr>
              <a:t>. </a:t>
            </a:r>
            <a:r>
              <a:rPr lang="en-US" b="1" i="0" dirty="0" err="1">
                <a:solidFill>
                  <a:srgbClr val="FFFFFF"/>
                </a:solidFill>
                <a:effectLst/>
                <a:latin typeface="+mj-lt"/>
              </a:rPr>
              <a:t>Kısaca</a:t>
            </a:r>
            <a:r>
              <a:rPr lang="en-US" b="1" i="0" dirty="0">
                <a:solidFill>
                  <a:srgbClr val="FFFFFF"/>
                </a:solidFill>
                <a:effectLst/>
                <a:latin typeface="+mj-lt"/>
              </a:rPr>
              <a:t> </a:t>
            </a:r>
            <a:r>
              <a:rPr lang="en-US" b="1" i="0" dirty="0" err="1">
                <a:solidFill>
                  <a:srgbClr val="FFFFFF"/>
                </a:solidFill>
                <a:effectLst/>
                <a:latin typeface="+mj-lt"/>
              </a:rPr>
              <a:t>bir</a:t>
            </a:r>
            <a:r>
              <a:rPr lang="en-US" b="1" i="0" dirty="0">
                <a:solidFill>
                  <a:srgbClr val="FFFFFF"/>
                </a:solidFill>
                <a:effectLst/>
                <a:latin typeface="+mj-lt"/>
              </a:rPr>
              <a:t> </a:t>
            </a:r>
            <a:r>
              <a:rPr lang="en-US" b="1" i="0" dirty="0" err="1">
                <a:solidFill>
                  <a:srgbClr val="FFFFFF"/>
                </a:solidFill>
                <a:effectLst/>
                <a:latin typeface="+mj-lt"/>
              </a:rPr>
              <a:t>menkul</a:t>
            </a:r>
            <a:r>
              <a:rPr lang="en-US" b="1" i="0" dirty="0">
                <a:solidFill>
                  <a:srgbClr val="FFFFFF"/>
                </a:solidFill>
                <a:effectLst/>
                <a:latin typeface="+mj-lt"/>
              </a:rPr>
              <a:t> </a:t>
            </a:r>
            <a:r>
              <a:rPr lang="en-US" b="1" i="0" dirty="0" err="1">
                <a:solidFill>
                  <a:srgbClr val="FFFFFF"/>
                </a:solidFill>
                <a:effectLst/>
                <a:latin typeface="+mj-lt"/>
              </a:rPr>
              <a:t>kıymette</a:t>
            </a:r>
            <a:r>
              <a:rPr lang="en-US" b="1" i="0" dirty="0">
                <a:solidFill>
                  <a:srgbClr val="FFFFFF"/>
                </a:solidFill>
                <a:effectLst/>
                <a:latin typeface="+mj-lt"/>
              </a:rPr>
              <a:t> “long” </a:t>
            </a:r>
            <a:r>
              <a:rPr lang="en-US" b="1" i="0" dirty="0" err="1">
                <a:solidFill>
                  <a:srgbClr val="FFFFFF"/>
                </a:solidFill>
                <a:effectLst/>
                <a:latin typeface="+mj-lt"/>
              </a:rPr>
              <a:t>olmuştur</a:t>
            </a:r>
            <a:r>
              <a:rPr lang="en-US" b="1" i="0" dirty="0">
                <a:solidFill>
                  <a:srgbClr val="FFFFFF"/>
                </a:solidFill>
                <a:effectLst/>
                <a:latin typeface="+mj-lt"/>
              </a:rPr>
              <a:t>. </a:t>
            </a:r>
            <a:r>
              <a:rPr lang="en-US" b="1" i="0" dirty="0" err="1">
                <a:solidFill>
                  <a:srgbClr val="FFFFFF"/>
                </a:solidFill>
                <a:effectLst/>
                <a:latin typeface="+mj-lt"/>
              </a:rPr>
              <a:t>Örneğin</a:t>
            </a:r>
            <a:r>
              <a:rPr lang="en-US" b="1" i="0" dirty="0">
                <a:solidFill>
                  <a:srgbClr val="FFFFFF"/>
                </a:solidFill>
                <a:effectLst/>
                <a:latin typeface="+mj-lt"/>
              </a:rPr>
              <a:t> </a:t>
            </a:r>
            <a:r>
              <a:rPr lang="en-US" b="1" i="0" u="none" strike="noStrike" dirty="0" err="1">
                <a:solidFill>
                  <a:srgbClr val="C00000"/>
                </a:solidFill>
                <a:effectLst/>
                <a:latin typeface="+mj-lt"/>
                <a:hlinkClick r:id="rId2" tooltip="dolar">
                  <a:extLst>
                    <a:ext uri="{A12FA001-AC4F-418D-AE19-62706E023703}">
                      <ahyp:hlinkClr xmlns:ahyp="http://schemas.microsoft.com/office/drawing/2018/hyperlinkcolor" val="tx"/>
                    </a:ext>
                  </a:extLst>
                </a:hlinkClick>
              </a:rPr>
              <a:t>dolar</a:t>
            </a:r>
            <a:r>
              <a:rPr lang="en-US" b="1" i="0" dirty="0">
                <a:solidFill>
                  <a:srgbClr val="C00000"/>
                </a:solidFill>
                <a:effectLst/>
                <a:latin typeface="+mj-lt"/>
              </a:rPr>
              <a:t> </a:t>
            </a:r>
            <a:r>
              <a:rPr lang="en-US" b="1" i="0" dirty="0" err="1">
                <a:solidFill>
                  <a:srgbClr val="FFFFFF"/>
                </a:solidFill>
                <a:effectLst/>
                <a:latin typeface="+mj-lt"/>
              </a:rPr>
              <a:t>kurunun</a:t>
            </a:r>
            <a:r>
              <a:rPr lang="en-US" b="1" i="0" dirty="0">
                <a:solidFill>
                  <a:srgbClr val="FFFFFF"/>
                </a:solidFill>
                <a:effectLst/>
                <a:latin typeface="+mj-lt"/>
              </a:rPr>
              <a:t> </a:t>
            </a:r>
            <a:r>
              <a:rPr lang="en-US" b="1" i="0" dirty="0" err="1">
                <a:solidFill>
                  <a:srgbClr val="FFFFFF"/>
                </a:solidFill>
                <a:effectLst/>
                <a:latin typeface="+mj-lt"/>
              </a:rPr>
              <a:t>yükseleceğini</a:t>
            </a:r>
            <a:r>
              <a:rPr lang="en-US" b="1" i="0" dirty="0">
                <a:solidFill>
                  <a:srgbClr val="FFFFFF"/>
                </a:solidFill>
                <a:effectLst/>
                <a:latin typeface="+mj-lt"/>
              </a:rPr>
              <a:t> </a:t>
            </a:r>
            <a:r>
              <a:rPr lang="en-US" b="1" i="0" dirty="0" err="1">
                <a:solidFill>
                  <a:srgbClr val="FFFFFF"/>
                </a:solidFill>
                <a:effectLst/>
                <a:latin typeface="+mj-lt"/>
              </a:rPr>
              <a:t>düşünen</a:t>
            </a:r>
            <a:r>
              <a:rPr lang="en-US" b="1" i="0" dirty="0">
                <a:solidFill>
                  <a:srgbClr val="FFFFFF"/>
                </a:solidFill>
                <a:effectLst/>
                <a:latin typeface="+mj-lt"/>
              </a:rPr>
              <a:t> </a:t>
            </a:r>
            <a:r>
              <a:rPr lang="en-US" b="1" i="0" dirty="0" err="1">
                <a:solidFill>
                  <a:srgbClr val="FFFFFF"/>
                </a:solidFill>
                <a:effectLst/>
                <a:latin typeface="+mj-lt"/>
              </a:rPr>
              <a:t>bir</a:t>
            </a:r>
            <a:r>
              <a:rPr lang="en-US" b="1" i="0" dirty="0">
                <a:solidFill>
                  <a:srgbClr val="FFFFFF"/>
                </a:solidFill>
                <a:effectLst/>
                <a:latin typeface="+mj-lt"/>
              </a:rPr>
              <a:t> </a:t>
            </a:r>
            <a:r>
              <a:rPr lang="en-US" b="1" i="0" dirty="0" err="1">
                <a:solidFill>
                  <a:srgbClr val="FFFFFF"/>
                </a:solidFill>
                <a:effectLst/>
                <a:latin typeface="+mj-lt"/>
              </a:rPr>
              <a:t>yatırımcının</a:t>
            </a:r>
            <a:r>
              <a:rPr lang="en-US" b="1" i="0" dirty="0">
                <a:solidFill>
                  <a:srgbClr val="C00000"/>
                </a:solidFill>
                <a:effectLst/>
                <a:latin typeface="+mj-lt"/>
              </a:rPr>
              <a:t> </a:t>
            </a:r>
            <a:r>
              <a:rPr lang="en-US" b="1" i="0" u="none" strike="noStrike" dirty="0" err="1">
                <a:solidFill>
                  <a:srgbClr val="C00000"/>
                </a:solidFill>
                <a:effectLst/>
                <a:latin typeface="+mj-lt"/>
                <a:hlinkClick r:id="rId2" tooltip="dolar">
                  <a:extLst>
                    <a:ext uri="{A12FA001-AC4F-418D-AE19-62706E023703}">
                      <ahyp:hlinkClr xmlns:ahyp="http://schemas.microsoft.com/office/drawing/2018/hyperlinkcolor" val="tx"/>
                    </a:ext>
                  </a:extLst>
                </a:hlinkClick>
              </a:rPr>
              <a:t>dolar</a:t>
            </a:r>
            <a:r>
              <a:rPr lang="en-US" b="1" i="0" dirty="0">
                <a:solidFill>
                  <a:srgbClr val="C00000"/>
                </a:solidFill>
                <a:effectLst/>
                <a:latin typeface="+mj-lt"/>
              </a:rPr>
              <a:t> </a:t>
            </a:r>
            <a:r>
              <a:rPr lang="en-US" b="1" i="0" dirty="0" err="1">
                <a:solidFill>
                  <a:srgbClr val="FFFFFF"/>
                </a:solidFill>
                <a:effectLst/>
                <a:latin typeface="+mj-lt"/>
              </a:rPr>
              <a:t>alması</a:t>
            </a:r>
            <a:r>
              <a:rPr lang="en-US" b="1" i="0" dirty="0">
                <a:solidFill>
                  <a:srgbClr val="FFFFFF"/>
                </a:solidFill>
                <a:effectLst/>
                <a:latin typeface="+mj-lt"/>
              </a:rPr>
              <a:t>, </a:t>
            </a:r>
            <a:r>
              <a:rPr lang="en-US" b="1" i="0" dirty="0" err="1">
                <a:solidFill>
                  <a:srgbClr val="FFFFFF"/>
                </a:solidFill>
                <a:effectLst/>
                <a:latin typeface="+mj-lt"/>
              </a:rPr>
              <a:t>kısaca</a:t>
            </a:r>
            <a:r>
              <a:rPr lang="en-US" b="1" i="0" dirty="0">
                <a:solidFill>
                  <a:srgbClr val="FFFFFF"/>
                </a:solidFill>
                <a:effectLst/>
                <a:latin typeface="+mj-lt"/>
              </a:rPr>
              <a:t> </a:t>
            </a:r>
            <a:r>
              <a:rPr lang="en-US" b="1" i="0" dirty="0" err="1">
                <a:solidFill>
                  <a:srgbClr val="FFFFFF"/>
                </a:solidFill>
                <a:effectLst/>
                <a:latin typeface="+mj-lt"/>
              </a:rPr>
              <a:t>dolarda</a:t>
            </a:r>
            <a:r>
              <a:rPr lang="en-US" b="1" i="0" dirty="0">
                <a:solidFill>
                  <a:srgbClr val="FFFFFF"/>
                </a:solidFill>
                <a:effectLst/>
                <a:latin typeface="+mj-lt"/>
              </a:rPr>
              <a:t> long </a:t>
            </a:r>
            <a:r>
              <a:rPr lang="en-US" b="1" i="0" dirty="0" err="1">
                <a:solidFill>
                  <a:srgbClr val="FFFFFF"/>
                </a:solidFill>
                <a:effectLst/>
                <a:latin typeface="+mj-lt"/>
              </a:rPr>
              <a:t>olması</a:t>
            </a:r>
            <a:r>
              <a:rPr lang="en-US" b="1" i="0" dirty="0">
                <a:solidFill>
                  <a:srgbClr val="FFFFFF"/>
                </a:solidFill>
                <a:effectLst/>
                <a:latin typeface="+mj-lt"/>
              </a:rPr>
              <a:t> </a:t>
            </a:r>
            <a:r>
              <a:rPr lang="en-US" b="1" i="0" dirty="0" err="1">
                <a:solidFill>
                  <a:srgbClr val="FFFFFF"/>
                </a:solidFill>
                <a:effectLst/>
                <a:latin typeface="+mj-lt"/>
              </a:rPr>
              <a:t>olarak</a:t>
            </a:r>
            <a:r>
              <a:rPr lang="en-US" b="1" i="0" dirty="0">
                <a:solidFill>
                  <a:srgbClr val="FFFFFF"/>
                </a:solidFill>
                <a:effectLst/>
                <a:latin typeface="+mj-lt"/>
              </a:rPr>
              <a:t> </a:t>
            </a:r>
            <a:r>
              <a:rPr lang="en-US" b="1" i="0" dirty="0" err="1">
                <a:solidFill>
                  <a:srgbClr val="FFFFFF"/>
                </a:solidFill>
                <a:effectLst/>
                <a:latin typeface="+mj-lt"/>
              </a:rPr>
              <a:t>ifade</a:t>
            </a:r>
            <a:r>
              <a:rPr lang="en-US" b="1" i="0" dirty="0">
                <a:solidFill>
                  <a:srgbClr val="FFFFFF"/>
                </a:solidFill>
                <a:effectLst/>
                <a:latin typeface="+mj-lt"/>
              </a:rPr>
              <a:t> </a:t>
            </a:r>
            <a:r>
              <a:rPr lang="en-US" b="1" i="0" dirty="0" err="1">
                <a:solidFill>
                  <a:srgbClr val="FFFFFF"/>
                </a:solidFill>
                <a:effectLst/>
                <a:latin typeface="+mj-lt"/>
              </a:rPr>
              <a:t>edilir</a:t>
            </a:r>
            <a:r>
              <a:rPr lang="en-US" b="1" i="0" dirty="0">
                <a:solidFill>
                  <a:srgbClr val="FFFFFF"/>
                </a:solidFill>
                <a:effectLst/>
                <a:latin typeface="+mj-lt"/>
              </a:rPr>
              <a:t>. </a:t>
            </a:r>
            <a:r>
              <a:rPr lang="en-US" b="1" i="0" dirty="0" err="1">
                <a:solidFill>
                  <a:srgbClr val="FFFFFF"/>
                </a:solidFill>
                <a:effectLst/>
                <a:latin typeface="+mj-lt"/>
              </a:rPr>
              <a:t>Doğrusu</a:t>
            </a:r>
            <a:r>
              <a:rPr lang="en-US" b="1" i="0" dirty="0">
                <a:solidFill>
                  <a:srgbClr val="FFFFFF"/>
                </a:solidFill>
                <a:effectLst/>
                <a:latin typeface="+mj-lt"/>
              </a:rPr>
              <a:t> </a:t>
            </a:r>
            <a:r>
              <a:rPr lang="en-US" b="1" i="0" dirty="0" err="1">
                <a:solidFill>
                  <a:srgbClr val="FFFFFF"/>
                </a:solidFill>
                <a:effectLst/>
                <a:latin typeface="+mj-lt"/>
              </a:rPr>
              <a:t>bu</a:t>
            </a:r>
            <a:r>
              <a:rPr lang="en-US" b="1" i="0" dirty="0">
                <a:solidFill>
                  <a:srgbClr val="FFFFFF"/>
                </a:solidFill>
                <a:effectLst/>
                <a:latin typeface="+mj-lt"/>
              </a:rPr>
              <a:t> </a:t>
            </a:r>
            <a:r>
              <a:rPr lang="en-US" b="1" i="0" dirty="0" err="1">
                <a:solidFill>
                  <a:srgbClr val="FFFFFF"/>
                </a:solidFill>
                <a:effectLst/>
                <a:latin typeface="+mj-lt"/>
              </a:rPr>
              <a:t>yatırımcı</a:t>
            </a:r>
            <a:r>
              <a:rPr lang="en-US" b="1" i="0" dirty="0">
                <a:solidFill>
                  <a:srgbClr val="FFFFFF"/>
                </a:solidFill>
                <a:effectLst/>
                <a:latin typeface="+mj-lt"/>
              </a:rPr>
              <a:t> </a:t>
            </a:r>
            <a:r>
              <a:rPr lang="en-US" b="1" i="0" dirty="0" err="1">
                <a:solidFill>
                  <a:srgbClr val="FFFFFF"/>
                </a:solidFill>
                <a:effectLst/>
                <a:latin typeface="+mj-lt"/>
              </a:rPr>
              <a:t>Dolar</a:t>
            </a:r>
            <a:r>
              <a:rPr lang="en-US" b="1" i="0" dirty="0">
                <a:solidFill>
                  <a:srgbClr val="FFFFFF"/>
                </a:solidFill>
                <a:effectLst/>
                <a:latin typeface="+mj-lt"/>
              </a:rPr>
              <a:t>/TL </a:t>
            </a:r>
            <a:r>
              <a:rPr lang="en-US" b="1" i="0" dirty="0" err="1">
                <a:solidFill>
                  <a:srgbClr val="FFFFFF"/>
                </a:solidFill>
                <a:effectLst/>
                <a:latin typeface="+mj-lt"/>
              </a:rPr>
              <a:t>paritesinde</a:t>
            </a:r>
            <a:r>
              <a:rPr lang="en-US" b="1" i="0" dirty="0">
                <a:solidFill>
                  <a:srgbClr val="FFFFFF"/>
                </a:solidFill>
                <a:effectLst/>
                <a:latin typeface="+mj-lt"/>
              </a:rPr>
              <a:t> </a:t>
            </a:r>
            <a:r>
              <a:rPr lang="en-US" b="1" i="0" dirty="0" err="1">
                <a:solidFill>
                  <a:srgbClr val="FFFFFF"/>
                </a:solidFill>
                <a:effectLst/>
                <a:latin typeface="+mj-lt"/>
              </a:rPr>
              <a:t>uzun</a:t>
            </a:r>
            <a:r>
              <a:rPr lang="en-US" b="1" i="0" dirty="0">
                <a:solidFill>
                  <a:srgbClr val="FFFFFF"/>
                </a:solidFill>
                <a:effectLst/>
                <a:latin typeface="+mj-lt"/>
              </a:rPr>
              <a:t> </a:t>
            </a:r>
            <a:r>
              <a:rPr lang="en-US" b="1" i="0" dirty="0" err="1">
                <a:solidFill>
                  <a:srgbClr val="FFFFFF"/>
                </a:solidFill>
                <a:effectLst/>
                <a:latin typeface="+mj-lt"/>
              </a:rPr>
              <a:t>pozisyondadır</a:t>
            </a:r>
            <a:r>
              <a:rPr lang="en-US" b="1" i="0" dirty="0">
                <a:solidFill>
                  <a:srgbClr val="FFFFFF"/>
                </a:solidFill>
                <a:effectLst/>
                <a:latin typeface="+mj-lt"/>
              </a:rPr>
              <a:t> </a:t>
            </a:r>
            <a:r>
              <a:rPr lang="en-US" b="1" i="0" dirty="0" err="1">
                <a:solidFill>
                  <a:srgbClr val="FFFFFF"/>
                </a:solidFill>
                <a:effectLst/>
                <a:latin typeface="+mj-lt"/>
              </a:rPr>
              <a:t>demektir</a:t>
            </a:r>
            <a:r>
              <a:rPr lang="en-US" b="1" i="0" dirty="0">
                <a:solidFill>
                  <a:srgbClr val="FFFFFF"/>
                </a:solidFill>
                <a:effectLst/>
                <a:latin typeface="+mj-lt"/>
              </a:rPr>
              <a:t>. (</a:t>
            </a:r>
            <a:r>
              <a:rPr lang="en-US" b="1" i="0" dirty="0" err="1">
                <a:solidFill>
                  <a:srgbClr val="FFFFFF"/>
                </a:solidFill>
                <a:effectLst/>
                <a:latin typeface="+mj-lt"/>
              </a:rPr>
              <a:t>Bazı</a:t>
            </a:r>
            <a:r>
              <a:rPr lang="en-US" b="1" i="0" dirty="0">
                <a:solidFill>
                  <a:srgbClr val="FFFFFF"/>
                </a:solidFill>
                <a:effectLst/>
                <a:latin typeface="+mj-lt"/>
              </a:rPr>
              <a:t> </a:t>
            </a:r>
            <a:r>
              <a:rPr lang="en-US" b="1" i="0" dirty="0" err="1">
                <a:solidFill>
                  <a:srgbClr val="FFFFFF"/>
                </a:solidFill>
                <a:effectLst/>
                <a:latin typeface="+mj-lt"/>
              </a:rPr>
              <a:t>kişiler</a:t>
            </a:r>
            <a:r>
              <a:rPr lang="en-US" b="1" i="0" dirty="0">
                <a:solidFill>
                  <a:srgbClr val="FFFFFF"/>
                </a:solidFill>
                <a:effectLst/>
                <a:latin typeface="+mj-lt"/>
              </a:rPr>
              <a:t> buna </a:t>
            </a:r>
            <a:r>
              <a:rPr lang="en-US" b="1" i="0" dirty="0" err="1">
                <a:solidFill>
                  <a:srgbClr val="FFFFFF"/>
                </a:solidFill>
                <a:effectLst/>
                <a:latin typeface="+mj-lt"/>
              </a:rPr>
              <a:t>longdayım</a:t>
            </a:r>
            <a:r>
              <a:rPr lang="en-US" b="1" i="0" dirty="0">
                <a:solidFill>
                  <a:srgbClr val="FFFFFF"/>
                </a:solidFill>
                <a:effectLst/>
                <a:latin typeface="+mj-lt"/>
              </a:rPr>
              <a:t> da </a:t>
            </a:r>
            <a:r>
              <a:rPr lang="en-US" b="1" i="0" dirty="0" err="1">
                <a:solidFill>
                  <a:srgbClr val="FFFFFF"/>
                </a:solidFill>
                <a:effectLst/>
                <a:latin typeface="+mj-lt"/>
              </a:rPr>
              <a:t>demektedir</a:t>
            </a:r>
            <a:r>
              <a:rPr lang="en-US" b="1" i="0" dirty="0">
                <a:solidFill>
                  <a:srgbClr val="FFFFFF"/>
                </a:solidFill>
                <a:effectLst/>
                <a:latin typeface="+mj-lt"/>
              </a:rPr>
              <a:t>.)</a:t>
            </a:r>
            <a:endParaRPr lang="en-US" b="1" dirty="0">
              <a:solidFill>
                <a:srgbClr val="FFFFFF"/>
              </a:solidFill>
              <a:latin typeface="+mj-lt"/>
            </a:endParaRPr>
          </a:p>
        </p:txBody>
      </p:sp>
      <p:sp>
        <p:nvSpPr>
          <p:cNvPr id="13" name="Rectangle 12">
            <a:extLst>
              <a:ext uri="{FF2B5EF4-FFF2-40B4-BE49-F238E27FC236}">
                <a16:creationId xmlns:a16="http://schemas.microsoft.com/office/drawing/2014/main" id="{B5899359-8523-4D4D-B568-3FDFAF982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E9C9585-DA89-4D7E-BCDF-576461A1A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çerik Yer Tutucusu 5">
            <a:extLst>
              <a:ext uri="{FF2B5EF4-FFF2-40B4-BE49-F238E27FC236}">
                <a16:creationId xmlns:a16="http://schemas.microsoft.com/office/drawing/2014/main" id="{383BD968-B924-4F57-987C-C9801502DA3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64692" y="1828800"/>
            <a:ext cx="4159568" cy="2885243"/>
          </a:xfrm>
          <a:prstGeom prst="rect">
            <a:avLst/>
          </a:prstGeom>
        </p:spPr>
      </p:pic>
    </p:spTree>
    <p:extLst>
      <p:ext uri="{BB962C8B-B14F-4D97-AF65-F5344CB8AC3E}">
        <p14:creationId xmlns:p14="http://schemas.microsoft.com/office/powerpoint/2010/main" val="1394151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966A4D4-049A-4389-B407-0E7091A07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2024275-FF70-48B2-A350-237EE010F395}"/>
              </a:ext>
            </a:extLst>
          </p:cNvPr>
          <p:cNvSpPr>
            <a:spLocks noGrp="1"/>
          </p:cNvSpPr>
          <p:nvPr>
            <p:ph type="title"/>
          </p:nvPr>
        </p:nvSpPr>
        <p:spPr>
          <a:xfrm>
            <a:off x="804672" y="1003177"/>
            <a:ext cx="4475892" cy="994299"/>
          </a:xfrm>
          <a:solidFill>
            <a:srgbClr val="FFFFFF"/>
          </a:solidFill>
          <a:ln>
            <a:solidFill>
              <a:srgbClr val="404040"/>
            </a:solidFill>
          </a:ln>
        </p:spPr>
        <p:txBody>
          <a:bodyPr vert="horz" lIns="182880" tIns="182880" rIns="182880" bIns="182880" rtlCol="0" anchor="ctr">
            <a:normAutofit fontScale="90000"/>
          </a:bodyPr>
          <a:lstStyle/>
          <a:p>
            <a:br>
              <a:rPr lang="tr-TR" sz="2200" b="1" i="0" dirty="0">
                <a:effectLst/>
              </a:rPr>
            </a:br>
            <a:r>
              <a:rPr lang="en-US" sz="2200" b="1" i="0" dirty="0" err="1">
                <a:effectLst/>
              </a:rPr>
              <a:t>Kısa</a:t>
            </a:r>
            <a:r>
              <a:rPr lang="en-US" sz="2200" b="1" i="0" dirty="0">
                <a:effectLst/>
              </a:rPr>
              <a:t> </a:t>
            </a:r>
            <a:r>
              <a:rPr lang="en-US" sz="2200" b="1" i="0" dirty="0" err="1">
                <a:effectLst/>
              </a:rPr>
              <a:t>Poz</a:t>
            </a:r>
            <a:r>
              <a:rPr lang="tr-TR" sz="2200" b="1" i="0" dirty="0">
                <a:effectLst/>
              </a:rPr>
              <a:t>i</a:t>
            </a:r>
            <a:r>
              <a:rPr lang="en-US" sz="2200" b="1" i="0" dirty="0" err="1">
                <a:effectLst/>
              </a:rPr>
              <a:t>syon</a:t>
            </a:r>
            <a:r>
              <a:rPr lang="en-US" sz="2200" b="1" i="0" dirty="0">
                <a:effectLst/>
              </a:rPr>
              <a:t> Ned</a:t>
            </a:r>
            <a:r>
              <a:rPr lang="tr-TR" sz="2200" b="1" i="0" dirty="0">
                <a:effectLst/>
              </a:rPr>
              <a:t>i</a:t>
            </a:r>
            <a:r>
              <a:rPr lang="en-US" sz="2200" b="1" i="0" dirty="0">
                <a:effectLst/>
              </a:rPr>
              <a:t>r?</a:t>
            </a:r>
            <a:br>
              <a:rPr lang="en-US" sz="2200" b="0" i="0" dirty="0">
                <a:effectLst/>
              </a:rPr>
            </a:br>
            <a:endParaRPr lang="en-US" sz="2200" dirty="0"/>
          </a:p>
        </p:txBody>
      </p:sp>
      <p:sp>
        <p:nvSpPr>
          <p:cNvPr id="3" name="İçerik Yer Tutucusu 2">
            <a:extLst>
              <a:ext uri="{FF2B5EF4-FFF2-40B4-BE49-F238E27FC236}">
                <a16:creationId xmlns:a16="http://schemas.microsoft.com/office/drawing/2014/main" id="{51A661F4-EF9E-464F-8D48-1F8CE8B40D86}"/>
              </a:ext>
            </a:extLst>
          </p:cNvPr>
          <p:cNvSpPr>
            <a:spLocks noGrp="1"/>
          </p:cNvSpPr>
          <p:nvPr>
            <p:ph sz="half" idx="1"/>
          </p:nvPr>
        </p:nvSpPr>
        <p:spPr>
          <a:xfrm>
            <a:off x="804672" y="2645546"/>
            <a:ext cx="4475892" cy="3524435"/>
          </a:xfrm>
        </p:spPr>
        <p:txBody>
          <a:bodyPr vert="horz" lIns="91440" tIns="45720" rIns="91440" bIns="45720" rtlCol="0">
            <a:normAutofit lnSpcReduction="10000"/>
          </a:bodyPr>
          <a:lstStyle/>
          <a:p>
            <a:pPr>
              <a:lnSpc>
                <a:spcPct val="90000"/>
              </a:lnSpc>
            </a:pPr>
            <a:r>
              <a:rPr lang="en-US" sz="1600" b="1" i="0" dirty="0" err="1">
                <a:solidFill>
                  <a:srgbClr val="FFFFFF"/>
                </a:solidFill>
                <a:effectLst/>
                <a:latin typeface="+mj-lt"/>
              </a:rPr>
              <a:t>Benzer</a:t>
            </a:r>
            <a:r>
              <a:rPr lang="en-US" sz="1600" b="1" i="0" dirty="0">
                <a:solidFill>
                  <a:srgbClr val="FFFFFF"/>
                </a:solidFill>
                <a:effectLst/>
                <a:latin typeface="+mj-lt"/>
              </a:rPr>
              <a:t> </a:t>
            </a:r>
            <a:r>
              <a:rPr lang="en-US" sz="1600" b="1" i="0" dirty="0" err="1">
                <a:solidFill>
                  <a:srgbClr val="FFFFFF"/>
                </a:solidFill>
                <a:effectLst/>
                <a:latin typeface="+mj-lt"/>
              </a:rPr>
              <a:t>şekilde</a:t>
            </a:r>
            <a:r>
              <a:rPr lang="en-US" sz="1600" b="1" i="0" dirty="0">
                <a:solidFill>
                  <a:srgbClr val="FFFFFF"/>
                </a:solidFill>
                <a:effectLst/>
                <a:latin typeface="+mj-lt"/>
              </a:rPr>
              <a:t> </a:t>
            </a:r>
            <a:r>
              <a:rPr lang="en-US" sz="1600" b="1" i="0" dirty="0" err="1">
                <a:solidFill>
                  <a:srgbClr val="FFFFFF"/>
                </a:solidFill>
                <a:effectLst/>
                <a:latin typeface="+mj-lt"/>
              </a:rPr>
              <a:t>bir</a:t>
            </a:r>
            <a:r>
              <a:rPr lang="en-US" sz="1600" b="1" i="0" dirty="0">
                <a:solidFill>
                  <a:srgbClr val="FFFFFF"/>
                </a:solidFill>
                <a:effectLst/>
                <a:latin typeface="+mj-lt"/>
              </a:rPr>
              <a:t> </a:t>
            </a:r>
            <a:r>
              <a:rPr lang="en-US" sz="1600" b="1" i="0" dirty="0" err="1">
                <a:solidFill>
                  <a:srgbClr val="FFFFFF"/>
                </a:solidFill>
                <a:effectLst/>
                <a:latin typeface="+mj-lt"/>
              </a:rPr>
              <a:t>menkul</a:t>
            </a:r>
            <a:r>
              <a:rPr lang="en-US" sz="1600" b="1" i="0" dirty="0">
                <a:solidFill>
                  <a:srgbClr val="FFFFFF"/>
                </a:solidFill>
                <a:effectLst/>
                <a:latin typeface="+mj-lt"/>
              </a:rPr>
              <a:t> </a:t>
            </a:r>
            <a:r>
              <a:rPr lang="en-US" sz="1600" b="1" i="0" dirty="0" err="1">
                <a:solidFill>
                  <a:srgbClr val="FFFFFF"/>
                </a:solidFill>
                <a:effectLst/>
                <a:latin typeface="+mj-lt"/>
              </a:rPr>
              <a:t>kıymetinin</a:t>
            </a:r>
            <a:r>
              <a:rPr lang="en-US" sz="1600" b="1" i="0" dirty="0">
                <a:solidFill>
                  <a:srgbClr val="FFFFFF"/>
                </a:solidFill>
                <a:effectLst/>
                <a:latin typeface="+mj-lt"/>
              </a:rPr>
              <a:t> </a:t>
            </a:r>
            <a:r>
              <a:rPr lang="en-US" sz="1600" b="1" i="0" dirty="0" err="1">
                <a:solidFill>
                  <a:srgbClr val="FFFFFF"/>
                </a:solidFill>
                <a:effectLst/>
                <a:latin typeface="+mj-lt"/>
              </a:rPr>
              <a:t>gelecekte</a:t>
            </a:r>
            <a:r>
              <a:rPr lang="en-US" sz="1600" b="1" i="0" dirty="0">
                <a:solidFill>
                  <a:srgbClr val="FFFFFF"/>
                </a:solidFill>
                <a:effectLst/>
                <a:latin typeface="+mj-lt"/>
              </a:rPr>
              <a:t> </a:t>
            </a:r>
            <a:r>
              <a:rPr lang="en-US" sz="1600" b="1" i="0" dirty="0" err="1">
                <a:solidFill>
                  <a:srgbClr val="FFFFFF"/>
                </a:solidFill>
                <a:effectLst/>
                <a:latin typeface="+mj-lt"/>
              </a:rPr>
              <a:t>değerinin</a:t>
            </a:r>
            <a:r>
              <a:rPr lang="en-US" sz="1600" b="1" i="0" dirty="0">
                <a:solidFill>
                  <a:srgbClr val="FFFFFF"/>
                </a:solidFill>
                <a:effectLst/>
                <a:latin typeface="+mj-lt"/>
              </a:rPr>
              <a:t> </a:t>
            </a:r>
            <a:r>
              <a:rPr lang="en-US" sz="1600" b="1" i="0" dirty="0" err="1">
                <a:solidFill>
                  <a:srgbClr val="FFFFFF"/>
                </a:solidFill>
                <a:effectLst/>
                <a:latin typeface="+mj-lt"/>
              </a:rPr>
              <a:t>düşeceğini</a:t>
            </a:r>
            <a:r>
              <a:rPr lang="en-US" sz="1600" b="1" i="0" dirty="0">
                <a:solidFill>
                  <a:srgbClr val="FFFFFF"/>
                </a:solidFill>
                <a:effectLst/>
                <a:latin typeface="+mj-lt"/>
              </a:rPr>
              <a:t> </a:t>
            </a:r>
            <a:r>
              <a:rPr lang="en-US" sz="1600" b="1" i="0" dirty="0" err="1">
                <a:solidFill>
                  <a:srgbClr val="FFFFFF"/>
                </a:solidFill>
                <a:effectLst/>
                <a:latin typeface="+mj-lt"/>
              </a:rPr>
              <a:t>düşünen</a:t>
            </a:r>
            <a:r>
              <a:rPr lang="en-US" sz="1600" b="1" i="0" dirty="0">
                <a:solidFill>
                  <a:srgbClr val="FFFFFF"/>
                </a:solidFill>
                <a:effectLst/>
                <a:latin typeface="+mj-lt"/>
              </a:rPr>
              <a:t> </a:t>
            </a:r>
            <a:r>
              <a:rPr lang="en-US" sz="1600" b="1" i="0" dirty="0" err="1">
                <a:solidFill>
                  <a:srgbClr val="FFFFFF"/>
                </a:solidFill>
                <a:effectLst/>
                <a:latin typeface="+mj-lt"/>
              </a:rPr>
              <a:t>bir</a:t>
            </a:r>
            <a:r>
              <a:rPr lang="en-US" sz="1600" b="1" i="0" dirty="0">
                <a:solidFill>
                  <a:srgbClr val="FFFFFF"/>
                </a:solidFill>
                <a:effectLst/>
                <a:latin typeface="+mj-lt"/>
              </a:rPr>
              <a:t> </a:t>
            </a:r>
            <a:r>
              <a:rPr lang="en-US" sz="1600" b="1" i="0" dirty="0" err="1">
                <a:solidFill>
                  <a:srgbClr val="FFFFFF"/>
                </a:solidFill>
                <a:effectLst/>
                <a:latin typeface="+mj-lt"/>
              </a:rPr>
              <a:t>yatırımcı</a:t>
            </a:r>
            <a:r>
              <a:rPr lang="en-US" sz="1600" b="1" i="0" dirty="0">
                <a:solidFill>
                  <a:srgbClr val="FFFFFF"/>
                </a:solidFill>
                <a:effectLst/>
                <a:latin typeface="+mj-lt"/>
              </a:rPr>
              <a:t> o </a:t>
            </a:r>
            <a:r>
              <a:rPr lang="en-US" sz="1600" b="1" i="0" dirty="0" err="1">
                <a:solidFill>
                  <a:srgbClr val="FFFFFF"/>
                </a:solidFill>
                <a:effectLst/>
                <a:latin typeface="+mj-lt"/>
              </a:rPr>
              <a:t>menkul</a:t>
            </a:r>
            <a:r>
              <a:rPr lang="en-US" sz="1600" b="1" i="0" dirty="0">
                <a:solidFill>
                  <a:srgbClr val="FFFFFF"/>
                </a:solidFill>
                <a:effectLst/>
                <a:latin typeface="+mj-lt"/>
              </a:rPr>
              <a:t> </a:t>
            </a:r>
            <a:r>
              <a:rPr lang="en-US" sz="1600" b="1" i="0" dirty="0" err="1">
                <a:solidFill>
                  <a:srgbClr val="FFFFFF"/>
                </a:solidFill>
                <a:effectLst/>
                <a:latin typeface="+mj-lt"/>
              </a:rPr>
              <a:t>kıymeti</a:t>
            </a:r>
            <a:r>
              <a:rPr lang="en-US" sz="1600" b="1" i="0" dirty="0">
                <a:solidFill>
                  <a:srgbClr val="FFFFFF"/>
                </a:solidFill>
                <a:effectLst/>
                <a:latin typeface="+mj-lt"/>
              </a:rPr>
              <a:t> </a:t>
            </a:r>
            <a:r>
              <a:rPr lang="en-US" sz="1600" b="1" i="0" dirty="0" err="1">
                <a:solidFill>
                  <a:srgbClr val="FFFFFF"/>
                </a:solidFill>
                <a:effectLst/>
                <a:latin typeface="+mj-lt"/>
              </a:rPr>
              <a:t>ödünç</a:t>
            </a:r>
            <a:r>
              <a:rPr lang="en-US" sz="1600" b="1" i="0" dirty="0">
                <a:solidFill>
                  <a:srgbClr val="FFFFFF"/>
                </a:solidFill>
                <a:effectLst/>
                <a:latin typeface="+mj-lt"/>
              </a:rPr>
              <a:t> </a:t>
            </a:r>
            <a:r>
              <a:rPr lang="en-US" sz="1600" b="1" i="0" dirty="0" err="1">
                <a:solidFill>
                  <a:srgbClr val="FFFFFF"/>
                </a:solidFill>
                <a:effectLst/>
                <a:latin typeface="+mj-lt"/>
              </a:rPr>
              <a:t>olarak</a:t>
            </a:r>
            <a:r>
              <a:rPr lang="en-US" sz="1600" b="1" i="0" dirty="0">
                <a:solidFill>
                  <a:srgbClr val="FFFFFF"/>
                </a:solidFill>
                <a:effectLst/>
                <a:latin typeface="+mj-lt"/>
              </a:rPr>
              <a:t> </a:t>
            </a:r>
            <a:r>
              <a:rPr lang="en-US" sz="1600" b="1" i="0" dirty="0" err="1">
                <a:solidFill>
                  <a:srgbClr val="FFFFFF"/>
                </a:solidFill>
                <a:effectLst/>
                <a:latin typeface="+mj-lt"/>
              </a:rPr>
              <a:t>alıp</a:t>
            </a:r>
            <a:r>
              <a:rPr lang="en-US" sz="1600" b="1" i="0" dirty="0">
                <a:solidFill>
                  <a:srgbClr val="FFFFFF"/>
                </a:solidFill>
                <a:effectLst/>
                <a:latin typeface="+mj-lt"/>
              </a:rPr>
              <a:t> </a:t>
            </a:r>
            <a:r>
              <a:rPr lang="en-US" sz="1600" b="1" i="0" dirty="0" err="1">
                <a:solidFill>
                  <a:srgbClr val="FFFFFF"/>
                </a:solidFill>
                <a:effectLst/>
                <a:latin typeface="+mj-lt"/>
              </a:rPr>
              <a:t>sonra</a:t>
            </a:r>
            <a:r>
              <a:rPr lang="en-US" sz="1600" b="1" i="0" dirty="0">
                <a:solidFill>
                  <a:srgbClr val="FFFFFF"/>
                </a:solidFill>
                <a:effectLst/>
                <a:latin typeface="+mj-lt"/>
              </a:rPr>
              <a:t> </a:t>
            </a:r>
            <a:r>
              <a:rPr lang="en-US" sz="1600" b="1" i="0" dirty="0" err="1">
                <a:solidFill>
                  <a:srgbClr val="FFFFFF"/>
                </a:solidFill>
                <a:effectLst/>
                <a:latin typeface="+mj-lt"/>
              </a:rPr>
              <a:t>piyasada</a:t>
            </a:r>
            <a:r>
              <a:rPr lang="en-US" sz="1600" b="1" i="0" dirty="0">
                <a:solidFill>
                  <a:srgbClr val="FFFFFF"/>
                </a:solidFill>
                <a:effectLst/>
                <a:latin typeface="+mj-lt"/>
              </a:rPr>
              <a:t> </a:t>
            </a:r>
            <a:r>
              <a:rPr lang="en-US" sz="1600" b="1" i="0" dirty="0" err="1">
                <a:solidFill>
                  <a:srgbClr val="FFFFFF"/>
                </a:solidFill>
                <a:effectLst/>
                <a:latin typeface="+mj-lt"/>
              </a:rPr>
              <a:t>satar</a:t>
            </a:r>
            <a:r>
              <a:rPr lang="en-US" sz="1600" b="1" i="0" dirty="0">
                <a:solidFill>
                  <a:srgbClr val="FFFFFF"/>
                </a:solidFill>
                <a:effectLst/>
                <a:latin typeface="+mj-lt"/>
              </a:rPr>
              <a:t>. Bu </a:t>
            </a:r>
            <a:r>
              <a:rPr lang="en-US" sz="1600" b="1" i="0" dirty="0" err="1">
                <a:solidFill>
                  <a:srgbClr val="FFFFFF"/>
                </a:solidFill>
                <a:effectLst/>
                <a:latin typeface="+mj-lt"/>
              </a:rPr>
              <a:t>yatırımcı</a:t>
            </a:r>
            <a:r>
              <a:rPr lang="en-US" sz="1600" b="1" i="0" dirty="0">
                <a:solidFill>
                  <a:srgbClr val="FFFFFF"/>
                </a:solidFill>
                <a:effectLst/>
                <a:latin typeface="+mj-lt"/>
              </a:rPr>
              <a:t> short position </a:t>
            </a:r>
            <a:r>
              <a:rPr lang="en-US" sz="1600" b="1" i="0" dirty="0" err="1">
                <a:solidFill>
                  <a:srgbClr val="FFFFFF"/>
                </a:solidFill>
                <a:effectLst/>
                <a:latin typeface="+mj-lt"/>
              </a:rPr>
              <a:t>yani</a:t>
            </a:r>
            <a:r>
              <a:rPr lang="en-US" sz="1600" b="1" i="0" dirty="0">
                <a:solidFill>
                  <a:srgbClr val="FFFFFF"/>
                </a:solidFill>
                <a:effectLst/>
                <a:latin typeface="+mj-lt"/>
              </a:rPr>
              <a:t> </a:t>
            </a:r>
            <a:r>
              <a:rPr lang="en-US" sz="1600" b="1" i="0" dirty="0" err="1">
                <a:solidFill>
                  <a:srgbClr val="FFFFFF"/>
                </a:solidFill>
                <a:effectLst/>
                <a:latin typeface="+mj-lt"/>
              </a:rPr>
              <a:t>kısa</a:t>
            </a:r>
            <a:r>
              <a:rPr lang="en-US" sz="1600" b="1" i="0" dirty="0">
                <a:solidFill>
                  <a:srgbClr val="FFFFFF"/>
                </a:solidFill>
                <a:effectLst/>
                <a:latin typeface="+mj-lt"/>
              </a:rPr>
              <a:t> </a:t>
            </a:r>
            <a:r>
              <a:rPr lang="en-US" sz="1600" b="1" i="0" dirty="0" err="1">
                <a:solidFill>
                  <a:srgbClr val="FFFFFF"/>
                </a:solidFill>
                <a:effectLst/>
                <a:latin typeface="+mj-lt"/>
              </a:rPr>
              <a:t>pozisyon</a:t>
            </a:r>
            <a:r>
              <a:rPr lang="en-US" sz="1600" b="1" i="0" dirty="0">
                <a:solidFill>
                  <a:srgbClr val="FFFFFF"/>
                </a:solidFill>
                <a:effectLst/>
                <a:latin typeface="+mj-lt"/>
              </a:rPr>
              <a:t> </a:t>
            </a:r>
            <a:r>
              <a:rPr lang="en-US" sz="1600" b="1" i="0" dirty="0" err="1">
                <a:solidFill>
                  <a:srgbClr val="FFFFFF"/>
                </a:solidFill>
                <a:effectLst/>
                <a:latin typeface="+mj-lt"/>
              </a:rPr>
              <a:t>açmış</a:t>
            </a:r>
            <a:r>
              <a:rPr lang="en-US" sz="1600" b="1" i="0" dirty="0">
                <a:solidFill>
                  <a:srgbClr val="FFFFFF"/>
                </a:solidFill>
                <a:effectLst/>
                <a:latin typeface="+mj-lt"/>
              </a:rPr>
              <a:t> </a:t>
            </a:r>
            <a:r>
              <a:rPr lang="en-US" sz="1600" b="1" i="0" dirty="0" err="1">
                <a:solidFill>
                  <a:srgbClr val="FFFFFF"/>
                </a:solidFill>
                <a:effectLst/>
                <a:latin typeface="+mj-lt"/>
              </a:rPr>
              <a:t>olmaktadır</a:t>
            </a:r>
            <a:r>
              <a:rPr lang="en-US" sz="1600" b="1" i="0" dirty="0">
                <a:solidFill>
                  <a:srgbClr val="FFFFFF"/>
                </a:solidFill>
                <a:effectLst/>
                <a:latin typeface="+mj-lt"/>
              </a:rPr>
              <a:t>. (</a:t>
            </a:r>
            <a:r>
              <a:rPr lang="en-US" sz="1600" b="1" i="0" dirty="0" err="1">
                <a:solidFill>
                  <a:srgbClr val="FFFFFF"/>
                </a:solidFill>
                <a:effectLst/>
                <a:latin typeface="+mj-lt"/>
              </a:rPr>
              <a:t>Bazı</a:t>
            </a:r>
            <a:r>
              <a:rPr lang="en-US" sz="1600" b="1" i="0" dirty="0">
                <a:solidFill>
                  <a:srgbClr val="FFFFFF"/>
                </a:solidFill>
                <a:effectLst/>
                <a:latin typeface="+mj-lt"/>
              </a:rPr>
              <a:t> </a:t>
            </a:r>
            <a:r>
              <a:rPr lang="en-US" sz="1600" b="1" i="0" dirty="0" err="1">
                <a:solidFill>
                  <a:srgbClr val="FFFFFF"/>
                </a:solidFill>
                <a:effectLst/>
                <a:latin typeface="+mj-lt"/>
              </a:rPr>
              <a:t>kişiler</a:t>
            </a:r>
            <a:r>
              <a:rPr lang="en-US" sz="1600" b="1" i="0" dirty="0">
                <a:solidFill>
                  <a:srgbClr val="FFFFFF"/>
                </a:solidFill>
                <a:effectLst/>
                <a:latin typeface="+mj-lt"/>
              </a:rPr>
              <a:t> buna </a:t>
            </a:r>
            <a:r>
              <a:rPr lang="en-US" sz="1600" b="1" i="0" dirty="0" err="1">
                <a:solidFill>
                  <a:srgbClr val="FFFFFF"/>
                </a:solidFill>
                <a:effectLst/>
                <a:latin typeface="+mj-lt"/>
              </a:rPr>
              <a:t>bozuk</a:t>
            </a:r>
            <a:r>
              <a:rPr lang="en-US" sz="1600" b="1" i="0" dirty="0">
                <a:solidFill>
                  <a:srgbClr val="FFFFFF"/>
                </a:solidFill>
                <a:effectLst/>
                <a:latin typeface="+mj-lt"/>
              </a:rPr>
              <a:t> </a:t>
            </a:r>
            <a:r>
              <a:rPr lang="en-US" sz="1600" b="1" i="0" dirty="0" err="1">
                <a:solidFill>
                  <a:srgbClr val="FFFFFF"/>
                </a:solidFill>
                <a:effectLst/>
                <a:latin typeface="+mj-lt"/>
              </a:rPr>
              <a:t>bir</a:t>
            </a:r>
            <a:r>
              <a:rPr lang="en-US" sz="1600" b="1" i="0" dirty="0">
                <a:solidFill>
                  <a:srgbClr val="FFFFFF"/>
                </a:solidFill>
                <a:effectLst/>
                <a:latin typeface="+mj-lt"/>
              </a:rPr>
              <a:t> </a:t>
            </a:r>
            <a:r>
              <a:rPr lang="en-US" sz="1600" b="1" i="0" dirty="0" err="1">
                <a:solidFill>
                  <a:srgbClr val="FFFFFF"/>
                </a:solidFill>
                <a:effectLst/>
                <a:latin typeface="+mj-lt"/>
              </a:rPr>
              <a:t>ifade</a:t>
            </a:r>
            <a:r>
              <a:rPr lang="en-US" sz="1600" b="1" i="0" dirty="0">
                <a:solidFill>
                  <a:srgbClr val="FFFFFF"/>
                </a:solidFill>
                <a:effectLst/>
                <a:latin typeface="+mj-lt"/>
              </a:rPr>
              <a:t> </a:t>
            </a:r>
            <a:r>
              <a:rPr lang="en-US" sz="1600" b="1" i="0" dirty="0" err="1">
                <a:solidFill>
                  <a:srgbClr val="FFFFFF"/>
                </a:solidFill>
                <a:effectLst/>
                <a:latin typeface="+mj-lt"/>
              </a:rPr>
              <a:t>ile</a:t>
            </a:r>
            <a:r>
              <a:rPr lang="en-US" sz="1600" b="1" i="0" dirty="0">
                <a:solidFill>
                  <a:srgbClr val="FFFFFF"/>
                </a:solidFill>
                <a:effectLst/>
                <a:latin typeface="+mj-lt"/>
              </a:rPr>
              <a:t> </a:t>
            </a:r>
            <a:r>
              <a:rPr lang="en-US" sz="1600" b="1" i="0" dirty="0" err="1">
                <a:solidFill>
                  <a:srgbClr val="FFFFFF"/>
                </a:solidFill>
                <a:effectLst/>
                <a:latin typeface="+mj-lt"/>
              </a:rPr>
              <a:t>shortlamak</a:t>
            </a:r>
            <a:r>
              <a:rPr lang="en-US" sz="1600" b="1" i="0" dirty="0">
                <a:solidFill>
                  <a:srgbClr val="FFFFFF"/>
                </a:solidFill>
                <a:effectLst/>
                <a:latin typeface="+mj-lt"/>
              </a:rPr>
              <a:t> da </a:t>
            </a:r>
            <a:r>
              <a:rPr lang="en-US" sz="1600" b="1" i="0" dirty="0" err="1">
                <a:solidFill>
                  <a:srgbClr val="FFFFFF"/>
                </a:solidFill>
                <a:effectLst/>
                <a:latin typeface="+mj-lt"/>
              </a:rPr>
              <a:t>demektedir</a:t>
            </a:r>
            <a:r>
              <a:rPr lang="en-US" sz="1600" b="1" i="0" dirty="0">
                <a:solidFill>
                  <a:srgbClr val="FFFFFF"/>
                </a:solidFill>
                <a:effectLst/>
                <a:latin typeface="+mj-lt"/>
              </a:rPr>
              <a:t>)</a:t>
            </a:r>
          </a:p>
          <a:p>
            <a:pPr>
              <a:lnSpc>
                <a:spcPct val="90000"/>
              </a:lnSpc>
            </a:pPr>
            <a:r>
              <a:rPr lang="en-US" sz="1600" b="1" i="0" dirty="0" err="1">
                <a:solidFill>
                  <a:srgbClr val="FFFFFF"/>
                </a:solidFill>
                <a:effectLst/>
                <a:latin typeface="+mj-lt"/>
              </a:rPr>
              <a:t>Örneğin</a:t>
            </a:r>
            <a:r>
              <a:rPr lang="en-US" sz="1600" b="1" i="0" dirty="0">
                <a:solidFill>
                  <a:srgbClr val="FFFFFF"/>
                </a:solidFill>
                <a:effectLst/>
                <a:latin typeface="+mj-lt"/>
              </a:rPr>
              <a:t> </a:t>
            </a:r>
            <a:r>
              <a:rPr lang="en-US" sz="1600" b="1" i="0" dirty="0" err="1">
                <a:solidFill>
                  <a:srgbClr val="FFFFFF"/>
                </a:solidFill>
                <a:effectLst/>
                <a:latin typeface="+mj-lt"/>
              </a:rPr>
              <a:t>bir</a:t>
            </a:r>
            <a:r>
              <a:rPr lang="en-US" sz="1600" b="1" i="0" dirty="0">
                <a:solidFill>
                  <a:srgbClr val="FFFFFF"/>
                </a:solidFill>
                <a:effectLst/>
                <a:latin typeface="+mj-lt"/>
              </a:rPr>
              <a:t> </a:t>
            </a:r>
            <a:r>
              <a:rPr lang="en-US" sz="1600" b="1" i="0" dirty="0" err="1">
                <a:solidFill>
                  <a:srgbClr val="FFFFFF"/>
                </a:solidFill>
                <a:effectLst/>
                <a:latin typeface="+mj-lt"/>
              </a:rPr>
              <a:t>yatırımcı</a:t>
            </a:r>
            <a:r>
              <a:rPr lang="en-US" sz="1600" b="1" i="0" dirty="0">
                <a:solidFill>
                  <a:srgbClr val="FFFFFF"/>
                </a:solidFill>
                <a:effectLst/>
                <a:latin typeface="+mj-lt"/>
              </a:rPr>
              <a:t> </a:t>
            </a:r>
            <a:r>
              <a:rPr lang="en-US" sz="1600" b="1" i="0" dirty="0" err="1">
                <a:solidFill>
                  <a:srgbClr val="FFFFFF"/>
                </a:solidFill>
                <a:effectLst/>
                <a:latin typeface="+mj-lt"/>
              </a:rPr>
              <a:t>dolar</a:t>
            </a:r>
            <a:r>
              <a:rPr lang="en-US" sz="1600" b="1" i="0" dirty="0">
                <a:solidFill>
                  <a:srgbClr val="FFFFFF"/>
                </a:solidFill>
                <a:effectLst/>
                <a:latin typeface="+mj-lt"/>
              </a:rPr>
              <a:t> </a:t>
            </a:r>
            <a:r>
              <a:rPr lang="en-US" sz="1600" b="1" i="0" dirty="0" err="1">
                <a:solidFill>
                  <a:srgbClr val="FFFFFF"/>
                </a:solidFill>
                <a:effectLst/>
                <a:latin typeface="+mj-lt"/>
              </a:rPr>
              <a:t>kurunun</a:t>
            </a:r>
            <a:r>
              <a:rPr lang="en-US" sz="1600" b="1" i="0" dirty="0">
                <a:solidFill>
                  <a:srgbClr val="FFFFFF"/>
                </a:solidFill>
                <a:effectLst/>
                <a:latin typeface="+mj-lt"/>
              </a:rPr>
              <a:t> </a:t>
            </a:r>
            <a:r>
              <a:rPr lang="en-US" sz="1600" b="1" i="0" dirty="0" err="1">
                <a:solidFill>
                  <a:srgbClr val="FFFFFF"/>
                </a:solidFill>
                <a:effectLst/>
                <a:latin typeface="+mj-lt"/>
              </a:rPr>
              <a:t>düşeceğini</a:t>
            </a:r>
            <a:r>
              <a:rPr lang="en-US" sz="1600" b="1" i="0" dirty="0">
                <a:solidFill>
                  <a:srgbClr val="FFFFFF"/>
                </a:solidFill>
                <a:effectLst/>
                <a:latin typeface="+mj-lt"/>
              </a:rPr>
              <a:t> </a:t>
            </a:r>
            <a:r>
              <a:rPr lang="en-US" sz="1600" b="1" i="0" dirty="0" err="1">
                <a:solidFill>
                  <a:srgbClr val="FFFFFF"/>
                </a:solidFill>
                <a:effectLst/>
                <a:latin typeface="+mj-lt"/>
              </a:rPr>
              <a:t>düşünüyorsa</a:t>
            </a:r>
            <a:r>
              <a:rPr lang="en-US" sz="1600" b="1" i="0" dirty="0">
                <a:solidFill>
                  <a:srgbClr val="FFFFFF"/>
                </a:solidFill>
                <a:effectLst/>
                <a:latin typeface="+mj-lt"/>
              </a:rPr>
              <a:t> </a:t>
            </a:r>
            <a:r>
              <a:rPr lang="en-US" sz="1600" b="1" i="0" dirty="0" err="1">
                <a:solidFill>
                  <a:srgbClr val="FFFFFF"/>
                </a:solidFill>
                <a:effectLst/>
                <a:latin typeface="+mj-lt"/>
              </a:rPr>
              <a:t>dolar</a:t>
            </a:r>
            <a:r>
              <a:rPr lang="en-US" sz="1600" b="1" i="0" dirty="0">
                <a:solidFill>
                  <a:srgbClr val="FFFFFF"/>
                </a:solidFill>
                <a:effectLst/>
                <a:latin typeface="+mj-lt"/>
              </a:rPr>
              <a:t> </a:t>
            </a:r>
            <a:r>
              <a:rPr lang="en-US" sz="1600" b="1" i="0" dirty="0" err="1">
                <a:solidFill>
                  <a:srgbClr val="FFFFFF"/>
                </a:solidFill>
                <a:effectLst/>
                <a:latin typeface="+mj-lt"/>
              </a:rPr>
              <a:t>kurunda</a:t>
            </a:r>
            <a:r>
              <a:rPr lang="en-US" sz="1600" b="1" i="0" dirty="0">
                <a:solidFill>
                  <a:srgbClr val="FFFFFF"/>
                </a:solidFill>
                <a:effectLst/>
                <a:latin typeface="+mj-lt"/>
              </a:rPr>
              <a:t> </a:t>
            </a:r>
            <a:r>
              <a:rPr lang="en-US" sz="1600" b="1" i="0" dirty="0" err="1">
                <a:solidFill>
                  <a:srgbClr val="FFFFFF"/>
                </a:solidFill>
                <a:effectLst/>
                <a:latin typeface="+mj-lt"/>
              </a:rPr>
              <a:t>kısa</a:t>
            </a:r>
            <a:r>
              <a:rPr lang="en-US" sz="1600" b="1" i="0" dirty="0">
                <a:solidFill>
                  <a:srgbClr val="FFFFFF"/>
                </a:solidFill>
                <a:effectLst/>
                <a:latin typeface="+mj-lt"/>
              </a:rPr>
              <a:t> </a:t>
            </a:r>
            <a:r>
              <a:rPr lang="en-US" sz="1600" b="1" i="0" dirty="0" err="1">
                <a:solidFill>
                  <a:srgbClr val="FFFFFF"/>
                </a:solidFill>
                <a:effectLst/>
                <a:latin typeface="+mj-lt"/>
              </a:rPr>
              <a:t>pozisyon</a:t>
            </a:r>
            <a:r>
              <a:rPr lang="en-US" sz="1600" b="1" i="0" dirty="0">
                <a:solidFill>
                  <a:srgbClr val="FFFFFF"/>
                </a:solidFill>
                <a:effectLst/>
                <a:latin typeface="+mj-lt"/>
              </a:rPr>
              <a:t> </a:t>
            </a:r>
            <a:r>
              <a:rPr lang="en-US" sz="1600" b="1" i="0" dirty="0" err="1">
                <a:solidFill>
                  <a:srgbClr val="FFFFFF"/>
                </a:solidFill>
                <a:effectLst/>
                <a:latin typeface="+mj-lt"/>
              </a:rPr>
              <a:t>açar</a:t>
            </a:r>
            <a:r>
              <a:rPr lang="en-US" sz="1600" b="1" i="0" dirty="0">
                <a:solidFill>
                  <a:srgbClr val="FFFFFF"/>
                </a:solidFill>
                <a:effectLst/>
                <a:latin typeface="+mj-lt"/>
              </a:rPr>
              <a:t>. </a:t>
            </a:r>
            <a:r>
              <a:rPr lang="en-US" sz="1600" b="1" i="0" dirty="0" err="1">
                <a:solidFill>
                  <a:srgbClr val="FFFFFF"/>
                </a:solidFill>
                <a:effectLst/>
                <a:latin typeface="+mj-lt"/>
              </a:rPr>
              <a:t>Yani</a:t>
            </a:r>
            <a:r>
              <a:rPr lang="en-US" sz="1600" b="1" i="0" dirty="0">
                <a:solidFill>
                  <a:srgbClr val="FFFFFF"/>
                </a:solidFill>
                <a:effectLst/>
                <a:latin typeface="+mj-lt"/>
              </a:rPr>
              <a:t> </a:t>
            </a:r>
            <a:r>
              <a:rPr lang="en-US" sz="1600" b="1" i="0" dirty="0" err="1">
                <a:solidFill>
                  <a:srgbClr val="FFFFFF"/>
                </a:solidFill>
                <a:effectLst/>
                <a:latin typeface="+mj-lt"/>
              </a:rPr>
              <a:t>dolarda</a:t>
            </a:r>
            <a:r>
              <a:rPr lang="en-US" sz="1600" b="1" i="0" dirty="0">
                <a:solidFill>
                  <a:srgbClr val="FFFFFF"/>
                </a:solidFill>
                <a:effectLst/>
                <a:latin typeface="+mj-lt"/>
              </a:rPr>
              <a:t> short </a:t>
            </a:r>
            <a:r>
              <a:rPr lang="en-US" sz="1600" b="1" i="0" dirty="0" err="1">
                <a:solidFill>
                  <a:srgbClr val="FFFFFF"/>
                </a:solidFill>
                <a:effectLst/>
                <a:latin typeface="+mj-lt"/>
              </a:rPr>
              <a:t>olur</a:t>
            </a:r>
            <a:r>
              <a:rPr lang="en-US" sz="1600" b="1" i="0" dirty="0">
                <a:solidFill>
                  <a:srgbClr val="FFFFFF"/>
                </a:solidFill>
                <a:effectLst/>
                <a:latin typeface="+mj-lt"/>
              </a:rPr>
              <a:t>. Kur </a:t>
            </a:r>
            <a:r>
              <a:rPr lang="en-US" sz="1600" b="1" i="0" dirty="0" err="1">
                <a:solidFill>
                  <a:srgbClr val="FFFFFF"/>
                </a:solidFill>
                <a:effectLst/>
                <a:latin typeface="+mj-lt"/>
              </a:rPr>
              <a:t>gerilediğinde</a:t>
            </a:r>
            <a:r>
              <a:rPr lang="en-US" sz="1600" b="1" i="0" dirty="0">
                <a:solidFill>
                  <a:srgbClr val="FFFFFF"/>
                </a:solidFill>
                <a:effectLst/>
                <a:latin typeface="+mj-lt"/>
              </a:rPr>
              <a:t> </a:t>
            </a:r>
            <a:r>
              <a:rPr lang="en-US" sz="1600" b="1" i="0" dirty="0" err="1">
                <a:solidFill>
                  <a:srgbClr val="FFFFFF"/>
                </a:solidFill>
                <a:effectLst/>
                <a:latin typeface="+mj-lt"/>
              </a:rPr>
              <a:t>pozisyonunu</a:t>
            </a:r>
            <a:r>
              <a:rPr lang="en-US" sz="1600" b="1" i="0" dirty="0">
                <a:solidFill>
                  <a:srgbClr val="FFFFFF"/>
                </a:solidFill>
                <a:effectLst/>
                <a:latin typeface="+mj-lt"/>
              </a:rPr>
              <a:t> </a:t>
            </a:r>
            <a:r>
              <a:rPr lang="en-US" sz="1600" b="1" i="0" dirty="0" err="1">
                <a:solidFill>
                  <a:srgbClr val="FFFFFF"/>
                </a:solidFill>
                <a:effectLst/>
                <a:latin typeface="+mj-lt"/>
              </a:rPr>
              <a:t>kapattığında</a:t>
            </a:r>
            <a:r>
              <a:rPr lang="en-US" sz="1600" b="1" i="0" dirty="0">
                <a:solidFill>
                  <a:srgbClr val="FFFFFF"/>
                </a:solidFill>
                <a:effectLst/>
                <a:latin typeface="+mj-lt"/>
              </a:rPr>
              <a:t> </a:t>
            </a:r>
            <a:r>
              <a:rPr lang="en-US" sz="1600" b="1" i="0" dirty="0" err="1">
                <a:solidFill>
                  <a:srgbClr val="FFFFFF"/>
                </a:solidFill>
                <a:effectLst/>
                <a:latin typeface="+mj-lt"/>
              </a:rPr>
              <a:t>komisyonlardan</a:t>
            </a:r>
            <a:r>
              <a:rPr lang="en-US" sz="1600" b="1" i="0" dirty="0">
                <a:solidFill>
                  <a:srgbClr val="FFFFFF"/>
                </a:solidFill>
                <a:effectLst/>
                <a:latin typeface="+mj-lt"/>
              </a:rPr>
              <a:t> </a:t>
            </a:r>
            <a:r>
              <a:rPr lang="en-US" sz="1600" b="1" i="0" dirty="0" err="1">
                <a:solidFill>
                  <a:srgbClr val="FFFFFF"/>
                </a:solidFill>
                <a:effectLst/>
                <a:latin typeface="+mj-lt"/>
              </a:rPr>
              <a:t>sonra</a:t>
            </a:r>
            <a:r>
              <a:rPr lang="en-US" sz="1600" b="1" i="0" dirty="0">
                <a:solidFill>
                  <a:srgbClr val="FFFFFF"/>
                </a:solidFill>
                <a:effectLst/>
                <a:latin typeface="+mj-lt"/>
              </a:rPr>
              <a:t> </a:t>
            </a:r>
            <a:r>
              <a:rPr lang="en-US" sz="1600" b="1" i="0" dirty="0" err="1">
                <a:solidFill>
                  <a:srgbClr val="FFFFFF"/>
                </a:solidFill>
                <a:effectLst/>
                <a:latin typeface="+mj-lt"/>
              </a:rPr>
              <a:t>kalan</a:t>
            </a:r>
            <a:r>
              <a:rPr lang="en-US" sz="1600" b="1" i="0" dirty="0">
                <a:solidFill>
                  <a:srgbClr val="FFFFFF"/>
                </a:solidFill>
                <a:effectLst/>
                <a:latin typeface="+mj-lt"/>
              </a:rPr>
              <a:t> fark </a:t>
            </a:r>
            <a:r>
              <a:rPr lang="en-US" sz="1600" b="1" i="0" dirty="0" err="1">
                <a:solidFill>
                  <a:srgbClr val="FFFFFF"/>
                </a:solidFill>
                <a:effectLst/>
                <a:latin typeface="+mj-lt"/>
              </a:rPr>
              <a:t>yatırımcının</a:t>
            </a:r>
            <a:r>
              <a:rPr lang="en-US" sz="1600" b="1" i="0" dirty="0">
                <a:solidFill>
                  <a:srgbClr val="FFFFFF"/>
                </a:solidFill>
                <a:effectLst/>
                <a:latin typeface="+mj-lt"/>
              </a:rPr>
              <a:t> </a:t>
            </a:r>
            <a:r>
              <a:rPr lang="en-US" sz="1600" b="1" i="0" dirty="0" err="1">
                <a:solidFill>
                  <a:srgbClr val="FFFFFF"/>
                </a:solidFill>
                <a:effectLst/>
                <a:latin typeface="+mj-lt"/>
              </a:rPr>
              <a:t>kârı</a:t>
            </a:r>
            <a:r>
              <a:rPr lang="en-US" sz="1600" b="1" i="0" dirty="0">
                <a:solidFill>
                  <a:srgbClr val="FFFFFF"/>
                </a:solidFill>
                <a:effectLst/>
                <a:latin typeface="+mj-lt"/>
              </a:rPr>
              <a:t> </a:t>
            </a:r>
            <a:r>
              <a:rPr lang="en-US" sz="1600" b="1" i="0" dirty="0" err="1">
                <a:solidFill>
                  <a:srgbClr val="FFFFFF"/>
                </a:solidFill>
                <a:effectLst/>
                <a:latin typeface="+mj-lt"/>
              </a:rPr>
              <a:t>olur</a:t>
            </a:r>
            <a:r>
              <a:rPr lang="en-US" sz="1600" b="1" i="0" dirty="0">
                <a:solidFill>
                  <a:srgbClr val="FFFFFF"/>
                </a:solidFill>
                <a:effectLst/>
                <a:latin typeface="+mj-lt"/>
              </a:rPr>
              <a:t>. </a:t>
            </a:r>
            <a:r>
              <a:rPr lang="en-US" sz="1600" b="1" i="0" dirty="0" err="1">
                <a:solidFill>
                  <a:srgbClr val="FFFFFF"/>
                </a:solidFill>
                <a:effectLst/>
                <a:latin typeface="+mj-lt"/>
              </a:rPr>
              <a:t>Örneğin</a:t>
            </a:r>
            <a:r>
              <a:rPr lang="en-US" sz="1600" b="1" i="0" dirty="0">
                <a:solidFill>
                  <a:srgbClr val="FFFFFF"/>
                </a:solidFill>
                <a:effectLst/>
                <a:latin typeface="+mj-lt"/>
              </a:rPr>
              <a:t> 4 </a:t>
            </a:r>
            <a:r>
              <a:rPr lang="en-US" sz="1600" b="1" i="0" dirty="0" err="1">
                <a:solidFill>
                  <a:srgbClr val="FFFFFF"/>
                </a:solidFill>
                <a:effectLst/>
                <a:latin typeface="+mj-lt"/>
              </a:rPr>
              <a:t>TL’den</a:t>
            </a:r>
            <a:r>
              <a:rPr lang="en-US" sz="1600" b="1" i="0" dirty="0">
                <a:solidFill>
                  <a:srgbClr val="FFFFFF"/>
                </a:solidFill>
                <a:effectLst/>
                <a:latin typeface="+mj-lt"/>
              </a:rPr>
              <a:t> </a:t>
            </a:r>
            <a:r>
              <a:rPr lang="en-US" sz="1600" b="1" i="0" dirty="0" err="1">
                <a:solidFill>
                  <a:srgbClr val="FFFFFF"/>
                </a:solidFill>
                <a:effectLst/>
                <a:latin typeface="+mj-lt"/>
              </a:rPr>
              <a:t>bir</a:t>
            </a:r>
            <a:r>
              <a:rPr lang="en-US" sz="1600" b="1" i="0" dirty="0">
                <a:solidFill>
                  <a:srgbClr val="FFFFFF"/>
                </a:solidFill>
                <a:effectLst/>
                <a:latin typeface="+mj-lt"/>
              </a:rPr>
              <a:t> </a:t>
            </a:r>
            <a:r>
              <a:rPr lang="en-US" sz="1600" b="1" i="0" dirty="0" err="1">
                <a:solidFill>
                  <a:srgbClr val="FFFFFF"/>
                </a:solidFill>
                <a:effectLst/>
                <a:latin typeface="+mj-lt"/>
              </a:rPr>
              <a:t>menkul</a:t>
            </a:r>
            <a:r>
              <a:rPr lang="en-US" sz="1600" b="1" i="0" dirty="0">
                <a:solidFill>
                  <a:srgbClr val="FFFFFF"/>
                </a:solidFill>
                <a:effectLst/>
                <a:latin typeface="+mj-lt"/>
              </a:rPr>
              <a:t> </a:t>
            </a:r>
            <a:r>
              <a:rPr lang="en-US" sz="1600" b="1" i="0" dirty="0" err="1">
                <a:solidFill>
                  <a:srgbClr val="FFFFFF"/>
                </a:solidFill>
                <a:effectLst/>
                <a:latin typeface="+mj-lt"/>
              </a:rPr>
              <a:t>kıymet</a:t>
            </a:r>
            <a:r>
              <a:rPr lang="en-US" sz="1600" b="1" i="0" dirty="0">
                <a:solidFill>
                  <a:srgbClr val="FFFFFF"/>
                </a:solidFill>
                <a:effectLst/>
                <a:latin typeface="+mj-lt"/>
              </a:rPr>
              <a:t> </a:t>
            </a:r>
            <a:r>
              <a:rPr lang="en-US" sz="1600" b="1" i="0" dirty="0" err="1">
                <a:solidFill>
                  <a:srgbClr val="FFFFFF"/>
                </a:solidFill>
                <a:effectLst/>
                <a:latin typeface="+mj-lt"/>
              </a:rPr>
              <a:t>satan</a:t>
            </a:r>
            <a:r>
              <a:rPr lang="en-US" sz="1600" b="1" i="0" dirty="0">
                <a:solidFill>
                  <a:srgbClr val="FFFFFF"/>
                </a:solidFill>
                <a:effectLst/>
                <a:latin typeface="+mj-lt"/>
              </a:rPr>
              <a:t> </a:t>
            </a:r>
            <a:r>
              <a:rPr lang="en-US" sz="1600" b="1" i="0" dirty="0" err="1">
                <a:solidFill>
                  <a:srgbClr val="FFFFFF"/>
                </a:solidFill>
                <a:effectLst/>
                <a:latin typeface="+mj-lt"/>
              </a:rPr>
              <a:t>bir</a:t>
            </a:r>
            <a:r>
              <a:rPr lang="en-US" sz="1600" b="1" i="0" dirty="0">
                <a:solidFill>
                  <a:srgbClr val="FFFFFF"/>
                </a:solidFill>
                <a:effectLst/>
                <a:latin typeface="+mj-lt"/>
              </a:rPr>
              <a:t> </a:t>
            </a:r>
            <a:r>
              <a:rPr lang="en-US" sz="1600" b="1" i="0" dirty="0" err="1">
                <a:solidFill>
                  <a:srgbClr val="FFFFFF"/>
                </a:solidFill>
                <a:effectLst/>
                <a:latin typeface="+mj-lt"/>
              </a:rPr>
              <a:t>yatırımcı</a:t>
            </a:r>
            <a:r>
              <a:rPr lang="en-US" sz="1600" b="1" i="0" dirty="0">
                <a:solidFill>
                  <a:srgbClr val="FFFFFF"/>
                </a:solidFill>
                <a:effectLst/>
                <a:latin typeface="+mj-lt"/>
              </a:rPr>
              <a:t>, </a:t>
            </a:r>
            <a:r>
              <a:rPr lang="en-US" sz="1600" b="1" i="0" dirty="0" err="1">
                <a:solidFill>
                  <a:srgbClr val="FFFFFF"/>
                </a:solidFill>
                <a:effectLst/>
                <a:latin typeface="+mj-lt"/>
              </a:rPr>
              <a:t>bunu</a:t>
            </a:r>
            <a:r>
              <a:rPr lang="en-US" sz="1600" b="1" i="0" dirty="0">
                <a:solidFill>
                  <a:srgbClr val="FFFFFF"/>
                </a:solidFill>
                <a:effectLst/>
                <a:latin typeface="+mj-lt"/>
              </a:rPr>
              <a:t> 3,80’den </a:t>
            </a:r>
            <a:r>
              <a:rPr lang="en-US" sz="1600" b="1" i="0" dirty="0" err="1">
                <a:solidFill>
                  <a:srgbClr val="FFFFFF"/>
                </a:solidFill>
                <a:effectLst/>
                <a:latin typeface="+mj-lt"/>
              </a:rPr>
              <a:t>yerine</a:t>
            </a:r>
            <a:r>
              <a:rPr lang="en-US" sz="1600" b="1" i="0" dirty="0">
                <a:solidFill>
                  <a:srgbClr val="FFFFFF"/>
                </a:solidFill>
                <a:effectLst/>
                <a:latin typeface="+mj-lt"/>
              </a:rPr>
              <a:t> </a:t>
            </a:r>
            <a:r>
              <a:rPr lang="en-US" sz="1600" b="1" i="0" dirty="0" err="1">
                <a:solidFill>
                  <a:srgbClr val="FFFFFF"/>
                </a:solidFill>
                <a:effectLst/>
                <a:latin typeface="+mj-lt"/>
              </a:rPr>
              <a:t>koyduğunda</a:t>
            </a:r>
            <a:r>
              <a:rPr lang="en-US" sz="1600" b="1" i="0" dirty="0">
                <a:solidFill>
                  <a:srgbClr val="FFFFFF"/>
                </a:solidFill>
                <a:effectLst/>
                <a:latin typeface="+mj-lt"/>
              </a:rPr>
              <a:t> 20 </a:t>
            </a:r>
            <a:r>
              <a:rPr lang="en-US" sz="1600" b="1" i="0" dirty="0" err="1">
                <a:solidFill>
                  <a:srgbClr val="FFFFFF"/>
                </a:solidFill>
                <a:effectLst/>
                <a:latin typeface="+mj-lt"/>
              </a:rPr>
              <a:t>kuruşu</a:t>
            </a:r>
            <a:r>
              <a:rPr lang="en-US" sz="1600" b="1" i="0" dirty="0">
                <a:solidFill>
                  <a:srgbClr val="FFFFFF"/>
                </a:solidFill>
                <a:effectLst/>
                <a:latin typeface="+mj-lt"/>
              </a:rPr>
              <a:t> </a:t>
            </a:r>
            <a:r>
              <a:rPr lang="en-US" sz="1600" b="1" i="0" dirty="0" err="1">
                <a:solidFill>
                  <a:srgbClr val="FFFFFF"/>
                </a:solidFill>
                <a:effectLst/>
                <a:latin typeface="+mj-lt"/>
              </a:rPr>
              <a:t>brüt</a:t>
            </a:r>
            <a:r>
              <a:rPr lang="en-US" sz="1600" b="1" i="0" dirty="0">
                <a:solidFill>
                  <a:srgbClr val="FFFFFF"/>
                </a:solidFill>
                <a:effectLst/>
                <a:latin typeface="+mj-lt"/>
              </a:rPr>
              <a:t> </a:t>
            </a:r>
            <a:r>
              <a:rPr lang="en-US" sz="1600" b="1" i="0" dirty="0" err="1">
                <a:solidFill>
                  <a:srgbClr val="FFFFFF"/>
                </a:solidFill>
                <a:effectLst/>
                <a:latin typeface="+mj-lt"/>
              </a:rPr>
              <a:t>kâr</a:t>
            </a:r>
            <a:r>
              <a:rPr lang="en-US" sz="1600" b="1" i="0" dirty="0">
                <a:solidFill>
                  <a:srgbClr val="FFFFFF"/>
                </a:solidFill>
                <a:effectLst/>
                <a:latin typeface="+mj-lt"/>
              </a:rPr>
              <a:t> </a:t>
            </a:r>
            <a:r>
              <a:rPr lang="en-US" sz="1600" b="1" i="0" dirty="0" err="1">
                <a:solidFill>
                  <a:srgbClr val="FFFFFF"/>
                </a:solidFill>
                <a:effectLst/>
                <a:latin typeface="+mj-lt"/>
              </a:rPr>
              <a:t>elde</a:t>
            </a:r>
            <a:r>
              <a:rPr lang="en-US" sz="1600" b="1" i="0" dirty="0">
                <a:solidFill>
                  <a:srgbClr val="FFFFFF"/>
                </a:solidFill>
                <a:effectLst/>
                <a:latin typeface="+mj-lt"/>
              </a:rPr>
              <a:t> </a:t>
            </a:r>
            <a:r>
              <a:rPr lang="en-US" sz="1600" b="1" i="0" dirty="0" err="1">
                <a:solidFill>
                  <a:srgbClr val="FFFFFF"/>
                </a:solidFill>
                <a:effectLst/>
                <a:latin typeface="+mj-lt"/>
              </a:rPr>
              <a:t>eder</a:t>
            </a:r>
            <a:r>
              <a:rPr lang="en-US" sz="1600" b="1" i="0" dirty="0">
                <a:solidFill>
                  <a:srgbClr val="FFFFFF"/>
                </a:solidFill>
                <a:effectLst/>
                <a:latin typeface="+mj-lt"/>
              </a:rPr>
              <a:t>.</a:t>
            </a:r>
          </a:p>
          <a:p>
            <a:pPr>
              <a:lnSpc>
                <a:spcPct val="90000"/>
              </a:lnSpc>
            </a:pPr>
            <a:endParaRPr lang="en-US" sz="1500" dirty="0">
              <a:solidFill>
                <a:srgbClr val="FFFFFF"/>
              </a:solidFill>
            </a:endParaRPr>
          </a:p>
        </p:txBody>
      </p:sp>
      <p:sp>
        <p:nvSpPr>
          <p:cNvPr id="13" name="Rectangle 12">
            <a:extLst>
              <a:ext uri="{FF2B5EF4-FFF2-40B4-BE49-F238E27FC236}">
                <a16:creationId xmlns:a16="http://schemas.microsoft.com/office/drawing/2014/main" id="{B5899359-8523-4D4D-B568-3FDFAF982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E9C9585-DA89-4D7E-BCDF-576461A1A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çerik Yer Tutucusu 5">
            <a:extLst>
              <a:ext uri="{FF2B5EF4-FFF2-40B4-BE49-F238E27FC236}">
                <a16:creationId xmlns:a16="http://schemas.microsoft.com/office/drawing/2014/main" id="{3871B5A9-95A4-495E-AF3D-DE9BFC20508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64692" y="2100786"/>
            <a:ext cx="4159568" cy="2339757"/>
          </a:xfrm>
          <a:prstGeom prst="rect">
            <a:avLst/>
          </a:prstGeom>
        </p:spPr>
      </p:pic>
    </p:spTree>
    <p:extLst>
      <p:ext uri="{BB962C8B-B14F-4D97-AF65-F5344CB8AC3E}">
        <p14:creationId xmlns:p14="http://schemas.microsoft.com/office/powerpoint/2010/main" val="4173536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7D3A4E0-C908-4EA9-ABDF-E82AD6BDE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aşlık 3">
            <a:extLst>
              <a:ext uri="{FF2B5EF4-FFF2-40B4-BE49-F238E27FC236}">
                <a16:creationId xmlns:a16="http://schemas.microsoft.com/office/drawing/2014/main" id="{55017953-31EF-4195-B13D-563229312F94}"/>
              </a:ext>
            </a:extLst>
          </p:cNvPr>
          <p:cNvSpPr>
            <a:spLocks noGrp="1"/>
          </p:cNvSpPr>
          <p:nvPr>
            <p:ph type="title"/>
          </p:nvPr>
        </p:nvSpPr>
        <p:spPr>
          <a:xfrm>
            <a:off x="1600200" y="1981583"/>
            <a:ext cx="8991600" cy="1692771"/>
          </a:xfrm>
        </p:spPr>
        <p:txBody>
          <a:bodyPr vert="horz" lIns="274320" tIns="182880" rIns="274320" bIns="182880" rtlCol="0" anchor="ctr" anchorCtr="1">
            <a:normAutofit/>
          </a:bodyPr>
          <a:lstStyle/>
          <a:p>
            <a:r>
              <a:rPr lang="tr-TR" sz="3800" kern="1200" cap="all" spc="200" baseline="0" dirty="0">
                <a:solidFill>
                  <a:srgbClr val="262626"/>
                </a:solidFill>
                <a:latin typeface="+mj-lt"/>
                <a:ea typeface="+mj-ea"/>
                <a:cs typeface="+mj-cs"/>
              </a:rPr>
              <a:t>Saygılarımla…</a:t>
            </a:r>
            <a:endParaRPr lang="en-US" sz="3800" kern="1200" cap="all" spc="200" baseline="0" dirty="0">
              <a:solidFill>
                <a:srgbClr val="262626"/>
              </a:solidFill>
              <a:latin typeface="+mj-lt"/>
              <a:ea typeface="+mj-ea"/>
              <a:cs typeface="+mj-cs"/>
            </a:endParaRPr>
          </a:p>
        </p:txBody>
      </p:sp>
      <p:sp>
        <p:nvSpPr>
          <p:cNvPr id="5" name="Metin Yer Tutucusu 4">
            <a:extLst>
              <a:ext uri="{FF2B5EF4-FFF2-40B4-BE49-F238E27FC236}">
                <a16:creationId xmlns:a16="http://schemas.microsoft.com/office/drawing/2014/main" id="{7BE5F2CC-9875-412C-BDDF-E5D24FD8DDA4}"/>
              </a:ext>
            </a:extLst>
          </p:cNvPr>
          <p:cNvSpPr>
            <a:spLocks noGrp="1"/>
          </p:cNvSpPr>
          <p:nvPr>
            <p:ph type="body" idx="1"/>
          </p:nvPr>
        </p:nvSpPr>
        <p:spPr>
          <a:xfrm>
            <a:off x="6579220" y="4456591"/>
            <a:ext cx="5370124" cy="2041864"/>
          </a:xfrm>
        </p:spPr>
        <p:txBody>
          <a:bodyPr vert="horz" lIns="91440" tIns="45720" rIns="91440" bIns="45720" rtlCol="0">
            <a:normAutofit fontScale="85000" lnSpcReduction="10000"/>
          </a:bodyPr>
          <a:lstStyle/>
          <a:p>
            <a:pPr algn="r"/>
            <a:r>
              <a:rPr lang="tr-TR" sz="1400" b="1" dirty="0">
                <a:solidFill>
                  <a:schemeClr val="bg1"/>
                </a:solidFill>
              </a:rPr>
              <a:t>Kaynakça:</a:t>
            </a:r>
          </a:p>
          <a:p>
            <a:pPr algn="r"/>
            <a:r>
              <a:rPr lang="en-US" sz="1100" dirty="0">
                <a:solidFill>
                  <a:schemeClr val="bg1"/>
                </a:solidFill>
                <a:hlinkClick r:id="rId2"/>
              </a:rPr>
              <a:t>https://kanalfinans.com/sorular/uzun-pozisyon-kisa-pozisyon-ne-demektir-2</a:t>
            </a:r>
            <a:endParaRPr lang="tr-TR" sz="1100" dirty="0">
              <a:solidFill>
                <a:schemeClr val="bg1"/>
              </a:solidFill>
            </a:endParaRPr>
          </a:p>
          <a:p>
            <a:pPr algn="r"/>
            <a:r>
              <a:rPr lang="tr-TR" sz="1100" dirty="0">
                <a:solidFill>
                  <a:schemeClr val="bg1"/>
                </a:solidFill>
                <a:hlinkClick r:id="rId3"/>
              </a:rPr>
              <a:t>https://www.kibrisgazetesi.com/futures-ve-forward-sozlesmeleri-arasindaki-farklar-makale,11683.html</a:t>
            </a:r>
            <a:endParaRPr lang="tr-TR" sz="1100" dirty="0">
              <a:solidFill>
                <a:schemeClr val="bg1"/>
              </a:solidFill>
            </a:endParaRPr>
          </a:p>
          <a:p>
            <a:pPr algn="r"/>
            <a:r>
              <a:rPr lang="tr-TR" sz="1100" dirty="0">
                <a:solidFill>
                  <a:schemeClr val="bg1"/>
                </a:solidFill>
                <a:hlinkClick r:id="rId4"/>
              </a:rPr>
              <a:t>https://www.noorcm.com.tr/future/future-nedir</a:t>
            </a:r>
            <a:endParaRPr lang="tr-TR" sz="1100" dirty="0">
              <a:solidFill>
                <a:schemeClr val="bg1"/>
              </a:solidFill>
            </a:endParaRPr>
          </a:p>
          <a:p>
            <a:pPr algn="r"/>
            <a:r>
              <a:rPr lang="tr-TR" sz="1100" dirty="0">
                <a:solidFill>
                  <a:schemeClr val="bg1"/>
                </a:solidFill>
                <a:hlinkClick r:id="rId5"/>
              </a:rPr>
              <a:t>https://www.alnusyatirim.com/forward-nedir</a:t>
            </a:r>
            <a:endParaRPr lang="tr-TR" sz="1100" dirty="0">
              <a:solidFill>
                <a:schemeClr val="bg1"/>
              </a:solidFill>
            </a:endParaRPr>
          </a:p>
          <a:p>
            <a:pPr algn="r"/>
            <a:r>
              <a:rPr lang="tr-TR" sz="1100" dirty="0">
                <a:solidFill>
                  <a:schemeClr val="bg1"/>
                </a:solidFill>
                <a:hlinkClick r:id="rId6"/>
              </a:rPr>
              <a:t>https://uzmanpara.milliyet.com.tr/terimler-sozlugu/standart-vadeli-islemler-futures/</a:t>
            </a:r>
            <a:endParaRPr lang="tr-TR" sz="1100" dirty="0">
              <a:solidFill>
                <a:schemeClr val="bg1"/>
              </a:solidFill>
            </a:endParaRPr>
          </a:p>
          <a:p>
            <a:pPr algn="r"/>
            <a:endParaRPr lang="tr-TR" sz="1100" dirty="0">
              <a:solidFill>
                <a:schemeClr val="bg1"/>
              </a:solidFill>
            </a:endParaRPr>
          </a:p>
          <a:p>
            <a:pPr algn="r"/>
            <a:r>
              <a:rPr lang="tr-TR" sz="1100" dirty="0">
                <a:solidFill>
                  <a:schemeClr val="bg1"/>
                </a:solidFill>
                <a:hlinkClick r:id="rId7"/>
              </a:rPr>
              <a:t>https://www.eximbank.gov.tr/tr/urun-ve-hizmetlerimiz/hazine/turev-urunler/forward</a:t>
            </a:r>
            <a:endParaRPr lang="tr-TR" sz="1100" dirty="0">
              <a:solidFill>
                <a:schemeClr val="bg1"/>
              </a:solidFill>
            </a:endParaRPr>
          </a:p>
          <a:p>
            <a:pPr algn="r"/>
            <a:endParaRPr lang="tr-TR" dirty="0">
              <a:solidFill>
                <a:schemeClr val="bg1"/>
              </a:solidFill>
            </a:endParaRPr>
          </a:p>
          <a:p>
            <a:pPr algn="r"/>
            <a:endParaRPr lang="en-US" dirty="0">
              <a:solidFill>
                <a:schemeClr val="bg1"/>
              </a:solidFill>
            </a:endParaRPr>
          </a:p>
        </p:txBody>
      </p:sp>
    </p:spTree>
    <p:extLst>
      <p:ext uri="{BB962C8B-B14F-4D97-AF65-F5344CB8AC3E}">
        <p14:creationId xmlns:p14="http://schemas.microsoft.com/office/powerpoint/2010/main" val="81819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F1FB0AC4-AF95-40A6-97A6-3BA6CFCC0C76}"/>
              </a:ext>
            </a:extLst>
          </p:cNvPr>
          <p:cNvSpPr>
            <a:spLocks noGrp="1"/>
          </p:cNvSpPr>
          <p:nvPr>
            <p:ph idx="1"/>
          </p:nvPr>
        </p:nvSpPr>
        <p:spPr>
          <a:xfrm>
            <a:off x="1706062" y="2291262"/>
            <a:ext cx="8779512" cy="2879256"/>
          </a:xfrm>
        </p:spPr>
        <p:txBody>
          <a:bodyPr>
            <a:normAutofit lnSpcReduction="10000"/>
          </a:bodyPr>
          <a:lstStyle/>
          <a:p>
            <a:endParaRPr lang="tr-TR" b="1" dirty="0">
              <a:solidFill>
                <a:srgbClr val="404040"/>
              </a:solidFill>
              <a:latin typeface="Times New Roman" panose="02020603050405020304" pitchFamily="18" charset="0"/>
            </a:endParaRPr>
          </a:p>
          <a:p>
            <a:r>
              <a:rPr lang="tr-TR" b="1" dirty="0" err="1">
                <a:solidFill>
                  <a:srgbClr val="404040"/>
                </a:solidFill>
                <a:latin typeface="Times New Roman" panose="02020603050405020304" pitchFamily="18" charset="0"/>
              </a:rPr>
              <a:t>Forward</a:t>
            </a:r>
            <a:r>
              <a:rPr lang="tr-TR" b="1" dirty="0">
                <a:solidFill>
                  <a:srgbClr val="404040"/>
                </a:solidFill>
                <a:latin typeface="Times New Roman" panose="02020603050405020304" pitchFamily="18" charset="0"/>
              </a:rPr>
              <a:t> anlaşmaları, belirli bir dayanak varlığı, önceden belirlenmiş bir fiyat ve vadede alma ya da satma yükümlülüğü veren anlaşmalardır. Vade geldiğinde taraflardan alıcı olan taraf (uzun pozisyon sahibi) kontratta belirtilen fiyattan, dayanak varlığı almak zorundadır. Aynı şekilde, anlaşmayı satan taraf (kısa pozisyon sahibi), vade sonunda dayanak varlığı anlaşmada önceden belirlenmiş bir fiyat üzerinden alıcıya satmak zorundadır. Vade sonunda, anlaşmanın taraflarından biri diğer tarafın zararını karşılamakla yükümlüdür. </a:t>
            </a:r>
            <a:r>
              <a:rPr lang="tr-TR" b="1" dirty="0" err="1">
                <a:solidFill>
                  <a:srgbClr val="404040"/>
                </a:solidFill>
                <a:latin typeface="Times New Roman" panose="02020603050405020304" pitchFamily="18" charset="0"/>
              </a:rPr>
              <a:t>Forward</a:t>
            </a:r>
            <a:r>
              <a:rPr lang="tr-TR" b="1" dirty="0">
                <a:solidFill>
                  <a:srgbClr val="404040"/>
                </a:solidFill>
                <a:latin typeface="Times New Roman" panose="02020603050405020304" pitchFamily="18" charset="0"/>
              </a:rPr>
              <a:t> anlaşmaları taraflara yükümlülük getirmekte ve bu yükümlülükten kaçınma hiçbir şartta mümkün olmamaktadır. </a:t>
            </a:r>
          </a:p>
        </p:txBody>
      </p:sp>
    </p:spTree>
    <p:extLst>
      <p:ext uri="{BB962C8B-B14F-4D97-AF65-F5344CB8AC3E}">
        <p14:creationId xmlns:p14="http://schemas.microsoft.com/office/powerpoint/2010/main" val="147305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87AC341-B86D-4FED-BF37-7E2A392268B3}"/>
              </a:ext>
            </a:extLst>
          </p:cNvPr>
          <p:cNvSpPr>
            <a:spLocks noGrp="1"/>
          </p:cNvSpPr>
          <p:nvPr>
            <p:ph type="title"/>
          </p:nvPr>
        </p:nvSpPr>
        <p:spPr>
          <a:xfrm>
            <a:off x="804671" y="1290025"/>
            <a:ext cx="5291327" cy="1188720"/>
          </a:xfrm>
          <a:solidFill>
            <a:srgbClr val="FFFFFF"/>
          </a:solidFill>
          <a:ln>
            <a:solidFill>
              <a:srgbClr val="404040"/>
            </a:solidFill>
          </a:ln>
        </p:spPr>
        <p:txBody>
          <a:bodyPr vert="horz" lIns="182880" tIns="182880" rIns="182880" bIns="182880" rtlCol="0" anchor="ctr">
            <a:normAutofit fontScale="90000"/>
          </a:bodyPr>
          <a:lstStyle/>
          <a:p>
            <a:br>
              <a:rPr lang="tr-TR" sz="1500" b="1" dirty="0"/>
            </a:br>
            <a:br>
              <a:rPr lang="tr-TR" sz="1500" b="1" dirty="0"/>
            </a:br>
            <a:r>
              <a:rPr lang="en-US" sz="1500" b="1" i="0" dirty="0">
                <a:effectLst/>
              </a:rPr>
              <a:t>Forward </a:t>
            </a:r>
            <a:r>
              <a:rPr lang="en-US" sz="1500" b="1" i="0" dirty="0" err="1">
                <a:effectLst/>
              </a:rPr>
              <a:t>Sözleşmes</a:t>
            </a:r>
            <a:r>
              <a:rPr lang="tr-TR" sz="1500" b="1" i="0" dirty="0">
                <a:effectLst/>
              </a:rPr>
              <a:t>i</a:t>
            </a:r>
            <a:r>
              <a:rPr lang="en-US" sz="1500" b="1" i="0" dirty="0">
                <a:effectLst/>
              </a:rPr>
              <a:t> </a:t>
            </a:r>
            <a:r>
              <a:rPr lang="en-US" sz="1500" b="1" i="0" dirty="0" err="1">
                <a:effectLst/>
              </a:rPr>
              <a:t>Neler</a:t>
            </a:r>
            <a:r>
              <a:rPr lang="en-US" sz="1500" b="1" i="0" dirty="0">
                <a:effectLst/>
              </a:rPr>
              <a:t> </a:t>
            </a:r>
            <a:r>
              <a:rPr lang="en-US" sz="1500" b="1" i="0" dirty="0" err="1">
                <a:effectLst/>
              </a:rPr>
              <a:t>İçer</a:t>
            </a:r>
            <a:r>
              <a:rPr lang="tr-TR" sz="1500" b="1" i="0" dirty="0">
                <a:effectLst/>
              </a:rPr>
              <a:t>i</a:t>
            </a:r>
            <a:r>
              <a:rPr lang="en-US" sz="1500" b="1" i="0" dirty="0">
                <a:effectLst/>
              </a:rPr>
              <a:t>r?</a:t>
            </a:r>
            <a:br>
              <a:rPr lang="en-US" sz="1500" b="0" i="0" dirty="0">
                <a:effectLst/>
              </a:rPr>
            </a:br>
            <a:br>
              <a:rPr lang="en-US" sz="1500" b="1" i="0" dirty="0">
                <a:effectLst/>
              </a:rPr>
            </a:br>
            <a:r>
              <a:rPr lang="en-US" sz="1500" b="1" i="0" dirty="0">
                <a:effectLst/>
              </a:rPr>
              <a:t>	</a:t>
            </a:r>
            <a:endParaRPr lang="en-US" sz="1500" dirty="0"/>
          </a:p>
        </p:txBody>
      </p:sp>
      <p:sp>
        <p:nvSpPr>
          <p:cNvPr id="3" name="İçerik Yer Tutucusu 2">
            <a:extLst>
              <a:ext uri="{FF2B5EF4-FFF2-40B4-BE49-F238E27FC236}">
                <a16:creationId xmlns:a16="http://schemas.microsoft.com/office/drawing/2014/main" id="{9976EB77-70E9-469F-A390-E01074071AF0}"/>
              </a:ext>
            </a:extLst>
          </p:cNvPr>
          <p:cNvSpPr>
            <a:spLocks noGrp="1"/>
          </p:cNvSpPr>
          <p:nvPr>
            <p:ph sz="half" idx="1"/>
          </p:nvPr>
        </p:nvSpPr>
        <p:spPr>
          <a:xfrm>
            <a:off x="804671" y="2858703"/>
            <a:ext cx="5285791" cy="3042547"/>
          </a:xfrm>
        </p:spPr>
        <p:txBody>
          <a:bodyPr vert="horz" lIns="91440" tIns="45720" rIns="91440" bIns="45720" rtlCol="0">
            <a:noAutofit/>
          </a:bodyPr>
          <a:lstStyle/>
          <a:p>
            <a:pPr>
              <a:lnSpc>
                <a:spcPct val="90000"/>
              </a:lnSpc>
            </a:pPr>
            <a:r>
              <a:rPr lang="en-US" sz="1600" b="1" i="0" u="sng" dirty="0">
                <a:solidFill>
                  <a:srgbClr val="FFFFFF"/>
                </a:solidFill>
                <a:effectLst/>
                <a:latin typeface="Times New Roman" panose="02020603050405020304" pitchFamily="18" charset="0"/>
                <a:cs typeface="Times New Roman" panose="02020603050405020304" pitchFamily="18" charset="0"/>
              </a:rPr>
              <a:t>Forward </a:t>
            </a:r>
            <a:r>
              <a:rPr lang="en-US" sz="1600" b="1" i="0" u="sng" dirty="0" err="1">
                <a:solidFill>
                  <a:srgbClr val="FFFFFF"/>
                </a:solidFill>
                <a:effectLst/>
                <a:latin typeface="Times New Roman" panose="02020603050405020304" pitchFamily="18" charset="0"/>
                <a:cs typeface="Times New Roman" panose="02020603050405020304" pitchFamily="18" charset="0"/>
              </a:rPr>
              <a:t>sözleşmesinin</a:t>
            </a:r>
            <a:r>
              <a:rPr lang="en-US" sz="1600" b="1" i="0" u="sng" dirty="0">
                <a:solidFill>
                  <a:srgbClr val="FFFFFF"/>
                </a:solidFill>
                <a:effectLst/>
                <a:latin typeface="Times New Roman" panose="02020603050405020304" pitchFamily="18" charset="0"/>
                <a:cs typeface="Times New Roman" panose="02020603050405020304" pitchFamily="18" charset="0"/>
              </a:rPr>
              <a:t> </a:t>
            </a:r>
            <a:r>
              <a:rPr lang="en-US" sz="1600" b="1" i="0" u="sng" dirty="0" err="1">
                <a:solidFill>
                  <a:srgbClr val="FFFFFF"/>
                </a:solidFill>
                <a:effectLst/>
                <a:latin typeface="Times New Roman" panose="02020603050405020304" pitchFamily="18" charset="0"/>
                <a:cs typeface="Times New Roman" panose="02020603050405020304" pitchFamily="18" charset="0"/>
              </a:rPr>
              <a:t>içeriği</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şu</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şekildedir</a:t>
            </a:r>
            <a:r>
              <a:rPr lang="en-US" sz="1600" b="1" i="0" dirty="0">
                <a:solidFill>
                  <a:srgbClr val="FFFFFF"/>
                </a:solidFill>
                <a:effectLst/>
                <a:latin typeface="Times New Roman" panose="02020603050405020304" pitchFamily="18" charset="0"/>
                <a:cs typeface="Times New Roman" panose="02020603050405020304" pitchFamily="18" charset="0"/>
              </a:rPr>
              <a:t>:</a:t>
            </a:r>
          </a:p>
          <a:p>
            <a:pPr>
              <a:lnSpc>
                <a:spcPct val="90000"/>
              </a:lnSpc>
            </a:pPr>
            <a:r>
              <a:rPr lang="en-US" sz="1600" b="1" i="0" dirty="0" err="1">
                <a:solidFill>
                  <a:srgbClr val="FFFFFF"/>
                </a:solidFill>
                <a:effectLst/>
                <a:latin typeface="Times New Roman" panose="02020603050405020304" pitchFamily="18" charset="0"/>
                <a:cs typeface="Times New Roman" panose="02020603050405020304" pitchFamily="18" charset="0"/>
              </a:rPr>
              <a:t>Satışı</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yapılan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varlığın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fiyatı</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miktarı</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ve</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özellikleri</a:t>
            </a:r>
            <a:endParaRPr lang="en-US" sz="1600" b="1" i="0" dirty="0">
              <a:solidFill>
                <a:srgbClr val="FFFFFF"/>
              </a:solidFill>
              <a:effectLst/>
              <a:latin typeface="Times New Roman" panose="02020603050405020304" pitchFamily="18" charset="0"/>
              <a:cs typeface="Times New Roman" panose="02020603050405020304" pitchFamily="18" charset="0"/>
            </a:endParaRPr>
          </a:p>
          <a:p>
            <a:pPr>
              <a:lnSpc>
                <a:spcPct val="90000"/>
              </a:lnSpc>
            </a:pPr>
            <a:r>
              <a:rPr lang="en-US" sz="1600" b="1" i="0" dirty="0" err="1">
                <a:solidFill>
                  <a:srgbClr val="FFFFFF"/>
                </a:solidFill>
                <a:effectLst/>
                <a:latin typeface="Times New Roman" panose="02020603050405020304" pitchFamily="18" charset="0"/>
                <a:cs typeface="Times New Roman" panose="02020603050405020304" pitchFamily="18" charset="0"/>
              </a:rPr>
              <a:t>Varlığın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teslim</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yeri</a:t>
            </a:r>
            <a:endParaRPr lang="en-US" sz="1600" b="1" i="0" dirty="0">
              <a:solidFill>
                <a:srgbClr val="FFFFFF"/>
              </a:solidFill>
              <a:effectLst/>
              <a:latin typeface="Times New Roman" panose="02020603050405020304" pitchFamily="18" charset="0"/>
              <a:cs typeface="Times New Roman" panose="02020603050405020304" pitchFamily="18" charset="0"/>
            </a:endParaRPr>
          </a:p>
          <a:p>
            <a:pPr>
              <a:lnSpc>
                <a:spcPct val="90000"/>
              </a:lnSpc>
            </a:pPr>
            <a:r>
              <a:rPr lang="en-US" sz="1600" b="1" i="0" dirty="0" err="1">
                <a:solidFill>
                  <a:srgbClr val="FFFFFF"/>
                </a:solidFill>
                <a:effectLst/>
                <a:latin typeface="Times New Roman" panose="02020603050405020304" pitchFamily="18" charset="0"/>
                <a:cs typeface="Times New Roman" panose="02020603050405020304" pitchFamily="18" charset="0"/>
              </a:rPr>
              <a:t>Ödeme</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tarihi</a:t>
            </a:r>
            <a:endParaRPr lang="en-US" sz="1600" b="1" i="0" dirty="0">
              <a:solidFill>
                <a:srgbClr val="FFFFFF"/>
              </a:solidFill>
              <a:effectLst/>
              <a:latin typeface="Times New Roman" panose="02020603050405020304" pitchFamily="18" charset="0"/>
              <a:cs typeface="Times New Roman" panose="02020603050405020304" pitchFamily="18" charset="0"/>
            </a:endParaRPr>
          </a:p>
          <a:p>
            <a:pPr>
              <a:lnSpc>
                <a:spcPct val="90000"/>
              </a:lnSpc>
            </a:pPr>
            <a:r>
              <a:rPr lang="en-US" sz="1600" b="1" i="0" dirty="0" err="1">
                <a:solidFill>
                  <a:srgbClr val="FFFFFF"/>
                </a:solidFill>
                <a:effectLst/>
                <a:latin typeface="Times New Roman" panose="02020603050405020304" pitchFamily="18" charset="0"/>
                <a:cs typeface="Times New Roman" panose="02020603050405020304" pitchFamily="18" charset="0"/>
              </a:rPr>
              <a:t>Alıcı</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ve</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satıcı</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arasında</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belirlenen</a:t>
            </a:r>
            <a:r>
              <a:rPr lang="en-US" sz="1600" b="1" i="0" dirty="0">
                <a:solidFill>
                  <a:srgbClr val="FFFFFF"/>
                </a:solidFill>
                <a:effectLst/>
                <a:latin typeface="Times New Roman" panose="02020603050405020304" pitchFamily="18" charset="0"/>
                <a:cs typeface="Times New Roman" panose="02020603050405020304" pitchFamily="18" charset="0"/>
              </a:rPr>
              <a:t> her </a:t>
            </a:r>
            <a:r>
              <a:rPr lang="en-US" sz="1600" b="1" i="0" dirty="0" err="1">
                <a:solidFill>
                  <a:srgbClr val="FFFFFF"/>
                </a:solidFill>
                <a:effectLst/>
                <a:latin typeface="Times New Roman" panose="02020603050405020304" pitchFamily="18" charset="0"/>
                <a:cs typeface="Times New Roman" panose="02020603050405020304" pitchFamily="18" charset="0"/>
              </a:rPr>
              <a:t>türlü</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şart</a:t>
            </a:r>
            <a:endParaRPr lang="en-US" sz="1600" b="1" i="0" dirty="0">
              <a:solidFill>
                <a:srgbClr val="FFFFFF"/>
              </a:solidFill>
              <a:effectLst/>
              <a:latin typeface="Times New Roman" panose="02020603050405020304" pitchFamily="18" charset="0"/>
              <a:cs typeface="Times New Roman" panose="02020603050405020304" pitchFamily="18" charset="0"/>
            </a:endParaRPr>
          </a:p>
          <a:p>
            <a:pPr>
              <a:lnSpc>
                <a:spcPct val="90000"/>
              </a:lnSpc>
            </a:pPr>
            <a:r>
              <a:rPr lang="en-US" sz="1600" b="1" i="0" dirty="0" err="1">
                <a:solidFill>
                  <a:srgbClr val="FFFFFF"/>
                </a:solidFill>
                <a:effectLst/>
                <a:latin typeface="Times New Roman" panose="02020603050405020304" pitchFamily="18" charset="0"/>
                <a:cs typeface="Times New Roman" panose="02020603050405020304" pitchFamily="18" charset="0"/>
              </a:rPr>
              <a:t>Dünyadaki</a:t>
            </a:r>
            <a:r>
              <a:rPr lang="en-US" sz="1600" b="1" i="0" dirty="0">
                <a:solidFill>
                  <a:srgbClr val="FFFFFF"/>
                </a:solidFill>
                <a:effectLst/>
                <a:latin typeface="Times New Roman" panose="02020603050405020304" pitchFamily="18" charset="0"/>
                <a:cs typeface="Times New Roman" panose="02020603050405020304" pitchFamily="18" charset="0"/>
              </a:rPr>
              <a:t> ilk </a:t>
            </a:r>
            <a:r>
              <a:rPr lang="en-US" sz="1600" b="1" i="0" dirty="0" err="1">
                <a:solidFill>
                  <a:srgbClr val="FFFFFF"/>
                </a:solidFill>
                <a:effectLst/>
                <a:latin typeface="Times New Roman" panose="02020603050405020304" pitchFamily="18" charset="0"/>
                <a:cs typeface="Times New Roman" panose="02020603050405020304" pitchFamily="18" charset="0"/>
              </a:rPr>
              <a:t>sözleşmeler</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arasında</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yer</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alan</a:t>
            </a:r>
            <a:r>
              <a:rPr lang="en-US" sz="1600" b="1" i="0" dirty="0">
                <a:solidFill>
                  <a:srgbClr val="FFFFFF"/>
                </a:solidFill>
                <a:effectLst/>
                <a:latin typeface="Times New Roman" panose="02020603050405020304" pitchFamily="18" charset="0"/>
                <a:cs typeface="Times New Roman" panose="02020603050405020304" pitchFamily="18" charset="0"/>
              </a:rPr>
              <a:t> forward </a:t>
            </a:r>
            <a:r>
              <a:rPr lang="en-US" sz="1600" b="1" i="0" dirty="0" err="1">
                <a:solidFill>
                  <a:srgbClr val="FFFFFF"/>
                </a:solidFill>
                <a:effectLst/>
                <a:latin typeface="Times New Roman" panose="02020603050405020304" pitchFamily="18" charset="0"/>
                <a:cs typeface="Times New Roman" panose="02020603050405020304" pitchFamily="18" charset="0"/>
              </a:rPr>
              <a:t>sözleşmelerinin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aktif</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borsada</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işlem</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görmesi</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mümkün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değildir</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Ödeme</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günü</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gelene</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dek</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satıcı</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alıcıdan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bir</a:t>
            </a:r>
            <a:r>
              <a:rPr lang="en-US" sz="1600" b="1" i="0" dirty="0">
                <a:solidFill>
                  <a:srgbClr val="FFFFFF"/>
                </a:solidFill>
                <a:effectLst/>
                <a:latin typeface="Times New Roman" panose="02020603050405020304" pitchFamily="18" charset="0"/>
                <a:cs typeface="Times New Roman" panose="02020603050405020304" pitchFamily="18" charset="0"/>
              </a:rPr>
              <a:t> para tahsil </a:t>
            </a:r>
            <a:r>
              <a:rPr lang="en-US" sz="1600" b="1" i="0" dirty="0" err="1">
                <a:solidFill>
                  <a:srgbClr val="FFFFFF"/>
                </a:solidFill>
                <a:effectLst/>
                <a:latin typeface="Times New Roman" panose="02020603050405020304" pitchFamily="18" charset="0"/>
                <a:cs typeface="Times New Roman" panose="02020603050405020304" pitchFamily="18" charset="0"/>
              </a:rPr>
              <a:t>edemez</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Sözleşme</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imzalandıktan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sonra</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feshedilmesi</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mümkün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değildir</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Sözleşmenin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satılması</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oldukça</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zordur</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Borsadaki</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tabiriyle</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söylemek</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gerekirse</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bu</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sözleşmenin</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likiditesi</a:t>
            </a:r>
            <a:r>
              <a:rPr lang="en-US" sz="1600" b="1" i="0" dirty="0">
                <a:solidFill>
                  <a:srgbClr val="FFFFFF"/>
                </a:solidFill>
                <a:effectLst/>
                <a:latin typeface="Times New Roman" panose="02020603050405020304" pitchFamily="18" charset="0"/>
                <a:cs typeface="Times New Roman" panose="02020603050405020304" pitchFamily="18" charset="0"/>
              </a:rPr>
              <a:t> </a:t>
            </a:r>
            <a:r>
              <a:rPr lang="en-US" sz="1600" b="1" i="0" dirty="0" err="1">
                <a:solidFill>
                  <a:srgbClr val="FFFFFF"/>
                </a:solidFill>
                <a:effectLst/>
                <a:latin typeface="Times New Roman" panose="02020603050405020304" pitchFamily="18" charset="0"/>
                <a:cs typeface="Times New Roman" panose="02020603050405020304" pitchFamily="18" charset="0"/>
              </a:rPr>
              <a:t>düşüktür</a:t>
            </a:r>
            <a:r>
              <a:rPr lang="en-US" sz="1600" b="1" i="0" dirty="0">
                <a:solidFill>
                  <a:srgbClr val="FFFFFF"/>
                </a:solidFill>
                <a:effectLst/>
                <a:latin typeface="Times New Roman" panose="02020603050405020304" pitchFamily="18" charset="0"/>
                <a:cs typeface="Times New Roman" panose="02020603050405020304" pitchFamily="18" charset="0"/>
              </a:rPr>
              <a:t>.</a:t>
            </a:r>
            <a:endParaRPr lang="en-US" sz="1600" b="1" dirty="0">
              <a:solidFill>
                <a:srgbClr val="FFFFFF"/>
              </a:solidFill>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çerik Yer Tutucusu 5">
            <a:extLst>
              <a:ext uri="{FF2B5EF4-FFF2-40B4-BE49-F238E27FC236}">
                <a16:creationId xmlns:a16="http://schemas.microsoft.com/office/drawing/2014/main" id="{433D139B-41C6-4BDE-8B01-973BC5DF9FE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00771" y="806357"/>
            <a:ext cx="3685031" cy="4928615"/>
          </a:xfrm>
          <a:prstGeom prst="rect">
            <a:avLst/>
          </a:prstGeom>
        </p:spPr>
      </p:pic>
    </p:spTree>
    <p:extLst>
      <p:ext uri="{BB962C8B-B14F-4D97-AF65-F5344CB8AC3E}">
        <p14:creationId xmlns:p14="http://schemas.microsoft.com/office/powerpoint/2010/main" val="94932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893F36-53B0-43A7-B60A-4F29A0D8FBED}"/>
              </a:ext>
            </a:extLst>
          </p:cNvPr>
          <p:cNvSpPr>
            <a:spLocks noGrp="1"/>
          </p:cNvSpPr>
          <p:nvPr>
            <p:ph type="title"/>
          </p:nvPr>
        </p:nvSpPr>
        <p:spPr>
          <a:xfrm>
            <a:off x="829781" y="2708804"/>
            <a:ext cx="3698803" cy="1440394"/>
          </a:xfrm>
          <a:noFill/>
          <a:ln>
            <a:solidFill>
              <a:schemeClr val="tx1"/>
            </a:solidFill>
          </a:ln>
        </p:spPr>
        <p:txBody>
          <a:bodyPr>
            <a:normAutofit fontScale="90000"/>
          </a:bodyPr>
          <a:lstStyle/>
          <a:p>
            <a:br>
              <a:rPr lang="tr-TR" sz="2400" b="1" i="0" dirty="0">
                <a:solidFill>
                  <a:schemeClr val="tx1"/>
                </a:solidFill>
                <a:effectLst/>
                <a:latin typeface="AvenirLight"/>
              </a:rPr>
            </a:br>
            <a:r>
              <a:rPr lang="tr-TR" sz="2400" b="1" i="0" dirty="0" err="1">
                <a:solidFill>
                  <a:schemeClr val="tx1"/>
                </a:solidFill>
                <a:effectLst/>
                <a:latin typeface="AvenirLight"/>
              </a:rPr>
              <a:t>Forward</a:t>
            </a:r>
            <a:r>
              <a:rPr lang="tr-TR" sz="2400" b="1" i="0" dirty="0">
                <a:solidFill>
                  <a:schemeClr val="tx1"/>
                </a:solidFill>
                <a:effectLst/>
                <a:latin typeface="AvenirLight"/>
              </a:rPr>
              <a:t> Sözleşme Türleri Nelerdir?</a:t>
            </a:r>
            <a:br>
              <a:rPr lang="tr-TR" sz="2400" b="0" i="0" dirty="0">
                <a:solidFill>
                  <a:schemeClr val="tx1"/>
                </a:solidFill>
                <a:effectLst/>
                <a:latin typeface="AvenirLight"/>
              </a:rPr>
            </a:br>
            <a:endParaRPr lang="tr-TR" sz="2400" dirty="0">
              <a:solidFill>
                <a:schemeClr val="tx1"/>
              </a:solidFill>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90C57280-0F95-4D21-8046-5C2050A09473}"/>
              </a:ext>
            </a:extLst>
          </p:cNvPr>
          <p:cNvSpPr>
            <a:spLocks noGrp="1"/>
          </p:cNvSpPr>
          <p:nvPr>
            <p:ph idx="1"/>
          </p:nvPr>
        </p:nvSpPr>
        <p:spPr>
          <a:xfrm>
            <a:off x="6049182" y="802638"/>
            <a:ext cx="5408696" cy="5252722"/>
          </a:xfrm>
        </p:spPr>
        <p:txBody>
          <a:bodyPr anchor="ctr">
            <a:normAutofit/>
          </a:bodyPr>
          <a:lstStyle/>
          <a:p>
            <a:r>
              <a:rPr lang="tr-TR" b="0" i="0" u="sng" dirty="0" err="1">
                <a:solidFill>
                  <a:schemeClr val="bg1"/>
                </a:solidFill>
                <a:effectLst/>
                <a:latin typeface="AvenirLight"/>
              </a:rPr>
              <a:t>Forward</a:t>
            </a:r>
            <a:r>
              <a:rPr lang="tr-TR" b="0" i="0" u="sng" dirty="0">
                <a:solidFill>
                  <a:schemeClr val="bg1"/>
                </a:solidFill>
                <a:effectLst/>
                <a:latin typeface="AvenirLight"/>
              </a:rPr>
              <a:t> sözleşmesi çeşitleri</a:t>
            </a:r>
            <a:r>
              <a:rPr lang="tr-TR" b="0" i="0" dirty="0">
                <a:solidFill>
                  <a:schemeClr val="bg1"/>
                </a:solidFill>
                <a:effectLst/>
                <a:latin typeface="AvenirLight"/>
              </a:rPr>
              <a:t> şu şekildedir:</a:t>
            </a:r>
          </a:p>
          <a:p>
            <a:pPr>
              <a:buFont typeface="Arial" panose="020B0604020202020204" pitchFamily="34" charset="0"/>
              <a:buChar char="•"/>
            </a:pPr>
            <a:r>
              <a:rPr lang="tr-TR" b="0" i="0" dirty="0">
                <a:solidFill>
                  <a:schemeClr val="bg1"/>
                </a:solidFill>
                <a:effectLst/>
                <a:latin typeface="AvenirLight"/>
              </a:rPr>
              <a:t>Döviz sözleşmeleri: Alıcı ve satıcı arasında kararlaştırılmış bir miktarda dövizin anlaşılan kurdan çevrilmesine olanak tanıyan sözleşmelerdir.</a:t>
            </a:r>
          </a:p>
          <a:p>
            <a:pPr>
              <a:buFont typeface="Arial" panose="020B0604020202020204" pitchFamily="34" charset="0"/>
              <a:buChar char="•"/>
            </a:pPr>
            <a:r>
              <a:rPr lang="tr-TR" b="0" i="0" dirty="0">
                <a:solidFill>
                  <a:schemeClr val="bg1"/>
                </a:solidFill>
                <a:effectLst/>
                <a:latin typeface="AvenirLight"/>
              </a:rPr>
              <a:t>Faiz sözleşmeleri: Faiz tutarının önceden belirlenmesine olanak tanıyan bir </a:t>
            </a:r>
            <a:r>
              <a:rPr lang="tr-TR" b="1" i="0" dirty="0" err="1">
                <a:solidFill>
                  <a:schemeClr val="bg1"/>
                </a:solidFill>
                <a:effectLst/>
                <a:latin typeface="AvenirLight"/>
              </a:rPr>
              <a:t>forward</a:t>
            </a:r>
            <a:r>
              <a:rPr lang="tr-TR" b="1" i="0" dirty="0">
                <a:solidFill>
                  <a:schemeClr val="bg1"/>
                </a:solidFill>
                <a:effectLst/>
                <a:latin typeface="AvenirLight"/>
              </a:rPr>
              <a:t> sözleşmesi</a:t>
            </a:r>
            <a:r>
              <a:rPr lang="tr-TR" b="0" i="0" dirty="0">
                <a:solidFill>
                  <a:schemeClr val="bg1"/>
                </a:solidFill>
                <a:effectLst/>
                <a:latin typeface="AvenirLight"/>
              </a:rPr>
              <a:t> olarak bilinir.</a:t>
            </a:r>
          </a:p>
          <a:p>
            <a:pPr>
              <a:buFont typeface="Arial" panose="020B0604020202020204" pitchFamily="34" charset="0"/>
              <a:buChar char="•"/>
            </a:pPr>
            <a:r>
              <a:rPr lang="tr-TR" b="0" i="0" dirty="0">
                <a:solidFill>
                  <a:schemeClr val="bg1"/>
                </a:solidFill>
                <a:effectLst/>
                <a:latin typeface="AvenirLight"/>
              </a:rPr>
              <a:t>Emtia sözleşmesi: Herhangi bir malın, belirlenen tutardan ve belirlenen tarihte satılmasına olanak tanıyan </a:t>
            </a:r>
            <a:r>
              <a:rPr lang="tr-TR" b="1" i="0" dirty="0">
                <a:solidFill>
                  <a:schemeClr val="bg1"/>
                </a:solidFill>
                <a:effectLst/>
                <a:latin typeface="+mj-lt"/>
              </a:rPr>
              <a:t>sözleşmedir</a:t>
            </a:r>
            <a:r>
              <a:rPr lang="tr-TR" b="0" i="0" dirty="0">
                <a:solidFill>
                  <a:schemeClr val="bg1"/>
                </a:solidFill>
                <a:effectLst/>
                <a:latin typeface="AvenirLight"/>
              </a:rPr>
              <a:t>.</a:t>
            </a:r>
          </a:p>
          <a:p>
            <a:r>
              <a:rPr lang="tr-TR" b="0" i="0" dirty="0">
                <a:solidFill>
                  <a:schemeClr val="bg1"/>
                </a:solidFill>
                <a:effectLst/>
                <a:latin typeface="AvenirLight"/>
              </a:rPr>
              <a:t>Bu sözleşmeleri genellikle ithalatçılar, ihracatçı müşteriler, elindeki parayı yönetmek isteyenler ve piyasa gidişatını tahmin ederek yatırım yapmak isteyen kişiler yapabilir.</a:t>
            </a:r>
          </a:p>
          <a:p>
            <a:endParaRPr lang="tr-TR" dirty="0">
              <a:solidFill>
                <a:schemeClr val="bg1"/>
              </a:solidFill>
            </a:endParaRPr>
          </a:p>
        </p:txBody>
      </p:sp>
    </p:spTree>
    <p:extLst>
      <p:ext uri="{BB962C8B-B14F-4D97-AF65-F5344CB8AC3E}">
        <p14:creationId xmlns:p14="http://schemas.microsoft.com/office/powerpoint/2010/main" val="166824969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D6EBA4-C148-4692-A077-251A7EA78108}"/>
              </a:ext>
            </a:extLst>
          </p:cNvPr>
          <p:cNvSpPr>
            <a:spLocks noGrp="1"/>
          </p:cNvSpPr>
          <p:nvPr>
            <p:ph type="title"/>
          </p:nvPr>
        </p:nvSpPr>
        <p:spPr>
          <a:xfrm>
            <a:off x="829781" y="2708804"/>
            <a:ext cx="3698803" cy="1440394"/>
          </a:xfrm>
          <a:noFill/>
          <a:ln>
            <a:solidFill>
              <a:schemeClr val="tx1"/>
            </a:solidFill>
          </a:ln>
        </p:spPr>
        <p:txBody>
          <a:bodyPr>
            <a:normAutofit fontScale="90000"/>
          </a:bodyPr>
          <a:lstStyle/>
          <a:p>
            <a:br>
              <a:rPr lang="tr-TR" sz="1900" b="1" i="0" dirty="0">
                <a:solidFill>
                  <a:schemeClr val="tx1"/>
                </a:solidFill>
                <a:effectLst/>
                <a:latin typeface="AvenirLight"/>
              </a:rPr>
            </a:br>
            <a:r>
              <a:rPr lang="tr-TR" sz="1900" b="1" i="0" dirty="0" err="1">
                <a:solidFill>
                  <a:schemeClr val="tx1"/>
                </a:solidFill>
                <a:effectLst/>
                <a:latin typeface="AvenirLight"/>
              </a:rPr>
              <a:t>Forward</a:t>
            </a:r>
            <a:r>
              <a:rPr lang="tr-TR" sz="1900" b="1" i="0" dirty="0">
                <a:solidFill>
                  <a:schemeClr val="tx1"/>
                </a:solidFill>
                <a:effectLst/>
                <a:latin typeface="AvenirLight"/>
              </a:rPr>
              <a:t> </a:t>
            </a:r>
            <a:r>
              <a:rPr lang="tr-TR" sz="1900" b="1" i="0" dirty="0">
                <a:solidFill>
                  <a:schemeClr val="tx1"/>
                </a:solidFill>
                <a:effectLst/>
              </a:rPr>
              <a:t>Sözleşmelerinin</a:t>
            </a:r>
            <a:r>
              <a:rPr lang="tr-TR" sz="1900" b="1" i="0" dirty="0">
                <a:solidFill>
                  <a:schemeClr val="tx1"/>
                </a:solidFill>
                <a:effectLst/>
                <a:latin typeface="AvenirLight"/>
              </a:rPr>
              <a:t> Özellikleri Nelerdir?</a:t>
            </a:r>
            <a:br>
              <a:rPr lang="tr-TR" sz="1900" b="0" i="0" dirty="0">
                <a:solidFill>
                  <a:schemeClr val="tx1"/>
                </a:solidFill>
                <a:effectLst/>
                <a:latin typeface="AvenirLight"/>
              </a:rPr>
            </a:br>
            <a:endParaRPr lang="tr-TR" sz="1900" dirty="0">
              <a:solidFill>
                <a:schemeClr val="tx1"/>
              </a:solidFill>
            </a:endParaRPr>
          </a:p>
        </p:txBody>
      </p:sp>
      <p:sp>
        <p:nvSpPr>
          <p:cNvPr id="14"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C63054CC-A4CE-4A20-A49F-5FFF162C148F}"/>
              </a:ext>
            </a:extLst>
          </p:cNvPr>
          <p:cNvSpPr>
            <a:spLocks noGrp="1"/>
          </p:cNvSpPr>
          <p:nvPr>
            <p:ph idx="1"/>
          </p:nvPr>
        </p:nvSpPr>
        <p:spPr>
          <a:xfrm>
            <a:off x="6049182" y="802638"/>
            <a:ext cx="5408696" cy="5252722"/>
          </a:xfrm>
        </p:spPr>
        <p:txBody>
          <a:bodyPr anchor="ctr">
            <a:noAutofit/>
          </a:bodyPr>
          <a:lstStyle/>
          <a:p>
            <a:pPr>
              <a:lnSpc>
                <a:spcPct val="90000"/>
              </a:lnSpc>
            </a:pPr>
            <a:r>
              <a:rPr lang="tr-TR" b="1" i="0" u="sng" dirty="0" err="1">
                <a:solidFill>
                  <a:schemeClr val="bg1"/>
                </a:solidFill>
                <a:effectLst/>
                <a:latin typeface="+mj-lt"/>
              </a:rPr>
              <a:t>Forward</a:t>
            </a:r>
            <a:r>
              <a:rPr lang="tr-TR" b="1" i="0" u="sng" dirty="0">
                <a:solidFill>
                  <a:schemeClr val="bg1"/>
                </a:solidFill>
                <a:effectLst/>
                <a:latin typeface="+mj-lt"/>
              </a:rPr>
              <a:t> sözleşmesi hakkında bilinmesi gerekenler</a:t>
            </a:r>
            <a:r>
              <a:rPr lang="tr-TR" b="1" i="0" dirty="0">
                <a:solidFill>
                  <a:schemeClr val="bg1"/>
                </a:solidFill>
                <a:effectLst/>
                <a:latin typeface="+mj-lt"/>
              </a:rPr>
              <a:t> şöyledir:</a:t>
            </a:r>
          </a:p>
          <a:p>
            <a:pPr>
              <a:lnSpc>
                <a:spcPct val="90000"/>
              </a:lnSpc>
              <a:buFont typeface="Arial" panose="020B0604020202020204" pitchFamily="34" charset="0"/>
              <a:buChar char="•"/>
            </a:pPr>
            <a:r>
              <a:rPr lang="tr-TR" b="1" i="0" dirty="0">
                <a:solidFill>
                  <a:schemeClr val="bg1"/>
                </a:solidFill>
                <a:effectLst/>
                <a:latin typeface="+mj-lt"/>
              </a:rPr>
              <a:t>Kur riski kontrol altına alınabilir.</a:t>
            </a:r>
          </a:p>
          <a:p>
            <a:pPr>
              <a:lnSpc>
                <a:spcPct val="90000"/>
              </a:lnSpc>
              <a:buFont typeface="Arial" panose="020B0604020202020204" pitchFamily="34" charset="0"/>
              <a:buChar char="•"/>
            </a:pPr>
            <a:r>
              <a:rPr lang="tr-TR" b="1" i="0" dirty="0">
                <a:solidFill>
                  <a:schemeClr val="bg1"/>
                </a:solidFill>
                <a:effectLst/>
                <a:latin typeface="+mj-lt"/>
              </a:rPr>
              <a:t>Kur dalgalanmalarından korunma fırsatı elde edilebilir.</a:t>
            </a:r>
          </a:p>
          <a:p>
            <a:pPr>
              <a:lnSpc>
                <a:spcPct val="90000"/>
              </a:lnSpc>
              <a:buFont typeface="Arial" panose="020B0604020202020204" pitchFamily="34" charset="0"/>
              <a:buChar char="•"/>
            </a:pPr>
            <a:r>
              <a:rPr lang="tr-TR" b="1" i="0" dirty="0">
                <a:solidFill>
                  <a:schemeClr val="bg1"/>
                </a:solidFill>
                <a:effectLst/>
                <a:latin typeface="+mj-lt"/>
              </a:rPr>
              <a:t>Nakit paranın geleceği garanti altına alınmış olur.</a:t>
            </a:r>
          </a:p>
          <a:p>
            <a:pPr>
              <a:lnSpc>
                <a:spcPct val="90000"/>
              </a:lnSpc>
              <a:buFont typeface="Arial" panose="020B0604020202020204" pitchFamily="34" charset="0"/>
              <a:buChar char="•"/>
            </a:pPr>
            <a:r>
              <a:rPr lang="tr-TR" b="1" i="0" dirty="0">
                <a:solidFill>
                  <a:schemeClr val="bg1"/>
                </a:solidFill>
                <a:effectLst/>
                <a:latin typeface="+mj-lt"/>
              </a:rPr>
              <a:t>Güvene dayalı bir sistemdir.</a:t>
            </a:r>
          </a:p>
          <a:p>
            <a:pPr>
              <a:lnSpc>
                <a:spcPct val="90000"/>
              </a:lnSpc>
              <a:buFont typeface="Arial" panose="020B0604020202020204" pitchFamily="34" charset="0"/>
              <a:buChar char="•"/>
            </a:pPr>
            <a:r>
              <a:rPr lang="tr-TR" b="1" i="0" dirty="0">
                <a:solidFill>
                  <a:schemeClr val="bg1"/>
                </a:solidFill>
                <a:effectLst/>
                <a:latin typeface="+mj-lt"/>
              </a:rPr>
              <a:t>Kredi riski gayet yüksektir.</a:t>
            </a:r>
          </a:p>
          <a:p>
            <a:pPr>
              <a:lnSpc>
                <a:spcPct val="90000"/>
              </a:lnSpc>
              <a:buFont typeface="Arial" panose="020B0604020202020204" pitchFamily="34" charset="0"/>
              <a:buChar char="•"/>
            </a:pPr>
            <a:r>
              <a:rPr lang="tr-TR" b="1" i="0" dirty="0">
                <a:solidFill>
                  <a:schemeClr val="bg1"/>
                </a:solidFill>
                <a:effectLst/>
                <a:latin typeface="+mj-lt"/>
              </a:rPr>
              <a:t>Sözleşmenin kurallarına uyulacağını garanti eden bir üst kurum yoktur.</a:t>
            </a:r>
          </a:p>
          <a:p>
            <a:pPr>
              <a:lnSpc>
                <a:spcPct val="90000"/>
              </a:lnSpc>
              <a:buFont typeface="Arial" panose="020B0604020202020204" pitchFamily="34" charset="0"/>
              <a:buChar char="•"/>
            </a:pPr>
            <a:r>
              <a:rPr lang="tr-TR" b="1" i="0" dirty="0">
                <a:solidFill>
                  <a:schemeClr val="bg1"/>
                </a:solidFill>
                <a:effectLst/>
                <a:latin typeface="+mj-lt"/>
              </a:rPr>
              <a:t>Zarar etme durumu gözlemlenebilir</a:t>
            </a:r>
          </a:p>
          <a:p>
            <a:pPr>
              <a:lnSpc>
                <a:spcPct val="90000"/>
              </a:lnSpc>
              <a:buFont typeface="Arial" panose="020B0604020202020204" pitchFamily="34" charset="0"/>
              <a:buChar char="•"/>
            </a:pPr>
            <a:r>
              <a:rPr lang="tr-TR" b="1" i="0" dirty="0">
                <a:solidFill>
                  <a:schemeClr val="bg1"/>
                </a:solidFill>
                <a:effectLst/>
                <a:latin typeface="+mj-lt"/>
              </a:rPr>
              <a:t>Tarafların sözleşmeye uymamak gibi bir tavırları söz konusu olabilir.</a:t>
            </a:r>
          </a:p>
          <a:p>
            <a:pPr>
              <a:lnSpc>
                <a:spcPct val="90000"/>
              </a:lnSpc>
            </a:pPr>
            <a:r>
              <a:rPr lang="tr-TR" b="1" i="0" dirty="0">
                <a:solidFill>
                  <a:schemeClr val="bg1"/>
                </a:solidFill>
                <a:effectLst/>
                <a:latin typeface="+mj-lt"/>
              </a:rPr>
              <a:t>Birbirini tanıyan yada geçmişte alışveriş yapmış kişiler için başarılı çözümler sunabilen </a:t>
            </a:r>
            <a:r>
              <a:rPr lang="tr-TR" b="1" i="0" dirty="0" err="1">
                <a:solidFill>
                  <a:schemeClr val="bg1"/>
                </a:solidFill>
                <a:effectLst/>
                <a:latin typeface="+mj-lt"/>
              </a:rPr>
              <a:t>forward</a:t>
            </a:r>
            <a:r>
              <a:rPr lang="tr-TR" b="1" i="0" dirty="0">
                <a:solidFill>
                  <a:schemeClr val="bg1"/>
                </a:solidFill>
                <a:effectLst/>
                <a:latin typeface="+mj-lt"/>
              </a:rPr>
              <a:t> sözleşmesi kazançlı olabildiği gibi çeşitli riskleri de bünyesinde barındırır. Mağdur olmamak adına sadece güven veren kişilerle bu sözleşme imzalanmalıdır.</a:t>
            </a:r>
          </a:p>
          <a:p>
            <a:pPr>
              <a:lnSpc>
                <a:spcPct val="90000"/>
              </a:lnSpc>
            </a:pPr>
            <a:endParaRPr lang="tr-TR" b="1" dirty="0">
              <a:solidFill>
                <a:schemeClr val="bg1"/>
              </a:solidFill>
              <a:latin typeface="+mj-lt"/>
            </a:endParaRPr>
          </a:p>
        </p:txBody>
      </p:sp>
    </p:spTree>
    <p:extLst>
      <p:ext uri="{BB962C8B-B14F-4D97-AF65-F5344CB8AC3E}">
        <p14:creationId xmlns:p14="http://schemas.microsoft.com/office/powerpoint/2010/main" val="410462321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İçerik Yer Tutucusu 6" descr="kişi, adam, ceket, poz içeren bir resim&#10;&#10;Açıklama otomatik olarak oluşturuldu">
            <a:extLst>
              <a:ext uri="{FF2B5EF4-FFF2-40B4-BE49-F238E27FC236}">
                <a16:creationId xmlns:a16="http://schemas.microsoft.com/office/drawing/2014/main" id="{A5D6ACBD-E00E-44FE-B13B-9F1F4045126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24444"/>
          <a:stretch/>
        </p:blipFill>
        <p:spPr>
          <a:xfrm>
            <a:off x="20" y="10"/>
            <a:ext cx="12191980" cy="6857990"/>
          </a:xfrm>
          <a:prstGeom prst="rect">
            <a:avLst/>
          </a:prstGeom>
        </p:spPr>
      </p:pic>
    </p:spTree>
    <p:extLst>
      <p:ext uri="{BB962C8B-B14F-4D97-AF65-F5344CB8AC3E}">
        <p14:creationId xmlns:p14="http://schemas.microsoft.com/office/powerpoint/2010/main" val="3867292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7" name="Rectangle 31">
            <a:extLst>
              <a:ext uri="{FF2B5EF4-FFF2-40B4-BE49-F238E27FC236}">
                <a16:creationId xmlns:a16="http://schemas.microsoft.com/office/drawing/2014/main" id="{C966A4D4-049A-4389-B407-0E7091A07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1F13743-8CB5-4011-A935-55304CE23A9B}"/>
              </a:ext>
            </a:extLst>
          </p:cNvPr>
          <p:cNvSpPr>
            <a:spLocks noGrp="1"/>
          </p:cNvSpPr>
          <p:nvPr>
            <p:ph type="title"/>
          </p:nvPr>
        </p:nvSpPr>
        <p:spPr>
          <a:xfrm>
            <a:off x="804672" y="806357"/>
            <a:ext cx="4475892" cy="1095596"/>
          </a:xfrm>
          <a:solidFill>
            <a:srgbClr val="FFFFFF"/>
          </a:solidFill>
          <a:ln>
            <a:solidFill>
              <a:srgbClr val="404040"/>
            </a:solidFill>
          </a:ln>
        </p:spPr>
        <p:txBody>
          <a:bodyPr vert="horz" lIns="182880" tIns="182880" rIns="182880" bIns="182880" rtlCol="0" anchor="ctr">
            <a:normAutofit/>
          </a:bodyPr>
          <a:lstStyle/>
          <a:p>
            <a:r>
              <a:rPr lang="en-US" sz="2600" b="1" i="0" dirty="0">
                <a:effectLst/>
              </a:rPr>
              <a:t>STANDART VADELİ İŞLEMLER (FUTURES)</a:t>
            </a:r>
            <a:endParaRPr lang="en-US" sz="2600" dirty="0"/>
          </a:p>
        </p:txBody>
      </p:sp>
      <p:sp>
        <p:nvSpPr>
          <p:cNvPr id="3" name="İçerik Yer Tutucusu 2">
            <a:extLst>
              <a:ext uri="{FF2B5EF4-FFF2-40B4-BE49-F238E27FC236}">
                <a16:creationId xmlns:a16="http://schemas.microsoft.com/office/drawing/2014/main" id="{23CF520F-87B4-434A-AFE9-B723CCA49709}"/>
              </a:ext>
            </a:extLst>
          </p:cNvPr>
          <p:cNvSpPr>
            <a:spLocks noGrp="1"/>
          </p:cNvSpPr>
          <p:nvPr>
            <p:ph sz="half" idx="1"/>
          </p:nvPr>
        </p:nvSpPr>
        <p:spPr>
          <a:xfrm>
            <a:off x="803148" y="2183907"/>
            <a:ext cx="4477416" cy="3717343"/>
          </a:xfrm>
        </p:spPr>
        <p:txBody>
          <a:bodyPr vert="horz" lIns="91440" tIns="45720" rIns="91440" bIns="45720" rtlCol="0">
            <a:noAutofit/>
          </a:bodyPr>
          <a:lstStyle/>
          <a:p>
            <a:pPr>
              <a:lnSpc>
                <a:spcPct val="90000"/>
              </a:lnSpc>
            </a:pPr>
            <a:r>
              <a:rPr lang="en-US" sz="1400" b="1" i="0" dirty="0">
                <a:solidFill>
                  <a:srgbClr val="FFFFFF"/>
                </a:solidFill>
                <a:effectLst/>
                <a:latin typeface="+mj-lt"/>
              </a:rPr>
              <a:t>Future, </a:t>
            </a:r>
            <a:r>
              <a:rPr lang="en-US" sz="1400" b="1" i="0" dirty="0" err="1">
                <a:solidFill>
                  <a:srgbClr val="FFFFFF"/>
                </a:solidFill>
                <a:effectLst/>
                <a:latin typeface="+mj-lt"/>
              </a:rPr>
              <a:t>taraflara</a:t>
            </a:r>
            <a:r>
              <a:rPr lang="en-US" sz="1400" b="1" i="0" dirty="0">
                <a:solidFill>
                  <a:srgbClr val="FFFFFF"/>
                </a:solidFill>
                <a:effectLst/>
                <a:latin typeface="+mj-lt"/>
              </a:rPr>
              <a:t> (</a:t>
            </a:r>
            <a:r>
              <a:rPr lang="en-US" sz="1400" b="1" i="0" dirty="0" err="1">
                <a:solidFill>
                  <a:srgbClr val="FFFFFF"/>
                </a:solidFill>
                <a:effectLst/>
                <a:latin typeface="+mj-lt"/>
              </a:rPr>
              <a:t>alıcı</a:t>
            </a:r>
            <a:r>
              <a:rPr lang="en-US" sz="1400" b="1" i="0" dirty="0">
                <a:solidFill>
                  <a:srgbClr val="FFFFFF"/>
                </a:solidFill>
                <a:effectLst/>
                <a:latin typeface="+mj-lt"/>
              </a:rPr>
              <a:t> </a:t>
            </a:r>
            <a:r>
              <a:rPr lang="en-US" sz="1400" b="1" i="0" dirty="0" err="1">
                <a:solidFill>
                  <a:srgbClr val="FFFFFF"/>
                </a:solidFill>
                <a:effectLst/>
                <a:latin typeface="+mj-lt"/>
              </a:rPr>
              <a:t>ve</a:t>
            </a:r>
            <a:r>
              <a:rPr lang="en-US" sz="1400" b="1" i="0" dirty="0">
                <a:solidFill>
                  <a:srgbClr val="FFFFFF"/>
                </a:solidFill>
                <a:effectLst/>
                <a:latin typeface="+mj-lt"/>
              </a:rPr>
              <a:t> </a:t>
            </a:r>
            <a:r>
              <a:rPr lang="en-US" sz="1400" b="1" i="0" dirty="0" err="1">
                <a:solidFill>
                  <a:srgbClr val="FFFFFF"/>
                </a:solidFill>
                <a:effectLst/>
                <a:latin typeface="+mj-lt"/>
              </a:rPr>
              <a:t>satıcı</a:t>
            </a:r>
            <a:r>
              <a:rPr lang="en-US" sz="1400" b="1" i="0" dirty="0">
                <a:solidFill>
                  <a:srgbClr val="FFFFFF"/>
                </a:solidFill>
                <a:effectLst/>
                <a:latin typeface="+mj-lt"/>
              </a:rPr>
              <a:t>) </a:t>
            </a:r>
            <a:r>
              <a:rPr lang="en-US" sz="1400" b="1" i="0" dirty="0" err="1">
                <a:solidFill>
                  <a:srgbClr val="FFFFFF"/>
                </a:solidFill>
                <a:effectLst/>
                <a:latin typeface="+mj-lt"/>
              </a:rPr>
              <a:t>bir</a:t>
            </a:r>
            <a:r>
              <a:rPr lang="en-US" sz="1400" b="1" i="0" dirty="0">
                <a:solidFill>
                  <a:srgbClr val="FFFFFF"/>
                </a:solidFill>
                <a:effectLst/>
                <a:latin typeface="+mj-lt"/>
              </a:rPr>
              <a:t> </a:t>
            </a:r>
            <a:r>
              <a:rPr lang="en-US" sz="1400" b="1" i="0" dirty="0" err="1">
                <a:solidFill>
                  <a:srgbClr val="FFFFFF"/>
                </a:solidFill>
                <a:effectLst/>
                <a:latin typeface="+mj-lt"/>
              </a:rPr>
              <a:t>varlığı</a:t>
            </a:r>
            <a:r>
              <a:rPr lang="en-US" sz="1400" b="1" i="0" dirty="0">
                <a:solidFill>
                  <a:srgbClr val="FFFFFF"/>
                </a:solidFill>
                <a:effectLst/>
                <a:latin typeface="+mj-lt"/>
              </a:rPr>
              <a:t> </a:t>
            </a:r>
            <a:r>
              <a:rPr lang="en-US" sz="1400" b="1" i="0" dirty="0" err="1">
                <a:solidFill>
                  <a:srgbClr val="FFFFFF"/>
                </a:solidFill>
                <a:effectLst/>
                <a:latin typeface="+mj-lt"/>
              </a:rPr>
              <a:t>önceden</a:t>
            </a:r>
            <a:r>
              <a:rPr lang="en-US" sz="1400" b="1" i="0" dirty="0">
                <a:solidFill>
                  <a:srgbClr val="FFFFFF"/>
                </a:solidFill>
                <a:effectLst/>
                <a:latin typeface="+mj-lt"/>
              </a:rPr>
              <a:t> </a:t>
            </a:r>
            <a:r>
              <a:rPr lang="en-US" sz="1400" b="1" i="0" dirty="0" err="1">
                <a:solidFill>
                  <a:srgbClr val="FFFFFF"/>
                </a:solidFill>
                <a:effectLst/>
                <a:latin typeface="+mj-lt"/>
              </a:rPr>
              <a:t>belirlenmiş</a:t>
            </a:r>
            <a:r>
              <a:rPr lang="en-US" sz="1400" b="1" i="0" dirty="0">
                <a:solidFill>
                  <a:srgbClr val="FFFFFF"/>
                </a:solidFill>
                <a:effectLst/>
                <a:latin typeface="+mj-lt"/>
              </a:rPr>
              <a:t> </a:t>
            </a:r>
            <a:r>
              <a:rPr lang="en-US" sz="1400" b="1" i="0" dirty="0" err="1">
                <a:solidFill>
                  <a:srgbClr val="FFFFFF"/>
                </a:solidFill>
                <a:effectLst/>
                <a:latin typeface="+mj-lt"/>
              </a:rPr>
              <a:t>bir</a:t>
            </a:r>
            <a:r>
              <a:rPr lang="en-US" sz="1400" b="1" i="0" dirty="0">
                <a:solidFill>
                  <a:srgbClr val="FFFFFF"/>
                </a:solidFill>
                <a:effectLst/>
                <a:latin typeface="+mj-lt"/>
              </a:rPr>
              <a:t> </a:t>
            </a:r>
            <a:r>
              <a:rPr lang="en-US" sz="1400" b="1" i="0" dirty="0" err="1">
                <a:solidFill>
                  <a:srgbClr val="FFFFFF"/>
                </a:solidFill>
                <a:effectLst/>
                <a:latin typeface="+mj-lt"/>
              </a:rPr>
              <a:t>fiyatta</a:t>
            </a:r>
            <a:r>
              <a:rPr lang="en-US" sz="1400" b="1" i="0" dirty="0">
                <a:solidFill>
                  <a:srgbClr val="FFFFFF"/>
                </a:solidFill>
                <a:effectLst/>
                <a:latin typeface="+mj-lt"/>
              </a:rPr>
              <a:t> </a:t>
            </a:r>
            <a:r>
              <a:rPr lang="en-US" sz="1400" b="1" i="0" dirty="0" err="1">
                <a:solidFill>
                  <a:srgbClr val="FFFFFF"/>
                </a:solidFill>
                <a:effectLst/>
                <a:latin typeface="+mj-lt"/>
              </a:rPr>
              <a:t>ve</a:t>
            </a:r>
            <a:r>
              <a:rPr lang="en-US" sz="1400" b="1" i="0" dirty="0">
                <a:solidFill>
                  <a:srgbClr val="FFFFFF"/>
                </a:solidFill>
                <a:effectLst/>
                <a:latin typeface="+mj-lt"/>
              </a:rPr>
              <a:t> </a:t>
            </a:r>
            <a:r>
              <a:rPr lang="en-US" sz="1400" b="1" i="0" dirty="0" err="1">
                <a:solidFill>
                  <a:srgbClr val="FFFFFF"/>
                </a:solidFill>
                <a:effectLst/>
                <a:latin typeface="+mj-lt"/>
              </a:rPr>
              <a:t>gelecekte</a:t>
            </a:r>
            <a:r>
              <a:rPr lang="en-US" sz="1400" b="1" i="0" dirty="0">
                <a:solidFill>
                  <a:srgbClr val="FFFFFF"/>
                </a:solidFill>
                <a:effectLst/>
                <a:latin typeface="+mj-lt"/>
              </a:rPr>
              <a:t> </a:t>
            </a:r>
            <a:r>
              <a:rPr lang="en-US" sz="1400" b="1" i="0" dirty="0" err="1">
                <a:solidFill>
                  <a:srgbClr val="FFFFFF"/>
                </a:solidFill>
                <a:effectLst/>
                <a:latin typeface="+mj-lt"/>
              </a:rPr>
              <a:t>belirli</a:t>
            </a:r>
            <a:r>
              <a:rPr lang="en-US" sz="1400" b="1" i="0" dirty="0">
                <a:solidFill>
                  <a:srgbClr val="FFFFFF"/>
                </a:solidFill>
                <a:effectLst/>
                <a:latin typeface="+mj-lt"/>
              </a:rPr>
              <a:t> </a:t>
            </a:r>
            <a:r>
              <a:rPr lang="en-US" sz="1400" b="1" i="0" dirty="0" err="1">
                <a:solidFill>
                  <a:srgbClr val="FFFFFF"/>
                </a:solidFill>
                <a:effectLst/>
                <a:latin typeface="+mj-lt"/>
              </a:rPr>
              <a:t>bir</a:t>
            </a:r>
            <a:r>
              <a:rPr lang="en-US" sz="1400" b="1" i="0" dirty="0">
                <a:solidFill>
                  <a:srgbClr val="FFFFFF"/>
                </a:solidFill>
                <a:effectLst/>
                <a:latin typeface="+mj-lt"/>
              </a:rPr>
              <a:t> </a:t>
            </a:r>
            <a:r>
              <a:rPr lang="en-US" sz="1400" b="1" i="0" dirty="0" err="1">
                <a:solidFill>
                  <a:srgbClr val="FFFFFF"/>
                </a:solidFill>
                <a:effectLst/>
                <a:latin typeface="+mj-lt"/>
              </a:rPr>
              <a:t>tarihte</a:t>
            </a:r>
            <a:r>
              <a:rPr lang="en-US" sz="1400" b="1" i="0" dirty="0">
                <a:solidFill>
                  <a:srgbClr val="FFFFFF"/>
                </a:solidFill>
                <a:effectLst/>
                <a:latin typeface="+mj-lt"/>
              </a:rPr>
              <a:t> </a:t>
            </a:r>
            <a:r>
              <a:rPr lang="en-US" sz="1400" b="1" i="0" dirty="0" err="1">
                <a:solidFill>
                  <a:srgbClr val="FFFFFF"/>
                </a:solidFill>
                <a:effectLst/>
                <a:latin typeface="+mj-lt"/>
              </a:rPr>
              <a:t>işlem</a:t>
            </a:r>
            <a:r>
              <a:rPr lang="en-US" sz="1400" b="1" i="0" dirty="0">
                <a:solidFill>
                  <a:srgbClr val="FFFFFF"/>
                </a:solidFill>
                <a:effectLst/>
                <a:latin typeface="+mj-lt"/>
              </a:rPr>
              <a:t> </a:t>
            </a:r>
            <a:r>
              <a:rPr lang="en-US" sz="1400" b="1" i="0" dirty="0" err="1">
                <a:solidFill>
                  <a:srgbClr val="FFFFFF"/>
                </a:solidFill>
                <a:effectLst/>
                <a:latin typeface="+mj-lt"/>
              </a:rPr>
              <a:t>yapma</a:t>
            </a:r>
            <a:r>
              <a:rPr lang="en-US" sz="1400" b="1" i="0" dirty="0">
                <a:solidFill>
                  <a:srgbClr val="FFFFFF"/>
                </a:solidFill>
                <a:effectLst/>
                <a:latin typeface="+mj-lt"/>
              </a:rPr>
              <a:t> </a:t>
            </a:r>
            <a:r>
              <a:rPr lang="en-US" sz="1400" b="1" i="0" dirty="0" err="1">
                <a:solidFill>
                  <a:srgbClr val="FFFFFF"/>
                </a:solidFill>
                <a:effectLst/>
                <a:latin typeface="+mj-lt"/>
              </a:rPr>
              <a:t>yükümlülüğü</a:t>
            </a:r>
            <a:r>
              <a:rPr lang="en-US" sz="1400" b="1" i="0" dirty="0">
                <a:solidFill>
                  <a:srgbClr val="FFFFFF"/>
                </a:solidFill>
                <a:effectLst/>
                <a:latin typeface="+mj-lt"/>
              </a:rPr>
              <a:t> </a:t>
            </a:r>
            <a:r>
              <a:rPr lang="en-US" sz="1400" b="1" i="0" dirty="0" err="1">
                <a:solidFill>
                  <a:srgbClr val="FFFFFF"/>
                </a:solidFill>
                <a:effectLst/>
                <a:latin typeface="+mj-lt"/>
              </a:rPr>
              <a:t>veren</a:t>
            </a:r>
            <a:r>
              <a:rPr lang="en-US" sz="1400" b="1" i="0" dirty="0">
                <a:solidFill>
                  <a:srgbClr val="FFFFFF"/>
                </a:solidFill>
                <a:effectLst/>
                <a:latin typeface="+mj-lt"/>
              </a:rPr>
              <a:t> </a:t>
            </a:r>
            <a:r>
              <a:rPr lang="en-US" sz="1400" b="1" i="0" dirty="0" err="1">
                <a:solidFill>
                  <a:srgbClr val="FFFFFF"/>
                </a:solidFill>
                <a:effectLst/>
                <a:latin typeface="+mj-lt"/>
              </a:rPr>
              <a:t>türev</a:t>
            </a:r>
            <a:r>
              <a:rPr lang="en-US" sz="1400" b="1" i="0" dirty="0">
                <a:solidFill>
                  <a:srgbClr val="FFFFFF"/>
                </a:solidFill>
                <a:effectLst/>
                <a:latin typeface="+mj-lt"/>
              </a:rPr>
              <a:t> </a:t>
            </a:r>
            <a:r>
              <a:rPr lang="en-US" sz="1400" b="1" i="0" dirty="0" err="1">
                <a:solidFill>
                  <a:srgbClr val="FFFFFF"/>
                </a:solidFill>
                <a:effectLst/>
                <a:latin typeface="+mj-lt"/>
              </a:rPr>
              <a:t>nitelikte</a:t>
            </a:r>
            <a:r>
              <a:rPr lang="en-US" sz="1400" b="1" i="0" dirty="0">
                <a:solidFill>
                  <a:srgbClr val="FFFFFF"/>
                </a:solidFill>
                <a:effectLst/>
                <a:latin typeface="+mj-lt"/>
              </a:rPr>
              <a:t> </a:t>
            </a:r>
            <a:r>
              <a:rPr lang="en-US" sz="1400" b="1" i="0" dirty="0" err="1">
                <a:solidFill>
                  <a:srgbClr val="FFFFFF"/>
                </a:solidFill>
                <a:effectLst/>
                <a:latin typeface="+mj-lt"/>
              </a:rPr>
              <a:t>finansal</a:t>
            </a:r>
            <a:r>
              <a:rPr lang="en-US" sz="1400" b="1" i="0" dirty="0">
                <a:solidFill>
                  <a:srgbClr val="FFFFFF"/>
                </a:solidFill>
                <a:effectLst/>
                <a:latin typeface="+mj-lt"/>
              </a:rPr>
              <a:t> </a:t>
            </a:r>
            <a:r>
              <a:rPr lang="en-US" sz="1400" b="1" i="0" dirty="0" err="1">
                <a:solidFill>
                  <a:srgbClr val="FFFFFF"/>
                </a:solidFill>
                <a:effectLst/>
                <a:latin typeface="+mj-lt"/>
              </a:rPr>
              <a:t>sözleşmelerdir</a:t>
            </a:r>
            <a:r>
              <a:rPr lang="en-US" sz="1400" b="1" i="0" dirty="0">
                <a:solidFill>
                  <a:srgbClr val="FFFFFF"/>
                </a:solidFill>
                <a:effectLst/>
                <a:latin typeface="+mj-lt"/>
              </a:rPr>
              <a:t>. Future </a:t>
            </a:r>
            <a:r>
              <a:rPr lang="en-US" sz="1400" b="1" i="0" dirty="0" err="1">
                <a:solidFill>
                  <a:srgbClr val="FFFFFF"/>
                </a:solidFill>
                <a:effectLst/>
                <a:latin typeface="+mj-lt"/>
              </a:rPr>
              <a:t>sözleşmelerde</a:t>
            </a:r>
            <a:r>
              <a:rPr lang="en-US" sz="1400" b="1" i="0" dirty="0">
                <a:solidFill>
                  <a:srgbClr val="FFFFFF"/>
                </a:solidFill>
                <a:effectLst/>
                <a:latin typeface="+mj-lt"/>
              </a:rPr>
              <a:t> vade </a:t>
            </a:r>
            <a:r>
              <a:rPr lang="en-US" sz="1400" b="1" i="0" dirty="0" err="1">
                <a:solidFill>
                  <a:srgbClr val="FFFFFF"/>
                </a:solidFill>
                <a:effectLst/>
                <a:latin typeface="+mj-lt"/>
              </a:rPr>
              <a:t>tarihindeki</a:t>
            </a:r>
            <a:r>
              <a:rPr lang="en-US" sz="1400" b="1" i="0" dirty="0">
                <a:solidFill>
                  <a:srgbClr val="FFFFFF"/>
                </a:solidFill>
                <a:effectLst/>
                <a:latin typeface="+mj-lt"/>
              </a:rPr>
              <a:t> </a:t>
            </a:r>
            <a:r>
              <a:rPr lang="en-US" sz="1400" b="1" i="0" dirty="0" err="1">
                <a:solidFill>
                  <a:srgbClr val="FFFFFF"/>
                </a:solidFill>
                <a:effectLst/>
                <a:latin typeface="+mj-lt"/>
              </a:rPr>
              <a:t>cari</a:t>
            </a:r>
            <a:r>
              <a:rPr lang="en-US" sz="1400" b="1" i="0" dirty="0">
                <a:solidFill>
                  <a:srgbClr val="FFFFFF"/>
                </a:solidFill>
                <a:effectLst/>
                <a:latin typeface="+mj-lt"/>
              </a:rPr>
              <a:t> </a:t>
            </a:r>
            <a:r>
              <a:rPr lang="en-US" sz="1400" b="1" i="0" dirty="0" err="1">
                <a:solidFill>
                  <a:srgbClr val="FFFFFF"/>
                </a:solidFill>
                <a:effectLst/>
                <a:latin typeface="+mj-lt"/>
              </a:rPr>
              <a:t>piyasa</a:t>
            </a:r>
            <a:r>
              <a:rPr lang="en-US" sz="1400" b="1" i="0" dirty="0">
                <a:solidFill>
                  <a:srgbClr val="FFFFFF"/>
                </a:solidFill>
                <a:effectLst/>
                <a:latin typeface="+mj-lt"/>
              </a:rPr>
              <a:t> </a:t>
            </a:r>
            <a:r>
              <a:rPr lang="en-US" sz="1400" b="1" i="0" dirty="0" err="1">
                <a:solidFill>
                  <a:srgbClr val="FFFFFF"/>
                </a:solidFill>
                <a:effectLst/>
                <a:latin typeface="+mj-lt"/>
              </a:rPr>
              <a:t>fiyatına</a:t>
            </a:r>
            <a:r>
              <a:rPr lang="en-US" sz="1400" b="1" i="0" dirty="0">
                <a:solidFill>
                  <a:srgbClr val="FFFFFF"/>
                </a:solidFill>
                <a:effectLst/>
                <a:latin typeface="+mj-lt"/>
              </a:rPr>
              <a:t> </a:t>
            </a:r>
            <a:r>
              <a:rPr lang="en-US" sz="1400" b="1" i="0" dirty="0" err="1">
                <a:solidFill>
                  <a:srgbClr val="FFFFFF"/>
                </a:solidFill>
                <a:effectLst/>
                <a:latin typeface="+mj-lt"/>
              </a:rPr>
              <a:t>bakılmaksızın</a:t>
            </a:r>
            <a:r>
              <a:rPr lang="en-US" sz="1400" b="1" i="0" dirty="0">
                <a:solidFill>
                  <a:srgbClr val="FFFFFF"/>
                </a:solidFill>
                <a:effectLst/>
                <a:latin typeface="+mj-lt"/>
              </a:rPr>
              <a:t>, </a:t>
            </a:r>
            <a:r>
              <a:rPr lang="en-US" sz="1400" b="1" i="0" dirty="0" err="1">
                <a:solidFill>
                  <a:srgbClr val="FFFFFF"/>
                </a:solidFill>
                <a:effectLst/>
                <a:latin typeface="+mj-lt"/>
              </a:rPr>
              <a:t>alıcı</a:t>
            </a:r>
            <a:r>
              <a:rPr lang="en-US" sz="1400" b="1" i="0" dirty="0">
                <a:solidFill>
                  <a:srgbClr val="FFFFFF"/>
                </a:solidFill>
                <a:effectLst/>
                <a:latin typeface="+mj-lt"/>
              </a:rPr>
              <a:t>, </a:t>
            </a:r>
            <a:r>
              <a:rPr lang="en-US" sz="1400" b="1" i="0" dirty="0" err="1">
                <a:solidFill>
                  <a:srgbClr val="FFFFFF"/>
                </a:solidFill>
                <a:effectLst/>
                <a:latin typeface="+mj-lt"/>
              </a:rPr>
              <a:t>dayanak</a:t>
            </a:r>
            <a:r>
              <a:rPr lang="en-US" sz="1400" b="1" i="0" dirty="0">
                <a:solidFill>
                  <a:srgbClr val="FFFFFF"/>
                </a:solidFill>
                <a:effectLst/>
                <a:latin typeface="+mj-lt"/>
              </a:rPr>
              <a:t> </a:t>
            </a:r>
            <a:r>
              <a:rPr lang="en-US" sz="1400" b="1" i="0" dirty="0" err="1">
                <a:solidFill>
                  <a:srgbClr val="FFFFFF"/>
                </a:solidFill>
                <a:effectLst/>
                <a:latin typeface="+mj-lt"/>
              </a:rPr>
              <a:t>varlığı</a:t>
            </a:r>
            <a:r>
              <a:rPr lang="en-US" sz="1400" b="1" i="0" dirty="0">
                <a:solidFill>
                  <a:srgbClr val="FFFFFF"/>
                </a:solidFill>
                <a:effectLst/>
                <a:latin typeface="+mj-lt"/>
              </a:rPr>
              <a:t> </a:t>
            </a:r>
            <a:r>
              <a:rPr lang="en-US" sz="1400" b="1" i="0" dirty="0" err="1">
                <a:solidFill>
                  <a:srgbClr val="FFFFFF"/>
                </a:solidFill>
                <a:effectLst/>
                <a:latin typeface="+mj-lt"/>
              </a:rPr>
              <a:t>belirlenen</a:t>
            </a:r>
            <a:r>
              <a:rPr lang="en-US" sz="1400" b="1" i="0" dirty="0">
                <a:solidFill>
                  <a:srgbClr val="FFFFFF"/>
                </a:solidFill>
                <a:effectLst/>
                <a:latin typeface="+mj-lt"/>
              </a:rPr>
              <a:t> </a:t>
            </a:r>
            <a:r>
              <a:rPr lang="en-US" sz="1400" b="1" i="0" dirty="0" err="1">
                <a:solidFill>
                  <a:srgbClr val="FFFFFF"/>
                </a:solidFill>
                <a:effectLst/>
                <a:latin typeface="+mj-lt"/>
              </a:rPr>
              <a:t>fiyattan</a:t>
            </a:r>
            <a:r>
              <a:rPr lang="en-US" sz="1400" b="1" i="0" dirty="0">
                <a:solidFill>
                  <a:srgbClr val="FFFFFF"/>
                </a:solidFill>
                <a:effectLst/>
                <a:latin typeface="+mj-lt"/>
              </a:rPr>
              <a:t> </a:t>
            </a:r>
            <a:r>
              <a:rPr lang="en-US" sz="1400" b="1" i="0" dirty="0" err="1">
                <a:solidFill>
                  <a:srgbClr val="FFFFFF"/>
                </a:solidFill>
                <a:effectLst/>
                <a:latin typeface="+mj-lt"/>
              </a:rPr>
              <a:t>satın</a:t>
            </a:r>
            <a:r>
              <a:rPr lang="en-US" sz="1400" b="1" i="0" dirty="0">
                <a:solidFill>
                  <a:srgbClr val="FFFFFF"/>
                </a:solidFill>
                <a:effectLst/>
                <a:latin typeface="+mj-lt"/>
              </a:rPr>
              <a:t> alma </a:t>
            </a:r>
            <a:r>
              <a:rPr lang="en-US" sz="1400" b="1" i="0" dirty="0" err="1">
                <a:solidFill>
                  <a:srgbClr val="FFFFFF"/>
                </a:solidFill>
                <a:effectLst/>
                <a:latin typeface="+mj-lt"/>
              </a:rPr>
              <a:t>veya</a:t>
            </a:r>
            <a:r>
              <a:rPr lang="en-US" sz="1400" b="1" i="0" dirty="0">
                <a:solidFill>
                  <a:srgbClr val="FFFFFF"/>
                </a:solidFill>
                <a:effectLst/>
                <a:latin typeface="+mj-lt"/>
              </a:rPr>
              <a:t> </a:t>
            </a:r>
            <a:r>
              <a:rPr lang="en-US" sz="1400" b="1" i="0" dirty="0" err="1">
                <a:solidFill>
                  <a:srgbClr val="FFFFFF"/>
                </a:solidFill>
                <a:effectLst/>
                <a:latin typeface="+mj-lt"/>
              </a:rPr>
              <a:t>satıcı</a:t>
            </a:r>
            <a:r>
              <a:rPr lang="en-US" sz="1400" b="1" i="0" dirty="0">
                <a:solidFill>
                  <a:srgbClr val="FFFFFF"/>
                </a:solidFill>
                <a:effectLst/>
                <a:latin typeface="+mj-lt"/>
              </a:rPr>
              <a:t>, </a:t>
            </a:r>
            <a:r>
              <a:rPr lang="en-US" sz="1400" b="1" i="0" dirty="0" err="1">
                <a:solidFill>
                  <a:srgbClr val="FFFFFF"/>
                </a:solidFill>
                <a:effectLst/>
                <a:latin typeface="+mj-lt"/>
              </a:rPr>
              <a:t>dayanak</a:t>
            </a:r>
            <a:r>
              <a:rPr lang="en-US" sz="1400" b="1" i="0" dirty="0">
                <a:solidFill>
                  <a:srgbClr val="FFFFFF"/>
                </a:solidFill>
                <a:effectLst/>
                <a:latin typeface="+mj-lt"/>
              </a:rPr>
              <a:t> </a:t>
            </a:r>
            <a:r>
              <a:rPr lang="en-US" sz="1400" b="1" i="0" dirty="0" err="1">
                <a:solidFill>
                  <a:srgbClr val="FFFFFF"/>
                </a:solidFill>
                <a:effectLst/>
                <a:latin typeface="+mj-lt"/>
              </a:rPr>
              <a:t>varlığı</a:t>
            </a:r>
            <a:r>
              <a:rPr lang="en-US" sz="1400" b="1" i="0" dirty="0">
                <a:solidFill>
                  <a:srgbClr val="FFFFFF"/>
                </a:solidFill>
                <a:effectLst/>
                <a:latin typeface="+mj-lt"/>
              </a:rPr>
              <a:t> </a:t>
            </a:r>
            <a:r>
              <a:rPr lang="en-US" sz="1400" b="1" i="0" dirty="0" err="1">
                <a:solidFill>
                  <a:srgbClr val="FFFFFF"/>
                </a:solidFill>
                <a:effectLst/>
                <a:latin typeface="+mj-lt"/>
              </a:rPr>
              <a:t>satma</a:t>
            </a:r>
            <a:r>
              <a:rPr lang="en-US" sz="1400" b="1" i="0" dirty="0">
                <a:solidFill>
                  <a:srgbClr val="FFFFFF"/>
                </a:solidFill>
                <a:effectLst/>
                <a:latin typeface="+mj-lt"/>
              </a:rPr>
              <a:t> </a:t>
            </a:r>
            <a:r>
              <a:rPr lang="en-US" sz="1400" b="1" i="0" dirty="0" err="1">
                <a:solidFill>
                  <a:srgbClr val="FFFFFF"/>
                </a:solidFill>
                <a:effectLst/>
                <a:latin typeface="+mj-lt"/>
              </a:rPr>
              <a:t>yükümlüğüne</a:t>
            </a:r>
            <a:r>
              <a:rPr lang="en-US" sz="1400" b="1" i="0" dirty="0">
                <a:solidFill>
                  <a:srgbClr val="FFFFFF"/>
                </a:solidFill>
                <a:effectLst/>
                <a:latin typeface="+mj-lt"/>
              </a:rPr>
              <a:t> </a:t>
            </a:r>
            <a:r>
              <a:rPr lang="en-US" sz="1400" b="1" i="0" dirty="0" err="1">
                <a:solidFill>
                  <a:srgbClr val="FFFFFF"/>
                </a:solidFill>
                <a:effectLst/>
                <a:latin typeface="+mj-lt"/>
              </a:rPr>
              <a:t>sahiptir</a:t>
            </a:r>
            <a:r>
              <a:rPr lang="en-US" sz="1400" b="1" i="0" dirty="0">
                <a:solidFill>
                  <a:srgbClr val="FFFFFF"/>
                </a:solidFill>
                <a:effectLst/>
                <a:latin typeface="+mj-lt"/>
              </a:rPr>
              <a:t>.</a:t>
            </a:r>
          </a:p>
          <a:p>
            <a:pPr>
              <a:lnSpc>
                <a:spcPct val="90000"/>
              </a:lnSpc>
            </a:pPr>
            <a:r>
              <a:rPr lang="en-US" sz="1400" b="1" i="0" dirty="0">
                <a:solidFill>
                  <a:srgbClr val="FFFFFF"/>
                </a:solidFill>
                <a:effectLst/>
                <a:latin typeface="+mj-lt"/>
              </a:rPr>
              <a:t>Future </a:t>
            </a:r>
            <a:r>
              <a:rPr lang="en-US" sz="1400" b="1" i="0" dirty="0" err="1">
                <a:solidFill>
                  <a:srgbClr val="FFFFFF"/>
                </a:solidFill>
                <a:effectLst/>
                <a:latin typeface="+mj-lt"/>
              </a:rPr>
              <a:t>sözleşmelere</a:t>
            </a:r>
            <a:r>
              <a:rPr lang="en-US" sz="1400" b="1" i="0" dirty="0">
                <a:solidFill>
                  <a:srgbClr val="FFFFFF"/>
                </a:solidFill>
                <a:effectLst/>
                <a:latin typeface="+mj-lt"/>
              </a:rPr>
              <a:t> </a:t>
            </a:r>
            <a:r>
              <a:rPr lang="en-US" sz="1400" b="1" i="0" dirty="0" err="1">
                <a:solidFill>
                  <a:srgbClr val="FFFFFF"/>
                </a:solidFill>
                <a:effectLst/>
                <a:latin typeface="+mj-lt"/>
              </a:rPr>
              <a:t>konu</a:t>
            </a:r>
            <a:r>
              <a:rPr lang="en-US" sz="1400" b="1" i="0" dirty="0">
                <a:solidFill>
                  <a:srgbClr val="FFFFFF"/>
                </a:solidFill>
                <a:effectLst/>
                <a:latin typeface="+mj-lt"/>
              </a:rPr>
              <a:t> </a:t>
            </a:r>
            <a:r>
              <a:rPr lang="en-US" sz="1400" b="1" i="0" dirty="0" err="1">
                <a:solidFill>
                  <a:srgbClr val="FFFFFF"/>
                </a:solidFill>
                <a:effectLst/>
                <a:latin typeface="+mj-lt"/>
              </a:rPr>
              <a:t>olan</a:t>
            </a:r>
            <a:r>
              <a:rPr lang="en-US" sz="1400" b="1" i="0" dirty="0">
                <a:solidFill>
                  <a:srgbClr val="FFFFFF"/>
                </a:solidFill>
                <a:effectLst/>
                <a:latin typeface="+mj-lt"/>
              </a:rPr>
              <a:t> </a:t>
            </a:r>
            <a:r>
              <a:rPr lang="en-US" sz="1400" b="1" i="0" dirty="0" err="1">
                <a:solidFill>
                  <a:srgbClr val="FFFFFF"/>
                </a:solidFill>
                <a:effectLst/>
                <a:latin typeface="+mj-lt"/>
              </a:rPr>
              <a:t>dayanak</a:t>
            </a:r>
            <a:r>
              <a:rPr lang="en-US" sz="1400" b="1" i="0" dirty="0">
                <a:solidFill>
                  <a:srgbClr val="FFFFFF"/>
                </a:solidFill>
                <a:effectLst/>
                <a:latin typeface="+mj-lt"/>
              </a:rPr>
              <a:t> </a:t>
            </a:r>
            <a:r>
              <a:rPr lang="en-US" sz="1400" b="1" i="0" dirty="0" err="1">
                <a:solidFill>
                  <a:srgbClr val="FFFFFF"/>
                </a:solidFill>
                <a:effectLst/>
                <a:latin typeface="+mj-lt"/>
              </a:rPr>
              <a:t>varlıklar</a:t>
            </a:r>
            <a:r>
              <a:rPr lang="en-US" sz="1400" b="1" i="0" dirty="0">
                <a:solidFill>
                  <a:srgbClr val="FFFFFF"/>
                </a:solidFill>
                <a:effectLst/>
                <a:latin typeface="+mj-lt"/>
              </a:rPr>
              <a:t>, </a:t>
            </a:r>
            <a:r>
              <a:rPr lang="en-US" sz="1400" b="1" i="0" dirty="0" err="1">
                <a:solidFill>
                  <a:srgbClr val="FFFFFF"/>
                </a:solidFill>
                <a:effectLst/>
                <a:latin typeface="+mj-lt"/>
              </a:rPr>
              <a:t>fiziksel</a:t>
            </a:r>
            <a:r>
              <a:rPr lang="en-US" sz="1400" b="1" i="0" dirty="0">
                <a:solidFill>
                  <a:srgbClr val="FFFFFF"/>
                </a:solidFill>
                <a:effectLst/>
                <a:latin typeface="+mj-lt"/>
              </a:rPr>
              <a:t> </a:t>
            </a:r>
            <a:r>
              <a:rPr lang="en-US" sz="1400" b="1" i="0" dirty="0" err="1">
                <a:solidFill>
                  <a:srgbClr val="FFFFFF"/>
                </a:solidFill>
                <a:effectLst/>
                <a:latin typeface="+mj-lt"/>
              </a:rPr>
              <a:t>emtialar</a:t>
            </a:r>
            <a:r>
              <a:rPr lang="en-US" sz="1400" b="1" i="0" dirty="0">
                <a:solidFill>
                  <a:srgbClr val="FFFFFF"/>
                </a:solidFill>
                <a:effectLst/>
                <a:latin typeface="+mj-lt"/>
              </a:rPr>
              <a:t> </a:t>
            </a:r>
            <a:r>
              <a:rPr lang="en-US" sz="1400" b="1" i="0" dirty="0" err="1">
                <a:solidFill>
                  <a:srgbClr val="FFFFFF"/>
                </a:solidFill>
                <a:effectLst/>
                <a:latin typeface="+mj-lt"/>
              </a:rPr>
              <a:t>ya</a:t>
            </a:r>
            <a:r>
              <a:rPr lang="en-US" sz="1400" b="1" i="0" dirty="0">
                <a:solidFill>
                  <a:srgbClr val="FFFFFF"/>
                </a:solidFill>
                <a:effectLst/>
                <a:latin typeface="+mj-lt"/>
              </a:rPr>
              <a:t> da </a:t>
            </a:r>
            <a:r>
              <a:rPr lang="en-US" sz="1400" b="1" i="0" dirty="0" err="1">
                <a:solidFill>
                  <a:srgbClr val="FFFFFF"/>
                </a:solidFill>
                <a:effectLst/>
                <a:latin typeface="+mj-lt"/>
              </a:rPr>
              <a:t>diğer</a:t>
            </a:r>
            <a:r>
              <a:rPr lang="en-US" sz="1400" b="1" i="0" dirty="0">
                <a:solidFill>
                  <a:srgbClr val="FFFFFF"/>
                </a:solidFill>
                <a:effectLst/>
                <a:latin typeface="+mj-lt"/>
              </a:rPr>
              <a:t> </a:t>
            </a:r>
            <a:r>
              <a:rPr lang="en-US" sz="1400" b="1" i="0" dirty="0" err="1">
                <a:solidFill>
                  <a:srgbClr val="FFFFFF"/>
                </a:solidFill>
                <a:effectLst/>
                <a:latin typeface="+mj-lt"/>
              </a:rPr>
              <a:t>finansal</a:t>
            </a:r>
            <a:r>
              <a:rPr lang="en-US" sz="1400" b="1" i="0" dirty="0">
                <a:solidFill>
                  <a:srgbClr val="FFFFFF"/>
                </a:solidFill>
                <a:effectLst/>
                <a:latin typeface="+mj-lt"/>
              </a:rPr>
              <a:t> </a:t>
            </a:r>
            <a:r>
              <a:rPr lang="en-US" sz="1400" b="1" i="0" dirty="0" err="1">
                <a:solidFill>
                  <a:srgbClr val="FFFFFF"/>
                </a:solidFill>
                <a:effectLst/>
                <a:latin typeface="+mj-lt"/>
              </a:rPr>
              <a:t>ürünler</a:t>
            </a:r>
            <a:r>
              <a:rPr lang="en-US" sz="1400" b="1" i="0" dirty="0">
                <a:solidFill>
                  <a:srgbClr val="FFFFFF"/>
                </a:solidFill>
                <a:effectLst/>
                <a:latin typeface="+mj-lt"/>
              </a:rPr>
              <a:t> </a:t>
            </a:r>
            <a:r>
              <a:rPr lang="en-US" sz="1400" b="1" i="0" dirty="0" err="1">
                <a:solidFill>
                  <a:srgbClr val="FFFFFF"/>
                </a:solidFill>
                <a:effectLst/>
                <a:latin typeface="+mj-lt"/>
              </a:rPr>
              <a:t>olabilir</a:t>
            </a:r>
            <a:r>
              <a:rPr lang="en-US" sz="1400" b="1" i="0" dirty="0">
                <a:solidFill>
                  <a:srgbClr val="FFFFFF"/>
                </a:solidFill>
                <a:effectLst/>
                <a:latin typeface="+mj-lt"/>
              </a:rPr>
              <a:t>. Future </a:t>
            </a:r>
            <a:r>
              <a:rPr lang="en-US" sz="1400" b="1" i="0" dirty="0" err="1">
                <a:solidFill>
                  <a:srgbClr val="FFFFFF"/>
                </a:solidFill>
                <a:effectLst/>
                <a:latin typeface="+mj-lt"/>
              </a:rPr>
              <a:t>sözleşmeleri</a:t>
            </a:r>
            <a:r>
              <a:rPr lang="en-US" sz="1400" b="1" i="0" dirty="0">
                <a:solidFill>
                  <a:srgbClr val="FFFFFF"/>
                </a:solidFill>
                <a:effectLst/>
                <a:latin typeface="+mj-lt"/>
              </a:rPr>
              <a:t>, </a:t>
            </a:r>
            <a:r>
              <a:rPr lang="en-US" sz="1400" b="1" i="0" dirty="0" err="1">
                <a:solidFill>
                  <a:srgbClr val="FFFFFF"/>
                </a:solidFill>
                <a:effectLst/>
                <a:latin typeface="+mj-lt"/>
              </a:rPr>
              <a:t>dayanak</a:t>
            </a:r>
            <a:r>
              <a:rPr lang="en-US" sz="1400" b="1" i="0" dirty="0">
                <a:solidFill>
                  <a:srgbClr val="FFFFFF"/>
                </a:solidFill>
                <a:effectLst/>
                <a:latin typeface="+mj-lt"/>
              </a:rPr>
              <a:t> </a:t>
            </a:r>
            <a:r>
              <a:rPr lang="en-US" sz="1400" b="1" i="0" dirty="0" err="1">
                <a:solidFill>
                  <a:srgbClr val="FFFFFF"/>
                </a:solidFill>
                <a:effectLst/>
                <a:latin typeface="+mj-lt"/>
              </a:rPr>
              <a:t>varlığın</a:t>
            </a:r>
            <a:r>
              <a:rPr lang="en-US" sz="1400" b="1" i="0" dirty="0">
                <a:solidFill>
                  <a:srgbClr val="FFFFFF"/>
                </a:solidFill>
                <a:effectLst/>
                <a:latin typeface="+mj-lt"/>
              </a:rPr>
              <a:t> </a:t>
            </a:r>
            <a:r>
              <a:rPr lang="en-US" sz="1400" b="1" i="0" dirty="0" err="1">
                <a:solidFill>
                  <a:srgbClr val="FFFFFF"/>
                </a:solidFill>
                <a:effectLst/>
                <a:latin typeface="+mj-lt"/>
              </a:rPr>
              <a:t>miktarını</a:t>
            </a:r>
            <a:r>
              <a:rPr lang="en-US" sz="1400" b="1" i="0" dirty="0">
                <a:solidFill>
                  <a:srgbClr val="FFFFFF"/>
                </a:solidFill>
                <a:effectLst/>
                <a:latin typeface="+mj-lt"/>
              </a:rPr>
              <a:t> </a:t>
            </a:r>
            <a:r>
              <a:rPr lang="en-US" sz="1400" b="1" i="0" dirty="0" err="1">
                <a:solidFill>
                  <a:srgbClr val="FFFFFF"/>
                </a:solidFill>
                <a:effectLst/>
                <a:latin typeface="+mj-lt"/>
              </a:rPr>
              <a:t>belirler</a:t>
            </a:r>
            <a:r>
              <a:rPr lang="en-US" sz="1400" b="1" i="0" dirty="0">
                <a:solidFill>
                  <a:srgbClr val="FFFFFF"/>
                </a:solidFill>
                <a:effectLst/>
                <a:latin typeface="+mj-lt"/>
              </a:rPr>
              <a:t> </a:t>
            </a:r>
            <a:r>
              <a:rPr lang="en-US" sz="1400" b="1" i="0" dirty="0" err="1">
                <a:solidFill>
                  <a:srgbClr val="FFFFFF"/>
                </a:solidFill>
                <a:effectLst/>
                <a:latin typeface="+mj-lt"/>
              </a:rPr>
              <a:t>ve</a:t>
            </a:r>
            <a:r>
              <a:rPr lang="en-US" sz="1400" b="1" i="0" dirty="0">
                <a:solidFill>
                  <a:srgbClr val="FFFFFF"/>
                </a:solidFill>
                <a:effectLst/>
                <a:latin typeface="+mj-lt"/>
              </a:rPr>
              <a:t> </a:t>
            </a:r>
            <a:r>
              <a:rPr lang="en-US" sz="1400" b="1" i="0" dirty="0" err="1">
                <a:solidFill>
                  <a:srgbClr val="FFFFFF"/>
                </a:solidFill>
                <a:effectLst/>
                <a:latin typeface="+mj-lt"/>
              </a:rPr>
              <a:t>vadeli</a:t>
            </a:r>
            <a:r>
              <a:rPr lang="en-US" sz="1400" b="1" i="0" dirty="0">
                <a:solidFill>
                  <a:srgbClr val="FFFFFF"/>
                </a:solidFill>
                <a:effectLst/>
                <a:latin typeface="+mj-lt"/>
              </a:rPr>
              <a:t> </a:t>
            </a:r>
            <a:r>
              <a:rPr lang="en-US" sz="1400" b="1" i="0" dirty="0" err="1">
                <a:solidFill>
                  <a:srgbClr val="FFFFFF"/>
                </a:solidFill>
                <a:effectLst/>
                <a:latin typeface="+mj-lt"/>
              </a:rPr>
              <a:t>işlem</a:t>
            </a:r>
            <a:r>
              <a:rPr lang="en-US" sz="1400" b="1" i="0" dirty="0">
                <a:solidFill>
                  <a:srgbClr val="FFFFFF"/>
                </a:solidFill>
                <a:effectLst/>
                <a:latin typeface="+mj-lt"/>
              </a:rPr>
              <a:t> </a:t>
            </a:r>
            <a:r>
              <a:rPr lang="en-US" sz="1400" b="1" i="0" dirty="0" err="1">
                <a:solidFill>
                  <a:srgbClr val="FFFFFF"/>
                </a:solidFill>
                <a:effectLst/>
                <a:latin typeface="+mj-lt"/>
              </a:rPr>
              <a:t>alım</a:t>
            </a:r>
            <a:r>
              <a:rPr lang="en-US" sz="1400" b="1" i="0" dirty="0">
                <a:solidFill>
                  <a:srgbClr val="FFFFFF"/>
                </a:solidFill>
                <a:effectLst/>
                <a:latin typeface="+mj-lt"/>
              </a:rPr>
              <a:t> </a:t>
            </a:r>
            <a:r>
              <a:rPr lang="en-US" sz="1400" b="1" i="0" dirty="0" err="1">
                <a:solidFill>
                  <a:srgbClr val="FFFFFF"/>
                </a:solidFill>
                <a:effectLst/>
                <a:latin typeface="+mj-lt"/>
              </a:rPr>
              <a:t>satımını</a:t>
            </a:r>
            <a:r>
              <a:rPr lang="en-US" sz="1400" b="1" i="0" dirty="0">
                <a:solidFill>
                  <a:srgbClr val="FFFFFF"/>
                </a:solidFill>
                <a:effectLst/>
                <a:latin typeface="+mj-lt"/>
              </a:rPr>
              <a:t> </a:t>
            </a:r>
            <a:r>
              <a:rPr lang="en-US" sz="1400" b="1" i="0" dirty="0" err="1">
                <a:solidFill>
                  <a:srgbClr val="FFFFFF"/>
                </a:solidFill>
                <a:effectLst/>
                <a:latin typeface="+mj-lt"/>
              </a:rPr>
              <a:t>kolaylaştırmak</a:t>
            </a:r>
            <a:r>
              <a:rPr lang="en-US" sz="1400" b="1" i="0" dirty="0">
                <a:solidFill>
                  <a:srgbClr val="FFFFFF"/>
                </a:solidFill>
                <a:effectLst/>
                <a:latin typeface="+mj-lt"/>
              </a:rPr>
              <a:t> </a:t>
            </a:r>
            <a:r>
              <a:rPr lang="en-US" sz="1400" b="1" i="0" dirty="0" err="1">
                <a:solidFill>
                  <a:srgbClr val="FFFFFF"/>
                </a:solidFill>
                <a:effectLst/>
                <a:latin typeface="+mj-lt"/>
              </a:rPr>
              <a:t>için</a:t>
            </a:r>
            <a:r>
              <a:rPr lang="en-US" sz="1400" b="1" i="0" dirty="0">
                <a:solidFill>
                  <a:srgbClr val="FFFFFF"/>
                </a:solidFill>
                <a:effectLst/>
                <a:latin typeface="+mj-lt"/>
              </a:rPr>
              <a:t> </a:t>
            </a:r>
            <a:r>
              <a:rPr lang="en-US" sz="1400" b="1" i="0" dirty="0" err="1">
                <a:solidFill>
                  <a:srgbClr val="FFFFFF"/>
                </a:solidFill>
                <a:effectLst/>
                <a:latin typeface="+mj-lt"/>
              </a:rPr>
              <a:t>standartlaştırılır</a:t>
            </a:r>
            <a:r>
              <a:rPr lang="en-US" sz="1400" b="1" i="0" dirty="0">
                <a:solidFill>
                  <a:srgbClr val="FFFFFF"/>
                </a:solidFill>
                <a:effectLst/>
                <a:latin typeface="+mj-lt"/>
              </a:rPr>
              <a:t>. </a:t>
            </a:r>
            <a:r>
              <a:rPr lang="en-US" sz="1400" b="1" i="0" dirty="0" err="1">
                <a:solidFill>
                  <a:srgbClr val="FFFFFF"/>
                </a:solidFill>
                <a:effectLst/>
                <a:latin typeface="+mj-lt"/>
              </a:rPr>
              <a:t>Vadeli</a:t>
            </a:r>
            <a:r>
              <a:rPr lang="en-US" sz="1400" b="1" i="0" dirty="0">
                <a:solidFill>
                  <a:srgbClr val="FFFFFF"/>
                </a:solidFill>
                <a:effectLst/>
                <a:latin typeface="+mj-lt"/>
              </a:rPr>
              <a:t> </a:t>
            </a:r>
            <a:r>
              <a:rPr lang="en-US" sz="1400" b="1" i="0" dirty="0" err="1">
                <a:solidFill>
                  <a:srgbClr val="FFFFFF"/>
                </a:solidFill>
                <a:effectLst/>
                <a:latin typeface="+mj-lt"/>
              </a:rPr>
              <a:t>işlemler</a:t>
            </a:r>
            <a:r>
              <a:rPr lang="en-US" sz="1400" b="1" i="0" dirty="0">
                <a:solidFill>
                  <a:srgbClr val="FFFFFF"/>
                </a:solidFill>
                <a:effectLst/>
                <a:latin typeface="+mj-lt"/>
              </a:rPr>
              <a:t>, </a:t>
            </a:r>
            <a:r>
              <a:rPr lang="en-US" sz="1400" b="1" i="0" dirty="0" err="1">
                <a:solidFill>
                  <a:srgbClr val="FFFFFF"/>
                </a:solidFill>
                <a:effectLst/>
                <a:latin typeface="+mj-lt"/>
              </a:rPr>
              <a:t>riskten</a:t>
            </a:r>
            <a:r>
              <a:rPr lang="en-US" sz="1400" b="1" i="0" dirty="0">
                <a:solidFill>
                  <a:srgbClr val="FFFFFF"/>
                </a:solidFill>
                <a:effectLst/>
                <a:latin typeface="+mj-lt"/>
              </a:rPr>
              <a:t> </a:t>
            </a:r>
            <a:r>
              <a:rPr lang="en-US" sz="1400" b="1" i="0" dirty="0" err="1">
                <a:solidFill>
                  <a:srgbClr val="FFFFFF"/>
                </a:solidFill>
                <a:effectLst/>
                <a:latin typeface="+mj-lt"/>
              </a:rPr>
              <a:t>korunma</a:t>
            </a:r>
            <a:r>
              <a:rPr lang="en-US" sz="1400" b="1" i="0" dirty="0">
                <a:solidFill>
                  <a:srgbClr val="FFFFFF"/>
                </a:solidFill>
                <a:effectLst/>
                <a:latin typeface="+mj-lt"/>
              </a:rPr>
              <a:t> </a:t>
            </a:r>
            <a:r>
              <a:rPr lang="en-US" sz="1400" b="1" i="0" dirty="0" err="1">
                <a:solidFill>
                  <a:srgbClr val="FFFFFF"/>
                </a:solidFill>
                <a:effectLst/>
                <a:latin typeface="+mj-lt"/>
              </a:rPr>
              <a:t>veya</a:t>
            </a:r>
            <a:r>
              <a:rPr lang="en-US" sz="1400" b="1" i="0" dirty="0">
                <a:solidFill>
                  <a:srgbClr val="FFFFFF"/>
                </a:solidFill>
                <a:effectLst/>
                <a:latin typeface="+mj-lt"/>
              </a:rPr>
              <a:t> </a:t>
            </a:r>
            <a:r>
              <a:rPr lang="en-US" sz="1400" b="1" i="0" dirty="0" err="1">
                <a:solidFill>
                  <a:srgbClr val="FFFFFF"/>
                </a:solidFill>
                <a:effectLst/>
                <a:latin typeface="+mj-lt"/>
              </a:rPr>
              <a:t>kâr</a:t>
            </a:r>
            <a:r>
              <a:rPr lang="en-US" sz="1400" b="1" i="0" dirty="0">
                <a:solidFill>
                  <a:srgbClr val="FFFFFF"/>
                </a:solidFill>
                <a:effectLst/>
                <a:latin typeface="+mj-lt"/>
              </a:rPr>
              <a:t> </a:t>
            </a:r>
            <a:r>
              <a:rPr lang="en-US" sz="1400" b="1" i="0" dirty="0" err="1">
                <a:solidFill>
                  <a:srgbClr val="FFFFFF"/>
                </a:solidFill>
                <a:effectLst/>
                <a:latin typeface="+mj-lt"/>
              </a:rPr>
              <a:t>amaçlı</a:t>
            </a:r>
            <a:r>
              <a:rPr lang="en-US" sz="1400" b="1" i="0" dirty="0">
                <a:solidFill>
                  <a:srgbClr val="FFFFFF"/>
                </a:solidFill>
                <a:effectLst/>
                <a:latin typeface="+mj-lt"/>
              </a:rPr>
              <a:t> </a:t>
            </a:r>
            <a:r>
              <a:rPr lang="en-US" sz="1400" b="1" i="0" dirty="0" err="1">
                <a:solidFill>
                  <a:srgbClr val="FFFFFF"/>
                </a:solidFill>
                <a:effectLst/>
                <a:latin typeface="+mj-lt"/>
              </a:rPr>
              <a:t>alım-satım</a:t>
            </a:r>
            <a:r>
              <a:rPr lang="en-US" sz="1400" b="1" i="0" dirty="0">
                <a:solidFill>
                  <a:srgbClr val="FFFFFF"/>
                </a:solidFill>
                <a:effectLst/>
                <a:latin typeface="+mj-lt"/>
              </a:rPr>
              <a:t> </a:t>
            </a:r>
            <a:r>
              <a:rPr lang="en-US" sz="1400" b="1" i="0" dirty="0" err="1">
                <a:solidFill>
                  <a:srgbClr val="FFFFFF"/>
                </a:solidFill>
                <a:effectLst/>
                <a:latin typeface="+mj-lt"/>
              </a:rPr>
              <a:t>için</a:t>
            </a:r>
            <a:r>
              <a:rPr lang="en-US" sz="1400" b="1" i="0" dirty="0">
                <a:solidFill>
                  <a:srgbClr val="FFFFFF"/>
                </a:solidFill>
                <a:effectLst/>
                <a:latin typeface="+mj-lt"/>
              </a:rPr>
              <a:t> </a:t>
            </a:r>
            <a:r>
              <a:rPr lang="en-US" sz="1400" b="1" i="0" dirty="0" err="1">
                <a:solidFill>
                  <a:srgbClr val="FFFFFF"/>
                </a:solidFill>
                <a:effectLst/>
                <a:latin typeface="+mj-lt"/>
              </a:rPr>
              <a:t>kullanılabilir</a:t>
            </a:r>
            <a:r>
              <a:rPr lang="en-US" sz="1400" b="1" i="0" dirty="0">
                <a:solidFill>
                  <a:srgbClr val="FFFFFF"/>
                </a:solidFill>
                <a:effectLst/>
                <a:latin typeface="+mj-lt"/>
              </a:rPr>
              <a:t>.</a:t>
            </a:r>
          </a:p>
          <a:p>
            <a:pPr>
              <a:lnSpc>
                <a:spcPct val="90000"/>
              </a:lnSpc>
            </a:pPr>
            <a:r>
              <a:rPr lang="en-US" sz="1400" b="1" i="0" dirty="0" err="1">
                <a:solidFill>
                  <a:srgbClr val="FFFFFF"/>
                </a:solidFill>
                <a:effectLst/>
                <a:latin typeface="+mj-lt"/>
              </a:rPr>
              <a:t>Yurtdışı</a:t>
            </a:r>
            <a:r>
              <a:rPr lang="en-US" sz="1400" b="1" i="0" dirty="0">
                <a:solidFill>
                  <a:srgbClr val="FFFFFF"/>
                </a:solidFill>
                <a:effectLst/>
                <a:latin typeface="+mj-lt"/>
              </a:rPr>
              <a:t> </a:t>
            </a:r>
            <a:r>
              <a:rPr lang="en-US" sz="1400" b="1" i="0" dirty="0" err="1">
                <a:solidFill>
                  <a:srgbClr val="FFFFFF"/>
                </a:solidFill>
                <a:effectLst/>
                <a:latin typeface="+mj-lt"/>
              </a:rPr>
              <a:t>vadeli</a:t>
            </a:r>
            <a:r>
              <a:rPr lang="en-US" sz="1400" b="1" i="0" dirty="0">
                <a:solidFill>
                  <a:srgbClr val="FFFFFF"/>
                </a:solidFill>
                <a:effectLst/>
                <a:latin typeface="+mj-lt"/>
              </a:rPr>
              <a:t> </a:t>
            </a:r>
            <a:r>
              <a:rPr lang="en-US" sz="1400" b="1" i="0" dirty="0" err="1">
                <a:solidFill>
                  <a:srgbClr val="FFFFFF"/>
                </a:solidFill>
                <a:effectLst/>
                <a:latin typeface="+mj-lt"/>
              </a:rPr>
              <a:t>sözleşmeleri</a:t>
            </a:r>
            <a:r>
              <a:rPr lang="en-US" sz="1400" b="1" i="0" dirty="0">
                <a:solidFill>
                  <a:srgbClr val="FFFFFF"/>
                </a:solidFill>
                <a:effectLst/>
                <a:latin typeface="+mj-lt"/>
              </a:rPr>
              <a:t> </a:t>
            </a:r>
            <a:r>
              <a:rPr lang="en-US" sz="1400" b="1" i="0" dirty="0" err="1">
                <a:solidFill>
                  <a:srgbClr val="FFFFFF"/>
                </a:solidFill>
                <a:effectLst/>
                <a:latin typeface="+mj-lt"/>
              </a:rPr>
              <a:t>olarak</a:t>
            </a:r>
            <a:r>
              <a:rPr lang="en-US" sz="1400" b="1" i="0" dirty="0">
                <a:solidFill>
                  <a:srgbClr val="FFFFFF"/>
                </a:solidFill>
                <a:effectLst/>
                <a:latin typeface="+mj-lt"/>
              </a:rPr>
              <a:t> da </a:t>
            </a:r>
            <a:r>
              <a:rPr lang="en-US" sz="1400" b="1" i="0" dirty="0" err="1">
                <a:solidFill>
                  <a:srgbClr val="FFFFFF"/>
                </a:solidFill>
                <a:effectLst/>
                <a:latin typeface="+mj-lt"/>
              </a:rPr>
              <a:t>adlandırılan</a:t>
            </a:r>
            <a:r>
              <a:rPr lang="en-US" sz="1400" b="1" i="0" dirty="0">
                <a:solidFill>
                  <a:srgbClr val="FFFFFF"/>
                </a:solidFill>
                <a:effectLst/>
                <a:latin typeface="+mj-lt"/>
              </a:rPr>
              <a:t> futures, </a:t>
            </a:r>
            <a:r>
              <a:rPr lang="en-US" sz="1400" b="1" i="0" dirty="0" err="1">
                <a:solidFill>
                  <a:srgbClr val="FFFFFF"/>
                </a:solidFill>
                <a:effectLst/>
                <a:latin typeface="+mj-lt"/>
              </a:rPr>
              <a:t>işlem</a:t>
            </a:r>
            <a:r>
              <a:rPr lang="en-US" sz="1400" b="1" i="0" dirty="0">
                <a:solidFill>
                  <a:srgbClr val="FFFFFF"/>
                </a:solidFill>
                <a:effectLst/>
                <a:latin typeface="+mj-lt"/>
              </a:rPr>
              <a:t> </a:t>
            </a:r>
            <a:r>
              <a:rPr lang="en-US" sz="1400" b="1" i="0" dirty="0" err="1">
                <a:solidFill>
                  <a:srgbClr val="FFFFFF"/>
                </a:solidFill>
                <a:effectLst/>
                <a:latin typeface="+mj-lt"/>
              </a:rPr>
              <a:t>yapanların</a:t>
            </a:r>
            <a:r>
              <a:rPr lang="en-US" sz="1400" b="1" i="0" dirty="0">
                <a:solidFill>
                  <a:srgbClr val="FFFFFF"/>
                </a:solidFill>
                <a:effectLst/>
                <a:latin typeface="+mj-lt"/>
              </a:rPr>
              <a:t> </a:t>
            </a:r>
            <a:r>
              <a:rPr lang="en-US" sz="1400" b="1" i="0" dirty="0" err="1">
                <a:solidFill>
                  <a:srgbClr val="FFFFFF"/>
                </a:solidFill>
                <a:effectLst/>
                <a:latin typeface="+mj-lt"/>
              </a:rPr>
              <a:t>temel</a:t>
            </a:r>
            <a:r>
              <a:rPr lang="en-US" sz="1400" b="1" i="0" dirty="0">
                <a:solidFill>
                  <a:srgbClr val="FFFFFF"/>
                </a:solidFill>
                <a:effectLst/>
                <a:latin typeface="+mj-lt"/>
              </a:rPr>
              <a:t> </a:t>
            </a:r>
            <a:r>
              <a:rPr lang="en-US" sz="1400" b="1" i="0" dirty="0" err="1">
                <a:solidFill>
                  <a:srgbClr val="FFFFFF"/>
                </a:solidFill>
                <a:effectLst/>
                <a:latin typeface="+mj-lt"/>
              </a:rPr>
              <a:t>varlık</a:t>
            </a:r>
            <a:r>
              <a:rPr lang="en-US" sz="1400" b="1" i="0" dirty="0">
                <a:solidFill>
                  <a:srgbClr val="FFFFFF"/>
                </a:solidFill>
                <a:effectLst/>
                <a:latin typeface="+mj-lt"/>
              </a:rPr>
              <a:t> </a:t>
            </a:r>
            <a:r>
              <a:rPr lang="en-US" sz="1400" b="1" i="0" dirty="0" err="1">
                <a:solidFill>
                  <a:srgbClr val="FFFFFF"/>
                </a:solidFill>
                <a:effectLst/>
                <a:latin typeface="+mj-lt"/>
              </a:rPr>
              <a:t>veya</a:t>
            </a:r>
            <a:r>
              <a:rPr lang="en-US" sz="1400" b="1" i="0" dirty="0">
                <a:solidFill>
                  <a:srgbClr val="FFFFFF"/>
                </a:solidFill>
                <a:effectLst/>
                <a:latin typeface="+mj-lt"/>
              </a:rPr>
              <a:t> </a:t>
            </a:r>
            <a:r>
              <a:rPr lang="en-US" sz="1400" b="1" i="0" dirty="0" err="1">
                <a:solidFill>
                  <a:srgbClr val="FFFFFF"/>
                </a:solidFill>
                <a:effectLst/>
                <a:latin typeface="+mj-lt"/>
              </a:rPr>
              <a:t>emtia</a:t>
            </a:r>
            <a:r>
              <a:rPr lang="en-US" sz="1400" b="1" i="0" dirty="0">
                <a:solidFill>
                  <a:srgbClr val="FFFFFF"/>
                </a:solidFill>
                <a:effectLst/>
                <a:latin typeface="+mj-lt"/>
              </a:rPr>
              <a:t> </a:t>
            </a:r>
            <a:r>
              <a:rPr lang="en-US" sz="1400" b="1" i="0" dirty="0" err="1">
                <a:solidFill>
                  <a:srgbClr val="FFFFFF"/>
                </a:solidFill>
                <a:effectLst/>
                <a:latin typeface="+mj-lt"/>
              </a:rPr>
              <a:t>fiyatını</a:t>
            </a:r>
            <a:r>
              <a:rPr lang="en-US" sz="1400" b="1" i="0" dirty="0">
                <a:solidFill>
                  <a:srgbClr val="FFFFFF"/>
                </a:solidFill>
                <a:effectLst/>
                <a:latin typeface="+mj-lt"/>
              </a:rPr>
              <a:t> </a:t>
            </a:r>
            <a:r>
              <a:rPr lang="en-US" sz="1400" b="1" i="0" dirty="0" err="1">
                <a:solidFill>
                  <a:srgbClr val="FFFFFF"/>
                </a:solidFill>
                <a:effectLst/>
                <a:latin typeface="+mj-lt"/>
              </a:rPr>
              <a:t>sabitlemelerine</a:t>
            </a:r>
            <a:r>
              <a:rPr lang="en-US" sz="1400" b="1" i="0" dirty="0">
                <a:solidFill>
                  <a:srgbClr val="FFFFFF"/>
                </a:solidFill>
                <a:effectLst/>
                <a:latin typeface="+mj-lt"/>
              </a:rPr>
              <a:t> </a:t>
            </a:r>
            <a:r>
              <a:rPr lang="en-US" sz="1400" b="1" i="0" dirty="0" err="1">
                <a:solidFill>
                  <a:srgbClr val="FFFFFF"/>
                </a:solidFill>
                <a:effectLst/>
                <a:latin typeface="+mj-lt"/>
              </a:rPr>
              <a:t>izin</a:t>
            </a:r>
            <a:r>
              <a:rPr lang="en-US" sz="1400" b="1" i="0" dirty="0">
                <a:solidFill>
                  <a:srgbClr val="FFFFFF"/>
                </a:solidFill>
                <a:effectLst/>
                <a:latin typeface="+mj-lt"/>
              </a:rPr>
              <a:t> </a:t>
            </a:r>
            <a:r>
              <a:rPr lang="en-US" sz="1400" b="1" i="0" dirty="0" err="1">
                <a:solidFill>
                  <a:srgbClr val="FFFFFF"/>
                </a:solidFill>
                <a:effectLst/>
                <a:latin typeface="+mj-lt"/>
              </a:rPr>
              <a:t>verir</a:t>
            </a:r>
            <a:r>
              <a:rPr lang="en-US" sz="1400" b="1" i="0" dirty="0">
                <a:solidFill>
                  <a:srgbClr val="FFFFFF"/>
                </a:solidFill>
                <a:effectLst/>
                <a:latin typeface="+mj-lt"/>
              </a:rPr>
              <a:t>. Bu </a:t>
            </a:r>
            <a:r>
              <a:rPr lang="en-US" sz="1400" b="1" i="0" dirty="0" err="1">
                <a:solidFill>
                  <a:srgbClr val="FFFFFF"/>
                </a:solidFill>
                <a:effectLst/>
                <a:latin typeface="+mj-lt"/>
              </a:rPr>
              <a:t>sözleşmeler</a:t>
            </a:r>
            <a:r>
              <a:rPr lang="en-US" sz="1400" b="1" i="0" dirty="0">
                <a:solidFill>
                  <a:srgbClr val="FFFFFF"/>
                </a:solidFill>
                <a:effectLst/>
                <a:latin typeface="+mj-lt"/>
              </a:rPr>
              <a:t>, </a:t>
            </a:r>
            <a:r>
              <a:rPr lang="en-US" sz="1400" b="1" i="0" dirty="0" err="1">
                <a:solidFill>
                  <a:srgbClr val="FFFFFF"/>
                </a:solidFill>
                <a:effectLst/>
                <a:latin typeface="+mj-lt"/>
              </a:rPr>
              <a:t>süreli</a:t>
            </a:r>
            <a:r>
              <a:rPr lang="en-US" sz="1400" b="1" i="0" dirty="0">
                <a:solidFill>
                  <a:srgbClr val="FFFFFF"/>
                </a:solidFill>
                <a:effectLst/>
                <a:latin typeface="+mj-lt"/>
              </a:rPr>
              <a:t> </a:t>
            </a:r>
            <a:r>
              <a:rPr lang="en-US" sz="1400" b="1" i="0" dirty="0" err="1">
                <a:solidFill>
                  <a:srgbClr val="FFFFFF"/>
                </a:solidFill>
                <a:effectLst/>
                <a:latin typeface="+mj-lt"/>
              </a:rPr>
              <a:t>olarak</a:t>
            </a:r>
            <a:r>
              <a:rPr lang="en-US" sz="1400" b="1" i="0" dirty="0">
                <a:solidFill>
                  <a:srgbClr val="FFFFFF"/>
                </a:solidFill>
                <a:effectLst/>
                <a:latin typeface="+mj-lt"/>
              </a:rPr>
              <a:t> </a:t>
            </a:r>
            <a:r>
              <a:rPr lang="en-US" sz="1400" b="1" i="0" dirty="0" err="1">
                <a:solidFill>
                  <a:srgbClr val="FFFFFF"/>
                </a:solidFill>
                <a:effectLst/>
                <a:latin typeface="+mj-lt"/>
              </a:rPr>
              <a:t>önceden</a:t>
            </a:r>
            <a:r>
              <a:rPr lang="en-US" sz="1400" b="1" i="0" dirty="0">
                <a:solidFill>
                  <a:srgbClr val="FFFFFF"/>
                </a:solidFill>
                <a:effectLst/>
                <a:latin typeface="+mj-lt"/>
              </a:rPr>
              <a:t> </a:t>
            </a:r>
            <a:r>
              <a:rPr lang="en-US" sz="1400" b="1" i="0" dirty="0" err="1">
                <a:solidFill>
                  <a:srgbClr val="FFFFFF"/>
                </a:solidFill>
                <a:effectLst/>
                <a:latin typeface="+mj-lt"/>
              </a:rPr>
              <a:t>belirlenmiş</a:t>
            </a:r>
            <a:r>
              <a:rPr lang="en-US" sz="1400" b="1" i="0" dirty="0">
                <a:solidFill>
                  <a:srgbClr val="FFFFFF"/>
                </a:solidFill>
                <a:effectLst/>
                <a:latin typeface="+mj-lt"/>
              </a:rPr>
              <a:t> </a:t>
            </a:r>
            <a:r>
              <a:rPr lang="en-US" sz="1400" b="1" i="0" dirty="0" err="1">
                <a:solidFill>
                  <a:srgbClr val="FFFFFF"/>
                </a:solidFill>
                <a:effectLst/>
                <a:latin typeface="+mj-lt"/>
              </a:rPr>
              <a:t>fiyatlarla</a:t>
            </a:r>
            <a:r>
              <a:rPr lang="en-US" sz="1400" b="1" i="0" dirty="0">
                <a:solidFill>
                  <a:srgbClr val="FFFFFF"/>
                </a:solidFill>
                <a:effectLst/>
                <a:latin typeface="+mj-lt"/>
              </a:rPr>
              <a:t> </a:t>
            </a:r>
            <a:r>
              <a:rPr lang="en-US" sz="1400" b="1" i="0" dirty="0" err="1">
                <a:solidFill>
                  <a:srgbClr val="FFFFFF"/>
                </a:solidFill>
                <a:effectLst/>
                <a:latin typeface="+mj-lt"/>
              </a:rPr>
              <a:t>çıkarılırlar</a:t>
            </a:r>
            <a:r>
              <a:rPr lang="en-US" sz="1400" b="1" i="0" dirty="0">
                <a:solidFill>
                  <a:srgbClr val="FFFFFF"/>
                </a:solidFill>
                <a:effectLst/>
                <a:latin typeface="+mj-lt"/>
              </a:rPr>
              <a:t>. Future, </a:t>
            </a:r>
            <a:r>
              <a:rPr lang="en-US" sz="1400" b="1" i="0" dirty="0" err="1">
                <a:solidFill>
                  <a:srgbClr val="FFFFFF"/>
                </a:solidFill>
                <a:effectLst/>
                <a:latin typeface="+mj-lt"/>
              </a:rPr>
              <a:t>sona</a:t>
            </a:r>
            <a:r>
              <a:rPr lang="en-US" sz="1400" b="1" i="0" dirty="0">
                <a:solidFill>
                  <a:srgbClr val="FFFFFF"/>
                </a:solidFill>
                <a:effectLst/>
                <a:latin typeface="+mj-lt"/>
              </a:rPr>
              <a:t> </a:t>
            </a:r>
            <a:r>
              <a:rPr lang="en-US" sz="1400" b="1" i="0" dirty="0" err="1">
                <a:solidFill>
                  <a:srgbClr val="FFFFFF"/>
                </a:solidFill>
                <a:effectLst/>
                <a:latin typeface="+mj-lt"/>
              </a:rPr>
              <a:t>erme</a:t>
            </a:r>
            <a:r>
              <a:rPr lang="en-US" sz="1400" b="1" i="0" dirty="0">
                <a:solidFill>
                  <a:srgbClr val="FFFFFF"/>
                </a:solidFill>
                <a:effectLst/>
                <a:latin typeface="+mj-lt"/>
              </a:rPr>
              <a:t> </a:t>
            </a:r>
            <a:r>
              <a:rPr lang="en-US" sz="1400" b="1" i="0" dirty="0" err="1">
                <a:solidFill>
                  <a:srgbClr val="FFFFFF"/>
                </a:solidFill>
                <a:effectLst/>
                <a:latin typeface="+mj-lt"/>
              </a:rPr>
              <a:t>aylarına</a:t>
            </a:r>
            <a:r>
              <a:rPr lang="en-US" sz="1400" b="1" i="0" dirty="0">
                <a:solidFill>
                  <a:srgbClr val="FFFFFF"/>
                </a:solidFill>
                <a:effectLst/>
                <a:latin typeface="+mj-lt"/>
              </a:rPr>
              <a:t> </a:t>
            </a:r>
            <a:r>
              <a:rPr lang="en-US" sz="1400" b="1" i="0" dirty="0" err="1">
                <a:solidFill>
                  <a:srgbClr val="FFFFFF"/>
                </a:solidFill>
                <a:effectLst/>
                <a:latin typeface="+mj-lt"/>
              </a:rPr>
              <a:t>göre</a:t>
            </a:r>
            <a:r>
              <a:rPr lang="en-US" sz="1400" b="1" i="0" dirty="0">
                <a:solidFill>
                  <a:srgbClr val="FFFFFF"/>
                </a:solidFill>
                <a:effectLst/>
                <a:latin typeface="+mj-lt"/>
              </a:rPr>
              <a:t> </a:t>
            </a:r>
            <a:r>
              <a:rPr lang="en-US" sz="1400" b="1" i="0" dirty="0" err="1">
                <a:solidFill>
                  <a:srgbClr val="FFFFFF"/>
                </a:solidFill>
                <a:effectLst/>
                <a:latin typeface="+mj-lt"/>
              </a:rPr>
              <a:t>tanımlanır</a:t>
            </a:r>
            <a:r>
              <a:rPr lang="en-US" sz="1400" b="1" i="0" dirty="0">
                <a:solidFill>
                  <a:srgbClr val="FFFFFF"/>
                </a:solidFill>
                <a:effectLst/>
                <a:latin typeface="+mj-lt"/>
              </a:rPr>
              <a:t>. </a:t>
            </a:r>
            <a:r>
              <a:rPr lang="en-US" sz="1400" b="1" i="0" dirty="0" err="1">
                <a:solidFill>
                  <a:srgbClr val="FFFFFF"/>
                </a:solidFill>
                <a:effectLst/>
                <a:latin typeface="+mj-lt"/>
              </a:rPr>
              <a:t>Örneğin</a:t>
            </a:r>
            <a:r>
              <a:rPr lang="en-US" sz="1400" b="1" i="0" dirty="0">
                <a:solidFill>
                  <a:srgbClr val="FFFFFF"/>
                </a:solidFill>
                <a:effectLst/>
                <a:latin typeface="+mj-lt"/>
              </a:rPr>
              <a:t>, </a:t>
            </a:r>
            <a:r>
              <a:rPr lang="en-US" sz="1400" b="1" i="0" dirty="0" err="1">
                <a:solidFill>
                  <a:srgbClr val="FFFFFF"/>
                </a:solidFill>
                <a:effectLst/>
                <a:latin typeface="+mj-lt"/>
              </a:rPr>
              <a:t>Aralık</a:t>
            </a:r>
            <a:r>
              <a:rPr lang="en-US" sz="1400" b="1" i="0" dirty="0">
                <a:solidFill>
                  <a:srgbClr val="FFFFFF"/>
                </a:solidFill>
                <a:effectLst/>
                <a:latin typeface="+mj-lt"/>
              </a:rPr>
              <a:t> </a:t>
            </a:r>
            <a:r>
              <a:rPr lang="en-US" sz="1400" b="1" i="0" dirty="0" err="1">
                <a:solidFill>
                  <a:srgbClr val="FFFFFF"/>
                </a:solidFill>
                <a:effectLst/>
                <a:latin typeface="+mj-lt"/>
              </a:rPr>
              <a:t>ayı</a:t>
            </a:r>
            <a:r>
              <a:rPr lang="en-US" sz="1400" b="1" i="0" dirty="0">
                <a:solidFill>
                  <a:srgbClr val="FFFFFF"/>
                </a:solidFill>
                <a:effectLst/>
                <a:latin typeface="+mj-lt"/>
              </a:rPr>
              <a:t> </a:t>
            </a:r>
            <a:r>
              <a:rPr lang="en-US" sz="1400" b="1" i="0" dirty="0" err="1">
                <a:solidFill>
                  <a:srgbClr val="FFFFFF"/>
                </a:solidFill>
                <a:effectLst/>
                <a:latin typeface="+mj-lt"/>
              </a:rPr>
              <a:t>altın</a:t>
            </a:r>
            <a:r>
              <a:rPr lang="en-US" sz="1400" b="1" i="0" dirty="0">
                <a:solidFill>
                  <a:srgbClr val="FFFFFF"/>
                </a:solidFill>
                <a:effectLst/>
                <a:latin typeface="+mj-lt"/>
              </a:rPr>
              <a:t> future </a:t>
            </a:r>
            <a:r>
              <a:rPr lang="en-US" sz="1400" b="1" i="0" dirty="0" err="1">
                <a:solidFill>
                  <a:srgbClr val="FFFFFF"/>
                </a:solidFill>
                <a:effectLst/>
                <a:latin typeface="+mj-lt"/>
              </a:rPr>
              <a:t>sözleşmesi</a:t>
            </a:r>
            <a:r>
              <a:rPr lang="en-US" sz="1400" b="1" i="0" dirty="0">
                <a:solidFill>
                  <a:srgbClr val="FFFFFF"/>
                </a:solidFill>
                <a:effectLst/>
                <a:latin typeface="+mj-lt"/>
              </a:rPr>
              <a:t>, </a:t>
            </a:r>
            <a:r>
              <a:rPr lang="en-US" sz="1400" b="1" i="0" dirty="0" err="1">
                <a:solidFill>
                  <a:srgbClr val="FFFFFF"/>
                </a:solidFill>
                <a:effectLst/>
                <a:latin typeface="+mj-lt"/>
              </a:rPr>
              <a:t>Aralık</a:t>
            </a:r>
            <a:r>
              <a:rPr lang="en-US" sz="1400" b="1" i="0" dirty="0">
                <a:solidFill>
                  <a:srgbClr val="FFFFFF"/>
                </a:solidFill>
                <a:effectLst/>
                <a:latin typeface="+mj-lt"/>
              </a:rPr>
              <a:t> </a:t>
            </a:r>
            <a:r>
              <a:rPr lang="en-US" sz="1400" b="1" i="0" dirty="0" err="1">
                <a:solidFill>
                  <a:srgbClr val="FFFFFF"/>
                </a:solidFill>
                <a:effectLst/>
                <a:latin typeface="+mj-lt"/>
              </a:rPr>
              <a:t>ayında</a:t>
            </a:r>
            <a:r>
              <a:rPr lang="en-US" sz="1400" b="1" i="0" dirty="0">
                <a:solidFill>
                  <a:srgbClr val="FFFFFF"/>
                </a:solidFill>
                <a:effectLst/>
                <a:latin typeface="+mj-lt"/>
              </a:rPr>
              <a:t> </a:t>
            </a:r>
            <a:r>
              <a:rPr lang="en-US" sz="1400" b="1" i="0" dirty="0" err="1">
                <a:solidFill>
                  <a:srgbClr val="FFFFFF"/>
                </a:solidFill>
                <a:effectLst/>
                <a:latin typeface="+mj-lt"/>
              </a:rPr>
              <a:t>sona</a:t>
            </a:r>
            <a:r>
              <a:rPr lang="en-US" sz="1400" b="1" i="0" dirty="0">
                <a:solidFill>
                  <a:srgbClr val="FFFFFF"/>
                </a:solidFill>
                <a:effectLst/>
                <a:latin typeface="+mj-lt"/>
              </a:rPr>
              <a:t> </a:t>
            </a:r>
            <a:r>
              <a:rPr lang="en-US" sz="1400" b="1" i="0" dirty="0" err="1">
                <a:solidFill>
                  <a:srgbClr val="FFFFFF"/>
                </a:solidFill>
                <a:effectLst/>
                <a:latin typeface="+mj-lt"/>
              </a:rPr>
              <a:t>erer</a:t>
            </a:r>
            <a:r>
              <a:rPr lang="en-US" sz="1400" b="1" i="0" dirty="0">
                <a:solidFill>
                  <a:srgbClr val="FFFFFF"/>
                </a:solidFill>
                <a:effectLst/>
                <a:latin typeface="+mj-lt"/>
              </a:rPr>
              <a:t>.</a:t>
            </a:r>
          </a:p>
          <a:p>
            <a:pPr>
              <a:lnSpc>
                <a:spcPct val="90000"/>
              </a:lnSpc>
            </a:pPr>
            <a:endParaRPr lang="en-US" sz="1400" b="1" dirty="0">
              <a:solidFill>
                <a:srgbClr val="FFFFFF"/>
              </a:solidFill>
              <a:latin typeface="+mj-lt"/>
            </a:endParaRPr>
          </a:p>
        </p:txBody>
      </p:sp>
      <p:sp>
        <p:nvSpPr>
          <p:cNvPr id="38" name="Rectangle 33">
            <a:extLst>
              <a:ext uri="{FF2B5EF4-FFF2-40B4-BE49-F238E27FC236}">
                <a16:creationId xmlns:a16="http://schemas.microsoft.com/office/drawing/2014/main" id="{B5899359-8523-4D4D-B568-3FDFAF982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E9C9585-DA89-4D7E-BCDF-576461A1A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İçerik Yer Tutucusu 11">
            <a:extLst>
              <a:ext uri="{FF2B5EF4-FFF2-40B4-BE49-F238E27FC236}">
                <a16:creationId xmlns:a16="http://schemas.microsoft.com/office/drawing/2014/main" id="{818A188C-24E1-4EFB-AC8B-D35FDE80BF8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76063" y="806357"/>
            <a:ext cx="4511266" cy="4928616"/>
          </a:xfrm>
        </p:spPr>
      </p:pic>
    </p:spTree>
    <p:extLst>
      <p:ext uri="{BB962C8B-B14F-4D97-AF65-F5344CB8AC3E}">
        <p14:creationId xmlns:p14="http://schemas.microsoft.com/office/powerpoint/2010/main" val="1642394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A3CC36C-210F-452E-B0C6-CAE94609D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4900"/>
            <a:ext cx="12192000" cy="19431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FD77E017-7BFF-4018-BF75-AF8C6DDF08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91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İçerik Yer Tutucusu 2">
            <a:extLst>
              <a:ext uri="{FF2B5EF4-FFF2-40B4-BE49-F238E27FC236}">
                <a16:creationId xmlns:a16="http://schemas.microsoft.com/office/drawing/2014/main" id="{68D30AE7-EE53-BFD3-0659-F37D0293FDED}"/>
              </a:ext>
            </a:extLst>
          </p:cNvPr>
          <p:cNvGraphicFramePr>
            <a:graphicFrameLocks noGrp="1"/>
          </p:cNvGraphicFramePr>
          <p:nvPr>
            <p:ph idx="1"/>
            <p:extLst>
              <p:ext uri="{D42A27DB-BD31-4B8C-83A1-F6EECF244321}">
                <p14:modId xmlns:p14="http://schemas.microsoft.com/office/powerpoint/2010/main" val="1696030985"/>
              </p:ext>
            </p:extLst>
          </p:nvPr>
        </p:nvGraphicFramePr>
        <p:xfrm>
          <a:off x="921592" y="941466"/>
          <a:ext cx="10340658" cy="278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2141223"/>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itirme Projesi">
      <a:majorFont>
        <a:latin typeface="Times New Roman"/>
        <a:ea typeface=""/>
        <a:cs typeface=""/>
      </a:majorFont>
      <a:minorFont>
        <a:latin typeface="Gill Sans MT"/>
        <a:ea typeface=""/>
        <a:cs typeface=""/>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E5A3330203269149B528587C11B38E21" ma:contentTypeVersion="0" ma:contentTypeDescription="Yeni belge oluşturun." ma:contentTypeScope="" ma:versionID="e556b3d60466b83d0b4e1380420df69f">
  <xsd:schema xmlns:xsd="http://www.w3.org/2001/XMLSchema" xmlns:xs="http://www.w3.org/2001/XMLSchema" xmlns:p="http://schemas.microsoft.com/office/2006/metadata/properties" targetNamespace="http://schemas.microsoft.com/office/2006/metadata/properties" ma:root="true" ma:fieldsID="d170c102872640ece0ef1212637d1df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5A8C9A-7FD0-442D-9B2C-B0DDCF533A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DF52287-2EAB-46AC-BD2B-BE60DD329DF6}">
  <ds:schemaRefs>
    <ds:schemaRef ds:uri="http://schemas.microsoft.com/sharepoint/v3/contenttype/forms"/>
  </ds:schemaRefs>
</ds:datastoreItem>
</file>

<file path=customXml/itemProps3.xml><?xml version="1.0" encoding="utf-8"?>
<ds:datastoreItem xmlns:ds="http://schemas.openxmlformats.org/officeDocument/2006/customXml" ds:itemID="{B1FDB771-C4A7-4869-A48A-ADDD5E74D590}">
  <ds:schemaRefs>
    <ds:schemaRef ds:uri="http://purl.org/dc/terms/"/>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TM10001115[[fn=Paket]]</Template>
  <TotalTime>189</TotalTime>
  <Words>2440</Words>
  <Application>Microsoft Office PowerPoint</Application>
  <PresentationFormat>Geniş ekran</PresentationFormat>
  <Paragraphs>96</Paragraphs>
  <Slides>22</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22</vt:i4>
      </vt:variant>
    </vt:vector>
  </HeadingPairs>
  <TitlesOfParts>
    <vt:vector size="30" baseType="lpstr">
      <vt:lpstr>Arial</vt:lpstr>
      <vt:lpstr>AvenirLight</vt:lpstr>
      <vt:lpstr>Calibri</vt:lpstr>
      <vt:lpstr>Calibri Light</vt:lpstr>
      <vt:lpstr>Gill Sans MT</vt:lpstr>
      <vt:lpstr>Times New Roman</vt:lpstr>
      <vt:lpstr>Paket</vt:lpstr>
      <vt:lpstr>Özel Tasarım</vt:lpstr>
      <vt:lpstr>BİTİRME PROJESİ KONUSU: Forward-Futures nedir? Bu araçlarda uzun pozisyon kısa pozisyon nedir? Futures’ta teminat mekanizması.   Buse Koç 2020137009   Proje Danışmanı: Öğr. Gör. Fatİh Koç  </vt:lpstr>
      <vt:lpstr> Forward Nedir? </vt:lpstr>
      <vt:lpstr>PowerPoint Sunusu</vt:lpstr>
      <vt:lpstr>  Forward Sözleşmesi Neler İçerir?   </vt:lpstr>
      <vt:lpstr> Forward Sözleşme Türleri Nelerdir? </vt:lpstr>
      <vt:lpstr> Forward Sözleşmelerinin Özellikleri Nelerdir? </vt:lpstr>
      <vt:lpstr>PowerPoint Sunusu</vt:lpstr>
      <vt:lpstr>STANDART VADELİ İŞLEMLER (FUTURES)</vt:lpstr>
      <vt:lpstr>PowerPoint Sunusu</vt:lpstr>
      <vt:lpstr>Futures Teminat Mekanizması</vt:lpstr>
      <vt:lpstr>Future İşlem Nasıl Yapılır?</vt:lpstr>
      <vt:lpstr>PowerPoint Sunusu</vt:lpstr>
      <vt:lpstr>Future Ürünleri Nelerdir?</vt:lpstr>
      <vt:lpstr>PowerPoint Sunusu</vt:lpstr>
      <vt:lpstr>Forward ve futures arasındaki farklar</vt:lpstr>
      <vt:lpstr>Forward ve futures arasındaki farklar</vt:lpstr>
      <vt:lpstr>Forward ve futures arasındaki farklar</vt:lpstr>
      <vt:lpstr>Forward ve futures arasındaki farklar</vt:lpstr>
      <vt:lpstr>PowerPoint Sunusu</vt:lpstr>
      <vt:lpstr> Uzun Pozisyon Nedir? </vt:lpstr>
      <vt:lpstr> Kısa Pozisyon Nedir? </vt:lpstr>
      <vt:lpstr>Saygılarımla…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BİTİRME PROJESİ KONUSU: Forward-Futures nedir? Bu araçlarda uzun pozisyon kısa pozisyon nedir? Futures’ta teminat mekanizması.   Buse Koç 2020137009   Proje Danışmanı: Öğr. Gör. Fatİh Koç</dc:title>
  <dc:creator>user user</dc:creator>
  <cp:lastModifiedBy>user user</cp:lastModifiedBy>
  <cp:revision>6</cp:revision>
  <dcterms:created xsi:type="dcterms:W3CDTF">2022-04-10T11:53:40Z</dcterms:created>
  <dcterms:modified xsi:type="dcterms:W3CDTF">2022-04-10T15:03:13Z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0x010100E5A3330203269149B528587C11B38E21</vt:lpwstr>
  </property>
</Properties>
</file>