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C8D024-B1DD-4343-AF40-E2ADB2866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CFF2F82-1F26-4020-A44D-A0F9B7BA9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E062822-4851-4945-95AA-9532810F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D712D9-E4BF-4199-A468-662E71F8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CA0437-E267-44A8-B356-6F8FFA69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66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68B6AF-A2F5-4F9B-B5FA-69F1C102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9932FC2-01F2-49AC-B009-DDBEA9BF6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D6160A-50F8-4935-9917-976814C0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F26DC9-C30C-4C5D-B560-5076CC43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1321B9-7289-41FA-90D3-3233BD4B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47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EB32A40-42A1-44E4-9A06-816CC9D1A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4125AE-3763-49FE-A7DD-84C493273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BAF590-198B-4491-8724-9A1238BD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435D67-95F9-47D2-B93D-9CB2631B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E91DCF-E774-4F08-82C6-972D165DE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53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8030E9-876B-4F42-BE25-3FF769A6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C4F183-62F7-4C64-9BA4-BF47E8AB9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675E42-6C02-4EFE-A17A-FCCBC4AC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DBFA60-9996-42FE-889F-70721836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758C94-D94E-438A-A8D2-E0B4E9F9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46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920468-B9E5-46B9-BE98-BA1FB09C9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8A448A-0100-4878-8EE0-02587FD1A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1BEA78-1344-4099-86E8-A8E6F6B0D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1F0C054-5A3F-4D2A-A976-0FA1882F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DB4B59-09B2-46A9-B64B-920B19B2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1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7A9363-3743-4DB2-8006-CA9F23FE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F5647D-34EA-48EB-BE64-D8391AC9B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536F5D9-C635-4586-8F76-509884B62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57AC7F-95FC-4938-B541-0412046F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8B85077-FC09-4C5A-99D4-97375421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829D1E-CE67-42CB-8F3B-445E510D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67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C53C5D-0D8C-4841-9AF8-54730F14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E502A4-9551-446A-82CF-CA025BD16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0CB3BD9-CA88-408E-8F8E-93726330B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2CDD8BD-BE81-4D17-84DE-DB3017B55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7B2E711-7141-49FD-BFD2-222E97FF8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04C552C-37A9-472C-B336-C7AD5FBD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26F42DF-4710-4284-9C0E-50E2F461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86FE204-E516-4AE2-A1DC-009B67CB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56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7DDF72-E4AF-4974-AC3F-D19485CD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11F3873-10E7-4968-B0D1-FE7537E5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D002E8A-B493-4A87-A070-87D5A806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AA3DDD3-27B3-44EF-9631-475D69D4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07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41A0692-6180-4A6C-B0AE-EBBA8262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156614-5535-43F4-A0EF-CEC8C7681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73108A-21DA-43F3-862C-1B15BC7F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78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401214-2224-4634-995B-2FDB9260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AECCB3-DB38-498A-BCC1-E4108821E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1F6751A-FB4E-425E-A7F0-030E50AD4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16CEA70-F18A-4F55-83FE-D5A21E07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97BB39-61EF-4B73-BA09-AA164E29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DE248B-11A0-4FD9-8D9F-FFE418491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08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341FEC-04CC-4913-86D3-20D02E885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1A5AD88-4E3A-4325-817C-9EA823AD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6B85A5A-3E10-4322-BA33-02EAA1822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3009C1-D87B-437C-B403-3F528503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C673ACC-6E44-400F-98DD-259B658EE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3B4898-BA74-44B5-914A-418DBFF5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40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03EF332-7945-48E1-B79B-8FC19B0A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E59C0BA-405C-4E0A-9771-C33C7460E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F67AE5-295F-40B8-8293-5DCA553A2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A8B13-5E89-4968-B6E9-AAD9D0A180D3}" type="datetimeFigureOut">
              <a:rPr lang="tr-TR" smtClean="0"/>
              <a:t>9.12.2023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830DC0-36C2-4E09-B2BA-F81650F1C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CAD941-7A81-4521-AB63-852D26E80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099F-5580-4CBB-9DBE-1E4D23C75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93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93D67D-3BCD-4F37-BBA9-FD85F54B8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97F5815-2320-451B-A479-06B4CAF90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/>
              <a:t> 105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129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FC2FA7-0C41-4D85-ABFF-A5F54E01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5F79DB-D499-47F1-BE3B-A810423D9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answer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no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collecting</a:t>
            </a:r>
            <a:r>
              <a:rPr lang="tr-TR" dirty="0">
                <a:latin typeface="+mj-lt"/>
              </a:rPr>
              <a:t> 20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at 490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lira, not at 550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lira.</a:t>
            </a:r>
          </a:p>
          <a:p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Because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causing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decline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I am </a:t>
            </a:r>
            <a:r>
              <a:rPr lang="tr-TR" dirty="0" err="1">
                <a:latin typeface="+mj-lt"/>
              </a:rPr>
              <a:t>giving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initials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below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lira).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complete</a:t>
            </a:r>
            <a:r>
              <a:rPr lang="tr-TR" dirty="0">
                <a:latin typeface="+mj-lt"/>
              </a:rPr>
              <a:t> it. Be </a:t>
            </a:r>
            <a:r>
              <a:rPr lang="tr-TR" dirty="0" err="1">
                <a:latin typeface="+mj-lt"/>
              </a:rPr>
              <a:t>careful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demestic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increasing</a:t>
            </a:r>
            <a:r>
              <a:rPr lang="tr-TR" dirty="0">
                <a:latin typeface="+mj-lt"/>
              </a:rPr>
              <a:t> 20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15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lira.</a:t>
            </a:r>
          </a:p>
        </p:txBody>
      </p:sp>
    </p:spTree>
    <p:extLst>
      <p:ext uri="{BB962C8B-B14F-4D97-AF65-F5344CB8AC3E}">
        <p14:creationId xmlns:p14="http://schemas.microsoft.com/office/powerpoint/2010/main" val="11674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4206E8-8595-46AC-89B7-311E7950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55A940-4AA8-48EC-BF78-F2B560005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0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sz="2400" dirty="0">
                <a:latin typeface="+mj-lt"/>
              </a:rPr>
              <a:t>Real </a:t>
            </a:r>
            <a:r>
              <a:rPr lang="tr-TR" sz="2400" dirty="0" err="1">
                <a:latin typeface="+mj-lt"/>
              </a:rPr>
              <a:t>dom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output</a:t>
            </a:r>
            <a:r>
              <a:rPr lang="tr-TR" sz="2400" dirty="0">
                <a:latin typeface="+mj-lt"/>
              </a:rPr>
              <a:t>   T      DI      C       S      </a:t>
            </a:r>
            <a:r>
              <a:rPr lang="tr-TR" sz="2400" dirty="0" err="1">
                <a:latin typeface="+mj-lt"/>
              </a:rPr>
              <a:t>Ig</a:t>
            </a:r>
            <a:r>
              <a:rPr lang="tr-TR" sz="2400" dirty="0">
                <a:latin typeface="+mj-lt"/>
              </a:rPr>
              <a:t>     X     M     G    </a:t>
            </a:r>
            <a:r>
              <a:rPr lang="tr-TR" sz="2400" dirty="0" err="1">
                <a:latin typeface="+mj-lt"/>
              </a:rPr>
              <a:t>Aggr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exp</a:t>
            </a:r>
            <a:r>
              <a:rPr lang="tr-TR" sz="2400" dirty="0">
                <a:latin typeface="+mj-lt"/>
              </a:rPr>
              <a:t>(</a:t>
            </a:r>
            <a:r>
              <a:rPr lang="tr-TR" sz="2400" dirty="0" err="1">
                <a:latin typeface="+mj-lt"/>
              </a:rPr>
              <a:t>C+Ig+G+X-M</a:t>
            </a:r>
            <a:r>
              <a:rPr lang="tr-TR" sz="2400" dirty="0">
                <a:latin typeface="+mj-lt"/>
              </a:rPr>
              <a:t>)</a:t>
            </a:r>
          </a:p>
          <a:p>
            <a:r>
              <a:rPr lang="tr-TR" sz="2400" dirty="0">
                <a:latin typeface="+mj-lt"/>
              </a:rPr>
              <a:t>             370             20    350   360  -10   20    10  10     20         400</a:t>
            </a:r>
          </a:p>
          <a:p>
            <a:r>
              <a:rPr lang="tr-TR" sz="2400" dirty="0">
                <a:latin typeface="+mj-lt"/>
              </a:rPr>
              <a:t>             390             20    370   375  -5      20    10  10     20         415</a:t>
            </a:r>
          </a:p>
          <a:p>
            <a:r>
              <a:rPr lang="tr-TR" sz="2400" dirty="0">
                <a:latin typeface="+mj-lt"/>
              </a:rPr>
              <a:t>    (</a:t>
            </a:r>
            <a:r>
              <a:rPr lang="tr-TR" sz="2400" dirty="0" err="1">
                <a:latin typeface="+mj-lt"/>
              </a:rPr>
              <a:t>Please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complete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this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table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and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see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that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>
                <a:latin typeface="+mj-lt"/>
              </a:rPr>
              <a:t>equilibrium</a:t>
            </a:r>
            <a:r>
              <a:rPr lang="tr-TR" sz="2400" dirty="0">
                <a:latin typeface="+mj-lt"/>
              </a:rPr>
              <a:t> is at 490 </a:t>
            </a:r>
            <a:r>
              <a:rPr lang="tr-TR" sz="2400" dirty="0" err="1">
                <a:latin typeface="+mj-lt"/>
              </a:rPr>
              <a:t>billion</a:t>
            </a:r>
            <a:r>
              <a:rPr lang="tr-TR" sz="2400" dirty="0">
                <a:latin typeface="+mj-lt"/>
              </a:rPr>
              <a:t> lira).</a:t>
            </a:r>
          </a:p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happening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>
                <a:latin typeface="+mj-lt"/>
              </a:rPr>
              <a:t>S= </a:t>
            </a:r>
            <a:r>
              <a:rPr lang="tr-TR" dirty="0" err="1">
                <a:latin typeface="+mj-lt"/>
              </a:rPr>
              <a:t>Ig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T= G</a:t>
            </a:r>
          </a:p>
          <a:p>
            <a:r>
              <a:rPr lang="tr-TR" dirty="0">
                <a:latin typeface="+mj-lt"/>
              </a:rPr>
              <a:t>M= X</a:t>
            </a:r>
          </a:p>
          <a:p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S+ T+ M=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+ G+ X) at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. S,T,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 ‘’</a:t>
            </a:r>
            <a:r>
              <a:rPr lang="tr-TR" dirty="0" err="1">
                <a:latin typeface="+mj-lt"/>
              </a:rPr>
              <a:t>leakages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, G,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X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injections</a:t>
            </a:r>
            <a:r>
              <a:rPr lang="tr-TR" dirty="0">
                <a:latin typeface="+mj-lt"/>
              </a:rPr>
              <a:t>’’.</a:t>
            </a:r>
          </a:p>
        </p:txBody>
      </p:sp>
    </p:spTree>
    <p:extLst>
      <p:ext uri="{BB962C8B-B14F-4D97-AF65-F5344CB8AC3E}">
        <p14:creationId xmlns:p14="http://schemas.microsoft.com/office/powerpoint/2010/main" val="3071019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66E1C0-D24F-48F4-891C-E3ED57A2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12, 11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2289AB-0666-421D-A0DE-DBCEF312F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analyze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relationship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ask a </a:t>
            </a:r>
            <a:r>
              <a:rPr lang="tr-TR" dirty="0" err="1">
                <a:latin typeface="+mj-lt"/>
              </a:rPr>
              <a:t>simple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is at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(Real GDP=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it </a:t>
            </a:r>
            <a:r>
              <a:rPr lang="tr-TR" dirty="0" err="1">
                <a:latin typeface="+mj-lt"/>
              </a:rPr>
              <a:t>correspond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answer</a:t>
            </a:r>
            <a:r>
              <a:rPr lang="tr-TR" dirty="0">
                <a:latin typeface="+mj-lt"/>
              </a:rPr>
              <a:t> is not </a:t>
            </a:r>
            <a:r>
              <a:rPr lang="tr-TR" dirty="0" err="1">
                <a:latin typeface="+mj-lt"/>
              </a:rPr>
              <a:t>clear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might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three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situations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>
                <a:latin typeface="+mj-lt"/>
              </a:rPr>
              <a:t>1. Full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=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good</a:t>
            </a:r>
            <a:r>
              <a:rPr lang="tr-TR" dirty="0">
                <a:latin typeface="+mj-lt"/>
              </a:rPr>
              <a:t>!)</a:t>
            </a:r>
          </a:p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Recessionary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gap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lira) 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required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reached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GDP.</a:t>
            </a:r>
          </a:p>
          <a:p>
            <a:r>
              <a:rPr lang="tr-TR" dirty="0">
                <a:latin typeface="+mj-lt"/>
              </a:rPr>
              <a:t>3. </a:t>
            </a:r>
            <a:r>
              <a:rPr lang="tr-TR" dirty="0" err="1">
                <a:latin typeface="+mj-lt"/>
              </a:rPr>
              <a:t>Inflationary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gap:The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lira)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exceeds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required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reached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GDP.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9399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6A234A-A7A8-4403-92DF-B12C8114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Econ105, </a:t>
            </a:r>
            <a:r>
              <a:rPr lang="tr-TR" sz="3600" dirty="0" err="1"/>
              <a:t>Week</a:t>
            </a:r>
            <a:r>
              <a:rPr lang="tr-TR" sz="3600" dirty="0"/>
              <a:t> 12, 12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E593B3-93DE-489D-829F-5F291F5B1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talk </a:t>
            </a:r>
            <a:r>
              <a:rPr lang="tr-TR" dirty="0" err="1">
                <a:latin typeface="+mj-lt"/>
              </a:rPr>
              <a:t>shortly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(AD)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(AS).</a:t>
            </a:r>
          </a:p>
          <a:p>
            <a:r>
              <a:rPr lang="tr-TR" dirty="0">
                <a:latin typeface="+mj-lt"/>
              </a:rPr>
              <a:t>AD is a </a:t>
            </a:r>
            <a:r>
              <a:rPr lang="tr-TR" dirty="0" err="1">
                <a:latin typeface="+mj-lt"/>
              </a:rPr>
              <a:t>negatively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slopped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location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depend</a:t>
            </a:r>
            <a:r>
              <a:rPr lang="tr-TR" dirty="0">
                <a:latin typeface="+mj-lt"/>
              </a:rPr>
              <a:t> on;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wealth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expectations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household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indebtness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expected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technology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degree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excess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capacity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net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abroad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AS, it is a </a:t>
            </a:r>
            <a:r>
              <a:rPr lang="tr-TR" dirty="0" err="1">
                <a:latin typeface="+mj-lt"/>
              </a:rPr>
              <a:t>positively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slopped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sometimes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vertical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;  </a:t>
            </a:r>
          </a:p>
        </p:txBody>
      </p:sp>
    </p:spTree>
    <p:extLst>
      <p:ext uri="{BB962C8B-B14F-4D97-AF65-F5344CB8AC3E}">
        <p14:creationId xmlns:p14="http://schemas.microsoft.com/office/powerpoint/2010/main" val="2245975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0A2F78-092B-4AE2-97D7-94B6442E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12,  13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46648B-23D6-490A-BA6F-6BE57127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Input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domestic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availability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land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entrepreneurial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ability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imported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, market </a:t>
            </a:r>
            <a:r>
              <a:rPr lang="tr-TR" dirty="0" err="1">
                <a:latin typeface="+mj-lt"/>
              </a:rPr>
              <a:t>power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productivity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again</a:t>
            </a:r>
            <a:r>
              <a:rPr lang="tr-TR" dirty="0">
                <a:latin typeface="+mj-lt"/>
              </a:rPr>
              <a:t>!), legal- </a:t>
            </a:r>
            <a:r>
              <a:rPr lang="tr-TR" dirty="0" err="1">
                <a:latin typeface="+mj-lt"/>
              </a:rPr>
              <a:t>institutional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structure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regulations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AD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AS: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GDP.</a:t>
            </a:r>
          </a:p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begin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understand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meaning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590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804D14-1B33-42F2-B35D-72353439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12, 14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D52447-E2CC-464E-B2B5-7DB6FDD29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? Simple </a:t>
            </a:r>
            <a:r>
              <a:rPr lang="tr-TR" dirty="0" err="1">
                <a:latin typeface="+mj-lt"/>
              </a:rPr>
              <a:t>saying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stable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sustainable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inclusive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fair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distribution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forms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: a) </a:t>
            </a:r>
            <a:r>
              <a:rPr lang="tr-TR" dirty="0" err="1">
                <a:latin typeface="+mj-lt"/>
              </a:rPr>
              <a:t>contractionary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expansionary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Contractionary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Decreaded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combination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Expansionary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combination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7652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325F20-D81E-4829-BAE5-E0DB3D8EC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/>
              <a:t>Econ 105, </a:t>
            </a:r>
            <a:r>
              <a:rPr lang="tr-TR" sz="3600" dirty="0" err="1"/>
              <a:t>Week</a:t>
            </a:r>
            <a:r>
              <a:rPr lang="tr-TR" sz="3600" dirty="0"/>
              <a:t> 12,15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81C4C3-F8E2-4DE1-A263-4777336F8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 1: How can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revenue</a:t>
            </a:r>
            <a:r>
              <a:rPr lang="tr-TR" dirty="0">
                <a:latin typeface="+mj-lt"/>
              </a:rPr>
              <a:t> is not </a:t>
            </a:r>
            <a:r>
              <a:rPr lang="tr-TR" dirty="0" err="1">
                <a:latin typeface="+mj-lt"/>
              </a:rPr>
              <a:t>enough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source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Answer</a:t>
            </a:r>
            <a:r>
              <a:rPr lang="tr-TR" dirty="0">
                <a:latin typeface="+mj-lt"/>
              </a:rPr>
              <a:t> 1: </a:t>
            </a:r>
            <a:r>
              <a:rPr lang="tr-TR" dirty="0" err="1">
                <a:latin typeface="+mj-lt"/>
              </a:rPr>
              <a:t>Borrowing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debt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own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creation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 2: How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borrow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create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Answer</a:t>
            </a:r>
            <a:r>
              <a:rPr lang="tr-TR" dirty="0">
                <a:latin typeface="+mj-lt"/>
              </a:rPr>
              <a:t> 2: Not </a:t>
            </a:r>
            <a:r>
              <a:rPr lang="tr-TR" dirty="0" err="1">
                <a:latin typeface="+mj-lt"/>
              </a:rPr>
              <a:t>forever</a:t>
            </a:r>
            <a:r>
              <a:rPr lang="tr-TR" dirty="0">
                <a:latin typeface="+mj-lt"/>
              </a:rPr>
              <a:t>!</a:t>
            </a:r>
          </a:p>
          <a:p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options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Which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desirable</a:t>
            </a:r>
            <a:r>
              <a:rPr lang="tr-TR" dirty="0">
                <a:latin typeface="+mj-lt"/>
              </a:rPr>
              <a:t>? G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T?</a:t>
            </a:r>
          </a:p>
          <a:p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G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share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also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T is </a:t>
            </a:r>
            <a:r>
              <a:rPr lang="tr-TR" dirty="0" err="1">
                <a:latin typeface="+mj-lt"/>
              </a:rPr>
              <a:t>declined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share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private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sector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household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community</a:t>
            </a:r>
            <a:r>
              <a:rPr lang="tr-TR" dirty="0">
                <a:latin typeface="+mj-lt"/>
              </a:rPr>
              <a:t>)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>
                <a:latin typeface="+mj-lt"/>
              </a:rPr>
              <a:t>. 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502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CEBE8E-BF2F-47B5-A1AF-DA6DCB155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Econ105, </a:t>
            </a:r>
            <a:r>
              <a:rPr lang="tr-TR" sz="3200" dirty="0" err="1"/>
              <a:t>Week</a:t>
            </a:r>
            <a:r>
              <a:rPr lang="tr-TR" sz="3200" dirty="0"/>
              <a:t> 12, 1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BED44C-7194-4645-8D4C-40E299602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start </a:t>
            </a:r>
            <a:r>
              <a:rPr lang="tr-TR" dirty="0" err="1">
                <a:latin typeface="+mj-lt"/>
              </a:rPr>
              <a:t>last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subject</a:t>
            </a:r>
            <a:r>
              <a:rPr lang="tr-TR" dirty="0">
                <a:latin typeface="+mj-lt"/>
              </a:rPr>
              <a:t> of ‘’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’’.  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start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‘’net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’’.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again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being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below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above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’’, </a:t>
            </a:r>
            <a:r>
              <a:rPr lang="tr-TR" dirty="0" err="1">
                <a:latin typeface="+mj-lt"/>
              </a:rPr>
              <a:t>i.e</a:t>
            </a:r>
            <a:r>
              <a:rPr lang="tr-TR" dirty="0">
                <a:latin typeface="+mj-lt"/>
              </a:rPr>
              <a:t>., ‘’</a:t>
            </a:r>
            <a:r>
              <a:rPr lang="tr-TR" dirty="0" err="1">
                <a:latin typeface="+mj-lt"/>
              </a:rPr>
              <a:t>recessionary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gap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inflationary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gap</a:t>
            </a:r>
            <a:r>
              <a:rPr lang="tr-TR" dirty="0">
                <a:latin typeface="+mj-lt"/>
              </a:rPr>
              <a:t>’’. </a:t>
            </a:r>
          </a:p>
          <a:p>
            <a:r>
              <a:rPr lang="tr-TR" dirty="0" err="1">
                <a:latin typeface="+mj-lt"/>
              </a:rPr>
              <a:t>Later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shortly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’’.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finish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course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’’.</a:t>
            </a:r>
          </a:p>
          <a:p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has </a:t>
            </a:r>
            <a:r>
              <a:rPr lang="tr-TR" dirty="0" err="1">
                <a:latin typeface="+mj-lt"/>
              </a:rPr>
              <a:t>decreased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 has </a:t>
            </a:r>
            <a:r>
              <a:rPr lang="tr-TR" dirty="0" err="1">
                <a:latin typeface="+mj-lt"/>
              </a:rPr>
              <a:t>rised</a:t>
            </a:r>
            <a:r>
              <a:rPr lang="tr-TR" dirty="0">
                <a:latin typeface="+mj-lt"/>
              </a:rPr>
              <a:t>). 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decline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has a ‘’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’’ on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means</a:t>
            </a:r>
            <a:r>
              <a:rPr lang="tr-TR" dirty="0">
                <a:latin typeface="+mj-lt"/>
              </a:rPr>
              <a:t>, a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TL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generates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than</a:t>
            </a:r>
            <a:r>
              <a:rPr lang="tr-TR" dirty="0">
                <a:latin typeface="+mj-lt"/>
              </a:rPr>
              <a:t> 1 TL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6154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3AD5DA-7597-420A-B0CB-60C3BE092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E28882-1914-4D7D-97AB-02007A62A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= (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GDP)/(</a:t>
            </a:r>
            <a:r>
              <a:rPr lang="tr-TR" dirty="0" err="1">
                <a:latin typeface="+mj-lt"/>
              </a:rPr>
              <a:t>Inital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is 4,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initial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is 5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TL; 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is 20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TL.</a:t>
            </a:r>
          </a:p>
          <a:p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x </a:t>
            </a:r>
            <a:r>
              <a:rPr lang="tr-TR" dirty="0" err="1">
                <a:latin typeface="+mj-lt"/>
              </a:rPr>
              <a:t>initial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(m).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formulation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simple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>
                <a:latin typeface="+mj-lt"/>
              </a:rPr>
              <a:t>m= 1/MPS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m= 1/(1- MPC). MPC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propensity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MPS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propensity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save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analyze</a:t>
            </a:r>
            <a:r>
              <a:rPr lang="tr-TR" dirty="0">
                <a:latin typeface="+mj-lt"/>
              </a:rPr>
              <a:t> MPC (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MPS) </a:t>
            </a:r>
            <a:r>
              <a:rPr lang="tr-TR" dirty="0" err="1">
                <a:latin typeface="+mj-lt"/>
              </a:rPr>
              <a:t>little</a:t>
            </a:r>
            <a:r>
              <a:rPr lang="tr-TR" dirty="0">
                <a:latin typeface="+mj-lt"/>
              </a:rPr>
              <a:t> bit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together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becaus</a:t>
            </a:r>
            <a:r>
              <a:rPr lang="tr-TR" dirty="0">
                <a:latin typeface="+mj-lt"/>
              </a:rPr>
              <a:t> MPC + MPS= 1).</a:t>
            </a:r>
          </a:p>
        </p:txBody>
      </p:sp>
    </p:spTree>
    <p:extLst>
      <p:ext uri="{BB962C8B-B14F-4D97-AF65-F5344CB8AC3E}">
        <p14:creationId xmlns:p14="http://schemas.microsoft.com/office/powerpoint/2010/main" val="203885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160DC1-7F06-46E4-B0AD-BAEB8EBE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Econ105, </a:t>
            </a:r>
            <a:r>
              <a:rPr lang="tr-TR" sz="3600" dirty="0" err="1"/>
              <a:t>Week</a:t>
            </a:r>
            <a:r>
              <a:rPr lang="tr-TR" sz="3600" dirty="0"/>
              <a:t> 12,  3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A1CFB7-CAD8-47BD-B8B1-EE5B57B0F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MPC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) has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Society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declining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going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happen</a:t>
            </a:r>
            <a:r>
              <a:rPr lang="tr-TR" dirty="0">
                <a:latin typeface="+mj-lt"/>
              </a:rPr>
              <a:t>?). </a:t>
            </a:r>
          </a:p>
          <a:p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assume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society</a:t>
            </a:r>
            <a:r>
              <a:rPr lang="tr-TR" dirty="0">
                <a:latin typeface="+mj-lt"/>
              </a:rPr>
              <a:t> has a </a:t>
            </a:r>
            <a:r>
              <a:rPr lang="tr-TR" dirty="0" err="1">
                <a:latin typeface="+mj-lt"/>
              </a:rPr>
              <a:t>consistent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behavior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 of MPC.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means</a:t>
            </a:r>
            <a:r>
              <a:rPr lang="tr-TR" dirty="0">
                <a:latin typeface="+mj-lt"/>
              </a:rPr>
              <a:t>, MPC (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therefore</a:t>
            </a:r>
            <a:r>
              <a:rPr lang="tr-TR" dirty="0">
                <a:latin typeface="+mj-lt"/>
              </a:rPr>
              <a:t> MPS) is </a:t>
            </a:r>
            <a:r>
              <a:rPr lang="tr-TR" dirty="0" err="1">
                <a:latin typeface="+mj-lt"/>
              </a:rPr>
              <a:t>quite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not </a:t>
            </a:r>
            <a:r>
              <a:rPr lang="tr-TR" dirty="0" err="1">
                <a:latin typeface="+mj-lt"/>
              </a:rPr>
              <a:t>fluctuate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much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talk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several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MPCs</a:t>
            </a:r>
            <a:r>
              <a:rPr lang="tr-TR" dirty="0">
                <a:latin typeface="+mj-lt"/>
              </a:rPr>
              <a:t>: </a:t>
            </a:r>
          </a:p>
          <a:p>
            <a:r>
              <a:rPr lang="tr-TR" dirty="0">
                <a:latin typeface="+mj-lt"/>
              </a:rPr>
              <a:t>i) MPC= 0.50.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means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 in 2020),  </a:t>
            </a:r>
            <a:r>
              <a:rPr lang="tr-TR" dirty="0" err="1">
                <a:latin typeface="+mj-lt"/>
              </a:rPr>
              <a:t>society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half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(50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half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84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9965E4-6073-4803-8C50-84B46FA6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00242-9F80-44B7-9600-70925C9FD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ii) MPC= 0.75.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society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75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25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remaining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iii) MPC= 0.90. </a:t>
            </a:r>
            <a:r>
              <a:rPr lang="tr-TR" dirty="0" err="1">
                <a:latin typeface="+mj-lt"/>
              </a:rPr>
              <a:t>Society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90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10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remaining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iv) MPC=1.00. </a:t>
            </a:r>
            <a:r>
              <a:rPr lang="tr-TR" dirty="0" err="1">
                <a:latin typeface="+mj-lt"/>
              </a:rPr>
              <a:t>Society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please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MPCs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5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299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E86899-C69B-45AD-ADD4-0776AA8A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CCD708-0731-45D3-A847-57EC0D7CC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different</a:t>
            </a:r>
            <a:r>
              <a:rPr lang="tr-TR" dirty="0">
                <a:latin typeface="+mj-lt"/>
              </a:rPr>
              <a:t> MPC, but </a:t>
            </a:r>
            <a:r>
              <a:rPr lang="tr-TR" dirty="0" err="1">
                <a:latin typeface="+mj-lt"/>
              </a:rPr>
              <a:t>they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making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).</a:t>
            </a:r>
          </a:p>
          <a:p>
            <a:r>
              <a:rPr lang="tr-TR" dirty="0">
                <a:latin typeface="+mj-lt"/>
              </a:rPr>
              <a:t>Do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direction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i.e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declining</a:t>
            </a:r>
            <a:r>
              <a:rPr lang="tr-TR" dirty="0">
                <a:latin typeface="+mj-lt"/>
              </a:rPr>
              <a:t>, is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also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declining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So</a:t>
            </a:r>
            <a:r>
              <a:rPr lang="tr-TR" dirty="0">
                <a:latin typeface="+mj-lt"/>
              </a:rPr>
              <a:t> far,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talked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close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’’; </a:t>
            </a:r>
            <a:r>
              <a:rPr lang="tr-TR" dirty="0" err="1">
                <a:latin typeface="+mj-lt"/>
              </a:rPr>
              <a:t>i.e</a:t>
            </a:r>
            <a:r>
              <a:rPr lang="tr-TR" dirty="0">
                <a:latin typeface="+mj-lt"/>
              </a:rPr>
              <a:t>. An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trade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expand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model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trade</a:t>
            </a:r>
            <a:r>
              <a:rPr lang="tr-TR" dirty="0">
                <a:latin typeface="+mj-lt"/>
              </a:rPr>
              <a:t>: </a:t>
            </a:r>
          </a:p>
          <a:p>
            <a:r>
              <a:rPr lang="tr-TR" dirty="0">
                <a:latin typeface="+mj-lt"/>
              </a:rPr>
              <a:t>Real GDP=DI= C +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 + X- M (X: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M: </a:t>
            </a:r>
            <a:r>
              <a:rPr lang="tr-TR" dirty="0" err="1">
                <a:latin typeface="+mj-lt"/>
              </a:rPr>
              <a:t>Import</a:t>
            </a:r>
            <a:r>
              <a:rPr lang="tr-TR" dirty="0">
                <a:latin typeface="+mj-lt"/>
              </a:rPr>
              <a:t>).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assume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X=M.  </a:t>
            </a:r>
          </a:p>
        </p:txBody>
      </p:sp>
    </p:spTree>
    <p:extLst>
      <p:ext uri="{BB962C8B-B14F-4D97-AF65-F5344CB8AC3E}">
        <p14:creationId xmlns:p14="http://schemas.microsoft.com/office/powerpoint/2010/main" val="337276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A127FD-E8FA-4120-A172-62473EE9E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2E757D-5B0E-4256-8812-7C94DF18A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International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 (X- M= net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depends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three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:</a:t>
            </a:r>
            <a:br>
              <a:rPr lang="tr-TR" dirty="0">
                <a:latin typeface="+mj-lt"/>
              </a:rPr>
            </a:br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Prosperity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abroad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b) </a:t>
            </a:r>
            <a:r>
              <a:rPr lang="tr-TR" dirty="0" err="1">
                <a:latin typeface="+mj-lt"/>
              </a:rPr>
              <a:t>Tariffs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c) Exchange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complete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model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sector</a:t>
            </a:r>
            <a:r>
              <a:rPr lang="tr-TR" dirty="0">
                <a:latin typeface="+mj-lt"/>
              </a:rPr>
              <a:t>), G. Here,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assumptions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small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sector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no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indirect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collected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regardless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little</a:t>
            </a:r>
            <a:r>
              <a:rPr lang="tr-TR" dirty="0">
                <a:latin typeface="+mj-lt"/>
              </a:rPr>
              <a:t> bit </a:t>
            </a:r>
            <a:r>
              <a:rPr lang="tr-TR" dirty="0" err="1">
                <a:latin typeface="+mj-lt"/>
              </a:rPr>
              <a:t>confusing</a:t>
            </a:r>
            <a:r>
              <a:rPr lang="tr-TR" dirty="0">
                <a:latin typeface="+mj-lt"/>
              </a:rPr>
              <a:t>!),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526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8FDFD4-16BC-41DF-8454-E4B95796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454CCF-BF14-4A98-BB21-BCC154FBA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+mj-lt"/>
              </a:rPr>
              <a:t>Real GDP= DI= C +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 + G + X-M</a:t>
            </a:r>
          </a:p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numerical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billions</a:t>
            </a:r>
            <a:r>
              <a:rPr lang="tr-TR" dirty="0">
                <a:latin typeface="+mj-lt"/>
              </a:rPr>
              <a:t> lira):</a:t>
            </a:r>
          </a:p>
          <a:p>
            <a:r>
              <a:rPr lang="tr-TR" dirty="0">
                <a:latin typeface="+mj-lt"/>
              </a:rPr>
              <a:t>Real GDP=DI     C      S      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      X      M       G        </a:t>
            </a:r>
            <a:r>
              <a:rPr lang="tr-TR" dirty="0" err="1">
                <a:latin typeface="+mj-lt"/>
              </a:rPr>
              <a:t>Aggr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</a:t>
            </a:r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C+Ig+G+X-M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sz="2000" dirty="0">
                <a:latin typeface="+mj-lt"/>
              </a:rPr>
              <a:t>           370                    375     -5          20        10        10           20                    415</a:t>
            </a:r>
          </a:p>
          <a:p>
            <a:r>
              <a:rPr lang="tr-TR" sz="2000" dirty="0">
                <a:latin typeface="+mj-lt"/>
              </a:rPr>
              <a:t>           390                    390      0          20         10        10           20                    430</a:t>
            </a:r>
          </a:p>
          <a:p>
            <a:r>
              <a:rPr lang="tr-TR" sz="2000" dirty="0">
                <a:latin typeface="+mj-lt"/>
              </a:rPr>
              <a:t>           410                    405      5          20         10        10           20                    445</a:t>
            </a:r>
          </a:p>
          <a:p>
            <a:r>
              <a:rPr lang="tr-TR" sz="2000" dirty="0">
                <a:latin typeface="+mj-lt"/>
              </a:rPr>
              <a:t>           430                    420     10         20         10        10           20                    460</a:t>
            </a:r>
          </a:p>
          <a:p>
            <a:r>
              <a:rPr lang="tr-TR" sz="2000" dirty="0">
                <a:latin typeface="+mj-lt"/>
              </a:rPr>
              <a:t>           450                    435      15        20         10        10           20                    475</a:t>
            </a:r>
          </a:p>
          <a:p>
            <a:r>
              <a:rPr lang="tr-TR" sz="2000" dirty="0">
                <a:latin typeface="+mj-lt"/>
              </a:rPr>
              <a:t>           470                    450      20        20         10        10           20                    490     </a:t>
            </a:r>
          </a:p>
          <a:p>
            <a:r>
              <a:rPr lang="tr-TR" sz="2000" dirty="0">
                <a:latin typeface="+mj-lt"/>
              </a:rPr>
              <a:t>           490                    465      25        20         10         10          20                     490</a:t>
            </a:r>
          </a:p>
          <a:p>
            <a:r>
              <a:rPr lang="tr-TR" sz="2000" dirty="0">
                <a:latin typeface="+mj-lt"/>
              </a:rPr>
              <a:t>           510                    480      30        20         10         10          20                     520</a:t>
            </a:r>
          </a:p>
          <a:p>
            <a:r>
              <a:rPr lang="tr-TR" sz="2000" dirty="0">
                <a:latin typeface="+mj-lt"/>
              </a:rPr>
              <a:t>           530                    495      35        20          10        10          20                     535</a:t>
            </a:r>
          </a:p>
          <a:p>
            <a:r>
              <a:rPr lang="tr-TR" sz="2000" dirty="0"/>
              <a:t>           550                    510      40        20          10        10          </a:t>
            </a:r>
            <a:r>
              <a:rPr lang="tr-TR" sz="2000"/>
              <a:t>20                     </a:t>
            </a:r>
            <a:r>
              <a:rPr lang="tr-TR" sz="2000" dirty="0"/>
              <a:t>550</a:t>
            </a:r>
          </a:p>
        </p:txBody>
      </p:sp>
    </p:spTree>
    <p:extLst>
      <p:ext uri="{BB962C8B-B14F-4D97-AF65-F5344CB8AC3E}">
        <p14:creationId xmlns:p14="http://schemas.microsoft.com/office/powerpoint/2010/main" val="248181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20D4E0A-EFF7-42EA-AB78-BB4E0E03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Econ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12, 8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CC690D-ACBD-4C7A-B4D4-E1D193039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talk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table</a:t>
            </a:r>
            <a:r>
              <a:rPr lang="tr-TR" dirty="0">
                <a:latin typeface="+mj-lt"/>
              </a:rPr>
              <a:t>. First,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consider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ten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dat</a:t>
            </a:r>
            <a:r>
              <a:rPr lang="tr-TR" dirty="0">
                <a:latin typeface="+mj-lt"/>
              </a:rPr>
              <a:t>. GDP </a:t>
            </a:r>
            <a:r>
              <a:rPr lang="tr-TR" dirty="0" err="1">
                <a:latin typeface="+mj-lt"/>
              </a:rPr>
              <a:t>was</a:t>
            </a:r>
            <a:r>
              <a:rPr lang="tr-TR" dirty="0">
                <a:latin typeface="+mj-lt"/>
              </a:rPr>
              <a:t> 370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 10 </a:t>
            </a:r>
            <a:r>
              <a:rPr lang="tr-TR" dirty="0" err="1">
                <a:latin typeface="+mj-lt"/>
              </a:rPr>
              <a:t>years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550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 </a:t>
            </a:r>
            <a:r>
              <a:rPr lang="tr-TR" dirty="0" err="1">
                <a:latin typeface="+mj-lt"/>
              </a:rPr>
              <a:t>today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There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exist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10 (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row</a:t>
            </a:r>
            <a:r>
              <a:rPr lang="tr-TR" dirty="0">
                <a:latin typeface="+mj-lt"/>
              </a:rPr>
              <a:t>). Real GDP=DI=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not in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10 has a </a:t>
            </a:r>
            <a:r>
              <a:rPr lang="tr-TR" dirty="0" err="1">
                <a:latin typeface="+mj-lt"/>
              </a:rPr>
              <a:t>characteristics</a:t>
            </a:r>
            <a:r>
              <a:rPr lang="tr-TR" dirty="0">
                <a:latin typeface="+mj-lt"/>
              </a:rPr>
              <a:t>: S=40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lira,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=G=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20 + 20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lira. </a:t>
            </a:r>
            <a:r>
              <a:rPr lang="tr-TR" dirty="0" err="1">
                <a:latin typeface="+mj-lt"/>
              </a:rPr>
              <a:t>Therefore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savings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financing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little</a:t>
            </a:r>
            <a:r>
              <a:rPr lang="tr-TR" dirty="0">
                <a:latin typeface="+mj-lt"/>
              </a:rPr>
              <a:t> bit </a:t>
            </a:r>
            <a:r>
              <a:rPr lang="tr-TR" dirty="0" err="1">
                <a:latin typeface="+mj-lt"/>
              </a:rPr>
              <a:t>fantastic</a:t>
            </a:r>
            <a:r>
              <a:rPr lang="tr-TR" dirty="0">
                <a:latin typeface="+mj-lt"/>
              </a:rPr>
              <a:t> idea: No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, but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private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realistic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(T)=G= 20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S=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= 20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whether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at 550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lira.</a:t>
            </a:r>
          </a:p>
        </p:txBody>
      </p:sp>
    </p:spTree>
    <p:extLst>
      <p:ext uri="{BB962C8B-B14F-4D97-AF65-F5344CB8AC3E}">
        <p14:creationId xmlns:p14="http://schemas.microsoft.com/office/powerpoint/2010/main" val="208213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1816</Words>
  <Application>Microsoft Office PowerPoint</Application>
  <PresentationFormat>Geniş ekran</PresentationFormat>
  <Paragraphs>92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Econ 105, Week 12</vt:lpstr>
      <vt:lpstr>Econ105, Week 12, 1</vt:lpstr>
      <vt:lpstr>Econ 105, Week 12, 2</vt:lpstr>
      <vt:lpstr>Econ105, Week 12,  3</vt:lpstr>
      <vt:lpstr>Econ 105, Week 12, 4</vt:lpstr>
      <vt:lpstr>Econ 105, Week 12, 5</vt:lpstr>
      <vt:lpstr>Econ 105, Week 12, 6</vt:lpstr>
      <vt:lpstr>Econ 105, Week 12,7</vt:lpstr>
      <vt:lpstr>Econ 105, Week 12, 8</vt:lpstr>
      <vt:lpstr>Econ 105, Week 12, 9</vt:lpstr>
      <vt:lpstr>Econ 105, Week 12, 10</vt:lpstr>
      <vt:lpstr>Econ 105, Week 12, 11</vt:lpstr>
      <vt:lpstr>Econ105, Week 12, 12</vt:lpstr>
      <vt:lpstr>Econ 105, Week 12,  13</vt:lpstr>
      <vt:lpstr>Econ 105, Week 12, 14</vt:lpstr>
      <vt:lpstr>Econ 105, Week 12,15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Week 12, December 21-25</dc:title>
  <dc:creator>Mahir Fisunoğlu</dc:creator>
  <cp:lastModifiedBy>Mahir Fisunoğlu</cp:lastModifiedBy>
  <cp:revision>47</cp:revision>
  <dcterms:created xsi:type="dcterms:W3CDTF">2020-12-18T19:47:43Z</dcterms:created>
  <dcterms:modified xsi:type="dcterms:W3CDTF">2023-12-09T19:00:24Z</dcterms:modified>
</cp:coreProperties>
</file>