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3" r:id="rId4"/>
    <p:sldId id="304" r:id="rId5"/>
    <p:sldId id="305" r:id="rId6"/>
    <p:sldId id="301" r:id="rId7"/>
    <p:sldId id="302" r:id="rId8"/>
    <p:sldId id="298" r:id="rId9"/>
    <p:sldId id="299" r:id="rId10"/>
    <p:sldId id="300" r:id="rId11"/>
    <p:sldId id="295" r:id="rId12"/>
    <p:sldId id="296" r:id="rId13"/>
    <p:sldId id="322" r:id="rId14"/>
    <p:sldId id="297" r:id="rId15"/>
    <p:sldId id="292" r:id="rId16"/>
    <p:sldId id="283" r:id="rId17"/>
    <p:sldId id="323" r:id="rId18"/>
    <p:sldId id="278" r:id="rId19"/>
    <p:sldId id="293" r:id="rId20"/>
    <p:sldId id="294" r:id="rId21"/>
    <p:sldId id="288" r:id="rId22"/>
    <p:sldId id="289" r:id="rId23"/>
    <p:sldId id="290" r:id="rId24"/>
    <p:sldId id="284" r:id="rId25"/>
    <p:sldId id="286" r:id="rId26"/>
    <p:sldId id="287" r:id="rId27"/>
    <p:sldId id="285" r:id="rId28"/>
    <p:sldId id="281" r:id="rId29"/>
    <p:sldId id="282" r:id="rId30"/>
    <p:sldId id="291" r:id="rId31"/>
    <p:sldId id="324" r:id="rId32"/>
    <p:sldId id="325" r:id="rId33"/>
    <p:sldId id="330" r:id="rId34"/>
    <p:sldId id="357" r:id="rId35"/>
    <p:sldId id="365" r:id="rId36"/>
    <p:sldId id="364" r:id="rId37"/>
    <p:sldId id="363" r:id="rId38"/>
    <p:sldId id="362" r:id="rId39"/>
    <p:sldId id="361" r:id="rId40"/>
    <p:sldId id="360" r:id="rId41"/>
    <p:sldId id="376" r:id="rId42"/>
    <p:sldId id="359" r:id="rId43"/>
    <p:sldId id="375" r:id="rId44"/>
    <p:sldId id="374" r:id="rId45"/>
    <p:sldId id="373" r:id="rId46"/>
    <p:sldId id="372" r:id="rId47"/>
    <p:sldId id="371" r:id="rId48"/>
    <p:sldId id="370" r:id="rId49"/>
    <p:sldId id="369" r:id="rId50"/>
    <p:sldId id="368" r:id="rId51"/>
    <p:sldId id="367" r:id="rId52"/>
    <p:sldId id="338" r:id="rId53"/>
    <p:sldId id="337" r:id="rId54"/>
    <p:sldId id="336" r:id="rId55"/>
    <p:sldId id="335" r:id="rId56"/>
    <p:sldId id="333" r:id="rId57"/>
    <p:sldId id="334" r:id="rId58"/>
    <p:sldId id="332" r:id="rId59"/>
    <p:sldId id="331" r:id="rId60"/>
    <p:sldId id="329" r:id="rId61"/>
    <p:sldId id="328" r:id="rId62"/>
    <p:sldId id="327" r:id="rId63"/>
    <p:sldId id="341" r:id="rId64"/>
    <p:sldId id="356" r:id="rId65"/>
    <p:sldId id="355" r:id="rId66"/>
    <p:sldId id="354" r:id="rId67"/>
    <p:sldId id="353" r:id="rId68"/>
    <p:sldId id="352" r:id="rId69"/>
    <p:sldId id="351" r:id="rId70"/>
    <p:sldId id="350" r:id="rId71"/>
    <p:sldId id="349" r:id="rId72"/>
    <p:sldId id="348" r:id="rId73"/>
    <p:sldId id="279" r:id="rId74"/>
    <p:sldId id="280" r:id="rId75"/>
    <p:sldId id="269" r:id="rId76"/>
    <p:sldId id="270" r:id="rId77"/>
    <p:sldId id="271" r:id="rId78"/>
    <p:sldId id="266" r:id="rId79"/>
    <p:sldId id="267" r:id="rId80"/>
    <p:sldId id="268" r:id="rId81"/>
    <p:sldId id="263" r:id="rId82"/>
    <p:sldId id="264" r:id="rId83"/>
    <p:sldId id="265" r:id="rId84"/>
    <p:sldId id="258" r:id="rId85"/>
    <p:sldId id="261" r:id="rId86"/>
    <p:sldId id="262" r:id="rId87"/>
    <p:sldId id="259" r:id="rId88"/>
    <p:sldId id="377" r:id="rId89"/>
    <p:sldId id="378" r:id="rId90"/>
    <p:sldId id="260" r:id="rId91"/>
    <p:sldId id="306" r:id="rId92"/>
    <p:sldId id="311" r:id="rId93"/>
    <p:sldId id="307" r:id="rId94"/>
    <p:sldId id="308" r:id="rId95"/>
    <p:sldId id="315" r:id="rId96"/>
    <p:sldId id="309" r:id="rId97"/>
    <p:sldId id="314" r:id="rId98"/>
    <p:sldId id="317" r:id="rId99"/>
    <p:sldId id="313" r:id="rId100"/>
    <p:sldId id="316" r:id="rId101"/>
    <p:sldId id="312" r:id="rId102"/>
    <p:sldId id="318" r:id="rId103"/>
    <p:sldId id="321" r:id="rId104"/>
    <p:sldId id="310" r:id="rId105"/>
    <p:sldId id="319" r:id="rId106"/>
    <p:sldId id="320" r:id="rId10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2E06AE2-869C-4A3B-B6DC-446C26076E2C}" type="datetimeFigureOut">
              <a:rPr lang="tr-TR" smtClean="0"/>
              <a:pPr/>
              <a:t>26.02.2018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B05DF43-60D4-4CC1-A14D-F8E302A8182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2E06AE2-869C-4A3B-B6DC-446C26076E2C}" type="datetimeFigureOut">
              <a:rPr lang="tr-TR" smtClean="0"/>
              <a:pPr/>
              <a:t>26.02.2018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B05DF43-60D4-4CC1-A14D-F8E302A8182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2E06AE2-869C-4A3B-B6DC-446C26076E2C}" type="datetimeFigureOut">
              <a:rPr lang="tr-TR" smtClean="0"/>
              <a:pPr/>
              <a:t>26.02.2018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B05DF43-60D4-4CC1-A14D-F8E302A8182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2E06AE2-869C-4A3B-B6DC-446C26076E2C}" type="datetimeFigureOut">
              <a:rPr lang="tr-TR" smtClean="0"/>
              <a:pPr/>
              <a:t>26.02.2018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B05DF43-60D4-4CC1-A14D-F8E302A8182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2E06AE2-869C-4A3B-B6DC-446C26076E2C}" type="datetimeFigureOut">
              <a:rPr lang="tr-TR" smtClean="0"/>
              <a:pPr/>
              <a:t>26.02.2018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B05DF43-60D4-4CC1-A14D-F8E302A8182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2E06AE2-869C-4A3B-B6DC-446C26076E2C}" type="datetimeFigureOut">
              <a:rPr lang="tr-TR" smtClean="0"/>
              <a:pPr/>
              <a:t>26.02.2018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B05DF43-60D4-4CC1-A14D-F8E302A8182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2E06AE2-869C-4A3B-B6DC-446C26076E2C}" type="datetimeFigureOut">
              <a:rPr lang="tr-TR" smtClean="0"/>
              <a:pPr/>
              <a:t>26.02.2018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B05DF43-60D4-4CC1-A14D-F8E302A8182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2E06AE2-869C-4A3B-B6DC-446C26076E2C}" type="datetimeFigureOut">
              <a:rPr lang="tr-TR" smtClean="0"/>
              <a:pPr/>
              <a:t>26.02.2018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B05DF43-60D4-4CC1-A14D-F8E302A8182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2E06AE2-869C-4A3B-B6DC-446C26076E2C}" type="datetimeFigureOut">
              <a:rPr lang="tr-TR" smtClean="0"/>
              <a:pPr/>
              <a:t>26.02.2018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B05DF43-60D4-4CC1-A14D-F8E302A8182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2E06AE2-869C-4A3B-B6DC-446C26076E2C}" type="datetimeFigureOut">
              <a:rPr lang="tr-TR" smtClean="0"/>
              <a:pPr/>
              <a:t>26.02.2018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B05DF43-60D4-4CC1-A14D-F8E302A8182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2E06AE2-869C-4A3B-B6DC-446C26076E2C}" type="datetimeFigureOut">
              <a:rPr lang="tr-TR" smtClean="0"/>
              <a:pPr/>
              <a:t>26.02.2018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B05DF43-60D4-4CC1-A14D-F8E302A8182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06AE2-869C-4A3B-B6DC-446C26076E2C}" type="datetimeFigureOut">
              <a:rPr lang="tr-TR" smtClean="0"/>
              <a:pPr/>
              <a:t>26.02.2018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5DF43-60D4-4CC1-A14D-F8E302A8182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b="1" dirty="0" smtClean="0"/>
              <a:t>İŞ SAĞLIĞI VE GÜVENLİĞİNE GENEL BAKIŞ</a:t>
            </a:r>
            <a:endParaRPr lang="tr-T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a:bodyPr>
          <a:lstStyle/>
          <a:p>
            <a:pPr>
              <a:lnSpc>
                <a:spcPct val="150000"/>
              </a:lnSpc>
            </a:pPr>
            <a:r>
              <a:rPr lang="tr-TR" sz="2400" dirty="0" smtClean="0"/>
              <a:t>1802 yılında kabul edilen ilk Fabrikalar Kanunu ile çocukların çalışma süreleri 12 saat ile sınırlandırılmıştır. Ancak bu hüküm fabrikalarda denetim yapacak kişilerin atanmaması nedeni ile uygulanamamıştır.</a:t>
            </a:r>
          </a:p>
          <a:p>
            <a:pPr>
              <a:lnSpc>
                <a:spcPct val="150000"/>
              </a:lnSpc>
            </a:pPr>
            <a:r>
              <a:rPr lang="tr-TR" sz="2400" dirty="0" smtClean="0"/>
              <a:t>1833 yılında çıkarılan Fabrikalar Kanunu ile 9 yaşın altındaki çocukların çalıştırılması, 18 yaşından küçüklerin gece çalıştırılması, 18 yaşından küçüklerin günde 12 saatten fazla çalıştırılmaları yasaklanmış ve fabrikaların denetimi için müfettişlerin görevlenmesi düzenlenmiştir.</a:t>
            </a:r>
            <a:endParaRPr lang="tr-TR" sz="24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8229600" cy="5268931"/>
          </a:xfrm>
        </p:spPr>
        <p:txBody>
          <a:bodyPr>
            <a:normAutofit/>
          </a:bodyPr>
          <a:lstStyle/>
          <a:p>
            <a:pPr algn="ctr">
              <a:buNone/>
            </a:pPr>
            <a:r>
              <a:rPr lang="tr-TR" sz="2800" b="1" dirty="0" smtClean="0"/>
              <a:t>Özelliği Olan Çalışanların Kontrol Muayeneleri </a:t>
            </a:r>
          </a:p>
          <a:p>
            <a:r>
              <a:rPr lang="tr-TR" sz="2400" dirty="0" smtClean="0"/>
              <a:t>Ağır ve tehlikeli işlerde çalışanlar; iş kazası ve meslek hastalığı yönünden risk altındadır. </a:t>
            </a:r>
          </a:p>
          <a:p>
            <a:r>
              <a:rPr lang="tr-TR" sz="2400" dirty="0" smtClean="0"/>
              <a:t>Birden fazla iş kazası geçiren işçilerde diğer işçilere göre iş kazası geçirme olasılığı fazladır. </a:t>
            </a:r>
          </a:p>
          <a:p>
            <a:r>
              <a:rPr lang="tr-TR" sz="2400" dirty="0" smtClean="0"/>
              <a:t>Gelişme çağında olan çocuk işçiler,  gelişimlerini olumsuz yönde etkilenmeyecek işlerde çalıştırılmalı ve daha sık aralıklarla muayeneleri yapılır. </a:t>
            </a:r>
          </a:p>
          <a:p>
            <a:r>
              <a:rPr lang="tr-TR" sz="2400" dirty="0" smtClean="0"/>
              <a:t>14-15 yaş grubu küçük işçiler, öğrenimleri engellenmemek koşuluyla hafif işlerde çalıştırılabilirler.</a:t>
            </a:r>
            <a:endParaRPr lang="tr-TR" sz="24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928670"/>
            <a:ext cx="8429684" cy="5572164"/>
          </a:xfrm>
        </p:spPr>
        <p:txBody>
          <a:bodyPr>
            <a:normAutofit/>
          </a:bodyPr>
          <a:lstStyle/>
          <a:p>
            <a:r>
              <a:rPr lang="tr-TR" sz="2600" dirty="0" smtClean="0"/>
              <a:t>Kadınlar, özel durumları nedeniyle risk grubu içerisinde değerlendirilir; gebe ve emzikli kadınlar risk grubu içerisinde daha özellikli bir konuma sahiptir. </a:t>
            </a:r>
          </a:p>
          <a:p>
            <a:r>
              <a:rPr lang="tr-TR" sz="2600" dirty="0" smtClean="0"/>
              <a:t>Bu nedenle gebe ve emzikli kadınların, yaşlıların, malul ve engeli bulunanların fizyolojik özellikleri dikkate alınmalıdır. </a:t>
            </a:r>
          </a:p>
          <a:p>
            <a:r>
              <a:rPr lang="tr-TR" sz="2600" dirty="0" smtClean="0"/>
              <a:t>Çalışan kişi alkolik ise yeniden topluma kazandırmak amacıyla özel olarak izlenmelidir. </a:t>
            </a:r>
          </a:p>
          <a:p>
            <a:r>
              <a:rPr lang="tr-TR" sz="2600" dirty="0" smtClean="0"/>
              <a:t>Meslek hastalığı ve iş kazası nedeniyle işten uzak kalanlar, herhangi bir sebeple işten uzaklaşanlar, işe dönüşte işyeri hekimi tarafından muayene edilmelidirler</a:t>
            </a:r>
            <a:r>
              <a:rPr lang="tr-TR" dirty="0" smtClean="0"/>
              <a:t>.</a:t>
            </a:r>
            <a:endParaRPr lang="tr-T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42984"/>
            <a:ext cx="8229600" cy="4983179"/>
          </a:xfrm>
        </p:spPr>
        <p:txBody>
          <a:bodyPr>
            <a:normAutofit/>
          </a:bodyPr>
          <a:lstStyle/>
          <a:p>
            <a:pPr algn="ctr">
              <a:buNone/>
            </a:pPr>
            <a:r>
              <a:rPr lang="tr-TR" sz="2800" b="1" dirty="0" smtClean="0"/>
              <a:t>Ek ve Tamamlayıcı Muayene </a:t>
            </a:r>
          </a:p>
          <a:p>
            <a:pPr>
              <a:lnSpc>
                <a:spcPct val="150000"/>
              </a:lnSpc>
            </a:pPr>
            <a:r>
              <a:rPr lang="tr-TR" sz="2400" dirty="0" smtClean="0"/>
              <a:t>Çalışanın işe girerken ve girdikten sonra belirli sürelerle çalışma ortamındaki risklere uygun olarak ek ve tamamlayıcı tetkiklerle beraber sağlık muayeneleri yapılır. </a:t>
            </a:r>
          </a:p>
          <a:p>
            <a:pPr>
              <a:lnSpc>
                <a:spcPct val="150000"/>
              </a:lnSpc>
            </a:pPr>
            <a:r>
              <a:rPr lang="tr-TR" sz="2400" dirty="0" smtClean="0"/>
              <a:t>Örneğin; </a:t>
            </a:r>
            <a:r>
              <a:rPr lang="tr-TR" sz="2400" dirty="0" err="1" smtClean="0"/>
              <a:t>trikloretilenle</a:t>
            </a:r>
            <a:r>
              <a:rPr lang="tr-TR" sz="2400" dirty="0" smtClean="0"/>
              <a:t>  çalışan bir işçiye, işe girişte tam kan, tam idrar, karaciğer  fonksiyon testleri vb. tetkikler yapılmalıdır. </a:t>
            </a:r>
          </a:p>
          <a:p>
            <a:pPr>
              <a:lnSpc>
                <a:spcPct val="150000"/>
              </a:lnSpc>
              <a:buNone/>
            </a:pPr>
            <a:endParaRPr lang="tr-TR" sz="24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a:bodyPr>
          <a:lstStyle/>
          <a:p>
            <a:pPr>
              <a:lnSpc>
                <a:spcPct val="150000"/>
              </a:lnSpc>
              <a:buNone/>
            </a:pPr>
            <a:r>
              <a:rPr lang="tr-TR" sz="2800" b="1" dirty="0" smtClean="0"/>
              <a:t>    Diğer Koruma Uygulamaları </a:t>
            </a:r>
          </a:p>
          <a:p>
            <a:pPr>
              <a:lnSpc>
                <a:spcPct val="150000"/>
              </a:lnSpc>
            </a:pPr>
            <a:r>
              <a:rPr lang="tr-TR" sz="2400" dirty="0" smtClean="0"/>
              <a:t>Sağlık muayeneleri dışında, aşağıda sıralanan uygulamalar da çalışanların sağlığını korumaya yönelik önemli ve gerekli hizmetlerdir. </a:t>
            </a:r>
          </a:p>
          <a:p>
            <a:pPr>
              <a:lnSpc>
                <a:spcPct val="150000"/>
              </a:lnSpc>
            </a:pPr>
            <a:r>
              <a:rPr lang="tr-TR" sz="2400" b="1" dirty="0" err="1" smtClean="0"/>
              <a:t>Bağışıklama</a:t>
            </a:r>
            <a:r>
              <a:rPr lang="tr-TR" sz="2400" b="1" dirty="0" smtClean="0"/>
              <a:t>: </a:t>
            </a:r>
            <a:r>
              <a:rPr lang="tr-TR" sz="2400" dirty="0" err="1" smtClean="0"/>
              <a:t>Bağışıklama</a:t>
            </a:r>
            <a:r>
              <a:rPr lang="tr-TR" sz="2400" dirty="0" smtClean="0"/>
              <a:t> da kişiye yönelik koruma uygulamalarındandır. </a:t>
            </a:r>
          </a:p>
          <a:p>
            <a:pPr>
              <a:lnSpc>
                <a:spcPct val="150000"/>
              </a:lnSpc>
            </a:pPr>
            <a:r>
              <a:rPr lang="tr-TR" sz="2400" dirty="0" smtClean="0"/>
              <a:t>İşyerlerindeki </a:t>
            </a:r>
            <a:r>
              <a:rPr lang="tr-TR" sz="2400" dirty="0" err="1" smtClean="0"/>
              <a:t>bağışıklama</a:t>
            </a:r>
            <a:r>
              <a:rPr lang="tr-TR" sz="2400" dirty="0" smtClean="0"/>
              <a:t> çalışmaları, işyeri hekiminin danışmanlığında planlanmalı, uygulanmalı ve izlenmelidir</a:t>
            </a:r>
            <a:r>
              <a:rPr lang="tr-TR" dirty="0" smtClean="0"/>
              <a:t>.</a:t>
            </a:r>
            <a:endParaRPr lang="tr-T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normAutofit/>
          </a:bodyPr>
          <a:lstStyle/>
          <a:p>
            <a:r>
              <a:rPr lang="tr-TR" sz="2400" b="1" dirty="0" smtClean="0"/>
              <a:t>İlk yardım ve kurtarma çalışmalarının organizasyonu</a:t>
            </a:r>
            <a:r>
              <a:rPr lang="tr-TR" sz="2800" b="1" dirty="0" smtClean="0"/>
              <a:t>: </a:t>
            </a:r>
            <a:r>
              <a:rPr lang="tr-TR" sz="2600" dirty="0" smtClean="0"/>
              <a:t>İşyeri hekimi tarafından işyeri sağlık birimi merkez olmak üzere varsa sağlık personeli ile beraber ilk yardım eğitimi almış işçiler, işyerinde vardiya durumuna, çalışma ortamının genişliğine, iş kolu özelliklerine, işin risk durumuna ve işçi sayısına göre yerleştirilmelidir. Her işyerinin acil sağlık, güvenlik ve korunma plan ve programı yapılmalıdır. </a:t>
            </a:r>
          </a:p>
          <a:p>
            <a:r>
              <a:rPr lang="tr-TR" sz="2600" b="1" dirty="0" smtClean="0"/>
              <a:t>Sağlık eğitimi: </a:t>
            </a:r>
            <a:r>
              <a:rPr lang="tr-TR" sz="2600" dirty="0" smtClean="0"/>
              <a:t>Meslek hastalıklarına ve iş kazalarına karşı eğitim, ilkyardım, kişisel ve genel hijyen, beslenme, kişisel koruyucuların tanıtımı ve kullanımı gibi konularda eğitim yapılabilir. </a:t>
            </a:r>
          </a:p>
          <a:p>
            <a:r>
              <a:rPr lang="tr-TR" sz="2600" dirty="0" smtClean="0"/>
              <a:t>Bu eğitimler, konunun uzmanlarınca verilmeli; eğitimlere işyeri hekimi mutlaka katılmalıdır</a:t>
            </a:r>
            <a:r>
              <a:rPr lang="tr-TR" dirty="0" smtClean="0"/>
              <a:t>.</a:t>
            </a:r>
            <a:endParaRPr lang="tr-T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340369"/>
          </a:xfrm>
        </p:spPr>
        <p:txBody>
          <a:bodyPr>
            <a:noAutofit/>
          </a:bodyPr>
          <a:lstStyle/>
          <a:p>
            <a:pPr>
              <a:lnSpc>
                <a:spcPct val="150000"/>
              </a:lnSpc>
            </a:pPr>
            <a:r>
              <a:rPr lang="tr-TR" sz="2400" b="1" dirty="0" smtClean="0"/>
              <a:t>Genel hijyen koşullarının sağlanması: </a:t>
            </a:r>
            <a:r>
              <a:rPr lang="tr-TR" sz="2400" dirty="0" smtClean="0"/>
              <a:t>İçme suları, yemekhane, yatakhane, soyunma-giyinme dolapları, kreş, emzirme odası, tuvalet ve lavabolarla ilgili genel hijyen koşulları sağlanmalı ve portör muayeneleri yapılmalıdır. </a:t>
            </a:r>
          </a:p>
          <a:p>
            <a:pPr>
              <a:lnSpc>
                <a:spcPct val="150000"/>
              </a:lnSpc>
            </a:pPr>
            <a:r>
              <a:rPr lang="tr-TR" sz="2400" b="1" dirty="0" smtClean="0"/>
              <a:t>Kreş ve çocuk bakım yerlerinin denetimi: </a:t>
            </a:r>
            <a:r>
              <a:rPr lang="tr-TR" sz="2400" dirty="0" smtClean="0"/>
              <a:t>İşyerinde kreş ve çocuk bakım yerleri varsa bu tür yerlerin genel hijyen koşullarının sağlanması ve çocukların düzenli sağlık kontrollerinin yapılması ve denetimi görevi işyeri hekimine aittir.</a:t>
            </a:r>
            <a:endParaRPr lang="tr-TR" sz="24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14290"/>
            <a:ext cx="8501122" cy="6215106"/>
          </a:xfrm>
        </p:spPr>
        <p:txBody>
          <a:bodyPr>
            <a:normAutofit/>
          </a:bodyPr>
          <a:lstStyle/>
          <a:p>
            <a:r>
              <a:rPr lang="tr-TR" sz="2600" b="1" dirty="0" smtClean="0"/>
              <a:t>Yeterli ve dengeli beslenmenin sağlanması: </a:t>
            </a:r>
            <a:r>
              <a:rPr lang="tr-TR" sz="2600" dirty="0" smtClean="0"/>
              <a:t>Yapılan işin ağırlık derecesine göre günlük enerji harcamasının belirlenmesi, alınması gereken kalori, protein, karbonhidrat, yağ ve vitaminlerin hesaplanarak yeterli ve dengeli beslenme sağlanmalıdır. </a:t>
            </a:r>
          </a:p>
          <a:p>
            <a:r>
              <a:rPr lang="tr-TR" sz="2600" b="1" dirty="0" smtClean="0"/>
              <a:t>Rehabilitasyon hizmetlerinin sağlanması: </a:t>
            </a:r>
            <a:r>
              <a:rPr lang="tr-TR" sz="2600" dirty="0" smtClean="0"/>
              <a:t>Hastalık veya kazanın olumsuz sonuçlarından korunma amaçlanarak iş kazası ve meslek hastalığı sonrası hastaya yönelik rehabilitasyon ve tedavi görevi yerine getirilmelidir </a:t>
            </a:r>
          </a:p>
          <a:p>
            <a:r>
              <a:rPr lang="tr-TR" sz="2600" dirty="0" smtClean="0"/>
              <a:t>Örneğin; işçinin yeri değiştirilebilir veya üretim süreci ile ilgili düzenlemeler yapılabilir. </a:t>
            </a:r>
          </a:p>
          <a:p>
            <a:r>
              <a:rPr lang="tr-TR" sz="2600" dirty="0" smtClean="0"/>
              <a:t>Ayrıca hastalığın veya kazanın diğer işçilerde oluşturabileceği olumsuz psikolojik ve organik zararlar için çevreye yönelik önlemler alınmalıdır</a:t>
            </a:r>
            <a:r>
              <a:rPr lang="tr-TR" dirty="0" smtClean="0"/>
              <a:t>.</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571612"/>
            <a:ext cx="8229600" cy="4554551"/>
          </a:xfrm>
        </p:spPr>
        <p:txBody>
          <a:bodyPr>
            <a:normAutofit/>
          </a:bodyPr>
          <a:lstStyle/>
          <a:p>
            <a:pPr>
              <a:lnSpc>
                <a:spcPct val="150000"/>
              </a:lnSpc>
              <a:buNone/>
            </a:pPr>
            <a:r>
              <a:rPr lang="tr-TR" sz="2400" dirty="0" smtClean="0"/>
              <a:t>     Ülkelerin iş sağlığı ve güvenliği alanında yaptıkları çalışmalar ve düzenlemeler yanında Uluslararası alanda 1919 yılında kurulan </a:t>
            </a:r>
            <a:r>
              <a:rPr lang="tr-TR" sz="2400" b="1" dirty="0" smtClean="0"/>
              <a:t>Uluslararası Çalışma Örgütü ( ILO ) </a:t>
            </a:r>
            <a:r>
              <a:rPr lang="tr-TR" sz="2400" dirty="0" smtClean="0"/>
              <a:t>başlangıçta Birleşmiş Milletlere bağlı olarak kurulmuş, birlikte zaman içerisinde bağımsız bir uzmanlık kuruluşu haline gelmiştir.</a:t>
            </a:r>
            <a:endParaRPr lang="tr-T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8229600" cy="5054617"/>
          </a:xfrm>
        </p:spPr>
        <p:txBody>
          <a:bodyPr>
            <a:normAutofit/>
          </a:bodyPr>
          <a:lstStyle/>
          <a:p>
            <a:pPr algn="ctr">
              <a:buNone/>
            </a:pPr>
            <a:r>
              <a:rPr lang="tr-TR" sz="2800" b="1" dirty="0" smtClean="0"/>
              <a:t>Türkiye’ de İş Sağlı ve Güvenliğinin Tarihsel Gelişimi</a:t>
            </a:r>
          </a:p>
          <a:p>
            <a:pPr>
              <a:lnSpc>
                <a:spcPct val="150000"/>
              </a:lnSpc>
              <a:buNone/>
            </a:pPr>
            <a:r>
              <a:rPr lang="tr-TR" sz="2800" dirty="0" smtClean="0"/>
              <a:t>    </a:t>
            </a:r>
            <a:r>
              <a:rPr lang="tr-TR" sz="2400" dirty="0" smtClean="0"/>
              <a:t>Avrupa da yaşanan sanayi devriminin koşullarının Osmanlı İmparatorluğunda oluşmaması nedeni ile aynı dönemde Sanayi Devrimi yaşanmamıştır. </a:t>
            </a:r>
          </a:p>
          <a:p>
            <a:pPr>
              <a:lnSpc>
                <a:spcPct val="150000"/>
              </a:lnSpc>
              <a:buNone/>
            </a:pPr>
            <a:r>
              <a:rPr lang="tr-TR" sz="2400" dirty="0" smtClean="0"/>
              <a:t>    Türkiye de sanayileşme alanında gecikmelere bağlı olarak, iş sağlığı ve güvenliği alanında düzenlemeler konusunda gecikme yaşanmıştır.</a:t>
            </a:r>
          </a:p>
          <a:p>
            <a:pPr>
              <a:buNone/>
            </a:pPr>
            <a:endParaRPr lang="tr-T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8472518" cy="5054617"/>
          </a:xfrm>
        </p:spPr>
        <p:txBody>
          <a:bodyPr>
            <a:normAutofit/>
          </a:bodyPr>
          <a:lstStyle/>
          <a:p>
            <a:pPr>
              <a:lnSpc>
                <a:spcPct val="150000"/>
              </a:lnSpc>
            </a:pPr>
            <a:r>
              <a:rPr lang="tr-TR" sz="2800" dirty="0" smtClean="0"/>
              <a:t>1865 yılında çıkartılan </a:t>
            </a:r>
            <a:r>
              <a:rPr lang="tr-TR" sz="2800" u="sng" dirty="0" smtClean="0"/>
              <a:t>“Dilaver Paşa Nizamnamesi”nde</a:t>
            </a:r>
            <a:r>
              <a:rPr lang="tr-TR" sz="2800" dirty="0" smtClean="0"/>
              <a:t>, Ereğli ve Zonguldak</a:t>
            </a:r>
          </a:p>
          <a:p>
            <a:pPr>
              <a:lnSpc>
                <a:spcPct val="150000"/>
              </a:lnSpc>
              <a:buNone/>
            </a:pPr>
            <a:r>
              <a:rPr lang="tr-TR" sz="2800" dirty="0" smtClean="0"/>
              <a:t>   kömür havzası işçilerinin dinlenme ve tatil</a:t>
            </a:r>
          </a:p>
          <a:p>
            <a:pPr>
              <a:lnSpc>
                <a:spcPct val="150000"/>
              </a:lnSpc>
              <a:buNone/>
            </a:pPr>
            <a:r>
              <a:rPr lang="tr-TR" sz="2800" dirty="0" smtClean="0"/>
              <a:t>   zamanları, barındırma yerleri, çalışma</a:t>
            </a:r>
          </a:p>
          <a:p>
            <a:pPr>
              <a:lnSpc>
                <a:spcPct val="150000"/>
              </a:lnSpc>
              <a:buNone/>
            </a:pPr>
            <a:r>
              <a:rPr lang="tr-TR" sz="2800" dirty="0" smtClean="0"/>
              <a:t>  saatleri ve onların sağlıkları ile ilgili çeşitli</a:t>
            </a:r>
          </a:p>
          <a:p>
            <a:pPr>
              <a:lnSpc>
                <a:spcPct val="150000"/>
              </a:lnSpc>
              <a:buNone/>
            </a:pPr>
            <a:r>
              <a:rPr lang="tr-TR" sz="2800" dirty="0" smtClean="0"/>
              <a:t>   konuların ele alındığı görülür.</a:t>
            </a:r>
            <a:endParaRPr lang="tr-T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normAutofit/>
          </a:bodyPr>
          <a:lstStyle/>
          <a:p>
            <a:pPr>
              <a:lnSpc>
                <a:spcPct val="150000"/>
              </a:lnSpc>
            </a:pPr>
            <a:r>
              <a:rPr lang="tr-TR" sz="2400" dirty="0" smtClean="0"/>
              <a:t>Türkiye’ de gerçek anlamda sanayileşme hareketinin Cumhuriyet döneminde başlamış olması nedeniyle iş sağlığı ve güvenliği alanında düzenlemeler, asıl bu dönemde yapılmıştır.</a:t>
            </a:r>
          </a:p>
          <a:p>
            <a:pPr>
              <a:lnSpc>
                <a:spcPct val="150000"/>
              </a:lnSpc>
            </a:pPr>
            <a:r>
              <a:rPr lang="tr-TR" sz="2400" dirty="0" smtClean="0"/>
              <a:t>10.09.1921 tarihli ve 151 sayılı kanun ile, 18 yaşından küçük olanların çalıştırılması yasaklanmış, günlük çalışma süresi 8 saat ile sınırlandırılmıştır.</a:t>
            </a:r>
          </a:p>
          <a:p>
            <a:pPr>
              <a:lnSpc>
                <a:spcPct val="150000"/>
              </a:lnSpc>
            </a:pPr>
            <a:r>
              <a:rPr lang="tr-TR" sz="2400" dirty="0" smtClean="0"/>
              <a:t>1930 tarihli Umumi </a:t>
            </a:r>
            <a:r>
              <a:rPr lang="tr-TR" sz="2400" dirty="0" err="1" smtClean="0"/>
              <a:t>Hıfzısıhha</a:t>
            </a:r>
            <a:r>
              <a:rPr lang="tr-TR" sz="2400" dirty="0" smtClean="0"/>
              <a:t> Kanunun da çalışma hayatında kadınların ve  çocukların korunması en az 50 işçi çalıştıran işyerlerinde hekim bulundurmak zorunlu olmuştur</a:t>
            </a:r>
            <a:endParaRPr lang="tr-T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5840435"/>
          </a:xfrm>
        </p:spPr>
        <p:txBody>
          <a:bodyPr>
            <a:normAutofit lnSpcReduction="10000"/>
          </a:bodyPr>
          <a:lstStyle/>
          <a:p>
            <a:pPr algn="ctr">
              <a:buNone/>
            </a:pPr>
            <a:r>
              <a:rPr lang="tr-TR" sz="3000" b="1" dirty="0" smtClean="0"/>
              <a:t>İş Sağlığı </a:t>
            </a:r>
          </a:p>
          <a:p>
            <a:pPr>
              <a:lnSpc>
                <a:spcPct val="150000"/>
              </a:lnSpc>
            </a:pPr>
            <a:r>
              <a:rPr lang="tr-TR" sz="2400" dirty="0" smtClean="0"/>
              <a:t>İşyerlerinde işin yürütülmesi ile ilgili olarak oluşan tehlikelerden, sağlığa zarar verebilecek şartlardan korunmak ve daha insanî bir iş ortamı oluşturmak için yapılan metotlu çalışmalardır. </a:t>
            </a:r>
          </a:p>
          <a:p>
            <a:pPr>
              <a:lnSpc>
                <a:spcPct val="150000"/>
              </a:lnSpc>
            </a:pPr>
            <a:r>
              <a:rPr lang="tr-TR" sz="2400" dirty="0" smtClean="0"/>
              <a:t>Dünya Sağlık Örgütü(WHO) iş sağlığını; “çalışanların fiziksel, ruhsal ve sosyal bakımdan tam iyilik halinin devamı, iş koşulları ve kullanılan zararlı maddeler nedeniyle çalışanların sağlığına gelebilecek zararların önlenmesi için işçinin psikolojik ve fizyolojik özelliklerine uygun işlerde çalıştırılması gerekir” şeklinde tanımlamıştır</a:t>
            </a:r>
            <a:endParaRPr lang="tr-T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a:bodyPr>
          <a:lstStyle/>
          <a:p>
            <a:pPr>
              <a:buNone/>
            </a:pPr>
            <a:r>
              <a:rPr lang="tr-TR" sz="2800" b="1" dirty="0" smtClean="0"/>
              <a:t>                                      İş Güvenliği </a:t>
            </a:r>
          </a:p>
          <a:p>
            <a:r>
              <a:rPr lang="tr-TR" sz="2600" dirty="0" smtClean="0"/>
              <a:t>Genel anlamda iş güvenliği kavramı çalışanların, işletmenin ve üretimin her türlü tehlike ve zararlardan korunması demektir. </a:t>
            </a:r>
          </a:p>
          <a:p>
            <a:r>
              <a:rPr lang="tr-TR" sz="2600" dirty="0" smtClean="0"/>
              <a:t>Sanayiden sayılan, devamlı olarak en az elli işçi çalıştıran ve altı aydan fazla sürekli işlerin yapıldığı işyerlerinde işverenler, iş güvenliği uzmanı bulundurmak zorundadırlar. </a:t>
            </a:r>
          </a:p>
          <a:p>
            <a:r>
              <a:rPr lang="tr-TR" sz="2600" dirty="0" smtClean="0"/>
              <a:t>İşveren, işyerinin iş güvenliğinin sağlanması, iş kazalarının ve meslek hastalıklarının önlenmesi amacıyla işyerindeki işçi sayısına, işyerinin niteliğine ve tehlikelilik derecesine göre bir veya daha fazla mühendis veya teknik eleman görevlendirmelidir</a:t>
            </a:r>
            <a:endParaRPr lang="tr-TR" sz="2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142984"/>
            <a:ext cx="8572560" cy="5429288"/>
          </a:xfrm>
        </p:spPr>
        <p:txBody>
          <a:bodyPr>
            <a:normAutofit/>
          </a:bodyPr>
          <a:lstStyle/>
          <a:p>
            <a:pPr>
              <a:lnSpc>
                <a:spcPct val="150000"/>
              </a:lnSpc>
            </a:pPr>
            <a:r>
              <a:rPr lang="tr-TR" sz="2800" dirty="0" smtClean="0"/>
              <a:t>Çalışanların iş kazalarına ve meslek hastalıklarına maruz kalmalarını önlemek, sağlıklı ve güvenli çalışma ortamını oluşturmak için alınması gereken önlemlerle ilgili yapılan çalışmalara </a:t>
            </a:r>
            <a:r>
              <a:rPr lang="tr-TR" sz="2800" u="sng" dirty="0" smtClean="0"/>
              <a:t>İş Sağlığı ve Güvenliği, İSG </a:t>
            </a:r>
            <a:r>
              <a:rPr lang="tr-TR" sz="2800" dirty="0" smtClean="0"/>
              <a:t>(</a:t>
            </a:r>
            <a:r>
              <a:rPr lang="tr-TR" sz="2800" dirty="0" err="1" smtClean="0"/>
              <a:t>Occupational</a:t>
            </a:r>
            <a:r>
              <a:rPr lang="tr-TR" sz="2800" dirty="0" smtClean="0"/>
              <a:t> </a:t>
            </a:r>
            <a:r>
              <a:rPr lang="en-US" sz="2800" dirty="0" smtClean="0"/>
              <a:t>Safety and Health, OSH) </a:t>
            </a:r>
            <a:r>
              <a:rPr lang="en-US" sz="2800" dirty="0" err="1" smtClean="0"/>
              <a:t>denmektedir</a:t>
            </a:r>
            <a:r>
              <a:rPr lang="en-US" sz="2800" dirty="0" smtClean="0"/>
              <a:t>.</a:t>
            </a:r>
            <a:endParaRPr lang="tr-TR"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normAutofit fontScale="85000" lnSpcReduction="10000"/>
          </a:bodyPr>
          <a:lstStyle/>
          <a:p>
            <a:pPr>
              <a:buNone/>
            </a:pPr>
            <a:r>
              <a:rPr lang="tr-TR" b="1" dirty="0" smtClean="0"/>
              <a:t>İş sağlığı ve güvenliği kurulları, aşağıda belirtilen kişilerden oluşur. </a:t>
            </a:r>
          </a:p>
          <a:p>
            <a:r>
              <a:rPr lang="tr-TR" dirty="0" smtClean="0"/>
              <a:t>İşveren veya işveren vekili, </a:t>
            </a:r>
          </a:p>
          <a:p>
            <a:r>
              <a:rPr lang="tr-TR" dirty="0" smtClean="0"/>
              <a:t>İş Kanununun ilgili maddesi uyarınca iş güvenliği ile görevli mühendis veya teknik eleman, </a:t>
            </a:r>
          </a:p>
          <a:p>
            <a:r>
              <a:rPr lang="tr-TR" dirty="0" smtClean="0"/>
              <a:t>İş Kanununun ilgili maddeleri uyarınca görevlendirilen işyeri hekimi, </a:t>
            </a:r>
          </a:p>
          <a:p>
            <a:r>
              <a:rPr lang="tr-TR" dirty="0" smtClean="0"/>
              <a:t>İnsan kaynakları, personel, sosyal işler veya idari ve mali işleri yürütmekle görevli bir kişi,  </a:t>
            </a:r>
          </a:p>
          <a:p>
            <a:r>
              <a:rPr lang="tr-TR" dirty="0" smtClean="0"/>
              <a:t>İşyerinde görevli ustabaşı veya usta, </a:t>
            </a:r>
          </a:p>
          <a:p>
            <a:r>
              <a:rPr lang="tr-TR" dirty="0" smtClean="0"/>
              <a:t>Sendika temsilcisi yoksa o işyerindeki işçilerin yarıdan fazlasının katılacağı toplantıda açık oyla seçilecek işçi, </a:t>
            </a:r>
          </a:p>
          <a:p>
            <a:r>
              <a:rPr lang="tr-TR" dirty="0" smtClean="0"/>
              <a:t>Sağlık ve güvenlik işçi temsilcisi.</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857916"/>
          </a:xfrm>
        </p:spPr>
        <p:txBody>
          <a:bodyPr>
            <a:normAutofit fontScale="85000" lnSpcReduction="20000"/>
          </a:bodyPr>
          <a:lstStyle/>
          <a:p>
            <a:pPr algn="ctr">
              <a:buNone/>
            </a:pPr>
            <a:r>
              <a:rPr lang="tr-TR" dirty="0" smtClean="0"/>
              <a:t>    </a:t>
            </a:r>
            <a:r>
              <a:rPr lang="tr-TR" sz="3300" b="1" dirty="0" smtClean="0"/>
              <a:t>İş Sağlığı ve Güvenliği ile İlgili Tanımlar </a:t>
            </a:r>
            <a:endParaRPr lang="tr-TR" b="1" dirty="0" smtClean="0"/>
          </a:p>
          <a:p>
            <a:r>
              <a:rPr lang="tr-TR" b="1" dirty="0" smtClean="0"/>
              <a:t>İşçi: </a:t>
            </a:r>
            <a:r>
              <a:rPr lang="tr-TR" dirty="0" smtClean="0"/>
              <a:t>Bir iş sözleşmesine dayanarak çalışan gerçek kişiye işçi denir. </a:t>
            </a:r>
          </a:p>
          <a:p>
            <a:r>
              <a:rPr lang="tr-TR" b="1" dirty="0" smtClean="0"/>
              <a:t>İşveren: </a:t>
            </a:r>
            <a:r>
              <a:rPr lang="tr-TR" dirty="0" smtClean="0"/>
              <a:t>İşçi çalıştıran gerçek veya tüzel kişiye ya da tüzel kişiliği olmayan kurum ve kuruluşlara, işveren denir. </a:t>
            </a:r>
          </a:p>
          <a:p>
            <a:r>
              <a:rPr lang="tr-TR" b="1" dirty="0" smtClean="0"/>
              <a:t>İş: </a:t>
            </a:r>
            <a:r>
              <a:rPr lang="tr-TR" dirty="0" smtClean="0"/>
              <a:t>işçi ile işveren arasında kurulan ilişkiye iş ilişkisi denir. </a:t>
            </a:r>
          </a:p>
          <a:p>
            <a:r>
              <a:rPr lang="tr-TR" b="1" dirty="0" smtClean="0"/>
              <a:t>Çocuk çalışan: </a:t>
            </a:r>
            <a:r>
              <a:rPr lang="tr-TR" dirty="0" smtClean="0"/>
              <a:t>14 yaşını bitirmiş, 15 yaşını doldurmamış ve ilköğretimini tamamlamış çalışandır. </a:t>
            </a:r>
          </a:p>
          <a:p>
            <a:r>
              <a:rPr lang="tr-TR" b="1" dirty="0" smtClean="0"/>
              <a:t>Genç çalışan: </a:t>
            </a:r>
            <a:r>
              <a:rPr lang="tr-TR" dirty="0" smtClean="0"/>
              <a:t>15 yaşını bitirmiş; ancak 18 yaşını tamamlamamış çalışandır. </a:t>
            </a:r>
          </a:p>
          <a:p>
            <a:r>
              <a:rPr lang="tr-TR" b="1" dirty="0" smtClean="0"/>
              <a:t>İş kazası: </a:t>
            </a:r>
            <a:r>
              <a:rPr lang="tr-TR" dirty="0" smtClean="0"/>
              <a:t>Beklenmeyen şekilde meydana gelen ve ölüme, maluliyete, yaralanmaya ya da işyerinin veya iş ekipmanlarının zarara uğramasına yol açan olaydır.</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fontScale="92500"/>
          </a:bodyPr>
          <a:lstStyle/>
          <a:p>
            <a:pPr algn="ctr">
              <a:buNone/>
            </a:pPr>
            <a:r>
              <a:rPr lang="tr-TR" sz="2800" b="1" dirty="0" smtClean="0">
                <a:latin typeface="Times New Roman" pitchFamily="18" charset="0"/>
                <a:cs typeface="Times New Roman" pitchFamily="18" charset="0"/>
              </a:rPr>
              <a:t>İş Sağlığı ve Güvenliğinin Tarihsel Gelişimi</a:t>
            </a:r>
          </a:p>
          <a:p>
            <a:pPr algn="ctr">
              <a:buNone/>
            </a:pPr>
            <a:endParaRPr lang="tr-TR" sz="2400" b="1" dirty="0" smtClean="0">
              <a:latin typeface="Times New Roman" pitchFamily="18" charset="0"/>
              <a:cs typeface="Times New Roman" pitchFamily="18" charset="0"/>
            </a:endParaRPr>
          </a:p>
          <a:p>
            <a:pPr>
              <a:lnSpc>
                <a:spcPct val="150000"/>
              </a:lnSpc>
            </a:pPr>
            <a:r>
              <a:rPr lang="tr-TR" sz="2400" dirty="0" smtClean="0">
                <a:latin typeface="Times New Roman" pitchFamily="18" charset="0"/>
                <a:cs typeface="Times New Roman" pitchFamily="18" charset="0"/>
              </a:rPr>
              <a:t>Kişiler hayat içinde çeşitli riskler ile karşı karşıya kalırlar. Çalışma hayatında yer almaları ile birlikte karşılaştıkları risklerden biri de, iş kazaları ve meslek hastalıkları riskidir.</a:t>
            </a:r>
          </a:p>
          <a:p>
            <a:pPr>
              <a:lnSpc>
                <a:spcPct val="150000"/>
              </a:lnSpc>
            </a:pPr>
            <a:r>
              <a:rPr lang="tr-TR" sz="2400" dirty="0" smtClean="0">
                <a:latin typeface="Times New Roman" pitchFamily="18" charset="0"/>
                <a:cs typeface="Times New Roman" pitchFamily="18" charset="0"/>
              </a:rPr>
              <a:t>Sanayileşme ile birlikte işyerlerinde çalışan işçilerin, iş kazaları ve meslek hastalıklarından korunması daha önemli hale gelmiştir.</a:t>
            </a:r>
          </a:p>
          <a:p>
            <a:pPr>
              <a:lnSpc>
                <a:spcPct val="150000"/>
              </a:lnSpc>
            </a:pPr>
            <a:r>
              <a:rPr lang="tr-TR" sz="2400" dirty="0" smtClean="0">
                <a:latin typeface="Times New Roman" pitchFamily="18" charset="0"/>
                <a:cs typeface="Times New Roman" pitchFamily="18" charset="0"/>
              </a:rPr>
              <a:t>Günümüzde iş sağlığı ve güvenliği konusu bağımsız bir hale gelmiştir. Ancak iş sağlığı ve güvenliği konusu bugünkü noktasına ulaşıncaya kadar değişik aşamalardan geçmişti.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357298"/>
            <a:ext cx="8715436" cy="5214974"/>
          </a:xfrm>
        </p:spPr>
        <p:txBody>
          <a:bodyPr>
            <a:noAutofit/>
          </a:bodyPr>
          <a:lstStyle/>
          <a:p>
            <a:r>
              <a:rPr lang="tr-TR" sz="2400" b="1" dirty="0" smtClean="0"/>
              <a:t>Meslek hastalığı: </a:t>
            </a:r>
            <a:r>
              <a:rPr lang="tr-TR" sz="2400" dirty="0" smtClean="0"/>
              <a:t>Yapılan işin niteliğinden dolayı tekrarlanan bir nedenle veya işin yapılış koşulları sebebiyle çalışanın ruhsal ve bedensel bütünlüğünü bozan hastalıktır. </a:t>
            </a:r>
          </a:p>
          <a:p>
            <a:r>
              <a:rPr lang="tr-TR" sz="2400" b="1" dirty="0" smtClean="0"/>
              <a:t>Önlem: </a:t>
            </a:r>
            <a:r>
              <a:rPr lang="tr-TR" sz="2400" dirty="0" smtClean="0"/>
              <a:t>İşyerinde yürütülen işlerin bütün safhalarında mesleki riskleri ortadan kaldırmak veya azaltmak için planlanan ya da alınan tedbirlerin tamamıdır. </a:t>
            </a:r>
          </a:p>
          <a:p>
            <a:r>
              <a:rPr lang="tr-TR" sz="2400" b="1" dirty="0" smtClean="0"/>
              <a:t>İş sağlığı ve iş güvenliği: </a:t>
            </a:r>
            <a:r>
              <a:rPr lang="tr-TR" sz="2400" dirty="0" smtClean="0"/>
              <a:t>İşin yapılması sırasında işyerindeki fiziki çevre şartları sebebiyle işçilerin maruz kaldıkları sağlık sorunları ve mesleki risklerin ortadan kaldırılması veya azaltılması ile ilgilenen bilim dalıdır. </a:t>
            </a:r>
          </a:p>
          <a:p>
            <a:endParaRPr lang="tr-T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00108"/>
            <a:ext cx="8229600" cy="5126055"/>
          </a:xfrm>
        </p:spPr>
        <p:txBody>
          <a:bodyPr>
            <a:normAutofit/>
          </a:bodyPr>
          <a:lstStyle/>
          <a:p>
            <a:r>
              <a:rPr lang="tr-TR" sz="2800" b="1" dirty="0" smtClean="0"/>
              <a:t>OHSAS: </a:t>
            </a:r>
            <a:r>
              <a:rPr lang="tr-TR" sz="2800" dirty="0" smtClean="0"/>
              <a:t>İş sağlığı ve güvenliği yönetim sistemidir. (</a:t>
            </a:r>
            <a:r>
              <a:rPr lang="tr-TR" sz="2800" dirty="0" err="1" smtClean="0"/>
              <a:t>Occupational</a:t>
            </a:r>
            <a:r>
              <a:rPr lang="tr-TR" sz="2800" dirty="0" smtClean="0"/>
              <a:t> </a:t>
            </a:r>
            <a:r>
              <a:rPr lang="tr-TR" sz="2800" dirty="0" err="1" smtClean="0"/>
              <a:t>Health</a:t>
            </a:r>
            <a:r>
              <a:rPr lang="tr-TR" sz="2800" dirty="0" smtClean="0"/>
              <a:t> </a:t>
            </a:r>
            <a:r>
              <a:rPr lang="tr-TR" sz="2800" dirty="0" err="1" smtClean="0"/>
              <a:t>and</a:t>
            </a:r>
            <a:r>
              <a:rPr lang="tr-TR" sz="2800" dirty="0" smtClean="0"/>
              <a:t> </a:t>
            </a:r>
            <a:r>
              <a:rPr lang="tr-TR" sz="2800" dirty="0" err="1" smtClean="0"/>
              <a:t>Safety</a:t>
            </a:r>
            <a:r>
              <a:rPr lang="tr-TR" sz="2800" dirty="0" smtClean="0"/>
              <a:t> </a:t>
            </a:r>
            <a:r>
              <a:rPr lang="tr-TR" sz="2800" dirty="0" err="1" smtClean="0"/>
              <a:t>Assesment</a:t>
            </a:r>
            <a:r>
              <a:rPr lang="tr-TR" sz="2800" dirty="0" smtClean="0"/>
              <a:t> </a:t>
            </a:r>
            <a:r>
              <a:rPr lang="tr-TR" sz="2800" dirty="0" err="1" smtClean="0"/>
              <a:t>Series</a:t>
            </a:r>
            <a:r>
              <a:rPr lang="tr-TR" sz="2800" dirty="0" smtClean="0"/>
              <a:t>) </a:t>
            </a:r>
          </a:p>
          <a:p>
            <a:r>
              <a:rPr lang="tr-TR" sz="2800" b="1" dirty="0" smtClean="0"/>
              <a:t>ISO 9001: </a:t>
            </a:r>
            <a:r>
              <a:rPr lang="tr-TR" sz="2800" dirty="0" smtClean="0"/>
              <a:t>ISO 9001 ise etkin bir kalite yönetim sistemini tanımlayan bir standarttır. Standart merkezi İsviçre‟</a:t>
            </a:r>
            <a:r>
              <a:rPr lang="tr-TR" sz="2800" dirty="0" err="1" smtClean="0"/>
              <a:t>nin</a:t>
            </a:r>
            <a:r>
              <a:rPr lang="tr-TR" sz="2800" dirty="0" smtClean="0"/>
              <a:t> Cenevre kentinde yer alan ve 90‟dan fazla ülkenin üye olduğu Uluslararası Standardizasyon Örgütü (</a:t>
            </a:r>
            <a:r>
              <a:rPr lang="tr-TR" sz="2800" dirty="0" err="1" smtClean="0"/>
              <a:t>International</a:t>
            </a:r>
            <a:r>
              <a:rPr lang="tr-TR" sz="2800" dirty="0" smtClean="0"/>
              <a:t> </a:t>
            </a:r>
            <a:r>
              <a:rPr lang="tr-TR" sz="2800" dirty="0" err="1" smtClean="0"/>
              <a:t>Organization</a:t>
            </a:r>
            <a:r>
              <a:rPr lang="tr-TR" sz="2800" dirty="0" smtClean="0"/>
              <a:t> of </a:t>
            </a:r>
            <a:r>
              <a:rPr lang="tr-TR" sz="2800" dirty="0" err="1" smtClean="0"/>
              <a:t>Standardization</a:t>
            </a:r>
            <a:r>
              <a:rPr lang="tr-TR" sz="2800" dirty="0" smtClean="0"/>
              <a:t>–IOS) tarafından geliştirilmiştir. </a:t>
            </a:r>
          </a:p>
          <a:p>
            <a:r>
              <a:rPr lang="tr-TR" sz="2800" b="1" dirty="0" smtClean="0"/>
              <a:t>ILO: </a:t>
            </a:r>
            <a:r>
              <a:rPr lang="tr-TR" sz="2800" dirty="0" smtClean="0"/>
              <a:t>Uluslararası çalışma örgütüdür. (</a:t>
            </a:r>
            <a:r>
              <a:rPr lang="tr-TR" sz="2800" dirty="0" err="1" smtClean="0"/>
              <a:t>International</a:t>
            </a:r>
            <a:r>
              <a:rPr lang="tr-TR" sz="2800" dirty="0" smtClean="0"/>
              <a:t> </a:t>
            </a:r>
            <a:r>
              <a:rPr lang="tr-TR" sz="2800" dirty="0" err="1" smtClean="0"/>
              <a:t>Labour</a:t>
            </a:r>
            <a:r>
              <a:rPr lang="tr-TR" sz="2800" dirty="0" smtClean="0"/>
              <a:t> </a:t>
            </a:r>
            <a:r>
              <a:rPr lang="tr-TR" sz="2800" dirty="0" err="1" smtClean="0"/>
              <a:t>Organization</a:t>
            </a:r>
            <a:r>
              <a:rPr lang="tr-TR" sz="2800" dirty="0" smtClean="0"/>
              <a:t> )</a:t>
            </a:r>
            <a:endParaRPr lang="tr-T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857916"/>
          </a:xfrm>
        </p:spPr>
        <p:txBody>
          <a:bodyPr>
            <a:normAutofit/>
          </a:bodyPr>
          <a:lstStyle/>
          <a:p>
            <a:pPr>
              <a:buNone/>
            </a:pPr>
            <a:r>
              <a:rPr lang="tr-TR" sz="2800" b="1" dirty="0" smtClean="0"/>
              <a:t>        İş Sağlığı ve Güvenliği Önlemlerinin Amacı </a:t>
            </a:r>
          </a:p>
          <a:p>
            <a:pPr>
              <a:lnSpc>
                <a:spcPct val="150000"/>
              </a:lnSpc>
              <a:buNone/>
            </a:pPr>
            <a:r>
              <a:rPr lang="tr-TR" sz="2800" b="1" dirty="0" smtClean="0"/>
              <a:t>     </a:t>
            </a:r>
            <a:r>
              <a:rPr lang="tr-TR" sz="2400" dirty="0" smtClean="0"/>
              <a:t>İşçiler, işverene ekonomik ve kişisel olarak bağımlı çalışmaktadır. Bundan dolayı işçiler, çalışma ortamlarında en temel hakları olan sağlık ve yaşam haklarını ihlal edecek birçok riskle karşı karşıya kalabileceklerdir. </a:t>
            </a:r>
          </a:p>
          <a:p>
            <a:pPr>
              <a:lnSpc>
                <a:spcPct val="150000"/>
              </a:lnSpc>
              <a:buNone/>
            </a:pPr>
            <a:r>
              <a:rPr lang="tr-TR" sz="2400" dirty="0" smtClean="0"/>
              <a:t>    Bu risklerin en başında iş kazaları ve meslek hastalıkları gelmektedir. </a:t>
            </a:r>
          </a:p>
          <a:p>
            <a:pPr>
              <a:lnSpc>
                <a:spcPct val="150000"/>
              </a:lnSpc>
              <a:buNone/>
            </a:pPr>
            <a:r>
              <a:rPr lang="tr-TR" sz="2400" dirty="0" smtClean="0"/>
              <a:t>   İş sağlığı ve güvenliği önlemleri, iş yerlerini bu risklerden arındırılmış, sağlıklı ve güvenli bir çalışma ortamı haline getirmeyi hedeflemektedir.</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42984"/>
            <a:ext cx="8229600" cy="4983179"/>
          </a:xfrm>
        </p:spPr>
        <p:txBody>
          <a:bodyPr>
            <a:normAutofit/>
          </a:bodyPr>
          <a:lstStyle/>
          <a:p>
            <a:pPr>
              <a:lnSpc>
                <a:spcPct val="150000"/>
              </a:lnSpc>
            </a:pPr>
            <a:r>
              <a:rPr lang="tr-TR" sz="2400" dirty="0" smtClean="0"/>
              <a:t>İSGK’ </a:t>
            </a:r>
            <a:r>
              <a:rPr lang="tr-TR" sz="2400" dirty="0" err="1" smtClean="0"/>
              <a:t>nın</a:t>
            </a:r>
            <a:r>
              <a:rPr lang="tr-TR" sz="2400" dirty="0" smtClean="0"/>
              <a:t>  4. maddesine göre işverenler; iş yerlerinde iş sağlığı ve güvenliğinin sağlanması için gerekli her türlü önlemi almak, araç ve gereçleri noksansız bulundurmak, işçiler de iş sağlığı ve güvenliği konusunda alınan her türlü önleme uymakla yükümlüdür. </a:t>
            </a:r>
          </a:p>
          <a:p>
            <a:pPr>
              <a:lnSpc>
                <a:spcPct val="150000"/>
              </a:lnSpc>
            </a:pPr>
            <a:r>
              <a:rPr lang="tr-TR" sz="2400" dirty="0" smtClean="0"/>
              <a:t>Çünkü işçinin sadakat  borcunun karşısında, işverenin işçiyi koruma ve gözetme borcu bulunmaktadır.</a:t>
            </a:r>
            <a:endParaRPr lang="tr-T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500174"/>
            <a:ext cx="8229600" cy="4625989"/>
          </a:xfrm>
        </p:spPr>
        <p:txBody>
          <a:bodyPr>
            <a:normAutofit/>
          </a:bodyPr>
          <a:lstStyle/>
          <a:p>
            <a:pPr>
              <a:lnSpc>
                <a:spcPct val="150000"/>
              </a:lnSpc>
            </a:pPr>
            <a:r>
              <a:rPr lang="tr-TR" sz="2400" dirty="0" smtClean="0"/>
              <a:t>Görüldüğü üzere, iş sağlığı ve güvenliği önlemleri, iş kazası ve meslek hastalıklarının meydana gelmemesi için alınması gereken önlemleri ifade eder. </a:t>
            </a:r>
          </a:p>
          <a:p>
            <a:pPr>
              <a:lnSpc>
                <a:spcPct val="150000"/>
              </a:lnSpc>
            </a:pPr>
            <a:r>
              <a:rPr lang="tr-TR" sz="2400" dirty="0" smtClean="0"/>
              <a:t>İş kazası ve meslek hastalıklarının meydana gelmesinden sonra genellikle Sosyal Sigortalar ve Genel Sağlık Sigortası Kanunu hükümleri uygulama alanı bulur.</a:t>
            </a:r>
            <a:endParaRPr lang="tr-T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500174"/>
            <a:ext cx="8229600" cy="4625989"/>
          </a:xfrm>
        </p:spPr>
        <p:txBody>
          <a:bodyPr>
            <a:normAutofit/>
          </a:bodyPr>
          <a:lstStyle/>
          <a:p>
            <a:pPr>
              <a:lnSpc>
                <a:spcPct val="150000"/>
              </a:lnSpc>
            </a:pPr>
            <a:r>
              <a:rPr lang="tr-TR" sz="2400" dirty="0" smtClean="0"/>
              <a:t>Vurgulamak gerekir ki İş Sağlığı ve Güvenliği Kanunu; sadece işçilere değil, kamu ve özel sektöre ait bütün işlere ve iş yerlerine, bu iş yerlerinin işverenleri ile işveren vekillerine, çırak ve stajyerler de dâhil olmak üzere tüm çalışanlara faaliyet konularına bakılmaksızın uygulanır. </a:t>
            </a:r>
            <a:endParaRPr lang="tr-T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340369"/>
          </a:xfrm>
        </p:spPr>
        <p:txBody>
          <a:bodyPr>
            <a:noAutofit/>
          </a:bodyPr>
          <a:lstStyle/>
          <a:p>
            <a:r>
              <a:rPr lang="tr-TR" sz="2400" dirty="0" smtClean="0"/>
              <a:t>İş sağlığı ve iş güvenliğinin amaçlarını üç başlık altında toplayabiliriz: </a:t>
            </a:r>
          </a:p>
          <a:p>
            <a:r>
              <a:rPr lang="tr-TR" sz="2400" b="1" dirty="0" smtClean="0"/>
              <a:t>Çalışanları korumak: </a:t>
            </a:r>
            <a:r>
              <a:rPr lang="tr-TR" sz="2400" dirty="0" smtClean="0"/>
              <a:t>Çalışanları korumak, iş güvenliği çalışmalarının ana amacıdır. Çalışanları işyerinin olumsuz etkilerinden koruyarak; rahat ve güvenli bir ortamda çalışmalarını sağlamaktır. </a:t>
            </a:r>
          </a:p>
          <a:p>
            <a:r>
              <a:rPr lang="tr-TR" sz="2400" b="1" dirty="0" smtClean="0"/>
              <a:t>Üretim güvenliğini sağlamak: </a:t>
            </a:r>
            <a:r>
              <a:rPr lang="tr-TR" sz="2400" dirty="0" smtClean="0"/>
              <a:t>Üretimin, aksamadan devam ettirilebilmesini sağlamaktır. Üretim güvenliğinin sağlanması, beraberinde iş veriminin artması sonucunu doğuracağından özellikle ekonomik açıdan önemlidir. </a:t>
            </a:r>
          </a:p>
          <a:p>
            <a:r>
              <a:rPr lang="tr-TR" sz="2400" b="1" dirty="0" smtClean="0"/>
              <a:t>İşletme güvenliğini sağlamak: </a:t>
            </a:r>
            <a:r>
              <a:rPr lang="tr-TR" sz="2400" dirty="0" smtClean="0"/>
              <a:t>İşyerinin ve işyerinde bulunan her türlü makine ve teçhizatın güvenliğinin sağlanmasıdır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8229600" cy="5268931"/>
          </a:xfrm>
        </p:spPr>
        <p:txBody>
          <a:bodyPr>
            <a:normAutofit/>
          </a:bodyPr>
          <a:lstStyle/>
          <a:p>
            <a:pPr>
              <a:buNone/>
            </a:pPr>
            <a:r>
              <a:rPr lang="tr-TR" sz="2800" b="1" dirty="0" smtClean="0"/>
              <a:t>   Çalışanları Korumak </a:t>
            </a:r>
          </a:p>
          <a:p>
            <a:r>
              <a:rPr lang="tr-TR" sz="2400" dirty="0" smtClean="0"/>
              <a:t>İş sağlığı ve iş güvenliğinin ilk amacı: </a:t>
            </a:r>
          </a:p>
          <a:p>
            <a:r>
              <a:rPr lang="tr-TR" sz="2400" dirty="0" smtClean="0"/>
              <a:t>Çalışanları işyerinin olumsuz etkilerinden korumak, rahat ve güvenli bir ortamda çalışmalarını sağlamaktır. </a:t>
            </a:r>
          </a:p>
          <a:p>
            <a:pPr>
              <a:buNone/>
            </a:pPr>
            <a:r>
              <a:rPr lang="tr-TR" sz="2400" u="sng" dirty="0" smtClean="0"/>
              <a:t>  İşveren, aşağıda belirtilen sağlık ve güvenlikle ilgili hususları yerine getirmekle yükümlüdür:</a:t>
            </a:r>
          </a:p>
          <a:p>
            <a:r>
              <a:rPr lang="tr-TR" sz="2400" dirty="0" smtClean="0"/>
              <a:t>İşçilerin sağlığını ve güvenliğini korumak için mesleki risklerin önlenmesi, eğitim ve bilgi verilmesi dâhil gerekli her türlü önlemi almak, organizasyonu yapmak, araç ve gereçleri sağlamak zorundadır</a:t>
            </a:r>
            <a:endParaRPr lang="tr-T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8229600" cy="5268931"/>
          </a:xfrm>
        </p:spPr>
        <p:txBody>
          <a:bodyPr>
            <a:normAutofit/>
          </a:bodyPr>
          <a:lstStyle/>
          <a:p>
            <a:r>
              <a:rPr lang="tr-TR" sz="2400" dirty="0" smtClean="0"/>
              <a:t>Sağlık ve güvenlik önlemlerinin değişen şartlara uygun hale getirilmesi ve mevcut durumun sürekli iyileştirilmesi amaç ve çalışması içindedir. </a:t>
            </a:r>
          </a:p>
          <a:p>
            <a:pPr>
              <a:buNone/>
            </a:pPr>
            <a:r>
              <a:rPr lang="tr-TR" sz="2400" dirty="0" smtClean="0"/>
              <a:t>Sağlık ve güvenliğin korunması ile ilgili önlemlerin alınmasında aşağıdaki genel prensiplere uyar.</a:t>
            </a:r>
          </a:p>
          <a:p>
            <a:pPr>
              <a:buNone/>
            </a:pPr>
            <a:r>
              <a:rPr lang="tr-TR" sz="2400" u="sng" dirty="0" smtClean="0"/>
              <a:t>     Bunlar: </a:t>
            </a:r>
          </a:p>
          <a:p>
            <a:pPr>
              <a:lnSpc>
                <a:spcPct val="150000"/>
              </a:lnSpc>
            </a:pPr>
            <a:r>
              <a:rPr lang="tr-TR" sz="2400" dirty="0" smtClean="0"/>
              <a:t>Risklerin önlenmesi, </a:t>
            </a:r>
          </a:p>
          <a:p>
            <a:pPr>
              <a:lnSpc>
                <a:spcPct val="150000"/>
              </a:lnSpc>
            </a:pPr>
            <a:r>
              <a:rPr lang="tr-TR" sz="2400" dirty="0" smtClean="0"/>
              <a:t>Önlenmesi mümkün olmayan risklerin değerlendirilmesi, </a:t>
            </a:r>
          </a:p>
          <a:p>
            <a:pPr>
              <a:lnSpc>
                <a:spcPct val="150000"/>
              </a:lnSpc>
            </a:pPr>
            <a:r>
              <a:rPr lang="tr-TR" sz="2400" dirty="0" smtClean="0"/>
              <a:t>Risklerle kaynağında mücadele edilmesi,</a:t>
            </a:r>
            <a:endParaRPr lang="tr-T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290"/>
            <a:ext cx="8715436" cy="6286544"/>
          </a:xfrm>
        </p:spPr>
        <p:txBody>
          <a:bodyPr>
            <a:noAutofit/>
          </a:bodyPr>
          <a:lstStyle/>
          <a:p>
            <a:pPr>
              <a:buNone/>
            </a:pPr>
            <a:endParaRPr lang="tr-TR" sz="2400" dirty="0" smtClean="0"/>
          </a:p>
          <a:p>
            <a:r>
              <a:rPr lang="tr-TR" sz="2400" dirty="0" smtClean="0"/>
              <a:t>İşin kişilere uygun hale getirilmesi için özellikle işyerlerinin tasarımında, iş ekipmanları, çalışma şekli ve üretim metotlarının seçimine özen gösterilmesi, özellikle de monoton çalışma ve önceden belirlenmiş üretim temposunun hafifletilerek bunların sağlığa olumsuz etkilerinin en aza indirilmesi, </a:t>
            </a:r>
          </a:p>
          <a:p>
            <a:r>
              <a:rPr lang="tr-TR" sz="2400" dirty="0" smtClean="0"/>
              <a:t>Teknik gelişmelere uyum sağlanması, </a:t>
            </a:r>
          </a:p>
          <a:p>
            <a:r>
              <a:rPr lang="tr-TR" sz="2400" dirty="0" smtClean="0"/>
              <a:t>Tehlikeli </a:t>
            </a:r>
            <a:r>
              <a:rPr lang="tr-TR" sz="2400" dirty="0" err="1" smtClean="0"/>
              <a:t>makinaların</a:t>
            </a:r>
            <a:r>
              <a:rPr lang="tr-TR" sz="2400" dirty="0" smtClean="0"/>
              <a:t>, tehlikesiz veya daha az tehlikeli olanlarla değiştirilmesi, </a:t>
            </a:r>
          </a:p>
          <a:p>
            <a:r>
              <a:rPr lang="tr-TR" sz="2400" dirty="0" smtClean="0"/>
              <a:t>Teknolojinin, iş organizasyonunun, çalışma şartlarının, sosyal ilişkilerin ve çalışma ortamı ile ilgili faktörlerin etkilerini kapsayan genel bir önleme politikasının geliştirilmesi, </a:t>
            </a:r>
          </a:p>
          <a:p>
            <a:r>
              <a:rPr lang="tr-TR" sz="2400" dirty="0" smtClean="0"/>
              <a:t>Toplu korunma önlemlerine, kişisel korunma önlemlerine göre öncelik verilmesi, </a:t>
            </a:r>
          </a:p>
          <a:p>
            <a:r>
              <a:rPr lang="tr-TR" sz="2400" dirty="0" smtClean="0"/>
              <a:t>İşçilere, uygun talimatlar verilmesidir.</a:t>
            </a:r>
            <a:endParaRPr lang="tr-T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14348" y="857232"/>
            <a:ext cx="7500990" cy="5268931"/>
          </a:xfrm>
        </p:spPr>
        <p:txBody>
          <a:bodyPr>
            <a:normAutofit/>
          </a:bodyPr>
          <a:lstStyle/>
          <a:p>
            <a:pPr algn="ctr">
              <a:buNone/>
            </a:pPr>
            <a:r>
              <a:rPr lang="tr-TR" sz="2800" b="1" dirty="0" smtClean="0"/>
              <a:t>Dünyada İş Sağlığı ve Güvenliğinin Tarihsel Gelişimi</a:t>
            </a:r>
          </a:p>
          <a:p>
            <a:pPr>
              <a:lnSpc>
                <a:spcPct val="150000"/>
              </a:lnSpc>
              <a:buNone/>
            </a:pPr>
            <a:r>
              <a:rPr lang="tr-TR" sz="2400" dirty="0" smtClean="0"/>
              <a:t>     Sanayi devrimi, çalışma ilişkilerinin değiştirmesi nedeniyle çalışma hayatı bakımından bir dönüm noktası olmuştur.</a:t>
            </a:r>
          </a:p>
          <a:p>
            <a:pPr>
              <a:lnSpc>
                <a:spcPct val="150000"/>
              </a:lnSpc>
              <a:buNone/>
            </a:pPr>
            <a:r>
              <a:rPr lang="tr-TR" sz="2400" dirty="0" smtClean="0"/>
              <a:t>     Bu nedenle, dünyada iş sağlığı ve güvenliğinin tarihsel gelişimini, sanayi devriminden önceki dönem ve sanayi devrimi dönemi şeklinde ikiye ayırabiliriz.</a:t>
            </a:r>
          </a:p>
          <a:p>
            <a:pPr algn="just">
              <a:buNone/>
            </a:pPr>
            <a:endParaRPr lang="tr-T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a:bodyPr>
          <a:lstStyle/>
          <a:p>
            <a:r>
              <a:rPr lang="tr-TR" sz="2400" b="1" dirty="0" smtClean="0"/>
              <a:t>Tehlike: </a:t>
            </a:r>
            <a:r>
              <a:rPr lang="tr-TR" sz="2400" dirty="0" smtClean="0"/>
              <a:t>Yaralanmaya, sağlık bozulmasına, çalışma ortamının bozulmasına, malın/mülkün hasar görmesine veya bunlardan birkaçının bir arada bulunmasına neden olabilecek potansiyel zararlı kaynak veya durumdur.</a:t>
            </a:r>
          </a:p>
          <a:p>
            <a:endParaRPr lang="tr-TR" sz="2400" dirty="0" smtClean="0"/>
          </a:p>
          <a:p>
            <a:r>
              <a:rPr lang="tr-TR" sz="2400" b="1" dirty="0" smtClean="0"/>
              <a:t>İş sağlığı ve iş güvenliği yönetim sistemi: </a:t>
            </a:r>
            <a:r>
              <a:rPr lang="tr-TR" sz="2400" dirty="0" smtClean="0"/>
              <a:t>Organizasyonun yönetim sisteminin, faaliyet alanı ile ilgili İSG risklerini yönetmek için kullanılan parçasıdır. </a:t>
            </a:r>
          </a:p>
          <a:p>
            <a:r>
              <a:rPr lang="tr-TR" sz="2400" dirty="0" smtClean="0"/>
              <a:t>Bu sistem, organizasyonun yapısını, planlama faaliyetlerini, sorumlulukları, iş pratiklerini, prosedürleri, süreçleri ve İSG sisteminin geliştirilmesi, uygulanması, iyileştirilmesi, gözden geçirilmesi ve sürekliliğinin sağlanması için kaynakları kapsar. </a:t>
            </a:r>
          </a:p>
          <a:p>
            <a:endParaRPr lang="tr-TR" sz="24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571480"/>
            <a:ext cx="8572560" cy="6072230"/>
          </a:xfrm>
        </p:spPr>
        <p:txBody>
          <a:bodyPr>
            <a:noAutofit/>
          </a:bodyPr>
          <a:lstStyle/>
          <a:p>
            <a:r>
              <a:rPr lang="tr-TR" sz="2800" dirty="0" smtClean="0"/>
              <a:t>İş Sağlığı ve Güvenliği, ortamdaki mesleki (çalışma şartlarıyla ilgili) risklerinin yönetimi ve bunların eliminasyonu hakkında karar verilmesinde, toplanan verilerin analiz ve değerlendirilmesine dayanır.</a:t>
            </a:r>
          </a:p>
          <a:p>
            <a:endParaRPr lang="tr-TR" sz="2800" dirty="0" smtClean="0"/>
          </a:p>
          <a:p>
            <a:r>
              <a:rPr lang="tr-TR" sz="2800" u="sng" dirty="0" smtClean="0"/>
              <a:t>İş Sağlığı ve Güvenliği Yönetimi (İSGY), içinde bulunulan şartların ergonomikleştirilmesi (bir bakıma iyileştirilmesi), tehlike ve risklerin tanımlanması, analizi, gerekli tedbirlerin alınması, uygulamadaki aksaklıkların tespiti ve müdahalesine kadar İSG amaçları doğrultusunda, süreç boyunca organizasyon, iletişim ve danışmanlığın temin edilmesini ihtiva eder.</a:t>
            </a:r>
            <a:endParaRPr lang="tr-TR" sz="2800" u="sng"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357166"/>
            <a:ext cx="8643998" cy="1428760"/>
          </a:xfrm>
        </p:spPr>
        <p:txBody>
          <a:bodyPr>
            <a:normAutofit/>
          </a:bodyPr>
          <a:lstStyle/>
          <a:p>
            <a:r>
              <a:rPr lang="tr-TR" sz="2400" dirty="0" smtClean="0"/>
              <a:t>Yönetim sistemleri; kuruluşların faaliyetlerinin genel stratejileri ile uyumlu olarak sistematik bir şekilde ele alınıp sürekli iyileştirme yaklaşımı çerçevesinde çözümlenmesini amaçlar.</a:t>
            </a:r>
            <a:endParaRPr lang="tr-TR" sz="2400" dirty="0"/>
          </a:p>
        </p:txBody>
      </p:sp>
      <p:pic>
        <p:nvPicPr>
          <p:cNvPr id="1026" name="Picture 2"/>
          <p:cNvPicPr>
            <a:picLocks noChangeAspect="1" noChangeArrowheads="1"/>
          </p:cNvPicPr>
          <p:nvPr/>
        </p:nvPicPr>
        <p:blipFill>
          <a:blip r:embed="rId2"/>
          <a:srcRect/>
          <a:stretch>
            <a:fillRect/>
          </a:stretch>
        </p:blipFill>
        <p:spPr bwMode="auto">
          <a:xfrm>
            <a:off x="357158" y="1785926"/>
            <a:ext cx="8501122" cy="4857784"/>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142984"/>
            <a:ext cx="8643998" cy="5500726"/>
          </a:xfrm>
        </p:spPr>
        <p:txBody>
          <a:bodyPr>
            <a:normAutofit/>
          </a:bodyPr>
          <a:lstStyle/>
          <a:p>
            <a:pPr>
              <a:lnSpc>
                <a:spcPct val="150000"/>
              </a:lnSpc>
            </a:pPr>
            <a:r>
              <a:rPr lang="tr-TR" sz="2800" dirty="0" smtClean="0"/>
              <a:t>Çalışma ortamlarındaki olası risklerin tespit edildiği, bu riskleri yok etmek için ilgili mevzuata ve standartlara uygun programların oluşturulduğu ve uygulandığı yönetim yapı ve felsefesine </a:t>
            </a:r>
            <a:r>
              <a:rPr lang="tr-TR" sz="2800" u="sng" dirty="0" smtClean="0"/>
              <a:t>“İş Sağlığı ve Güvenliği Yönetim Sistemi”(</a:t>
            </a:r>
            <a:r>
              <a:rPr lang="tr-TR" sz="2800" dirty="0" smtClean="0"/>
              <a:t>İSG Yönetim Sistemi, İSGYS) adı verilmektedir.</a:t>
            </a:r>
            <a:endParaRPr lang="tr-TR"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428604"/>
            <a:ext cx="8643998" cy="6286544"/>
          </a:xfrm>
        </p:spPr>
        <p:txBody>
          <a:bodyPr/>
          <a:lstStyle/>
          <a:p>
            <a:pPr algn="ctr">
              <a:buNone/>
            </a:pPr>
            <a:r>
              <a:rPr lang="tr-TR" b="1" dirty="0" smtClean="0"/>
              <a:t> İŞ SAĞLIĞI VE GÜVENLİĞİ YÖNETİM SİSTEMLERİNİN GELİŞİMİ</a:t>
            </a:r>
          </a:p>
          <a:p>
            <a:r>
              <a:rPr lang="tr-TR" sz="2800" dirty="0" smtClean="0"/>
              <a:t>İşletmelerde çeşitli nedenlerden dolayı meydana gelen kazalar ve kayıplarla sonuçlanan diğer etkilerden korunma ihtiyacı İş Sağlığı ve Güvenliği Yönetim Sistemlerinin oluşmasındaki temel etmenlerdir.</a:t>
            </a:r>
          </a:p>
          <a:p>
            <a:r>
              <a:rPr lang="tr-TR" sz="2800" dirty="0" smtClean="0"/>
              <a:t>Bu konuyla ilgili, dünyada uygulanan en yaygın standart </a:t>
            </a:r>
            <a:r>
              <a:rPr lang="tr-TR" sz="2800" b="1" dirty="0" smtClean="0"/>
              <a:t>OHSAS 18000 </a:t>
            </a:r>
            <a:r>
              <a:rPr lang="tr-TR" sz="2800" dirty="0" smtClean="0"/>
              <a:t>serisidir. </a:t>
            </a:r>
            <a:r>
              <a:rPr lang="tr-TR" sz="2800" b="1" dirty="0" smtClean="0"/>
              <a:t>OHSAS 18001, </a:t>
            </a:r>
            <a:r>
              <a:rPr lang="tr-TR" sz="2800" dirty="0" smtClean="0"/>
              <a:t>bir dizi AB ülkesinde standart İş Sağlığı ve Güvenliği Yönetim Sistemi hâline gelmiştir.</a:t>
            </a:r>
            <a:endParaRPr lang="tr-TR"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85728"/>
            <a:ext cx="8643998" cy="6215106"/>
          </a:xfrm>
        </p:spPr>
        <p:txBody>
          <a:bodyPr>
            <a:noAutofit/>
          </a:bodyPr>
          <a:lstStyle/>
          <a:p>
            <a:r>
              <a:rPr lang="tr-TR" sz="2800" dirty="0" smtClean="0"/>
              <a:t>Sık sık İş Sağlığı ve Güvenliği Yönetim Sistemi konusunda uluslararası bir standart yayınlanmasına yönelik talepler gündeme gelmiştir.</a:t>
            </a:r>
          </a:p>
          <a:p>
            <a:r>
              <a:rPr lang="tr-TR" sz="2800" dirty="0" smtClean="0"/>
              <a:t>İş Sağlığı ve Güvenliği Standardı hazırlanmasına yönelik bir komisyon toplanması kararlaştırılmıştır. </a:t>
            </a:r>
          </a:p>
          <a:p>
            <a:r>
              <a:rPr lang="tr-TR" sz="2800" dirty="0" smtClean="0"/>
              <a:t>Bu standart çok sayıda kuruluşun katılımı ile İngiliz Standart Enstitüsü bünyesinde oluşturulan Komite tarafından </a:t>
            </a:r>
            <a:r>
              <a:rPr lang="tr-TR" sz="2800" i="1" dirty="0" smtClean="0"/>
              <a:t>ISO 9000 Kalite Yönetim Standartları, ISO 14000 Çevre Yönetimi Standartları vb. dikkate alınarak hazırlanmış, Nisan 1999’da İrlanda Ulusal Standartları Teşkilatı, İngiliz Standartlar </a:t>
            </a:r>
            <a:r>
              <a:rPr lang="tr-TR" sz="2800" dirty="0" smtClean="0"/>
              <a:t>Teşkilatı vb. birçok kuruluşun katılımı ile </a:t>
            </a:r>
            <a:r>
              <a:rPr lang="tr-TR" sz="2800" b="1" dirty="0" smtClean="0"/>
              <a:t>OHSAS 18001 Standardı </a:t>
            </a:r>
            <a:r>
              <a:rPr lang="tr-TR" sz="2800" dirty="0" smtClean="0"/>
              <a:t>yayımlanmıştır.</a:t>
            </a:r>
            <a:endParaRPr lang="tr-TR"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428604"/>
            <a:ext cx="8643998" cy="2714644"/>
          </a:xfrm>
        </p:spPr>
        <p:txBody>
          <a:bodyPr>
            <a:normAutofit/>
          </a:bodyPr>
          <a:lstStyle/>
          <a:p>
            <a:r>
              <a:rPr lang="de-DE" dirty="0" smtClean="0"/>
              <a:t>OHSAS 18001’in </a:t>
            </a:r>
            <a:r>
              <a:rPr lang="de-DE" dirty="0" err="1" smtClean="0"/>
              <a:t>hemen</a:t>
            </a:r>
            <a:r>
              <a:rPr lang="de-DE" dirty="0" smtClean="0"/>
              <a:t> </a:t>
            </a:r>
            <a:r>
              <a:rPr lang="de-DE" dirty="0" err="1" smtClean="0"/>
              <a:t>akabinde</a:t>
            </a:r>
            <a:r>
              <a:rPr lang="de-DE" dirty="0" smtClean="0"/>
              <a:t>, </a:t>
            </a:r>
            <a:r>
              <a:rPr lang="de-DE" dirty="0" err="1" smtClean="0"/>
              <a:t>Kasım</a:t>
            </a:r>
            <a:r>
              <a:rPr lang="de-DE" dirty="0" smtClean="0"/>
              <a:t> 1999'da </a:t>
            </a:r>
            <a:r>
              <a:rPr lang="de-DE" dirty="0" err="1" smtClean="0"/>
              <a:t>ise</a:t>
            </a:r>
            <a:r>
              <a:rPr lang="de-DE" dirty="0" smtClean="0"/>
              <a:t> OHSAS 18002</a:t>
            </a:r>
            <a:r>
              <a:rPr lang="tr-TR" dirty="0" smtClean="0"/>
              <a:t> (İşletmelerde OHSAS 18001’in nasıl uygulanacağını anlatan destek dokümandır) yayımlanmıştır.</a:t>
            </a:r>
          </a:p>
        </p:txBody>
      </p:sp>
      <p:pic>
        <p:nvPicPr>
          <p:cNvPr id="2050" name="Picture 2"/>
          <p:cNvPicPr>
            <a:picLocks noChangeAspect="1" noChangeArrowheads="1"/>
          </p:cNvPicPr>
          <p:nvPr/>
        </p:nvPicPr>
        <p:blipFill>
          <a:blip r:embed="rId2"/>
          <a:srcRect/>
          <a:stretch>
            <a:fillRect/>
          </a:stretch>
        </p:blipFill>
        <p:spPr bwMode="auto">
          <a:xfrm>
            <a:off x="500034" y="3000372"/>
            <a:ext cx="8001056" cy="3409964"/>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14290"/>
            <a:ext cx="9144000" cy="6643710"/>
          </a:xfrm>
        </p:spPr>
        <p:txBody>
          <a:bodyPr>
            <a:noAutofit/>
          </a:bodyPr>
          <a:lstStyle/>
          <a:p>
            <a:r>
              <a:rPr lang="tr-TR" sz="2800" dirty="0" smtClean="0"/>
              <a:t>OHSAS 18001, organizasyonların iş sağlığı ve güvenliği risklerini kontrol etmek ve performanslarını geliştirmek maksadıyla İngiliz Standartları Enstitüsü tarafından geliştirilen, tüm dünyada kabul görmüş ve risk değerlendirmesine dayalı bir yönetim sistemidir.</a:t>
            </a:r>
          </a:p>
          <a:p>
            <a:r>
              <a:rPr lang="tr-TR" sz="2800" dirty="0" smtClean="0"/>
              <a:t>OHSAS 18001, özellikle iş sağlığı ve güvenliğinin önem arz ettiği iş yerleri için geliştirilen bir yönetim sistemidir. </a:t>
            </a:r>
          </a:p>
          <a:p>
            <a:r>
              <a:rPr lang="tr-TR" sz="2800" dirty="0" smtClean="0"/>
              <a:t>OHSAS 18001 Şartnamesi, iş kazası ve meslek hastalıklarını en aza indirmek; işçi sağlığı ve iş güvenliği ile ilgili yasal yükümlükleri yerine getirmek isteyen iş yerleri için karşılanması gereken şartları içerir. </a:t>
            </a:r>
          </a:p>
          <a:p>
            <a:r>
              <a:rPr lang="tr-TR" sz="2800" dirty="0" smtClean="0"/>
              <a:t>Bu yönetim sistemi, zararla sonuçlanabilecek olası tehlikelerin önceden tespitini ve gerekli önlemlerin alınmasını hedeflemektedir.</a:t>
            </a:r>
            <a:endParaRPr lang="tr-TR"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5214950"/>
            <a:ext cx="9144000" cy="1643050"/>
          </a:xfrm>
        </p:spPr>
        <p:txBody>
          <a:bodyPr>
            <a:normAutofit/>
          </a:bodyPr>
          <a:lstStyle/>
          <a:p>
            <a:pPr>
              <a:buNone/>
            </a:pPr>
            <a:r>
              <a:rPr lang="tr-TR" sz="2800" dirty="0" smtClean="0"/>
              <a:t>    İş Sağlığı ve Güvenliği Kurumu, 1971 de Amerika’da kurulmuştur.</a:t>
            </a:r>
            <a:endParaRPr lang="tr-TR" sz="2800" dirty="0"/>
          </a:p>
        </p:txBody>
      </p:sp>
      <p:pic>
        <p:nvPicPr>
          <p:cNvPr id="3074" name="Picture 2"/>
          <p:cNvPicPr>
            <a:picLocks noChangeAspect="1" noChangeArrowheads="1"/>
          </p:cNvPicPr>
          <p:nvPr/>
        </p:nvPicPr>
        <p:blipFill>
          <a:blip r:embed="rId2"/>
          <a:srcRect/>
          <a:stretch>
            <a:fillRect/>
          </a:stretch>
        </p:blipFill>
        <p:spPr bwMode="auto">
          <a:xfrm>
            <a:off x="0" y="0"/>
            <a:ext cx="9144000" cy="500063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lnSpcReduction="10000"/>
          </a:bodyPr>
          <a:lstStyle/>
          <a:p>
            <a:pPr algn="ctr">
              <a:buNone/>
            </a:pPr>
            <a:r>
              <a:rPr lang="tr-TR" sz="2800" b="1" dirty="0" smtClean="0"/>
              <a:t>Sanayi Devrimin’ den Önceki Dönem</a:t>
            </a:r>
            <a:endParaRPr lang="tr-TR" sz="2800" dirty="0" smtClean="0"/>
          </a:p>
          <a:p>
            <a:pPr>
              <a:lnSpc>
                <a:spcPct val="150000"/>
              </a:lnSpc>
              <a:buNone/>
            </a:pPr>
            <a:r>
              <a:rPr lang="tr-TR" sz="2800" dirty="0" smtClean="0"/>
              <a:t>    </a:t>
            </a:r>
            <a:r>
              <a:rPr lang="tr-TR" sz="2400" dirty="0" smtClean="0"/>
              <a:t>İş sağlığı ve güvenliğinin tarihsel gelişimini incelediğimizde, ilk yazılı kaynaklar Yunanlı düşünür </a:t>
            </a:r>
            <a:r>
              <a:rPr lang="tr-TR" sz="2400" dirty="0" err="1" smtClean="0"/>
              <a:t>Heredot</a:t>
            </a:r>
            <a:r>
              <a:rPr lang="tr-TR" sz="2400" dirty="0" smtClean="0"/>
              <a:t>’ a kadar dayanmaktadır.</a:t>
            </a:r>
          </a:p>
          <a:p>
            <a:pPr>
              <a:lnSpc>
                <a:spcPct val="150000"/>
              </a:lnSpc>
              <a:buNone/>
            </a:pPr>
            <a:r>
              <a:rPr lang="tr-TR" sz="2400" dirty="0" smtClean="0"/>
              <a:t>     Çalışanların sağlığı ile yapılan iş arasındaki ilişkilerin araştırılmasında ilk onun tarafından başlatıldığı ileri sürülmektedir. </a:t>
            </a:r>
          </a:p>
          <a:p>
            <a:pPr>
              <a:lnSpc>
                <a:spcPct val="150000"/>
              </a:lnSpc>
              <a:buNone/>
            </a:pPr>
            <a:r>
              <a:rPr lang="tr-TR" sz="2400" dirty="0" smtClean="0"/>
              <a:t>     Ünlü tarihçi ve düşünür </a:t>
            </a:r>
            <a:r>
              <a:rPr lang="tr-TR" sz="2400" dirty="0" err="1" smtClean="0"/>
              <a:t>Heredot</a:t>
            </a:r>
            <a:r>
              <a:rPr lang="tr-TR" sz="2400" dirty="0" smtClean="0"/>
              <a:t>, ilk kez çalışanların verimli olması için, yüksek enerjili besinlerle beslenmesi gerektiği üzerinde durmuştur.</a:t>
            </a:r>
            <a:endParaRPr lang="tr-TR"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85728"/>
            <a:ext cx="8929718" cy="6572272"/>
          </a:xfrm>
        </p:spPr>
        <p:txBody>
          <a:bodyPr>
            <a:normAutofit/>
          </a:bodyPr>
          <a:lstStyle/>
          <a:p>
            <a:pPr>
              <a:buFont typeface="Wingdings" pitchFamily="2" charset="2"/>
              <a:buChar char="v"/>
            </a:pPr>
            <a:r>
              <a:rPr lang="tr-TR" sz="2800" u="sng" dirty="0" smtClean="0"/>
              <a:t>OHSAS günümüzde kısaca:</a:t>
            </a:r>
          </a:p>
          <a:p>
            <a:r>
              <a:rPr lang="tr-TR" sz="2800" dirty="0" smtClean="0"/>
              <a:t>Potansiyel tehlikeleri, yani riski önlemeye dayalı bir standarttır,</a:t>
            </a:r>
          </a:p>
          <a:p>
            <a:r>
              <a:rPr lang="tr-TR" sz="2800" dirty="0" smtClean="0"/>
              <a:t>Felaketlerin önüne geçmesini sağlayan bir standarttır,</a:t>
            </a:r>
          </a:p>
          <a:p>
            <a:r>
              <a:rPr lang="tr-TR" sz="2800" dirty="0" smtClean="0"/>
              <a:t>İş sağlığı ve güvenliği prensiplerine uygunluğunun sağlanmasını garantiye almasını sağlar,</a:t>
            </a:r>
          </a:p>
          <a:p>
            <a:r>
              <a:rPr lang="tr-TR" sz="2800" dirty="0" smtClean="0"/>
              <a:t>Yazılı doküman esasına dayalı uygulandığında işletmenin sağlık ve güvenliği ile ilgili prensipler aksatılmadan işlenir,</a:t>
            </a:r>
          </a:p>
          <a:p>
            <a:r>
              <a:rPr lang="tr-TR" sz="2800" dirty="0" smtClean="0"/>
              <a:t>ISO 9000 Standardının uygulama mantığı ile benzer izler taşır,</a:t>
            </a:r>
          </a:p>
          <a:p>
            <a:r>
              <a:rPr lang="tr-TR" sz="2800" dirty="0" smtClean="0"/>
              <a:t>Yoğunluklu olarak ağır sanayi, kimya sektörleri başta olmak üzere, metal işlemleri ve inşaat sektöründe kullanılmaktadır.</a:t>
            </a:r>
            <a:endParaRPr lang="tr-TR"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85728"/>
            <a:ext cx="8643998" cy="3643338"/>
          </a:xfrm>
        </p:spPr>
        <p:txBody>
          <a:bodyPr>
            <a:normAutofit fontScale="92500" lnSpcReduction="10000"/>
          </a:bodyPr>
          <a:lstStyle/>
          <a:p>
            <a:pPr>
              <a:buFont typeface="Wingdings" pitchFamily="2" charset="2"/>
              <a:buChar char="v"/>
            </a:pPr>
            <a:r>
              <a:rPr lang="tr-TR" dirty="0" smtClean="0"/>
              <a:t>OHSAS 18001, İş Sağlığı ve Güvenliği Yönetiminin bazı kilit unsurlarını bir düzene koyar:</a:t>
            </a:r>
          </a:p>
          <a:p>
            <a:r>
              <a:rPr lang="tr-TR" dirty="0" smtClean="0"/>
              <a:t>İş güvenliği risklerinin yanı sıra, iş sağlığı için de sistematik bir yaklaşım,</a:t>
            </a:r>
          </a:p>
          <a:p>
            <a:r>
              <a:rPr lang="tr-TR" dirty="0" smtClean="0"/>
              <a:t>Risklerin kontrol altına alınması,</a:t>
            </a:r>
          </a:p>
          <a:p>
            <a:r>
              <a:rPr lang="tr-TR" dirty="0" smtClean="0"/>
              <a:t>Performans ölçümleri ve performans göstergeleri,</a:t>
            </a:r>
          </a:p>
          <a:p>
            <a:r>
              <a:rPr lang="tr-TR" dirty="0" smtClean="0"/>
              <a:t>Çalışanların aktif katılımı.</a:t>
            </a:r>
            <a:endParaRPr lang="tr-TR" dirty="0"/>
          </a:p>
        </p:txBody>
      </p:sp>
      <p:pic>
        <p:nvPicPr>
          <p:cNvPr id="4098" name="Picture 2"/>
          <p:cNvPicPr>
            <a:picLocks noChangeAspect="1" noChangeArrowheads="1"/>
          </p:cNvPicPr>
          <p:nvPr/>
        </p:nvPicPr>
        <p:blipFill>
          <a:blip r:embed="rId2"/>
          <a:srcRect/>
          <a:stretch>
            <a:fillRect/>
          </a:stretch>
        </p:blipFill>
        <p:spPr bwMode="auto">
          <a:xfrm>
            <a:off x="500034" y="3929066"/>
            <a:ext cx="7929618" cy="2571768"/>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714356"/>
            <a:ext cx="8643998" cy="5786478"/>
          </a:xfrm>
        </p:spPr>
        <p:txBody>
          <a:bodyPr>
            <a:normAutofit/>
          </a:bodyPr>
          <a:lstStyle/>
          <a:p>
            <a:pPr>
              <a:buNone/>
            </a:pPr>
            <a:r>
              <a:rPr lang="tr-TR" b="1" dirty="0" smtClean="0"/>
              <a:t>       </a:t>
            </a:r>
            <a:r>
              <a:rPr lang="tr-TR" sz="2800" b="1" dirty="0" smtClean="0"/>
              <a:t>OHSAS’ </a:t>
            </a:r>
            <a:r>
              <a:rPr lang="tr-TR" sz="2800" b="1" dirty="0" err="1" smtClean="0"/>
              <a:t>ın</a:t>
            </a:r>
            <a:r>
              <a:rPr lang="tr-TR" sz="2800" b="1" dirty="0" smtClean="0"/>
              <a:t> Diğer Yönetim Sistemlerine Uyumu</a:t>
            </a:r>
          </a:p>
          <a:p>
            <a:pPr>
              <a:buNone/>
            </a:pPr>
            <a:r>
              <a:rPr lang="tr-TR" sz="2800" u="sng" dirty="0" smtClean="0"/>
              <a:t>  ISO 9000 standart serisi şu öğelerden oluşur:</a:t>
            </a:r>
          </a:p>
          <a:p>
            <a:pPr>
              <a:buNone/>
            </a:pPr>
            <a:endParaRPr lang="tr-TR" sz="2800" u="sng" dirty="0" smtClean="0"/>
          </a:p>
          <a:p>
            <a:r>
              <a:rPr lang="tr-TR" sz="2800" b="1" dirty="0" smtClean="0"/>
              <a:t>ISO 9000 – </a:t>
            </a:r>
            <a:r>
              <a:rPr lang="tr-TR" sz="2800" dirty="0" smtClean="0"/>
              <a:t>Temel bilgiler ve Terminoloji: Kullanıcıların yönetim sistemlerinin ardındaki kavramlar ve kullanılan terminoloji hakkında bilgi sahibi olmasını sağlar.</a:t>
            </a:r>
          </a:p>
          <a:p>
            <a:endParaRPr lang="tr-TR" sz="2800" dirty="0" smtClean="0"/>
          </a:p>
          <a:p>
            <a:r>
              <a:rPr lang="tr-TR" sz="2800" b="1" dirty="0" smtClean="0"/>
              <a:t>ISO 9001 – </a:t>
            </a:r>
            <a:r>
              <a:rPr lang="tr-TR" sz="2800" dirty="0" smtClean="0"/>
              <a:t>Gereklilikler: Standarda uygun faaliyet göstermek ve sertifikasyon kazanmak istiyorsanız karşılamanız gereken ölçütleri ortaya koyar.</a:t>
            </a:r>
            <a:endParaRPr lang="tr-TR"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85728"/>
            <a:ext cx="8643998" cy="1928826"/>
          </a:xfrm>
        </p:spPr>
        <p:txBody>
          <a:bodyPr>
            <a:normAutofit/>
          </a:bodyPr>
          <a:lstStyle/>
          <a:p>
            <a:r>
              <a:rPr lang="tr-TR" sz="2800" dirty="0" smtClean="0"/>
              <a:t>ISO 14001, kuruluşların çevresel performansını denetlemek ve geliştirmek için kullanılan işlemi belirleyen uluslararası standarttır.</a:t>
            </a:r>
            <a:endParaRPr lang="tr-TR" sz="2800" dirty="0"/>
          </a:p>
        </p:txBody>
      </p:sp>
      <p:pic>
        <p:nvPicPr>
          <p:cNvPr id="5122" name="Picture 2"/>
          <p:cNvPicPr>
            <a:picLocks noChangeAspect="1" noChangeArrowheads="1"/>
          </p:cNvPicPr>
          <p:nvPr/>
        </p:nvPicPr>
        <p:blipFill>
          <a:blip r:embed="rId2"/>
          <a:srcRect/>
          <a:stretch>
            <a:fillRect/>
          </a:stretch>
        </p:blipFill>
        <p:spPr bwMode="auto">
          <a:xfrm>
            <a:off x="214282" y="2000240"/>
            <a:ext cx="8501122" cy="3643338"/>
          </a:xfrm>
          <a:prstGeom prst="rect">
            <a:avLst/>
          </a:prstGeom>
          <a:noFill/>
          <a:ln w="9525">
            <a:noFill/>
            <a:miter lim="800000"/>
            <a:headEnd/>
            <a:tailEnd/>
          </a:ln>
          <a:effectLst/>
        </p:spPr>
      </p:pic>
      <p:sp>
        <p:nvSpPr>
          <p:cNvPr id="4" name="3 Dikdörtgen"/>
          <p:cNvSpPr/>
          <p:nvPr/>
        </p:nvSpPr>
        <p:spPr>
          <a:xfrm>
            <a:off x="500034" y="6072206"/>
            <a:ext cx="8143932" cy="461665"/>
          </a:xfrm>
          <a:prstGeom prst="rect">
            <a:avLst/>
          </a:prstGeom>
        </p:spPr>
        <p:txBody>
          <a:bodyPr wrap="square">
            <a:spAutoFit/>
          </a:bodyPr>
          <a:lstStyle/>
          <a:p>
            <a:r>
              <a:rPr lang="tr-TR" sz="2400" dirty="0" smtClean="0"/>
              <a:t>OHSAS 18001, ISO 9001 ve ISO 14001 ile bir bütünleştirilebilir</a:t>
            </a:r>
            <a:endParaRPr lang="tr-TR"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928670"/>
            <a:ext cx="8643998" cy="5572164"/>
          </a:xfrm>
        </p:spPr>
        <p:txBody>
          <a:bodyPr>
            <a:normAutofit/>
          </a:bodyPr>
          <a:lstStyle/>
          <a:p>
            <a:pPr algn="ctr">
              <a:buNone/>
            </a:pPr>
            <a:r>
              <a:rPr lang="tr-TR" sz="2800" b="1" dirty="0" smtClean="0"/>
              <a:t>TÜRKİYE’DE İŞ SAĞLIĞI ve GÜVENLİĞİ KURUMLARI</a:t>
            </a:r>
          </a:p>
          <a:p>
            <a:r>
              <a:rPr lang="tr-TR" sz="2800" dirty="0" smtClean="0"/>
              <a:t>Ülkemizde İş Sağlığı ve Güvenliği konusunda çeşitli düzeyde faaliyetleri bulunan çok sayıdaki kurum ve kuruluş beş başlık altında toplanabilir.</a:t>
            </a:r>
          </a:p>
          <a:p>
            <a:r>
              <a:rPr lang="tr-TR" sz="2800" dirty="0" smtClean="0"/>
              <a:t>Yasal düzenleme ve denetleme fonksiyonu icra edenler,</a:t>
            </a:r>
          </a:p>
          <a:p>
            <a:r>
              <a:rPr lang="tr-TR" sz="2800" dirty="0" smtClean="0"/>
              <a:t>Sağlık ve sosyal güvenlik hizmetlerini yürütenler,</a:t>
            </a:r>
          </a:p>
          <a:p>
            <a:r>
              <a:rPr lang="tr-TR" sz="2800" dirty="0" smtClean="0"/>
              <a:t>Bilimsel araştırma ve eğitim çalışmaları yapanlar,</a:t>
            </a:r>
          </a:p>
          <a:p>
            <a:r>
              <a:rPr lang="tr-TR" sz="2800" dirty="0" smtClean="0"/>
              <a:t>Veri toplama ve değerlendirme faaliyetinde bulunanlar,</a:t>
            </a:r>
          </a:p>
          <a:p>
            <a:r>
              <a:rPr lang="tr-TR" sz="2800" dirty="0" smtClean="0"/>
              <a:t>İSG uygulamalarını yaygınlaştıran ve destekleyenler</a:t>
            </a:r>
            <a:endParaRPr lang="tr-TR"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928670"/>
            <a:ext cx="8215370" cy="5572164"/>
          </a:xfrm>
        </p:spPr>
        <p:txBody>
          <a:bodyPr>
            <a:normAutofit/>
          </a:bodyPr>
          <a:lstStyle/>
          <a:p>
            <a:r>
              <a:rPr lang="tr-TR" sz="2800" b="1" dirty="0" smtClean="0"/>
              <a:t>Sağlık</a:t>
            </a:r>
          </a:p>
          <a:p>
            <a:r>
              <a:rPr lang="tr-TR" sz="2800" dirty="0" smtClean="0"/>
              <a:t>Türkiye’de sağlık ve sosyal güvenlik hizmetlerini yürüten kurumlar şunlardır:</a:t>
            </a:r>
          </a:p>
          <a:p>
            <a:r>
              <a:rPr lang="tr-TR" sz="2800" dirty="0" smtClean="0"/>
              <a:t>Sağlık Bakanlığı Hastaneleri / Meslek Hastalıkları Hastaneleri</a:t>
            </a:r>
          </a:p>
          <a:p>
            <a:r>
              <a:rPr lang="tr-TR" sz="2800" dirty="0" smtClean="0"/>
              <a:t>Diğer Sağlık Birimleri (Üniversiteler, Millî Savunma Bakanlığı, diğer kamu kuruluşları, özel hastaneler ve </a:t>
            </a:r>
            <a:r>
              <a:rPr lang="tr-TR" sz="2800" dirty="0" err="1" smtClean="0"/>
              <a:t>laboratuvarlar</a:t>
            </a:r>
            <a:r>
              <a:rPr lang="tr-TR" sz="2800" dirty="0" smtClean="0"/>
              <a:t>)</a:t>
            </a:r>
          </a:p>
          <a:p>
            <a:r>
              <a:rPr lang="tr-TR" sz="2800" dirty="0" smtClean="0"/>
              <a:t>Sigorta Kurum ve Kuruluşları</a:t>
            </a:r>
            <a:endParaRPr lang="tr-TR"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pPr algn="ctr">
              <a:buNone/>
            </a:pPr>
            <a:r>
              <a:rPr lang="tr-TR" sz="2800" b="1" dirty="0" smtClean="0"/>
              <a:t>İş Sağlığı ve Güvenliği Genel Müdürlüğü (İSGGM)</a:t>
            </a:r>
          </a:p>
          <a:p>
            <a:pPr>
              <a:buNone/>
            </a:pPr>
            <a:r>
              <a:rPr lang="tr-TR" sz="2800" dirty="0" smtClean="0"/>
              <a:t>    Ülkemizde İş Sağlığı ve Güvenliğinin sağlanması görevi, 1945 yılında kurulan Çalışma ve Sosyal Güvenlik Bakanlığı bünyesinde İşçi Sağlığı Genel Müdürlüğüne verilmiştir.</a:t>
            </a:r>
          </a:p>
          <a:p>
            <a:r>
              <a:rPr lang="tr-TR" sz="2800" u="sng" dirty="0" smtClean="0"/>
              <a:t>İSGGM’ </a:t>
            </a:r>
            <a:r>
              <a:rPr lang="tr-TR" sz="2800" u="sng" dirty="0" err="1" smtClean="0"/>
              <a:t>nin</a:t>
            </a:r>
            <a:r>
              <a:rPr lang="tr-TR" sz="2800" u="sng" dirty="0" smtClean="0"/>
              <a:t> görevleri kısaca (3146 sayılı kuruluş kanununca) kısaca şunlardır:</a:t>
            </a:r>
          </a:p>
          <a:p>
            <a:r>
              <a:rPr lang="tr-TR" sz="2800" dirty="0" smtClean="0"/>
              <a:t>İş sağlığı ve güvenliği konularında, mevzuatın uygulanmasını sağlamak ve mevzuat çalışması yapmak,</a:t>
            </a:r>
          </a:p>
          <a:p>
            <a:r>
              <a:rPr lang="tr-TR" sz="2800" dirty="0" smtClean="0"/>
              <a:t>Ulusal politikaları belirlemek ve bu politikalar çerçevesinde programlar hazırlamak,</a:t>
            </a:r>
          </a:p>
          <a:p>
            <a:r>
              <a:rPr lang="tr-TR" sz="2800" dirty="0" smtClean="0"/>
              <a:t>Ulusal ve uluslararası kurum ve kuruluşlarla iş birliği ve koordinasyonu sağlamak,</a:t>
            </a:r>
          </a:p>
          <a:p>
            <a:r>
              <a:rPr lang="tr-TR" sz="2800" dirty="0" smtClean="0"/>
              <a:t>Etkin denetim sağlamak amacıyla gerekli önerilerde bulunmak ve sonuçlarını izlemek,</a:t>
            </a:r>
            <a:endParaRPr lang="tr-TR"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85728"/>
            <a:ext cx="8643998" cy="6215106"/>
          </a:xfrm>
        </p:spPr>
        <p:txBody>
          <a:bodyPr>
            <a:normAutofit/>
          </a:bodyPr>
          <a:lstStyle/>
          <a:p>
            <a:r>
              <a:rPr lang="tr-TR" sz="2800" dirty="0" smtClean="0"/>
              <a:t>Standart çalışmaları yapmak, normlar hazırlamak ve geliştirmek, ölçüm değerlendirme, teknik kontrol, eğitim, danışmanlık, uzmanlık ve bunları yapan kişi ve kuruluşları inceleyerek değerlendirmek ve yetki vermek,</a:t>
            </a:r>
          </a:p>
          <a:p>
            <a:r>
              <a:rPr lang="tr-TR" sz="2800" dirty="0" smtClean="0"/>
              <a:t>İş sağlığı ve güvenliği ile iş kazaları ve meslek hastalıklarının önlenmesi konularında inceleme ve araştırma çalışmalarını planlayıp programlamak ve uygulanmasını sağlamak,</a:t>
            </a:r>
          </a:p>
          <a:p>
            <a:r>
              <a:rPr lang="tr-TR" sz="2800" dirty="0" smtClean="0"/>
              <a:t>Mesleki eğitim görenler, </a:t>
            </a:r>
            <a:r>
              <a:rPr lang="tr-TR" sz="2800" dirty="0" err="1" smtClean="0"/>
              <a:t>rehabilite</a:t>
            </a:r>
            <a:r>
              <a:rPr lang="tr-TR" sz="2800" dirty="0" smtClean="0"/>
              <a:t> edilenler, özel risk grupları ve kamu hizmetlerinde çalışanlar da dâhil olmak üzere tüm çalışanların iş kazaları ve meslek hastalıklarına karşı korunmaları amacıyla gerekli çalışmaları yaparak tedbirlerin alınmasını sağlamak,</a:t>
            </a:r>
          </a:p>
          <a:p>
            <a:endParaRPr lang="tr-TR" dirty="0" smtClean="0"/>
          </a:p>
          <a:p>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142984"/>
            <a:ext cx="8643998" cy="5357850"/>
          </a:xfrm>
        </p:spPr>
        <p:txBody>
          <a:bodyPr>
            <a:normAutofit/>
          </a:bodyPr>
          <a:lstStyle/>
          <a:p>
            <a:pPr>
              <a:buNone/>
            </a:pPr>
            <a:r>
              <a:rPr lang="tr-TR" sz="2800" b="1" dirty="0" smtClean="0"/>
              <a:t>    İş Sağlığı Ve Güvenliği Merkezi Müdürlüğü (İSGÜM)</a:t>
            </a:r>
          </a:p>
          <a:p>
            <a:r>
              <a:rPr lang="tr-TR" sz="2800" dirty="0" smtClean="0"/>
              <a:t>İSGGM’ ye bağlı İş Sağlığı ve Güvenliği Merkezi Müdürlüğü (İSGÜM), Türkiye ile Uluslararası Çalışma Örgütü (ILO) arasında yapılan anlaşmayla Uluslar arası Çalışma Koşullarını ve Çevresini İyileştirme Programı (PIACT) çerçevesinde, Çalışma ve Sosyal Güvenlik Bakanlığı, İş Sağlığı ve Güvenliği Genel Müdürlüğünün alt birimi olarak 1968 yılında kurulmuştur.</a:t>
            </a:r>
            <a:endParaRPr lang="tr-T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lnSpcReduction="10000"/>
          </a:bodyPr>
          <a:lstStyle/>
          <a:p>
            <a:pPr>
              <a:lnSpc>
                <a:spcPct val="150000"/>
              </a:lnSpc>
            </a:pPr>
            <a:r>
              <a:rPr lang="tr-TR" sz="2400" dirty="0" smtClean="0"/>
              <a:t>Çalışanların yaptıkları işten zarar görecekleri ilk kez Hipokrat tarafından ileri sürülmüştür.</a:t>
            </a:r>
          </a:p>
          <a:p>
            <a:pPr>
              <a:lnSpc>
                <a:spcPct val="150000"/>
              </a:lnSpc>
            </a:pPr>
            <a:r>
              <a:rPr lang="tr-TR" sz="2400" dirty="0" smtClean="0"/>
              <a:t>Hipokrat ilk kez kurşunun zehirli etkisinden söz etmiştir. Bu dönemde yapılan çalışmalara baktığımızda, çalışmaların sadece sağlık ve güvenlik sorunlarının belirlenmesi ve tanımı ile sınırlı kalmadığı, zararlı etkenlerden korunma yöntemlerinin de geliştirildiği görülmektedir.</a:t>
            </a:r>
          </a:p>
          <a:p>
            <a:pPr>
              <a:lnSpc>
                <a:spcPct val="150000"/>
              </a:lnSpc>
            </a:pPr>
            <a:r>
              <a:rPr lang="tr-TR" sz="2400" dirty="0" smtClean="0"/>
              <a:t>Mesela Plini, işçilerin çalışma ortamında bulunan tehlikeli tozlara karşı korunmaları amacı ile başlarına maske yerine geçmek üzere, torba geçirmelerini önermiştir.</a:t>
            </a:r>
          </a:p>
          <a:p>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1571612"/>
            <a:ext cx="8643998" cy="3214710"/>
          </a:xfrm>
        </p:spPr>
        <p:txBody>
          <a:bodyPr>
            <a:normAutofit/>
          </a:bodyPr>
          <a:lstStyle/>
          <a:p>
            <a:pPr algn="ctr">
              <a:buNone/>
            </a:pPr>
            <a:r>
              <a:rPr lang="nn-NO" sz="2800" b="1" dirty="0" smtClean="0"/>
              <a:t>Çalışma ve Sosyal Güvenlik Eğitim ve Araştırma Merkezi</a:t>
            </a:r>
            <a:r>
              <a:rPr lang="tr-TR" sz="2800" b="1" dirty="0" smtClean="0"/>
              <a:t> (ÇASGEM)</a:t>
            </a:r>
          </a:p>
          <a:p>
            <a:r>
              <a:rPr lang="tr-TR" sz="2800" dirty="0" err="1" smtClean="0"/>
              <a:t>ÇASGEM'in</a:t>
            </a:r>
            <a:r>
              <a:rPr lang="tr-TR" sz="2800" dirty="0" smtClean="0"/>
              <a:t> amacı; çalışma hayatı ve sosyal güvenlik konularında ulusal ve uluslararası düzeyde eğitim, araştırma, inceleme, yayın, dokümantasyon ve danışmanlık faaliyetlerinde bulunmaktır.</a:t>
            </a:r>
            <a:endParaRPr lang="tr-TR"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785926"/>
            <a:ext cx="8643998" cy="4714908"/>
          </a:xfrm>
        </p:spPr>
        <p:txBody>
          <a:bodyPr>
            <a:normAutofit/>
          </a:bodyPr>
          <a:lstStyle/>
          <a:p>
            <a:pPr>
              <a:buNone/>
            </a:pPr>
            <a:r>
              <a:rPr lang="tr-TR" sz="2800" b="1" dirty="0" smtClean="0"/>
              <a:t>            Sosyal Güvenlik Kurumu Başkanlığı (SGK)</a:t>
            </a:r>
          </a:p>
          <a:p>
            <a:r>
              <a:rPr lang="tr-TR" sz="2800" dirty="0" smtClean="0"/>
              <a:t>Sosyal Güvenlik Kurumu, Sosyal Sigortalar Kurumu Başkanlığı (SSK), Bağ-Kur Genel Müdürlüğü ile Emekli Sandığı Genel Müdürlüğünün 2006’da yayımlanan 5502 sayılı Sosyal Güvenlik Kanunu ile birleştirilmesi ile kurulmuştur.</a:t>
            </a:r>
            <a:endParaRPr lang="tr-TR"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357166"/>
            <a:ext cx="8643998" cy="3429024"/>
          </a:xfrm>
        </p:spPr>
        <p:txBody>
          <a:bodyPr>
            <a:normAutofit/>
          </a:bodyPr>
          <a:lstStyle/>
          <a:p>
            <a:pPr algn="ctr">
              <a:lnSpc>
                <a:spcPct val="150000"/>
              </a:lnSpc>
              <a:buNone/>
            </a:pPr>
            <a:r>
              <a:rPr lang="tr-TR" sz="2800" b="1" dirty="0" smtClean="0"/>
              <a:t>İŞ SAĞLIĞI ve GÜVENLİĞİ YÖNETİMİ VE ERGONOMİ</a:t>
            </a:r>
          </a:p>
          <a:p>
            <a:pPr>
              <a:buNone/>
            </a:pPr>
            <a:r>
              <a:rPr lang="tr-TR" sz="2800" dirty="0" smtClean="0"/>
              <a:t>    İş Sağlığı ve Güvenliği ve dolayısıyla İş Sağlığı ve Güvenliği Yönetim Sistemleri (İSGYS), çalışanların içinde bulunduğu çalışma şartlarının iyileştirilmesi ile çalışan sağlığının bozulmasını engellemek ve çalışanın güvenliğini sağlama odaklı yapılan sistematik çalışmalardır.</a:t>
            </a:r>
            <a:endParaRPr lang="tr-TR" sz="2800" dirty="0"/>
          </a:p>
        </p:txBody>
      </p:sp>
      <p:pic>
        <p:nvPicPr>
          <p:cNvPr id="2050" name="Picture 2" descr="C:\Users\pc\Desktop\indir.jpg"/>
          <p:cNvPicPr>
            <a:picLocks noChangeAspect="1" noChangeArrowheads="1"/>
          </p:cNvPicPr>
          <p:nvPr/>
        </p:nvPicPr>
        <p:blipFill>
          <a:blip r:embed="rId2"/>
          <a:srcRect/>
          <a:stretch>
            <a:fillRect/>
          </a:stretch>
        </p:blipFill>
        <p:spPr bwMode="auto">
          <a:xfrm>
            <a:off x="857224" y="4000504"/>
            <a:ext cx="7643866" cy="2443168"/>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785794"/>
            <a:ext cx="8643998" cy="5857916"/>
          </a:xfrm>
        </p:spPr>
        <p:txBody>
          <a:bodyPr>
            <a:noAutofit/>
          </a:bodyPr>
          <a:lstStyle/>
          <a:p>
            <a:r>
              <a:rPr lang="tr-TR" sz="2800" dirty="0" smtClean="0"/>
              <a:t>İş Sağlığı ve Güvenliği, tüm bu hedeflere “ergonomi” ile ulaşır. Yani, ergonomi içerisindeki en önemli konu olan İSG, tüm gücünü ergonomi biliminde yapılan çalışmalar sonucu elde edilen fiziksel, biyolojik, psikolojik, sosyolojik vb. bulguların iş yerine uygulanması ile ortam güvenli, sağlıklı ve dolayısıyla huzurlu bir çalışma çevresine dönüşür.</a:t>
            </a:r>
          </a:p>
          <a:p>
            <a:r>
              <a:rPr lang="tr-TR" sz="2800" dirty="0" smtClean="0"/>
              <a:t>Ergonomide, çalışanların insani yapısına uygun düzenleme esastır ki, bu konuda en önemli husus “</a:t>
            </a:r>
            <a:r>
              <a:rPr lang="tr-TR" sz="2800" u="sng" dirty="0" smtClean="0"/>
              <a:t>işçinin işe uyumu” </a:t>
            </a:r>
            <a:r>
              <a:rPr lang="tr-TR" sz="2800" u="sng" dirty="0" err="1" smtClean="0"/>
              <a:t>ndan</a:t>
            </a:r>
            <a:r>
              <a:rPr lang="tr-TR" sz="2800" u="sng" dirty="0" smtClean="0"/>
              <a:t> ziyade, “işin işçiye uyumu” ön planda tutulur.</a:t>
            </a:r>
            <a:endParaRPr lang="tr-TR" sz="2800" u="sng"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571480"/>
            <a:ext cx="8643998" cy="6072230"/>
          </a:xfrm>
        </p:spPr>
        <p:txBody>
          <a:bodyPr>
            <a:normAutofit/>
          </a:bodyPr>
          <a:lstStyle/>
          <a:p>
            <a:r>
              <a:rPr lang="tr-TR" sz="2800" u="sng" dirty="0" smtClean="0"/>
              <a:t>İş Sağlığı ve Güvenliliği yönetimine atfedilen bazı görevler bulunmaktadır:</a:t>
            </a:r>
          </a:p>
          <a:p>
            <a:pPr>
              <a:buNone/>
            </a:pPr>
            <a:r>
              <a:rPr lang="tr-TR" sz="2800" dirty="0" smtClean="0"/>
              <a:t>     • Olası tehlikeleri tanımlamak.</a:t>
            </a:r>
          </a:p>
          <a:p>
            <a:pPr>
              <a:buNone/>
            </a:pPr>
            <a:r>
              <a:rPr lang="tr-TR" sz="2800" dirty="0" smtClean="0"/>
              <a:t>     </a:t>
            </a:r>
            <a:r>
              <a:rPr lang="fi-FI" sz="2800" dirty="0" smtClean="0"/>
              <a:t>• Her tehlike için riskin boyutunu tahmin etmek.</a:t>
            </a:r>
          </a:p>
          <a:p>
            <a:pPr>
              <a:buNone/>
            </a:pPr>
            <a:r>
              <a:rPr lang="tr-TR" sz="2800" dirty="0" smtClean="0"/>
              <a:t>     • Hesaplanan riskin düzeyi kabul edilebilir değilse, gerekli tedbirleri almak.</a:t>
            </a:r>
          </a:p>
          <a:p>
            <a:r>
              <a:rPr lang="tr-TR" sz="2800" dirty="0" smtClean="0"/>
              <a:t>İşletmelerin tüm fonksiyonlarını direkt etkileyen iş kazaları ve meslek hastalıklarına yönelik önlem almak, öncelikle mevcut durumun gözden geçirilmesi ile yapılması gerekir ki tüm bunlar aslında ergonominin dolaylı amaçları arasında yer almaktadır.</a:t>
            </a:r>
            <a:endParaRPr lang="tr-TR"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357166"/>
            <a:ext cx="8643998" cy="6286544"/>
          </a:xfrm>
        </p:spPr>
        <p:txBody>
          <a:bodyPr>
            <a:normAutofit/>
          </a:bodyPr>
          <a:lstStyle/>
          <a:p>
            <a:pPr>
              <a:buNone/>
            </a:pPr>
            <a:r>
              <a:rPr lang="tr-TR" sz="2800" b="1" dirty="0" smtClean="0"/>
              <a:t>     İŞ SAĞLIĞI VE GÜVENLİĞİ YÖNETİMİNİN ÖNEMİ</a:t>
            </a:r>
          </a:p>
          <a:p>
            <a:r>
              <a:rPr lang="tr-TR" sz="2800" dirty="0" smtClean="0"/>
              <a:t>İş yerlerinde İş Sağlığı ve Güvenliği birimlerinde yapılan bazı İSG faaliyetleri, iş kazalarını, işe bağlı hastalıkları ve meslek hastalıklarını önlemekte veya İSG faaliyetlerinden çalışanları haberdar etmektedir.</a:t>
            </a:r>
          </a:p>
          <a:p>
            <a:r>
              <a:rPr lang="tr-TR" sz="2800" dirty="0" smtClean="0"/>
              <a:t>Oysa bu tip faaliyetlerdeki </a:t>
            </a:r>
            <a:r>
              <a:rPr lang="tr-TR" sz="2800" dirty="0" err="1" smtClean="0"/>
              <a:t>organizasyonal</a:t>
            </a:r>
            <a:r>
              <a:rPr lang="tr-TR" sz="2800" dirty="0" smtClean="0"/>
              <a:t> eksiklik ya da hatalar, kazaların ve hastalıkların arkasında yatan, kazaya ya da hastalığa maruz kalanın, çevresinin ya da işverenin çektiği acıları tam olarak göstermemektedir. Bununla birlikte kazalıya ya da hastaya maliyeti, işverene maliyeti, topluma maliyeti gibi önemli unsurlarda da çoğu kez yol gösterici olmaktan çok uzaktırlar.</a:t>
            </a:r>
            <a:endParaRPr lang="tr-TR"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571480"/>
            <a:ext cx="8643998" cy="6072230"/>
          </a:xfrm>
        </p:spPr>
        <p:txBody>
          <a:bodyPr>
            <a:noAutofit/>
          </a:bodyPr>
          <a:lstStyle/>
          <a:p>
            <a:r>
              <a:rPr lang="tr-TR" sz="2800" dirty="0" smtClean="0"/>
              <a:t>Yapılan bir çalışma; bir iş kazası sonucu ortaya çıkan, sigorta kapsamı dışındaki maliyetin, sigorta dâhilindeki maliyetten 8 ila 36 kat daha fazla olduğu gösterilmiştir. </a:t>
            </a:r>
          </a:p>
          <a:p>
            <a:r>
              <a:rPr lang="tr-TR" sz="2800" dirty="0" smtClean="0"/>
              <a:t>Gösterilen ekonomik nedenlerle beraber, etik nedenler ve işin verimini artırıcı nedenler doğrultusunda, İş Sağlığı ve Güvenliği yönetiminin bilimsel ve sistematik biçimde uygulanması gerekliliği ortaya çıkmıştır.</a:t>
            </a:r>
          </a:p>
          <a:p>
            <a:r>
              <a:rPr lang="tr-TR" sz="2800" dirty="0" smtClean="0"/>
              <a:t>Bilindiği üzere, İş Sağlığı ve Güvenliği, iş yerinde işin yürütülmesi ile ilgili olarak oluşan tehlikelerden, sağlığa zarar verecek koşullardan korunmak ve daha iyi bir iş ortamı oluşturmak için yapılan </a:t>
            </a:r>
            <a:r>
              <a:rPr lang="tr-TR" sz="2800" dirty="0" err="1" smtClean="0"/>
              <a:t>metodlu</a:t>
            </a:r>
            <a:r>
              <a:rPr lang="tr-TR" sz="2800" dirty="0" smtClean="0"/>
              <a:t> çalışmalardır.</a:t>
            </a:r>
            <a:endParaRPr lang="tr-TR"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642918"/>
            <a:ext cx="8643998" cy="6000792"/>
          </a:xfrm>
        </p:spPr>
        <p:txBody>
          <a:bodyPr>
            <a:normAutofit/>
          </a:bodyPr>
          <a:lstStyle/>
          <a:p>
            <a:pPr>
              <a:lnSpc>
                <a:spcPct val="150000"/>
              </a:lnSpc>
            </a:pPr>
            <a:r>
              <a:rPr lang="tr-TR" sz="2800" dirty="0" smtClean="0"/>
              <a:t>İş yerlerinde işlerin gerçekleştirilmesi sırasında, çeşitli nedenlerden kaynaklanan sağlığa zarar verebilecek kaza ve diğer etkilerden korunmak ve daha iyi çalışma ortamı sağlamak amacıyla sistemli ve bilimsel bir şekilde tehlikelerin ve risklerin belirlenmesi ve bu tehlike ve risklere yönelik önlemlerin alınması çalışmalarının gerçekleştirildiği yaklaşıma</a:t>
            </a:r>
            <a:r>
              <a:rPr lang="tr-TR" sz="2800" b="1" dirty="0" smtClean="0"/>
              <a:t> İş Sağlığı ve Güvenliği Yönetim Sistemi </a:t>
            </a:r>
            <a:r>
              <a:rPr lang="tr-TR" sz="2800" dirty="0" smtClean="0"/>
              <a:t>denir.</a:t>
            </a:r>
            <a:endParaRPr lang="tr-TR"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928670"/>
            <a:ext cx="8643998" cy="5715040"/>
          </a:xfrm>
        </p:spPr>
        <p:txBody>
          <a:bodyPr>
            <a:normAutofit/>
          </a:bodyPr>
          <a:lstStyle/>
          <a:p>
            <a:r>
              <a:rPr lang="tr-TR" sz="2800" u="sng" dirty="0" smtClean="0"/>
              <a:t>İş Sağlığı ve Güvenliği Yönetim Sistemlerini standardize eden (ILO-OHS vb) kılavuzlarının iki temel amacı vardır;</a:t>
            </a:r>
          </a:p>
          <a:p>
            <a:endParaRPr lang="tr-TR" sz="2800" u="sng" dirty="0" smtClean="0"/>
          </a:p>
          <a:p>
            <a:pPr>
              <a:buFont typeface="Wingdings" pitchFamily="2" charset="2"/>
              <a:buChar char="v"/>
            </a:pPr>
            <a:r>
              <a:rPr lang="tr-TR" sz="2800" dirty="0" smtClean="0"/>
              <a:t>Ülkelere kendi millî iş güvenliği ve sağlığı yönetim sistemleri çerçevelerini kurmak için yardımda bulunmak,</a:t>
            </a:r>
          </a:p>
          <a:p>
            <a:pPr>
              <a:buFont typeface="Wingdings" pitchFamily="2" charset="2"/>
              <a:buChar char="v"/>
            </a:pPr>
            <a:r>
              <a:rPr lang="tr-TR" sz="2800" dirty="0" smtClean="0"/>
              <a:t>Kuruluşlara İş Sağlığı ve Güvenliği unsurlarını genel politika ve yönetim düzenlemeleri ile entegre etmelerine ilişkin olarak yol gösterici bilgileri vermektir.</a:t>
            </a:r>
            <a:endParaRPr lang="tr-TR"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357166"/>
            <a:ext cx="8643998" cy="6286544"/>
          </a:xfrm>
        </p:spPr>
        <p:txBody>
          <a:bodyPr>
            <a:normAutofit/>
          </a:bodyPr>
          <a:lstStyle/>
          <a:p>
            <a:r>
              <a:rPr lang="tr-TR" b="1" dirty="0" smtClean="0"/>
              <a:t>İSG Faaliyetlerine Katkısı</a:t>
            </a:r>
          </a:p>
          <a:p>
            <a:r>
              <a:rPr lang="tr-TR" sz="2800" dirty="0" smtClean="0"/>
              <a:t>Hastalık ve sakatlıkla sonuçlanan her türlü iş stresi ekstra maliyetler oluşturur. </a:t>
            </a:r>
          </a:p>
          <a:p>
            <a:r>
              <a:rPr lang="tr-TR" sz="2800" dirty="0" smtClean="0"/>
              <a:t>Örneğin, ilk planda fark edilmeyen kaza ya da hastalık sonrası oluşan psikolojik ve sosyal problemler, yaşanan olumsuzlukların zamana bağlı sürdürülmesine ciddi etkenlerdir. </a:t>
            </a:r>
          </a:p>
          <a:p>
            <a:r>
              <a:rPr lang="tr-TR" sz="2800" dirty="0" smtClean="0"/>
              <a:t>Benzer olarak, kaza sırasında yaşanan teknik arıza ya da hasarlar vb. sonucu üretimi zamanında bitirememek, malı zamanında  teslim edememek vb. farklı stres çeşitlerini, birinci planda yönetimi ve dolayısıyla tüm çalışılan toplumu farklı bir konuma götürmesi, görünmeyen maliyetlerin sadece birkaçıdır.</a:t>
            </a:r>
            <a:endParaRPr lang="tr-T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a:bodyPr>
          <a:lstStyle/>
          <a:p>
            <a:pPr>
              <a:lnSpc>
                <a:spcPct val="150000"/>
              </a:lnSpc>
            </a:pPr>
            <a:r>
              <a:rPr lang="tr-TR" sz="2400" dirty="0" smtClean="0"/>
              <a:t>Bilimsel esaslara dayalı olarak, iş sağlığı ve güvenliği konusunun ele alınması, 17. yüzyılda </a:t>
            </a:r>
            <a:r>
              <a:rPr lang="tr-TR" sz="2400" dirty="0" err="1" smtClean="0"/>
              <a:t>Bernardino</a:t>
            </a:r>
            <a:r>
              <a:rPr lang="tr-TR" sz="2400" dirty="0" smtClean="0"/>
              <a:t> </a:t>
            </a:r>
            <a:r>
              <a:rPr lang="tr-TR" sz="2400" dirty="0" err="1" smtClean="0"/>
              <a:t>Ramazzini</a:t>
            </a:r>
            <a:r>
              <a:rPr lang="tr-TR" sz="2400" dirty="0" smtClean="0"/>
              <a:t> tarafından gerçekleşmiştir. Uzun incelemeler sonucu yazdığı meslek hastalıkları kitabı ile iş sağlığının kurucusu sayılmıştır.</a:t>
            </a:r>
          </a:p>
          <a:p>
            <a:pPr>
              <a:lnSpc>
                <a:spcPct val="150000"/>
              </a:lnSpc>
            </a:pPr>
            <a:r>
              <a:rPr lang="tr-TR" sz="2400" dirty="0" smtClean="0"/>
              <a:t>Kitabında özellikle iş kazalarının önlenmesi için iş yerlerinde koruyucu güvenlik önlemlerinin alınmasını önermiştir.</a:t>
            </a:r>
          </a:p>
          <a:p>
            <a:pPr>
              <a:lnSpc>
                <a:spcPct val="150000"/>
              </a:lnSpc>
            </a:pPr>
            <a:r>
              <a:rPr lang="tr-TR" sz="2400" dirty="0" err="1" smtClean="0"/>
              <a:t>Ramazzini</a:t>
            </a:r>
            <a:r>
              <a:rPr lang="tr-TR" sz="2400" dirty="0" smtClean="0"/>
              <a:t> iş yerlerinde ki çalışma ortamlarından kaynaklanan olumsuz koşulların düzeltilmesi ile iş veriminin artacağını ileri sürmüştür. </a:t>
            </a:r>
            <a:endParaRPr lang="tr-TR"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357166"/>
            <a:ext cx="8643998" cy="6286544"/>
          </a:xfrm>
        </p:spPr>
        <p:txBody>
          <a:bodyPr>
            <a:normAutofit/>
          </a:bodyPr>
          <a:lstStyle/>
          <a:p>
            <a:r>
              <a:rPr lang="tr-TR" sz="2800" dirty="0" smtClean="0"/>
              <a:t>Diğer taraftan, çalışma hayatındaki </a:t>
            </a:r>
            <a:r>
              <a:rPr lang="tr-TR" sz="2800" dirty="0" err="1" smtClean="0"/>
              <a:t>organizasyonel</a:t>
            </a:r>
            <a:r>
              <a:rPr lang="tr-TR" sz="2800" dirty="0" smtClean="0"/>
              <a:t> faktörler, üretkenlik ve bunlara bağlı olarak işletmelerin kârlılık hedefleri her bir kaza ya da hastalık vakaları sonrası geri gittiği aşikârdır. </a:t>
            </a:r>
          </a:p>
          <a:p>
            <a:r>
              <a:rPr lang="tr-TR" sz="2800" dirty="0" smtClean="0"/>
              <a:t>Yani, İSG’ deki her bir yanlışlık, eksiklik, hata vb. şirketlerin nihai kârlılığını olumsuz etkilemektedir.</a:t>
            </a:r>
          </a:p>
          <a:p>
            <a:r>
              <a:rPr lang="tr-TR" sz="2800" dirty="0" smtClean="0"/>
              <a:t>Hastalık ve yaralanmalarla sonuçlanan bu istenmeyen olaylar silsilesi zaman içinde gelişir. </a:t>
            </a:r>
          </a:p>
          <a:p>
            <a:r>
              <a:rPr lang="tr-TR" sz="2800" dirty="0" smtClean="0"/>
              <a:t>Bu süre zarfında, bu tehlikeli olayların alınacak tedbirler ile ortadan kaldırılması mümkündür. </a:t>
            </a:r>
          </a:p>
          <a:p>
            <a:r>
              <a:rPr lang="tr-TR" sz="2800" dirty="0" smtClean="0"/>
              <a:t>Ancak, İSG sürecinde yaşanan bilgisizlikler, yanlışlıklar vb. alınması gereken müdahale imkânlarını sınırlandırır ve dolayısıyla süreç akamete uğrar, kaza kaçınılmaz olur.</a:t>
            </a:r>
            <a:endParaRPr lang="tr-TR"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785794"/>
            <a:ext cx="8643998" cy="5857916"/>
          </a:xfrm>
        </p:spPr>
        <p:txBody>
          <a:bodyPr>
            <a:normAutofit/>
          </a:bodyPr>
          <a:lstStyle/>
          <a:p>
            <a:pPr>
              <a:buNone/>
            </a:pPr>
            <a:r>
              <a:rPr lang="tr-TR" b="1" dirty="0" smtClean="0"/>
              <a:t>                          Yönetime Katkısı</a:t>
            </a:r>
          </a:p>
          <a:p>
            <a:r>
              <a:rPr lang="tr-TR" sz="2800" dirty="0" smtClean="0"/>
              <a:t>İSG Yönetim Sistemiyle, çalışanlar, yönetenler ve denetleyenlerin rol ve sorumlulukları açık hâle getirilerek çalışanların katılımı sağlanacaktır.</a:t>
            </a:r>
          </a:p>
          <a:p>
            <a:r>
              <a:rPr lang="tr-TR" sz="2800" dirty="0" smtClean="0"/>
              <a:t>İş Sağlığı ve Güvenliği Yönetimi, İş Sağlığı ve Güvenliği konuları ile ilgili üs yöneticilere yapılandırılmış sistematik bir yaklaşım sağlar.</a:t>
            </a:r>
          </a:p>
          <a:p>
            <a:r>
              <a:rPr lang="tr-TR" sz="2800" dirty="0" smtClean="0"/>
              <a:t>Risk yönetimi yaklaşımı, birçok teknik değerlendirmeyi içine alan, yönetime tutarlı karar verebilme gücü sağlayan bir yöntemdir.</a:t>
            </a:r>
            <a:endParaRPr lang="tr-TR"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357166"/>
            <a:ext cx="8643998" cy="6286544"/>
          </a:xfrm>
        </p:spPr>
        <p:txBody>
          <a:bodyPr>
            <a:normAutofit fontScale="85000" lnSpcReduction="10000"/>
          </a:bodyPr>
          <a:lstStyle/>
          <a:p>
            <a:pPr>
              <a:buFont typeface="Wingdings" pitchFamily="2" charset="2"/>
              <a:buChar char="Ø"/>
            </a:pPr>
            <a:r>
              <a:rPr lang="tr-TR" u="sng" dirty="0" smtClean="0"/>
              <a:t>   Etkin bir İş Sağlığı ve Güvenliği Yönetimi programı ve aktivitelerinin faydaları şu şekilde sıralanabilir:</a:t>
            </a:r>
          </a:p>
          <a:p>
            <a:r>
              <a:rPr lang="tr-TR" dirty="0" smtClean="0"/>
              <a:t>İş Sağlığı ve Güvenliği mevzuatına uyumu sağlar.</a:t>
            </a:r>
          </a:p>
          <a:p>
            <a:r>
              <a:rPr lang="tr-TR" dirty="0" smtClean="0"/>
              <a:t>Önceden görülemeyen olası kazaların telafisi ile yaşanacak maddi kayıpların önüne geçilmesi sağlanır.</a:t>
            </a:r>
          </a:p>
          <a:p>
            <a:r>
              <a:rPr lang="tr-TR" dirty="0" smtClean="0"/>
              <a:t>Organizasyona direkt faydalar sağlamak için yol göstericidir.</a:t>
            </a:r>
          </a:p>
          <a:p>
            <a:r>
              <a:rPr lang="tr-TR" dirty="0" smtClean="0"/>
              <a:t>Hastalık ve sakatlıkları azaltarak, çalışanların zarar görmemesini sağlar.</a:t>
            </a:r>
          </a:p>
          <a:p>
            <a:r>
              <a:rPr lang="tr-TR" dirty="0" smtClean="0"/>
              <a:t>Kaynakların etkin tahsisi ile katma değer ve maliyetlerde tasarruf sağlar.</a:t>
            </a:r>
          </a:p>
          <a:p>
            <a:r>
              <a:rPr lang="tr-TR" dirty="0" smtClean="0"/>
              <a:t>Yönetimin karar verme kalitesini iyileştirerek, kaynakların verimli kullanımını sağlar.</a:t>
            </a:r>
          </a:p>
          <a:p>
            <a:r>
              <a:rPr lang="tr-TR" dirty="0" smtClean="0"/>
              <a:t>Azalan kaza ve yaralanmalar ile şirketin imajına katkıda bulunur.</a:t>
            </a:r>
            <a:endParaRPr lang="tr-T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214290"/>
            <a:ext cx="9001156" cy="6643710"/>
          </a:xfrm>
        </p:spPr>
        <p:txBody>
          <a:bodyPr>
            <a:noAutofit/>
          </a:bodyPr>
          <a:lstStyle/>
          <a:p>
            <a:r>
              <a:rPr lang="tr-TR" sz="2800" dirty="0" smtClean="0"/>
              <a:t>Tehlikelere maruz kalma ile ilgili yükselen bilinç ve anlayış ile kazalar azalır.</a:t>
            </a:r>
          </a:p>
          <a:p>
            <a:r>
              <a:rPr lang="tr-TR" sz="2800" dirty="0" smtClean="0"/>
              <a:t>Şirketlere, operasyonları ile ilgili tehlikeleri iyi kavrama, iç ve dış durumlardaki değişikliklere etkin cevap verebilme kabiliyeti sağlar.</a:t>
            </a:r>
          </a:p>
          <a:p>
            <a:r>
              <a:rPr lang="tr-TR" sz="2800" dirty="0" smtClean="0"/>
              <a:t> İSG konusundaki tedbirsizlik yüzünden yaşanan kaza, yaralanma, hastalık, ölüm vb. sonrası şirketin kasasından çıkan yasal tazminatlar vb. düşecektir </a:t>
            </a:r>
          </a:p>
          <a:p>
            <a:r>
              <a:rPr lang="tr-TR" sz="2800" dirty="0" smtClean="0"/>
              <a:t>Denetim sürecinin geliştirilmesi sonucu, zayıf ya da riske açık bölgelerin bilinmesini sağlar</a:t>
            </a:r>
          </a:p>
          <a:p>
            <a:r>
              <a:rPr lang="tr-TR" sz="2800" dirty="0" smtClean="0"/>
              <a:t>İş Sağlığı ve İş Güvenliği programlarının uygunluğu, verimliliği ve etkinliği anlamında olumlu ve teşvik edici sonuçlar elde edilir.</a:t>
            </a:r>
            <a:endParaRPr lang="tr-TR"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857232"/>
            <a:ext cx="8643998" cy="5786478"/>
          </a:xfrm>
        </p:spPr>
        <p:txBody>
          <a:bodyPr>
            <a:normAutofit/>
          </a:bodyPr>
          <a:lstStyle/>
          <a:p>
            <a:r>
              <a:rPr lang="tr-TR" sz="2800" dirty="0" smtClean="0"/>
              <a:t>İSG çalışmalarını diğer faaliyetlere entegre ederek kaynakların korunmasını sağlar.</a:t>
            </a:r>
          </a:p>
          <a:p>
            <a:r>
              <a:rPr lang="tr-TR" sz="2800" dirty="0" smtClean="0"/>
              <a:t>Motivasyon ve katılımı artırır.</a:t>
            </a:r>
          </a:p>
          <a:p>
            <a:r>
              <a:rPr lang="tr-TR" sz="2800" dirty="0" smtClean="0"/>
              <a:t>Ulusal yasa ve dünya standartlarına uyum süresini ve maliyetini azaltır.</a:t>
            </a:r>
          </a:p>
          <a:p>
            <a:r>
              <a:rPr lang="tr-TR" sz="2800" dirty="0" smtClean="0"/>
              <a:t>Paydaşların istek ve beklentilerini karşılayarak rekabet gücünü artırır.</a:t>
            </a:r>
          </a:p>
          <a:p>
            <a:r>
              <a:rPr lang="tr-TR" sz="2800" dirty="0" smtClean="0"/>
              <a:t>Çalışanların memnuniyetindeki artış, müşteri memnuniyeti ve üretim maliyetlerinin azalma sağlar.</a:t>
            </a:r>
            <a:endParaRPr lang="tr-TR" sz="2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85728"/>
            <a:ext cx="8643998" cy="6357982"/>
          </a:xfrm>
        </p:spPr>
        <p:txBody>
          <a:bodyPr>
            <a:normAutofit/>
          </a:bodyPr>
          <a:lstStyle/>
          <a:p>
            <a:r>
              <a:rPr lang="tr-TR" sz="2800" dirty="0" smtClean="0"/>
              <a:t>İSG kültürü, İSG bilinci ve İSG faaliyetlerinin bilinçli gelişimi ve yayılmasını sağlar.</a:t>
            </a:r>
          </a:p>
          <a:p>
            <a:r>
              <a:rPr lang="tr-TR" sz="2800" dirty="0" smtClean="0"/>
              <a:t>Zararla sonuçlanabilecek olası tehlikelerin önceden tespiti ve gerekli önlemlerin alınmasını sağlar.</a:t>
            </a:r>
          </a:p>
          <a:p>
            <a:r>
              <a:rPr lang="tr-TR" sz="2800" dirty="0" smtClean="0"/>
              <a:t>Çalışanların iş yerinin olumsuz etkilerinden korunması, rahat ve güvenli bir ortamda çalışmasını sağlar.</a:t>
            </a:r>
          </a:p>
          <a:p>
            <a:r>
              <a:rPr lang="tr-TR" sz="2800" dirty="0" smtClean="0"/>
              <a:t>İş kazaları ve meslek hastalıkları sebebiyle oluşabilecek iş gücü ve iş günü kayıplarının en aza indirilmesi, dolayısıyla iş veriminde artışın sağlanmasıyla üretimin (ürün ve/veya hizmet) korunmasını sağlar.</a:t>
            </a:r>
          </a:p>
          <a:p>
            <a:r>
              <a:rPr lang="tr-TR" sz="2800" dirty="0" smtClean="0"/>
              <a:t>Resmî makamlar önünde, organizasyonun iş güvenliğine karşı duyarlı olduğu izlenimi ve yasal ceza riskinin azalmasını sağlar.</a:t>
            </a:r>
            <a:endParaRPr lang="tr-TR" sz="2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357166"/>
            <a:ext cx="8643998" cy="2071702"/>
          </a:xfrm>
        </p:spPr>
        <p:txBody>
          <a:bodyPr>
            <a:normAutofit/>
          </a:bodyPr>
          <a:lstStyle/>
          <a:p>
            <a:pPr>
              <a:buNone/>
            </a:pPr>
            <a:r>
              <a:rPr lang="tr-TR" b="1" dirty="0" smtClean="0"/>
              <a:t>                      </a:t>
            </a:r>
            <a:r>
              <a:rPr lang="tr-TR" sz="2800" b="1" dirty="0" smtClean="0"/>
              <a:t>İSG Kültürüne Katkısı</a:t>
            </a:r>
          </a:p>
          <a:p>
            <a:r>
              <a:rPr lang="tr-TR" sz="2800" dirty="0" smtClean="0"/>
              <a:t>İş Sağlığı ve Güvenliği yaklaşımı tehlike, emniyet, sağlık vb. hakkında toplumda yerleşen yanlış kanı ve algıların </a:t>
            </a:r>
            <a:r>
              <a:rPr lang="tr-TR" sz="2800" dirty="0" err="1" smtClean="0"/>
              <a:t>rehabilite</a:t>
            </a:r>
            <a:r>
              <a:rPr lang="tr-TR" sz="2800" dirty="0" smtClean="0"/>
              <a:t> ve tedavisiyle işe başlar.</a:t>
            </a:r>
          </a:p>
        </p:txBody>
      </p:sp>
      <p:pic>
        <p:nvPicPr>
          <p:cNvPr id="3074" name="Picture 2"/>
          <p:cNvPicPr>
            <a:picLocks noChangeAspect="1" noChangeArrowheads="1"/>
          </p:cNvPicPr>
          <p:nvPr/>
        </p:nvPicPr>
        <p:blipFill>
          <a:blip r:embed="rId2"/>
          <a:srcRect/>
          <a:stretch>
            <a:fillRect/>
          </a:stretch>
        </p:blipFill>
        <p:spPr bwMode="auto">
          <a:xfrm>
            <a:off x="785786" y="2428868"/>
            <a:ext cx="7572428" cy="3000396"/>
          </a:xfrm>
          <a:prstGeom prst="rect">
            <a:avLst/>
          </a:prstGeom>
          <a:noFill/>
          <a:ln w="9525">
            <a:noFill/>
            <a:miter lim="800000"/>
            <a:headEnd/>
            <a:tailEnd/>
          </a:ln>
          <a:effectLst/>
        </p:spPr>
      </p:pic>
      <p:sp>
        <p:nvSpPr>
          <p:cNvPr id="4" name="3 Dikdörtgen"/>
          <p:cNvSpPr/>
          <p:nvPr/>
        </p:nvSpPr>
        <p:spPr>
          <a:xfrm>
            <a:off x="785786" y="5429264"/>
            <a:ext cx="7715304" cy="830997"/>
          </a:xfrm>
          <a:prstGeom prst="rect">
            <a:avLst/>
          </a:prstGeom>
        </p:spPr>
        <p:txBody>
          <a:bodyPr wrap="square">
            <a:spAutoFit/>
          </a:bodyPr>
          <a:lstStyle/>
          <a:p>
            <a:pPr algn="ctr"/>
            <a:r>
              <a:rPr lang="tr-TR" sz="2400" dirty="0" smtClean="0"/>
              <a:t>İSG kültürünü yerleştirmedeki problem, baret kullanımı değil,içindeki beynin, İSG algısıdır.</a:t>
            </a:r>
            <a:endParaRPr lang="tr-TR"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071546"/>
            <a:ext cx="8643998" cy="5572164"/>
          </a:xfrm>
        </p:spPr>
        <p:txBody>
          <a:bodyPr>
            <a:normAutofit/>
          </a:bodyPr>
          <a:lstStyle/>
          <a:p>
            <a:r>
              <a:rPr lang="tr-TR" sz="2800" dirty="0" smtClean="0"/>
              <a:t>İş Sağlığı ve Güvenliği yönetimi, yalnızca üst yönetimin sorumluluğunda olmayıp, müdürlerin her birini veya firma danışmanlarını veya İş Sağlığı ve Güvenliği uzmanları ile tüm çalışanları işin içine sokar. </a:t>
            </a:r>
          </a:p>
          <a:p>
            <a:r>
              <a:rPr lang="tr-TR" sz="2800" dirty="0" err="1" smtClean="0"/>
              <a:t>Organizasyonel</a:t>
            </a:r>
            <a:r>
              <a:rPr lang="tr-TR" sz="2800" dirty="0" smtClean="0"/>
              <a:t> öncellikleri belirleyen üst yönetimden, bir kazayı veya potansiyel tehlikeyi gözlemleyebilecek çalışana kadar herkesi kapsar ve İş Sağlığı ve Güvenliği yönetiminin taahhüdünü gerektirir.</a:t>
            </a:r>
          </a:p>
          <a:p>
            <a:endParaRPr lang="tr-TR" sz="2800" dirty="0" smtClean="0"/>
          </a:p>
          <a:p>
            <a:endParaRPr lang="tr-TR" sz="2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214422"/>
            <a:ext cx="8643998" cy="5429288"/>
          </a:xfrm>
        </p:spPr>
        <p:txBody>
          <a:bodyPr>
            <a:normAutofit/>
          </a:bodyPr>
          <a:lstStyle/>
          <a:p>
            <a:r>
              <a:rPr lang="tr-TR" sz="2800" dirty="0" smtClean="0"/>
              <a:t>Etkin bir “İş Sağlığı ve Güvenliği Risk Yönetim Kültürü” için herkesin buna gerçekten inanması gerekir. </a:t>
            </a:r>
          </a:p>
          <a:p>
            <a:r>
              <a:rPr lang="tr-TR" sz="2800" dirty="0" smtClean="0"/>
              <a:t>İş emniyeti önceliği hakkında yönetimden gelen istikrar sinyalleri, tehlikelerin ve risklerin kontrol edilmesi ve tanınması için önemlidir.</a:t>
            </a:r>
          </a:p>
          <a:p>
            <a:r>
              <a:rPr lang="tr-TR" sz="2800" dirty="0" smtClean="0"/>
              <a:t>Uygun bir “İş Sağlığı ve Güvenliği Kültürü”nü başarmak için, bir organizasyonun risklere karşı sahip olacağı genel davranış biçiminin büyük önemi vardır.</a:t>
            </a:r>
            <a:endParaRPr lang="tr-T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a:bodyPr>
          <a:lstStyle/>
          <a:p>
            <a:pPr algn="ctr">
              <a:buNone/>
            </a:pPr>
            <a:r>
              <a:rPr lang="tr-TR" b="1" dirty="0" smtClean="0"/>
              <a:t>Sanayi Devrimi Dönemi</a:t>
            </a:r>
          </a:p>
          <a:p>
            <a:pPr>
              <a:lnSpc>
                <a:spcPct val="150000"/>
              </a:lnSpc>
            </a:pPr>
            <a:r>
              <a:rPr lang="tr-TR" sz="2400" dirty="0" smtClean="0"/>
              <a:t>İş sağlığı ve güvenliği alanında bilimsel anlamdaki ilk gelişmeler İtalya da ortaya çıkmakla birlikte konunun gelişimi İngiltere de olmuştur.</a:t>
            </a:r>
          </a:p>
          <a:p>
            <a:pPr>
              <a:lnSpc>
                <a:spcPct val="150000"/>
              </a:lnSpc>
            </a:pPr>
            <a:r>
              <a:rPr lang="tr-TR" sz="2400" dirty="0" smtClean="0"/>
              <a:t>18.yy ikinci yarısında İngiltere de yaşanan Sanayi devrimi ile üretimin niteliği değişmiştir. Küçük zanaat mahiyetinde atölyelerde elle yapılan üretimin yerini yeni teknik buluşlara bağlı olarak makineler ile yapılan kitle üretim seri üretim almıştır.</a:t>
            </a:r>
            <a:endParaRPr lang="tr-TR"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786190"/>
            <a:ext cx="9144000" cy="3071810"/>
          </a:xfrm>
        </p:spPr>
        <p:txBody>
          <a:bodyPr>
            <a:normAutofit fontScale="85000" lnSpcReduction="20000"/>
          </a:bodyPr>
          <a:lstStyle/>
          <a:p>
            <a:r>
              <a:rPr lang="tr-TR" dirty="0" smtClean="0"/>
              <a:t>Bilmekteyiz ki, İş Sağlığı ve Güvenliği kültürü insan algısına dayanır. </a:t>
            </a:r>
          </a:p>
          <a:p>
            <a:r>
              <a:rPr lang="tr-TR" dirty="0" smtClean="0"/>
              <a:t>Algıladığı değerlere göre tercihlerde bulunur, yaşar. </a:t>
            </a:r>
          </a:p>
          <a:p>
            <a:r>
              <a:rPr lang="tr-TR" dirty="0" smtClean="0"/>
              <a:t>Dolayısıyla İSG konusunda sistematik yaklaşımı prensip edinmiş İş Sağlığı ve Güvenliği Yönetim Sistemlerinin önceliği, özellikle çalışanların (işçisinden, genel müdürüne, yönetim kurulu başkanına kadar, topyekûn) İSG konusundaki algısını düzeltmek olmalıdır.</a:t>
            </a:r>
            <a:endParaRPr lang="tr-TR" dirty="0"/>
          </a:p>
        </p:txBody>
      </p:sp>
      <p:pic>
        <p:nvPicPr>
          <p:cNvPr id="5122" name="Picture 2"/>
          <p:cNvPicPr>
            <a:picLocks noChangeAspect="1" noChangeArrowheads="1"/>
          </p:cNvPicPr>
          <p:nvPr/>
        </p:nvPicPr>
        <p:blipFill>
          <a:blip r:embed="rId2"/>
          <a:srcRect/>
          <a:stretch>
            <a:fillRect/>
          </a:stretch>
        </p:blipFill>
        <p:spPr bwMode="auto">
          <a:xfrm>
            <a:off x="0" y="0"/>
            <a:ext cx="9144000" cy="3786190"/>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714620"/>
            <a:ext cx="9144000" cy="4143380"/>
          </a:xfrm>
        </p:spPr>
        <p:txBody>
          <a:bodyPr>
            <a:noAutofit/>
          </a:bodyPr>
          <a:lstStyle/>
          <a:p>
            <a:r>
              <a:rPr lang="tr-TR" sz="2800" dirty="0" smtClean="0"/>
              <a:t>İş Sağlığı ve Güvenliği Yönetim Sistemlerinde, teknik detayların öncesinde, psikolojik bir alt yapının yerleştirilmesi şarttır. </a:t>
            </a:r>
          </a:p>
          <a:p>
            <a:r>
              <a:rPr lang="tr-TR" sz="2800" dirty="0" smtClean="0"/>
              <a:t>Bu konudaki en önemli yardımcı da çalışanlar ile “iyi iletişim” kurmaktır.</a:t>
            </a:r>
          </a:p>
          <a:p>
            <a:r>
              <a:rPr lang="tr-TR" sz="2800" dirty="0" smtClean="0"/>
              <a:t>Diğer taraftan, insanların bu algılarının değiştirilmesinin yanında, İSG risklerinin etkin (mantık ve akıl kurallarına uygun) kontrolü ve uygulamaları ile en güvenli çalışma şartlarının sağlanması gerektiği akıldan çıkarılmamalıdır</a:t>
            </a:r>
            <a:endParaRPr lang="tr-TR" sz="2800" dirty="0"/>
          </a:p>
        </p:txBody>
      </p:sp>
      <p:pic>
        <p:nvPicPr>
          <p:cNvPr id="6146" name="Picture 2"/>
          <p:cNvPicPr>
            <a:picLocks noChangeAspect="1" noChangeArrowheads="1"/>
          </p:cNvPicPr>
          <p:nvPr/>
        </p:nvPicPr>
        <p:blipFill>
          <a:blip r:embed="rId2"/>
          <a:srcRect/>
          <a:stretch>
            <a:fillRect/>
          </a:stretch>
        </p:blipFill>
        <p:spPr bwMode="auto">
          <a:xfrm>
            <a:off x="0" y="0"/>
            <a:ext cx="9144000" cy="2786058"/>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5500702"/>
            <a:ext cx="9144000" cy="1071570"/>
          </a:xfrm>
        </p:spPr>
        <p:txBody>
          <a:bodyPr>
            <a:normAutofit/>
          </a:bodyPr>
          <a:lstStyle/>
          <a:p>
            <a:pPr algn="ctr">
              <a:buNone/>
            </a:pPr>
            <a:r>
              <a:rPr lang="tr-TR" sz="2800" dirty="0" smtClean="0"/>
              <a:t>İSG Yönetiminde hedef kazaların mümkün olduğunca azaltılmasıdır</a:t>
            </a:r>
            <a:endParaRPr lang="tr-TR" sz="2800" dirty="0"/>
          </a:p>
        </p:txBody>
      </p:sp>
      <p:pic>
        <p:nvPicPr>
          <p:cNvPr id="7170" name="Picture 2"/>
          <p:cNvPicPr>
            <a:picLocks noChangeAspect="1" noChangeArrowheads="1"/>
          </p:cNvPicPr>
          <p:nvPr/>
        </p:nvPicPr>
        <p:blipFill>
          <a:blip r:embed="rId2"/>
          <a:srcRect/>
          <a:stretch>
            <a:fillRect/>
          </a:stretch>
        </p:blipFill>
        <p:spPr bwMode="auto">
          <a:xfrm>
            <a:off x="0" y="0"/>
            <a:ext cx="9144000" cy="5357826"/>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pPr>
              <a:buNone/>
            </a:pPr>
            <a:r>
              <a:rPr lang="tr-TR" sz="2800" b="1" dirty="0" smtClean="0"/>
              <a:t>         Sağlık ve Güvenlik İşaret ve Levhaları </a:t>
            </a:r>
          </a:p>
          <a:p>
            <a:pPr>
              <a:lnSpc>
                <a:spcPct val="150000"/>
              </a:lnSpc>
            </a:pPr>
            <a:r>
              <a:rPr lang="tr-TR" sz="2400" dirty="0" smtClean="0"/>
              <a:t>İşyerinde, risk değerlendirme sonuçları da dikkate alınarak sağlık ve güvenlik levhaları asılmalıdır. </a:t>
            </a:r>
          </a:p>
          <a:p>
            <a:pPr>
              <a:lnSpc>
                <a:spcPct val="150000"/>
              </a:lnSpc>
            </a:pPr>
            <a:r>
              <a:rPr lang="tr-TR" sz="2400" dirty="0" smtClean="0"/>
              <a:t>İşveren, işyerinde yapılan risk değerlendirmesi sonuçlarına göre; çalışma yöntemleri, iş organizasyonu ve toplu korunma önlemleriyle işyerindeki risklerin giderilemediği veya yeterince azaltılamadığı durumlarda, güvenlik ve sağlık işaret ve levhalarını bulundurmak ve uygun şekilde kullanmak zorundadır.</a:t>
            </a:r>
            <a:endParaRPr lang="tr-T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0"/>
            <a:ext cx="8229600" cy="5197493"/>
          </a:xfrm>
        </p:spPr>
        <p:txBody>
          <a:bodyPr>
            <a:normAutofit/>
          </a:bodyPr>
          <a:lstStyle/>
          <a:p>
            <a:pPr>
              <a:lnSpc>
                <a:spcPct val="150000"/>
              </a:lnSpc>
              <a:buNone/>
            </a:pPr>
            <a:r>
              <a:rPr lang="tr-TR" sz="2400" b="1" dirty="0" smtClean="0"/>
              <a:t>                            Yangın Söndürme Cihazları </a:t>
            </a:r>
          </a:p>
          <a:p>
            <a:pPr>
              <a:lnSpc>
                <a:spcPct val="150000"/>
              </a:lnSpc>
            </a:pPr>
            <a:r>
              <a:rPr lang="tr-TR" sz="2400" dirty="0" smtClean="0"/>
              <a:t>Yangın söndürme tüplerinin sayısı, risklere  göre belirlenip uygun yerlere konmalıdır. </a:t>
            </a:r>
          </a:p>
          <a:p>
            <a:pPr>
              <a:lnSpc>
                <a:spcPct val="150000"/>
              </a:lnSpc>
            </a:pPr>
            <a:r>
              <a:rPr lang="tr-TR" sz="2400" dirty="0" smtClean="0"/>
              <a:t>Yangın başlangıçlarında kullanılmak üzere yeteri kadar uygun, seyyar yangın söndürme cihazları bulundurulmalıdır. </a:t>
            </a:r>
          </a:p>
          <a:p>
            <a:pPr>
              <a:lnSpc>
                <a:spcPct val="150000"/>
              </a:lnSpc>
            </a:pPr>
            <a:r>
              <a:rPr lang="tr-TR" sz="2400" dirty="0" smtClean="0"/>
              <a:t>Bu cihazlar; işyerinde çıkabilecek yangınların çeşidine ve yapılan işin özelliği ile işyerinde kullanılan maddelerin cinsine etkili nitelikte olmalıdır. </a:t>
            </a:r>
            <a:endParaRPr lang="tr-TR" sz="2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lnSpcReduction="10000"/>
          </a:bodyPr>
          <a:lstStyle/>
          <a:p>
            <a:pPr algn="ctr">
              <a:buNone/>
            </a:pPr>
            <a:r>
              <a:rPr lang="tr-TR" sz="2800" b="1" dirty="0" smtClean="0"/>
              <a:t>   İş Sağlığı ve Güvenliği Politikası </a:t>
            </a:r>
          </a:p>
          <a:p>
            <a:pPr>
              <a:lnSpc>
                <a:spcPct val="150000"/>
              </a:lnSpc>
              <a:buNone/>
            </a:pPr>
            <a:r>
              <a:rPr lang="tr-TR" sz="2400" dirty="0" smtClean="0"/>
              <a:t>     İşyerinin en üst makamı tarafından onaylanmış bir iş sağlığı ve güvenliği politikası olmalıdır. İşletmenin, üst yönetim tarafından onaylanmış, tüm sağlık ve güvenlik hedeflerini ve bu performansını geliştirme taahhüdünü açıkça ortaya koyan bir iş sağlığı ve güvenliği politikası olmalıdır. </a:t>
            </a:r>
          </a:p>
          <a:p>
            <a:pPr>
              <a:buNone/>
            </a:pPr>
            <a:endParaRPr lang="tr-TR" sz="2400" dirty="0" smtClean="0"/>
          </a:p>
          <a:p>
            <a:pPr>
              <a:buNone/>
            </a:pPr>
            <a:r>
              <a:rPr lang="tr-TR" sz="2400" dirty="0" smtClean="0"/>
              <a:t>     </a:t>
            </a:r>
            <a:r>
              <a:rPr lang="tr-TR" sz="2400" u="sng" dirty="0" smtClean="0"/>
              <a:t>İşyerinin yönetimi, İSG politikasını oluştururken aşağıdaki hususları dikkate almalıdır; </a:t>
            </a:r>
          </a:p>
          <a:p>
            <a:r>
              <a:rPr lang="tr-TR" sz="2400" dirty="0" smtClean="0"/>
              <a:t>Bir bütün olarak kuruluşun iş alanıyla bağlantılı politika ve amaçları, </a:t>
            </a:r>
          </a:p>
          <a:p>
            <a:r>
              <a:rPr lang="tr-TR" sz="2400" dirty="0" smtClean="0"/>
              <a:t>Organizasyonun İSG teknikleri,</a:t>
            </a:r>
            <a:endParaRPr lang="tr-TR" sz="2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42984"/>
            <a:ext cx="8229600" cy="4983179"/>
          </a:xfrm>
        </p:spPr>
        <p:txBody>
          <a:bodyPr>
            <a:normAutofit/>
          </a:bodyPr>
          <a:lstStyle/>
          <a:p>
            <a:pPr>
              <a:lnSpc>
                <a:spcPct val="150000"/>
              </a:lnSpc>
            </a:pPr>
            <a:r>
              <a:rPr lang="tr-TR" sz="2400" dirty="0" smtClean="0"/>
              <a:t>Kanuni ve diğer gerekler, </a:t>
            </a:r>
          </a:p>
          <a:p>
            <a:pPr>
              <a:lnSpc>
                <a:spcPct val="150000"/>
              </a:lnSpc>
            </a:pPr>
            <a:r>
              <a:rPr lang="tr-TR" sz="2400" dirty="0" smtClean="0"/>
              <a:t>Organizasyonun geçmiş ve şimdiki İSG performansı, </a:t>
            </a:r>
          </a:p>
          <a:p>
            <a:pPr>
              <a:lnSpc>
                <a:spcPct val="150000"/>
              </a:lnSpc>
            </a:pPr>
            <a:r>
              <a:rPr lang="tr-TR" sz="2400" dirty="0" smtClean="0"/>
              <a:t>Diğer ilgili tarafların ihtiyaçları, </a:t>
            </a:r>
          </a:p>
          <a:p>
            <a:pPr>
              <a:lnSpc>
                <a:spcPct val="150000"/>
              </a:lnSpc>
            </a:pPr>
            <a:r>
              <a:rPr lang="tr-TR" sz="2400" dirty="0" smtClean="0"/>
              <a:t>Sürekli iyileştirme için fırsatlar ve ihtiyaçlar, </a:t>
            </a:r>
          </a:p>
          <a:p>
            <a:pPr>
              <a:lnSpc>
                <a:spcPct val="150000"/>
              </a:lnSpc>
            </a:pPr>
            <a:r>
              <a:rPr lang="tr-TR" sz="2400" dirty="0" smtClean="0"/>
              <a:t>İhtiyaç duyulan kaynaklar, </a:t>
            </a:r>
          </a:p>
          <a:p>
            <a:pPr>
              <a:lnSpc>
                <a:spcPct val="150000"/>
              </a:lnSpc>
            </a:pPr>
            <a:r>
              <a:rPr lang="tr-TR" sz="2400" dirty="0" smtClean="0"/>
              <a:t>Çalışanların katkıları,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85860"/>
            <a:ext cx="8229600" cy="4840303"/>
          </a:xfrm>
        </p:spPr>
        <p:txBody>
          <a:bodyPr/>
          <a:lstStyle/>
          <a:p>
            <a:pPr algn="ctr">
              <a:buNone/>
            </a:pPr>
            <a:r>
              <a:rPr lang="tr-TR" sz="2800" b="1" dirty="0" smtClean="0"/>
              <a:t>İş Sağlığı ve Güvenliğinde Planlama </a:t>
            </a:r>
          </a:p>
          <a:p>
            <a:pPr>
              <a:lnSpc>
                <a:spcPct val="150000"/>
              </a:lnSpc>
              <a:buNone/>
            </a:pPr>
            <a:r>
              <a:rPr lang="tr-TR" sz="2400" dirty="0" smtClean="0"/>
              <a:t>     Tehlikelerin saptanması, risklerin belirlenmesi ve gerekli önlemlerin alınması için yapılması gerekenler belirlenmelidir. </a:t>
            </a:r>
          </a:p>
          <a:p>
            <a:pPr>
              <a:lnSpc>
                <a:spcPct val="150000"/>
              </a:lnSpc>
              <a:buNone/>
            </a:pPr>
            <a:r>
              <a:rPr lang="tr-TR" sz="2400" dirty="0" smtClean="0"/>
              <a:t>     Her düzey ve faaliyet için İSG hedefleri belirlenmelidir. </a:t>
            </a:r>
          </a:p>
          <a:p>
            <a:pPr>
              <a:lnSpc>
                <a:spcPct val="150000"/>
              </a:lnSpc>
              <a:buNone/>
            </a:pPr>
            <a:r>
              <a:rPr lang="tr-TR" sz="2400" dirty="0" smtClean="0"/>
              <a:t>     Kuruluş, acil durumlara hazırlıklı ve gerekli önlemler için planlara sahip olmalıdır.</a:t>
            </a:r>
            <a:endParaRPr lang="tr-TR" sz="24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56"/>
            <a:ext cx="8229600" cy="5411807"/>
          </a:xfrm>
        </p:spPr>
        <p:txBody>
          <a:bodyPr>
            <a:normAutofit lnSpcReduction="10000"/>
          </a:bodyPr>
          <a:lstStyle/>
          <a:p>
            <a:pPr>
              <a:lnSpc>
                <a:spcPct val="150000"/>
              </a:lnSpc>
              <a:buNone/>
            </a:pPr>
            <a:r>
              <a:rPr lang="tr-TR" sz="2400" dirty="0" smtClean="0"/>
              <a:t>Planlama aşamasında yapılması gerekenler: </a:t>
            </a:r>
          </a:p>
          <a:p>
            <a:pPr>
              <a:lnSpc>
                <a:spcPct val="150000"/>
              </a:lnSpc>
            </a:pPr>
            <a:r>
              <a:rPr lang="tr-TR" sz="2400" dirty="0" smtClean="0"/>
              <a:t>Yapı ve sorumluluk,</a:t>
            </a:r>
          </a:p>
          <a:p>
            <a:pPr>
              <a:lnSpc>
                <a:spcPct val="150000"/>
              </a:lnSpc>
            </a:pPr>
            <a:r>
              <a:rPr lang="tr-TR" sz="2400" dirty="0" smtClean="0"/>
              <a:t>Eğitim, bilinç ve yeterlilik, </a:t>
            </a:r>
          </a:p>
          <a:p>
            <a:pPr>
              <a:lnSpc>
                <a:spcPct val="150000"/>
              </a:lnSpc>
            </a:pPr>
            <a:r>
              <a:rPr lang="tr-TR" sz="2400" dirty="0" smtClean="0"/>
              <a:t>İletişim, </a:t>
            </a:r>
          </a:p>
          <a:p>
            <a:pPr>
              <a:lnSpc>
                <a:spcPct val="150000"/>
              </a:lnSpc>
            </a:pPr>
            <a:r>
              <a:rPr lang="tr-TR" sz="2400" dirty="0" err="1" smtClean="0"/>
              <a:t>Dökümantasyon</a:t>
            </a:r>
            <a:r>
              <a:rPr lang="tr-TR" sz="2400" dirty="0" smtClean="0"/>
              <a:t>, </a:t>
            </a:r>
          </a:p>
          <a:p>
            <a:pPr>
              <a:lnSpc>
                <a:spcPct val="150000"/>
              </a:lnSpc>
            </a:pPr>
            <a:r>
              <a:rPr lang="tr-TR" sz="2400" dirty="0" err="1" smtClean="0"/>
              <a:t>Dökümantasyon</a:t>
            </a:r>
            <a:r>
              <a:rPr lang="tr-TR" sz="2400" dirty="0" smtClean="0"/>
              <a:t> ve veri kontrolü, </a:t>
            </a:r>
          </a:p>
          <a:p>
            <a:pPr>
              <a:lnSpc>
                <a:spcPct val="150000"/>
              </a:lnSpc>
            </a:pPr>
            <a:r>
              <a:rPr lang="tr-TR" sz="2400" dirty="0" smtClean="0"/>
              <a:t>Çalıştırma kontrolü, </a:t>
            </a:r>
          </a:p>
          <a:p>
            <a:pPr>
              <a:lnSpc>
                <a:spcPct val="150000"/>
              </a:lnSpc>
            </a:pPr>
            <a:r>
              <a:rPr lang="tr-TR" sz="2400" dirty="0" smtClean="0"/>
              <a:t>Acil durum hazırlığı ve bu hallerde yapılması gerekenlerin belirlenmesi</a:t>
            </a:r>
            <a:endParaRPr lang="tr-TR" sz="24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85860"/>
            <a:ext cx="8229600" cy="4840303"/>
          </a:xfrm>
        </p:spPr>
        <p:txBody>
          <a:bodyPr/>
          <a:lstStyle/>
          <a:p>
            <a:pPr algn="ctr">
              <a:buNone/>
            </a:pPr>
            <a:r>
              <a:rPr lang="tr-TR" sz="2800" b="1" dirty="0" smtClean="0"/>
              <a:t>Uygulama ve İletişim </a:t>
            </a:r>
          </a:p>
          <a:p>
            <a:pPr>
              <a:lnSpc>
                <a:spcPct val="150000"/>
              </a:lnSpc>
            </a:pPr>
            <a:r>
              <a:rPr lang="tr-TR" sz="2400" dirty="0" smtClean="0"/>
              <a:t>Kuruluşta, iki yönlü iletişim sağlanmalıdır. </a:t>
            </a:r>
          </a:p>
          <a:p>
            <a:pPr>
              <a:lnSpc>
                <a:spcPct val="150000"/>
              </a:lnSpc>
            </a:pPr>
            <a:r>
              <a:rPr lang="tr-TR" sz="2400" dirty="0" smtClean="0"/>
              <a:t>En büyük sorumluluk üst yönetimindir.</a:t>
            </a:r>
          </a:p>
          <a:p>
            <a:pPr>
              <a:lnSpc>
                <a:spcPct val="150000"/>
              </a:lnSpc>
            </a:pPr>
            <a:r>
              <a:rPr lang="tr-TR" sz="2400" dirty="0" smtClean="0"/>
              <a:t>Risk altındaki her personel de iş sağlığı ve güvenliği ile ilgili uygulamalara katılmalıdır.</a:t>
            </a:r>
            <a:endParaRPr lang="tr-T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a:bodyPr>
          <a:lstStyle/>
          <a:p>
            <a:pPr>
              <a:lnSpc>
                <a:spcPct val="150000"/>
              </a:lnSpc>
            </a:pPr>
            <a:r>
              <a:rPr lang="tr-TR" sz="2400" dirty="0" smtClean="0"/>
              <a:t>Üretim tekniklerinde meydana gelen gelişmeler sonucunda işverene bağımlı ve ücret karşılığında çalışan işçi sınıfı fabrikalarda yeni riskler ile karşılaşmışlardır. </a:t>
            </a:r>
          </a:p>
          <a:p>
            <a:pPr>
              <a:lnSpc>
                <a:spcPct val="150000"/>
              </a:lnSpc>
            </a:pPr>
            <a:r>
              <a:rPr lang="tr-TR" sz="2400" dirty="0" smtClean="0"/>
              <a:t>Dolayısıyla, sanayi devrimi beraberinde yeni sağlık ve güvenlik sorunlarını da getirmiştir. </a:t>
            </a:r>
          </a:p>
          <a:p>
            <a:pPr>
              <a:lnSpc>
                <a:spcPct val="150000"/>
              </a:lnSpc>
            </a:pPr>
            <a:r>
              <a:rPr lang="tr-TR" sz="2400" dirty="0" smtClean="0"/>
              <a:t>Bu dönemde çalışma sürelerinin çok uzaması çocuk işçilerin çalıştırılması ve çalışma şartlarının ağırlaşmasına bağlı olarak, devletin çalışma hayatına müdahale etmesi gündeme gelmiştir.</a:t>
            </a:r>
            <a:endParaRPr lang="tr-TR" sz="24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a:bodyPr>
          <a:lstStyle/>
          <a:p>
            <a:pPr algn="ctr">
              <a:buNone/>
            </a:pPr>
            <a:r>
              <a:rPr lang="tr-TR" sz="2800" b="1" dirty="0" smtClean="0"/>
              <a:t> Kontrol ve Düzeltici Faaliyetler </a:t>
            </a:r>
          </a:p>
          <a:p>
            <a:pPr>
              <a:lnSpc>
                <a:spcPct val="150000"/>
              </a:lnSpc>
            </a:pPr>
            <a:r>
              <a:rPr lang="tr-TR" sz="2400" dirty="0" smtClean="0"/>
              <a:t>Hedef veya hedeflere ulaşılıp ulaşılmadığının kontrolü. </a:t>
            </a:r>
          </a:p>
          <a:p>
            <a:pPr>
              <a:lnSpc>
                <a:spcPct val="150000"/>
              </a:lnSpc>
            </a:pPr>
            <a:r>
              <a:rPr lang="tr-TR" sz="2400" dirty="0" smtClean="0"/>
              <a:t>İç talimatlar ve yönergelerin gözden geçirilmesi. </a:t>
            </a:r>
          </a:p>
          <a:p>
            <a:pPr>
              <a:lnSpc>
                <a:spcPct val="150000"/>
              </a:lnSpc>
            </a:pPr>
            <a:r>
              <a:rPr lang="tr-TR" sz="2400" dirty="0" smtClean="0"/>
              <a:t>Olası sapmaların tespit edilmesi ve kaydedilmesi. </a:t>
            </a:r>
          </a:p>
          <a:p>
            <a:pPr>
              <a:lnSpc>
                <a:spcPct val="150000"/>
              </a:lnSpc>
            </a:pPr>
            <a:r>
              <a:rPr lang="tr-TR" sz="2400" dirty="0" smtClean="0"/>
              <a:t>İlgili kişilerin bilgilendirilmesi. </a:t>
            </a:r>
          </a:p>
          <a:p>
            <a:pPr>
              <a:lnSpc>
                <a:spcPct val="150000"/>
              </a:lnSpc>
            </a:pPr>
            <a:r>
              <a:rPr lang="tr-TR" sz="2400" dirty="0" smtClean="0"/>
              <a:t>Kalıcı bir denetleme sisteminin kurulması. </a:t>
            </a:r>
          </a:p>
          <a:p>
            <a:pPr>
              <a:lnSpc>
                <a:spcPct val="150000"/>
              </a:lnSpc>
            </a:pPr>
            <a:r>
              <a:rPr lang="tr-TR" sz="2400" dirty="0" smtClean="0"/>
              <a:t>Etkili önlemlerin standartlaştırılması. </a:t>
            </a:r>
          </a:p>
          <a:p>
            <a:pPr>
              <a:lnSpc>
                <a:spcPct val="150000"/>
              </a:lnSpc>
            </a:pPr>
            <a:r>
              <a:rPr lang="tr-TR" sz="2400" dirty="0" smtClean="0"/>
              <a:t>Gerekli eğitim ve yönlendirmelerinin sağlanması.</a:t>
            </a:r>
            <a:endParaRPr lang="tr-TR" sz="24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85860"/>
            <a:ext cx="8229600" cy="4840303"/>
          </a:xfrm>
        </p:spPr>
        <p:txBody>
          <a:bodyPr/>
          <a:lstStyle/>
          <a:p>
            <a:pPr algn="ctr">
              <a:buNone/>
            </a:pPr>
            <a:r>
              <a:rPr lang="tr-TR" sz="2800" b="1" dirty="0" smtClean="0"/>
              <a:t>Yönetimin Gözden Geçirilmesi </a:t>
            </a:r>
          </a:p>
          <a:p>
            <a:pPr>
              <a:lnSpc>
                <a:spcPct val="150000"/>
              </a:lnSpc>
            </a:pPr>
            <a:r>
              <a:rPr lang="tr-TR" sz="2400" dirty="0" smtClean="0"/>
              <a:t>Üst yönetim, İSG yönetim sistemini; uygunluk ve etkinlik açısından belirli aralıklarla gözden geçirmelidir. </a:t>
            </a:r>
          </a:p>
          <a:p>
            <a:pPr>
              <a:lnSpc>
                <a:spcPct val="150000"/>
              </a:lnSpc>
            </a:pPr>
            <a:r>
              <a:rPr lang="tr-TR" sz="2400" dirty="0" smtClean="0"/>
              <a:t>Yönetimin gözden geçirmesi sonucunda, iş sağlığı ve güvenliği yönetim sistemi politika, hedefler ve diğer elemanlarında yapılabilecek değişikliklere olan ihtiyaç belirlenmelidir.</a:t>
            </a:r>
            <a:endParaRPr lang="tr-TR" sz="24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42984"/>
            <a:ext cx="8229600" cy="4983179"/>
          </a:xfrm>
        </p:spPr>
        <p:txBody>
          <a:bodyPr>
            <a:normAutofit/>
          </a:bodyPr>
          <a:lstStyle/>
          <a:p>
            <a:pPr>
              <a:lnSpc>
                <a:spcPct val="150000"/>
              </a:lnSpc>
              <a:buNone/>
            </a:pPr>
            <a:r>
              <a:rPr lang="tr-TR" sz="2400" u="sng" dirty="0" smtClean="0"/>
              <a:t>İSG yönetim sistemini gözden geçirirken yönetim; </a:t>
            </a:r>
          </a:p>
          <a:p>
            <a:pPr>
              <a:lnSpc>
                <a:spcPct val="150000"/>
              </a:lnSpc>
            </a:pPr>
            <a:r>
              <a:rPr lang="tr-TR" sz="2400" dirty="0" smtClean="0"/>
              <a:t>Mevzuat değişikliklerinin, </a:t>
            </a:r>
          </a:p>
          <a:p>
            <a:pPr>
              <a:lnSpc>
                <a:spcPct val="150000"/>
              </a:lnSpc>
            </a:pPr>
            <a:r>
              <a:rPr lang="tr-TR" sz="2400" dirty="0" smtClean="0"/>
              <a:t>İlgili tarafların beklenti ve yükümlülüklerindeki değişikliklerin, </a:t>
            </a:r>
          </a:p>
          <a:p>
            <a:pPr>
              <a:lnSpc>
                <a:spcPct val="150000"/>
              </a:lnSpc>
            </a:pPr>
            <a:r>
              <a:rPr lang="tr-TR" sz="2400" dirty="0" smtClean="0"/>
              <a:t>Kuruluşun ürün ve faaliyetlerindeki değişikliklerin, </a:t>
            </a:r>
          </a:p>
          <a:p>
            <a:pPr>
              <a:lnSpc>
                <a:spcPct val="150000"/>
              </a:lnSpc>
            </a:pPr>
            <a:r>
              <a:rPr lang="tr-TR" sz="2400" dirty="0" smtClean="0"/>
              <a:t>Bilim ve teknolojideki ilerlemenin, </a:t>
            </a:r>
          </a:p>
          <a:p>
            <a:pPr>
              <a:lnSpc>
                <a:spcPct val="150000"/>
              </a:lnSpc>
            </a:pPr>
            <a:r>
              <a:rPr lang="tr-TR" sz="2400" dirty="0" smtClean="0"/>
              <a:t>İSG ile ilgili olaylardan alınan derslerin,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a:bodyPr>
          <a:lstStyle/>
          <a:p>
            <a:pPr algn="ctr">
              <a:buNone/>
            </a:pPr>
            <a:r>
              <a:rPr lang="tr-TR" sz="2800" b="1" dirty="0" smtClean="0"/>
              <a:t>İşyerlerinin Önemli Riskleri </a:t>
            </a:r>
          </a:p>
          <a:p>
            <a:pPr>
              <a:lnSpc>
                <a:spcPct val="150000"/>
              </a:lnSpc>
            </a:pPr>
            <a:r>
              <a:rPr lang="tr-TR" sz="2400" dirty="0" smtClean="0"/>
              <a:t>ILO (Uluslararası Çalışma Örgütü) ya göre; risk,“belli bir dönemde veya koşullar altında istenmeyen olayın ortaya çıkma olasılığı, çevre koşullarına göre sıklık ve olasılık” olarak ifade edilmiştir. </a:t>
            </a:r>
          </a:p>
          <a:p>
            <a:pPr>
              <a:lnSpc>
                <a:spcPct val="150000"/>
              </a:lnSpc>
            </a:pPr>
            <a:r>
              <a:rPr lang="tr-TR" sz="2400" dirty="0" smtClean="0"/>
              <a:t>Yürürlükte bulunan mevzuat hükümlerine göre; işverenlere işyerlerinde “risk değerlendirme” si yapma ve alınan sonuçlara göre gerekli sağlık ve güvenlik önlemlerini belirleme zorunluluğunu getirmiştir.</a:t>
            </a:r>
            <a:endParaRPr lang="tr-TR" sz="24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357166"/>
            <a:ext cx="8643998" cy="6143668"/>
          </a:xfrm>
        </p:spPr>
        <p:txBody>
          <a:bodyPr>
            <a:normAutofit fontScale="85000" lnSpcReduction="20000"/>
          </a:bodyPr>
          <a:lstStyle/>
          <a:p>
            <a:pPr>
              <a:buNone/>
            </a:pPr>
            <a:r>
              <a:rPr lang="tr-TR" sz="3300" b="1" dirty="0" smtClean="0"/>
              <a:t>    İşveren; </a:t>
            </a:r>
          </a:p>
          <a:p>
            <a:r>
              <a:rPr lang="tr-TR" sz="3100" dirty="0" smtClean="0"/>
              <a:t>İşyerinde risklerden özel olarak etkilenebilecek işçi gruplarının durumunu da kapsayacak şekilde sağlık ve güvenlik yönünden risk değerlendirmesi yapmakla, </a:t>
            </a:r>
          </a:p>
          <a:p>
            <a:r>
              <a:rPr lang="tr-TR" sz="3100" dirty="0" smtClean="0"/>
              <a:t>Risk değerlendirmesi sonucuna göre, alınması gereken koruyucu önlemlere ve kullanılması gereken koruyucu ekipmana karar vermekle, </a:t>
            </a:r>
          </a:p>
          <a:p>
            <a:r>
              <a:rPr lang="tr-TR" sz="3100" dirty="0" smtClean="0"/>
              <a:t>Patlayıcı ortamdan kaynaklanan özel risklerin değerlendirmesini yapmakla, </a:t>
            </a:r>
          </a:p>
          <a:p>
            <a:r>
              <a:rPr lang="tr-TR" sz="3100" dirty="0" smtClean="0"/>
              <a:t>Kanserojen ve </a:t>
            </a:r>
            <a:r>
              <a:rPr lang="tr-TR" sz="3100" dirty="0" err="1" smtClean="0"/>
              <a:t>mutajen</a:t>
            </a:r>
            <a:r>
              <a:rPr lang="tr-TR" sz="3100" dirty="0" smtClean="0"/>
              <a:t> maddelere </a:t>
            </a:r>
            <a:r>
              <a:rPr lang="tr-TR" sz="3100" dirty="0" err="1" smtClean="0"/>
              <a:t>maruziyet</a:t>
            </a:r>
            <a:r>
              <a:rPr lang="tr-TR" sz="3100" dirty="0" smtClean="0"/>
              <a:t> riski bulunan işlerde çalışanların, bu maddelere </a:t>
            </a:r>
            <a:r>
              <a:rPr lang="tr-TR" sz="3100" dirty="0" err="1" smtClean="0"/>
              <a:t>maruziyet</a:t>
            </a:r>
            <a:r>
              <a:rPr lang="tr-TR" sz="3100" dirty="0" smtClean="0"/>
              <a:t> şekli, </a:t>
            </a:r>
            <a:r>
              <a:rPr lang="tr-TR" sz="3100" dirty="0" err="1" smtClean="0"/>
              <a:t>maruziyet</a:t>
            </a:r>
            <a:r>
              <a:rPr lang="tr-TR" sz="3100" dirty="0" smtClean="0"/>
              <a:t> miktarını ve </a:t>
            </a:r>
            <a:r>
              <a:rPr lang="tr-TR" sz="3100" dirty="0" err="1" smtClean="0"/>
              <a:t>maruziyet</a:t>
            </a:r>
            <a:r>
              <a:rPr lang="tr-TR" sz="3100" dirty="0" smtClean="0"/>
              <a:t> süresini belirleyerek risk değerlendirmesi yapmakla, </a:t>
            </a:r>
          </a:p>
          <a:p>
            <a:r>
              <a:rPr lang="tr-TR" sz="3100" dirty="0" smtClean="0"/>
              <a:t>İşyerinde tehlikeli kimyasal madde bulunup bulunmadığını tespit etmek ve tehlikeli kimyasal madde bulunması halinde risk değerlendirmesi yapmakla,</a:t>
            </a:r>
            <a:endParaRPr lang="tr-TR" sz="31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290"/>
            <a:ext cx="8643998" cy="6357982"/>
          </a:xfrm>
        </p:spPr>
        <p:txBody>
          <a:bodyPr>
            <a:noAutofit/>
          </a:bodyPr>
          <a:lstStyle/>
          <a:p>
            <a:r>
              <a:rPr lang="tr-TR" sz="2400" dirty="0" smtClean="0"/>
              <a:t>İşveren, işyerindeki sağlık ve güvenlik risklerini önlemek ve koruyucu hizmetleri yürütmek üzere, işyerinden bir veya birden fazla kişiyi görevlendirmek zorundadır. </a:t>
            </a:r>
          </a:p>
          <a:p>
            <a:r>
              <a:rPr lang="tr-TR" sz="2400" dirty="0" smtClean="0"/>
              <a:t>Sağlık ve güvenlikle görevli kişiler, işyerinde bu görevlerini yürütmeleri nedeniyle hiçbir şekilde dezavantajlı duruma düşmezler. Bu kişilere, söz konusu görevlerini yapabilmeleri için yeterli zaman verilir. </a:t>
            </a:r>
          </a:p>
          <a:p>
            <a:r>
              <a:rPr lang="tr-TR" sz="2400" dirty="0" smtClean="0"/>
              <a:t>İşyerinde bu görevleri yürütebilecek nitelikte personel bulunmaması halinde, işveren dışarıdan bu konuda yeterlik belgesi olan uzman kişi veya kuruluşlardan hizmet alır. </a:t>
            </a:r>
          </a:p>
          <a:p>
            <a:r>
              <a:rPr lang="tr-TR" sz="2400" dirty="0" smtClean="0"/>
              <a:t>Görevlendirilen kişilerin veya dışarıdan hizmet alınan kişi veya kuruluşların sayısı; işyerinin büyüklüğü, maruz kalınabilecek tehlikeler ve işçilerin işyerindeki dağılımı dikkate alınarak koruyucu ve önleyici çalışmaların organizasyonunu yapmaya ve yürütmeye yeterli olmalıdır.</a:t>
            </a:r>
            <a:endParaRPr lang="tr-TR" sz="24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340369"/>
          </a:xfrm>
        </p:spPr>
        <p:txBody>
          <a:bodyPr/>
          <a:lstStyle/>
          <a:p>
            <a:pPr>
              <a:buNone/>
            </a:pPr>
            <a:r>
              <a:rPr lang="tr-TR" sz="2800" b="1" dirty="0" smtClean="0"/>
              <a:t>   İŞ GÜVENLİĞİNE YÖNELİK SAĞLIK KONTROLLERİ </a:t>
            </a:r>
          </a:p>
          <a:p>
            <a:pPr>
              <a:lnSpc>
                <a:spcPct val="150000"/>
              </a:lnSpc>
            </a:pPr>
            <a:r>
              <a:rPr lang="tr-TR" sz="2400" dirty="0" smtClean="0"/>
              <a:t>İş sağlığı ve güvenliği yönünden korunma politikalarının belirlenmesinde, teknik ve kişiye yönelik korunma uygulamalarının etkin bir şekilde gerçekleştirilmesi önem arz etmektedir. </a:t>
            </a:r>
          </a:p>
          <a:p>
            <a:pPr>
              <a:lnSpc>
                <a:spcPct val="150000"/>
              </a:lnSpc>
            </a:pPr>
            <a:r>
              <a:rPr lang="tr-TR" sz="2400" dirty="0" smtClean="0"/>
              <a:t>Öncelikle teknik uygulamaların gerçekleştirilmesi söz konusu olup kişiye yönelik olanların da ayrıca tıbbi ve teknik boyutu ele alınmalıdır.</a:t>
            </a:r>
            <a:endParaRPr lang="tr-TR" sz="24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a:bodyPr>
          <a:lstStyle/>
          <a:p>
            <a:pPr>
              <a:lnSpc>
                <a:spcPct val="150000"/>
              </a:lnSpc>
            </a:pPr>
            <a:r>
              <a:rPr lang="tr-TR" sz="2400" dirty="0" smtClean="0"/>
              <a:t>İşyerinde gerçekleştirilen sağlık gözetimi programları; çalışanın korunması, eğitilmesi ve izlenmesini sağlamaktadır. </a:t>
            </a:r>
          </a:p>
          <a:p>
            <a:pPr>
              <a:lnSpc>
                <a:spcPct val="150000"/>
              </a:lnSpc>
            </a:pPr>
            <a:r>
              <a:rPr lang="tr-TR" sz="2400" u="sng" dirty="0" smtClean="0"/>
              <a:t>Bu programlar;  </a:t>
            </a:r>
          </a:p>
          <a:p>
            <a:pPr>
              <a:lnSpc>
                <a:spcPct val="150000"/>
              </a:lnSpc>
            </a:pPr>
            <a:r>
              <a:rPr lang="tr-TR" sz="2400" dirty="0" smtClean="0"/>
              <a:t>Giriş muayeneleri, </a:t>
            </a:r>
          </a:p>
          <a:p>
            <a:pPr>
              <a:lnSpc>
                <a:spcPct val="150000"/>
              </a:lnSpc>
            </a:pPr>
            <a:r>
              <a:rPr lang="tr-TR" sz="2400" dirty="0" smtClean="0"/>
              <a:t>Aralıklı kontrol muayeneleri, </a:t>
            </a:r>
          </a:p>
          <a:p>
            <a:pPr>
              <a:lnSpc>
                <a:spcPct val="150000"/>
              </a:lnSpc>
            </a:pPr>
            <a:r>
              <a:rPr lang="tr-TR" sz="2400" dirty="0" smtClean="0"/>
              <a:t>Zararlı maddeler tarafından oluşturulan hastalığın erken belirtilerini ve derecesini belirlemek için özel testleri, </a:t>
            </a:r>
          </a:p>
          <a:p>
            <a:pPr>
              <a:lnSpc>
                <a:spcPct val="150000"/>
              </a:lnSpc>
            </a:pPr>
            <a:r>
              <a:rPr lang="tr-TR" sz="2400" dirty="0" smtClean="0"/>
              <a:t>Tıbbi tedavi ve kapsamlı bir kayıt sistemini içermektedir.</a:t>
            </a:r>
            <a:endParaRPr lang="tr-TR" sz="24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normAutofit/>
          </a:bodyPr>
          <a:lstStyle/>
          <a:p>
            <a:pPr>
              <a:lnSpc>
                <a:spcPct val="150000"/>
              </a:lnSpc>
            </a:pPr>
            <a:r>
              <a:rPr lang="tr-TR" sz="2400" dirty="0" smtClean="0"/>
              <a:t>Hastanelerde son iki yılda toplam 4 bin 470 iş kazası meydana geldi. Bu kazaların 9’u ölümle sonuçlandı.. </a:t>
            </a:r>
            <a:endParaRPr lang="tr-TR" sz="2400" dirty="0" smtClean="0"/>
          </a:p>
          <a:p>
            <a:pPr>
              <a:lnSpc>
                <a:spcPct val="150000"/>
              </a:lnSpc>
            </a:pPr>
            <a:r>
              <a:rPr lang="tr-TR" sz="2400" dirty="0" smtClean="0"/>
              <a:t>Yanık</a:t>
            </a:r>
            <a:r>
              <a:rPr lang="tr-TR" sz="2400" dirty="0" smtClean="0"/>
              <a:t>, aşırı ısı, ışık ve radyasyon, kırık, zehirlenme ve enfeksiyon, kırık, çıkık, şok, organ kaybı, ses titreşim ve basınç etkisi, hastanelerde meydana gelen iş kazalarını oluşturdu. </a:t>
            </a:r>
          </a:p>
          <a:p>
            <a:pPr>
              <a:lnSpc>
                <a:spcPct val="150000"/>
              </a:lnSpc>
            </a:pPr>
            <a:r>
              <a:rPr lang="tr-TR" sz="2400" dirty="0" smtClean="0"/>
              <a:t>2014’te 2 bin 327 iş kazasının meydana geldiği kamu ve özel hastaneler, bakım evi ve sağlık kurumlarında 806 yaralanma, 216 çıkık ve burkulma, 133 kırık, 8 beyin sarsıntısı ve iç yaralanma, 6 şok, 19 zehirlenme ve enfeksiyon meydana geldi. Son iki yılda da 9 ölümlü iş kazası </a:t>
            </a:r>
            <a:r>
              <a:rPr lang="tr-TR" sz="2400" dirty="0" smtClean="0"/>
              <a:t>yaşandı.</a:t>
            </a:r>
            <a:endParaRPr lang="tr-TR" sz="2400" dirty="0" smtClean="0"/>
          </a:p>
          <a:p>
            <a:pPr>
              <a:lnSpc>
                <a:spcPct val="150000"/>
              </a:lnSpc>
            </a:pPr>
            <a:endParaRPr lang="tr-TR" sz="2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normAutofit/>
          </a:bodyPr>
          <a:lstStyle/>
          <a:p>
            <a:pPr>
              <a:lnSpc>
                <a:spcPct val="150000"/>
              </a:lnSpc>
              <a:buNone/>
            </a:pPr>
            <a:r>
              <a:rPr lang="tr-TR" sz="2400" b="1" dirty="0" smtClean="0"/>
              <a:t>     6 kazada uzuv kaybı yaşandı</a:t>
            </a:r>
            <a:r>
              <a:rPr lang="tr-TR" sz="2400" dirty="0" smtClean="0"/>
              <a:t/>
            </a:r>
            <a:br>
              <a:rPr lang="tr-TR" sz="2400" dirty="0" smtClean="0"/>
            </a:br>
            <a:r>
              <a:rPr lang="tr-TR" sz="2400" dirty="0" smtClean="0"/>
              <a:t>Bakanın </a:t>
            </a:r>
            <a:r>
              <a:rPr lang="tr-TR" sz="2400" dirty="0" smtClean="0"/>
              <a:t>verdiği bilgiye göre, hastanelerde meydana gelen kazaların 2013’te 2’si, 2014 yılında ise 4’ü uzuv kaybı ile sonuçlandı. </a:t>
            </a:r>
            <a:endParaRPr lang="tr-TR" sz="2400" dirty="0" smtClean="0"/>
          </a:p>
          <a:p>
            <a:pPr>
              <a:lnSpc>
                <a:spcPct val="150000"/>
              </a:lnSpc>
              <a:buNone/>
            </a:pPr>
            <a:r>
              <a:rPr lang="tr-TR" sz="2400" dirty="0" smtClean="0"/>
              <a:t> </a:t>
            </a:r>
            <a:r>
              <a:rPr lang="tr-TR" sz="2400" dirty="0" smtClean="0"/>
              <a:t>    </a:t>
            </a:r>
            <a:r>
              <a:rPr lang="tr-TR" sz="2400" dirty="0" smtClean="0"/>
              <a:t>Yıllar </a:t>
            </a:r>
            <a:r>
              <a:rPr lang="tr-TR" sz="2400" dirty="0" smtClean="0"/>
              <a:t>itibariyle hastanelerde gerçekleşen ve sürekli iş göremezliğe yol açan 145 iş kazası meydana geldi . </a:t>
            </a:r>
            <a:endParaRPr lang="tr-TR" sz="2400" dirty="0" smtClean="0"/>
          </a:p>
          <a:p>
            <a:pPr>
              <a:lnSpc>
                <a:spcPct val="150000"/>
              </a:lnSpc>
              <a:buNone/>
            </a:pPr>
            <a:r>
              <a:rPr lang="tr-TR" sz="2400" dirty="0" smtClean="0"/>
              <a:t> </a:t>
            </a:r>
            <a:r>
              <a:rPr lang="tr-TR" sz="2400" dirty="0" smtClean="0"/>
              <a:t>    </a:t>
            </a:r>
            <a:r>
              <a:rPr lang="tr-TR" sz="2400" dirty="0" smtClean="0"/>
              <a:t>Bu </a:t>
            </a:r>
            <a:r>
              <a:rPr lang="tr-TR" sz="2400" dirty="0" smtClean="0"/>
              <a:t>kazaların 124’ü ölümle sonuçlandı. </a:t>
            </a:r>
            <a:endParaRPr lang="tr-TR" sz="2400" dirty="0" smtClean="0"/>
          </a:p>
          <a:p>
            <a:pPr>
              <a:lnSpc>
                <a:spcPct val="150000"/>
              </a:lnSpc>
              <a:buNone/>
            </a:pPr>
            <a:r>
              <a:rPr lang="tr-TR" sz="2400" dirty="0" smtClean="0"/>
              <a:t>     Biri </a:t>
            </a:r>
            <a:r>
              <a:rPr lang="tr-TR" sz="2400" dirty="0" smtClean="0"/>
              <a:t>malullük ile sonuçlanırken, 9 kişiye sürekli iş göremezlik geliri, 11 kişiye sürekli ölüm geliri bağlandı.</a:t>
            </a:r>
          </a:p>
          <a:p>
            <a:pPr>
              <a:lnSpc>
                <a:spcPct val="150000"/>
              </a:lnSpc>
            </a:pPr>
            <a:endParaRPr lang="tr-T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a:bodyPr>
          <a:lstStyle/>
          <a:p>
            <a:pPr>
              <a:lnSpc>
                <a:spcPct val="150000"/>
              </a:lnSpc>
            </a:pPr>
            <a:r>
              <a:rPr lang="tr-TR" sz="2400" dirty="0" smtClean="0"/>
              <a:t>İngiltere’ de </a:t>
            </a:r>
            <a:r>
              <a:rPr lang="tr-TR" sz="2400" dirty="0" err="1" smtClean="0"/>
              <a:t>Percival</a:t>
            </a:r>
            <a:r>
              <a:rPr lang="tr-TR" sz="2400" dirty="0" smtClean="0"/>
              <a:t> </a:t>
            </a:r>
            <a:r>
              <a:rPr lang="tr-TR" sz="2400" dirty="0" err="1" smtClean="0"/>
              <a:t>Pott</a:t>
            </a:r>
            <a:r>
              <a:rPr lang="tr-TR" sz="2400" dirty="0" smtClean="0"/>
              <a:t>’ un baca temizleme işinde çalışanların kanser hastalığına yakalanması konusunda yaptığı çalışmalar ve fabrikalarda baca temizleme işlerinde çocuk işçi çalıştırılması nedeni ile 1788 yılında Baca Temizleyicileri Kanunu çıkartılmıştır.</a:t>
            </a:r>
          </a:p>
          <a:p>
            <a:pPr>
              <a:lnSpc>
                <a:spcPct val="150000"/>
              </a:lnSpc>
            </a:pPr>
            <a:r>
              <a:rPr lang="tr-TR" sz="2400" dirty="0" smtClean="0"/>
              <a:t>Bu dönem itibari ile Robert </a:t>
            </a:r>
            <a:r>
              <a:rPr lang="tr-TR" sz="2400" dirty="0" err="1" smtClean="0"/>
              <a:t>Owen</a:t>
            </a:r>
            <a:r>
              <a:rPr lang="tr-TR" sz="2400" dirty="0" smtClean="0"/>
              <a:t>, fabrikasında çalışma sürelerini kısaltmış, belirli yaşın altındaki çocukları çalıştırmamış ve kendi fabrikasında işçilerin daha iyi şartlara kavuşması yönünde  dikkate değer çabaları olmuştur.</a:t>
            </a:r>
            <a:endParaRPr lang="tr-TR" sz="24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a:bodyPr>
          <a:lstStyle/>
          <a:p>
            <a:pPr algn="ctr">
              <a:buNone/>
            </a:pPr>
            <a:r>
              <a:rPr lang="tr-TR" sz="2800" b="1" dirty="0" smtClean="0"/>
              <a:t>Sağlık Muayeneleri </a:t>
            </a:r>
          </a:p>
          <a:p>
            <a:r>
              <a:rPr lang="tr-TR" sz="2400" dirty="0" smtClean="0"/>
              <a:t>İşyerinde oluşan sağlık risklerine karşı koruma uygulamalarından, çalışanlara yapılan sağlık muayeneleri başta gelmektedir. </a:t>
            </a:r>
          </a:p>
          <a:p>
            <a:pPr>
              <a:buNone/>
            </a:pPr>
            <a:r>
              <a:rPr lang="tr-TR" sz="2400" u="sng" dirty="0" smtClean="0"/>
              <a:t>  Sağlık muayenelerinin amaçlarını şu şekilde sıralayabiliriz:</a:t>
            </a:r>
          </a:p>
          <a:p>
            <a:r>
              <a:rPr lang="tr-TR" sz="2400" dirty="0" smtClean="0"/>
              <a:t>Meslek hastalıkları ve iş kazalarını önleme, </a:t>
            </a:r>
          </a:p>
          <a:p>
            <a:r>
              <a:rPr lang="tr-TR" sz="2400" dirty="0" smtClean="0"/>
              <a:t>İşle ilgili hastalıkları önleme, </a:t>
            </a:r>
          </a:p>
          <a:p>
            <a:r>
              <a:rPr lang="tr-TR" sz="2400" dirty="0" smtClean="0"/>
              <a:t>Çalışma ortamındaki sağlık risklerinin diğer çalışanlara yayılımını önleme, </a:t>
            </a:r>
          </a:p>
          <a:p>
            <a:r>
              <a:rPr lang="tr-TR" sz="2400" dirty="0" smtClean="0"/>
              <a:t>İşyerindeki tehlikeleri azaltma, </a:t>
            </a:r>
          </a:p>
          <a:p>
            <a:r>
              <a:rPr lang="tr-TR" sz="2400" dirty="0" smtClean="0"/>
              <a:t>Sağlığı geliştirme, </a:t>
            </a:r>
          </a:p>
          <a:p>
            <a:r>
              <a:rPr lang="tr-TR" sz="2400" dirty="0" smtClean="0"/>
              <a:t>Çevreyi geliştirmedir.</a:t>
            </a:r>
            <a:endParaRPr lang="tr-TR" sz="24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a:bodyPr>
          <a:lstStyle/>
          <a:p>
            <a:pPr>
              <a:lnSpc>
                <a:spcPct val="150000"/>
              </a:lnSpc>
            </a:pPr>
            <a:r>
              <a:rPr lang="tr-TR" sz="2400" u="sng" dirty="0" smtClean="0"/>
              <a:t>Sağlık muayeneleri sonucunda, aşağıda belirtilen değerlendirmeler yapılabilir: </a:t>
            </a:r>
          </a:p>
          <a:p>
            <a:pPr>
              <a:lnSpc>
                <a:spcPct val="150000"/>
              </a:lnSpc>
            </a:pPr>
            <a:r>
              <a:rPr lang="tr-TR" sz="2400" dirty="0" smtClean="0"/>
              <a:t>Meslek hastalıklarını yansıtma, </a:t>
            </a:r>
          </a:p>
          <a:p>
            <a:pPr>
              <a:lnSpc>
                <a:spcPct val="150000"/>
              </a:lnSpc>
            </a:pPr>
            <a:r>
              <a:rPr lang="tr-TR" sz="2400" dirty="0" smtClean="0"/>
              <a:t>İşle ilgili sağlık etkilerini izleme, </a:t>
            </a:r>
          </a:p>
          <a:p>
            <a:pPr>
              <a:lnSpc>
                <a:spcPct val="150000"/>
              </a:lnSpc>
            </a:pPr>
            <a:r>
              <a:rPr lang="tr-TR" sz="2400" dirty="0" smtClean="0"/>
              <a:t>İşe uyumu değerlendirme, </a:t>
            </a:r>
          </a:p>
          <a:p>
            <a:pPr>
              <a:lnSpc>
                <a:spcPct val="150000"/>
              </a:lnSpc>
            </a:pPr>
            <a:r>
              <a:rPr lang="tr-TR" sz="2400" dirty="0" smtClean="0"/>
              <a:t>Çalışma ortamını geliştirmek için ölçümleri değerlendirme, </a:t>
            </a:r>
          </a:p>
          <a:p>
            <a:pPr>
              <a:lnSpc>
                <a:spcPct val="150000"/>
              </a:lnSpc>
            </a:pPr>
            <a:r>
              <a:rPr lang="tr-TR" sz="2400" dirty="0" smtClean="0"/>
              <a:t>Genel hastalıkları yansıtma, </a:t>
            </a:r>
          </a:p>
          <a:p>
            <a:pPr>
              <a:lnSpc>
                <a:spcPct val="150000"/>
              </a:lnSpc>
            </a:pPr>
            <a:r>
              <a:rPr lang="tr-TR" sz="2400" dirty="0" smtClean="0"/>
              <a:t>Sağlık eğitimi</a:t>
            </a:r>
            <a:endParaRPr lang="tr-TR" sz="24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0"/>
            <a:ext cx="8229600" cy="5197493"/>
          </a:xfrm>
        </p:spPr>
        <p:txBody>
          <a:bodyPr>
            <a:normAutofit/>
          </a:bodyPr>
          <a:lstStyle/>
          <a:p>
            <a:pPr algn="ctr">
              <a:buNone/>
            </a:pPr>
            <a:r>
              <a:rPr lang="tr-TR" sz="2800" b="1" dirty="0" smtClean="0"/>
              <a:t>İşe Giriş Muayeneleri </a:t>
            </a:r>
          </a:p>
          <a:p>
            <a:r>
              <a:rPr lang="tr-TR" sz="2400" dirty="0" smtClean="0"/>
              <a:t>Bir işyerinde çalışacakların işe alınmalarından önce işyeri hekimi tarafından sağlık muayenesinden geçirilmeleri; işe elverişli olanların ve olmayanların ayrılmaları iş sağlığı biliminin temel kurallarındandır. </a:t>
            </a:r>
          </a:p>
          <a:p>
            <a:r>
              <a:rPr lang="tr-TR" sz="2400" dirty="0" smtClean="0"/>
              <a:t>İşe giriş muayenelerinin başarılı olması ve bir anlam taşıması için amacına uygun olarak yapılmalıdır. </a:t>
            </a:r>
          </a:p>
          <a:p>
            <a:r>
              <a:rPr lang="tr-TR" sz="2400" dirty="0" smtClean="0"/>
              <a:t>İşe giriş muayeneleri; çalışılacak iş türü, özellikleri ve olumsuz etkenler göz önünde tutularak yapılmalıdır</a:t>
            </a:r>
            <a:endParaRPr lang="tr-TR" sz="24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85728"/>
            <a:ext cx="8229600" cy="6072230"/>
          </a:xfrm>
        </p:spPr>
        <p:txBody>
          <a:bodyPr>
            <a:normAutofit/>
          </a:bodyPr>
          <a:lstStyle/>
          <a:p>
            <a:r>
              <a:rPr lang="tr-TR" sz="2400" dirty="0" smtClean="0"/>
              <a:t>İşe giriş muayenesinde çalışanın fizyolojik ve psikolojik yetenekleri değerlendirilmelidir. </a:t>
            </a:r>
          </a:p>
          <a:p>
            <a:r>
              <a:rPr lang="tr-TR" sz="2400" dirty="0" smtClean="0"/>
              <a:t>Sağlık sakıncası olan madde ve etkenler dikkate alınmalıdır. </a:t>
            </a:r>
          </a:p>
          <a:p>
            <a:r>
              <a:rPr lang="tr-TR" sz="2400" dirty="0" smtClean="0"/>
              <a:t>Yetenekleri ölçüsünde uygun işçiye uygun işin sağlanması yönünde değerlendirme yapılmalı, özürlü veya kronik hastalığı olması nedeniyle mevcut işe uygun olmayan işçi yerleştirilmemeli, eğer sorun üretim biçiminden kaynaklanıyorsa uygun olmayan üretim biçimi değiştirilerek işçi işe yerleştirilmelidir. </a:t>
            </a:r>
          </a:p>
          <a:p>
            <a:r>
              <a:rPr lang="tr-TR" sz="2400" dirty="0" smtClean="0"/>
              <a:t>Bu nedenle işe giriş muayenesinde durum tespiti yapılarak her yerde çalıştırılması uygun olmayan engelliler ve kronik hastalığı olan risk grupları tespit edilmelidir. </a:t>
            </a:r>
          </a:p>
          <a:p>
            <a:r>
              <a:rPr lang="tr-TR" sz="2400" dirty="0" smtClean="0"/>
              <a:t>Yasa gereğince ağır ve tehlikeli işlerde çalışanlar, çocuk ve genç işçiler ile bazı durumlarda kadın işçilere işe girişte bir rapor düzenlenmelidir.</a:t>
            </a:r>
            <a:endParaRPr lang="tr-TR" sz="24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500174"/>
            <a:ext cx="8229600" cy="4268799"/>
          </a:xfrm>
        </p:spPr>
        <p:txBody>
          <a:bodyPr>
            <a:normAutofit/>
          </a:bodyPr>
          <a:lstStyle/>
          <a:p>
            <a:pPr>
              <a:lnSpc>
                <a:spcPct val="150000"/>
              </a:lnSpc>
              <a:buNone/>
            </a:pPr>
            <a:r>
              <a:rPr lang="tr-TR" sz="2800" u="sng" dirty="0" smtClean="0"/>
              <a:t>    Kontrol Muayeneleri   </a:t>
            </a:r>
          </a:p>
          <a:p>
            <a:pPr>
              <a:lnSpc>
                <a:spcPct val="150000"/>
              </a:lnSpc>
            </a:pPr>
            <a:r>
              <a:rPr lang="tr-TR" sz="2400" dirty="0" smtClean="0"/>
              <a:t>Erken kontrol muayenesi, </a:t>
            </a:r>
          </a:p>
          <a:p>
            <a:pPr>
              <a:lnSpc>
                <a:spcPct val="150000"/>
              </a:lnSpc>
            </a:pPr>
            <a:r>
              <a:rPr lang="tr-TR" sz="2400" dirty="0" smtClean="0"/>
              <a:t>Aralıklı kontrol muayenesi (periyodik muayeneler) ve </a:t>
            </a:r>
          </a:p>
          <a:p>
            <a:pPr>
              <a:lnSpc>
                <a:spcPct val="150000"/>
              </a:lnSpc>
            </a:pPr>
            <a:r>
              <a:rPr lang="tr-TR" sz="2400" dirty="0" smtClean="0"/>
              <a:t>Özelliği olan çalışanların kontrol muayenesi olmak üzere üç şekilde yapılmaktadır.</a:t>
            </a:r>
            <a:endParaRPr lang="tr-TR" sz="24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Autofit/>
          </a:bodyPr>
          <a:lstStyle/>
          <a:p>
            <a:pPr algn="ctr">
              <a:buNone/>
            </a:pPr>
            <a:r>
              <a:rPr lang="tr-TR" sz="2800" b="1" dirty="0" smtClean="0"/>
              <a:t>Erken Kontrol Muayenesi</a:t>
            </a:r>
          </a:p>
          <a:p>
            <a:r>
              <a:rPr lang="tr-TR" sz="2400" dirty="0" smtClean="0"/>
              <a:t> İşe giriş muayenesinden sonra en erken muayene yasalardaki hükümlere göre 1 yıl sonra yapılmaktadır. </a:t>
            </a:r>
          </a:p>
          <a:p>
            <a:r>
              <a:rPr lang="tr-TR" sz="2400" dirty="0" smtClean="0"/>
              <a:t>Bazı iş kollarında bu, 3 veya 6 ay sonradır. </a:t>
            </a:r>
          </a:p>
          <a:p>
            <a:r>
              <a:rPr lang="tr-TR" sz="2400" dirty="0" smtClean="0"/>
              <a:t>Ancak daha erken dönemde işe giriş muayenesinde tespit edilemeyen bir durum sonradan ortaya çıkarsa veya işe başladıktan sonra herhangi bir kimyasal madde veya etkene karşı reaksiyon gelişirse ya da kronik hastalıklar nedeniyle duyarlılık oluşursa muayene sonucunda iş-işçi uyumunu sağlamak üzere işçinin yerinin değişimine karar verilebilir. </a:t>
            </a:r>
          </a:p>
          <a:p>
            <a:r>
              <a:rPr lang="tr-TR" sz="2400" dirty="0" smtClean="0"/>
              <a:t>Bu tür iş değişimlerinde danışmanlık görevi işyeri hekimine aittir.</a:t>
            </a:r>
            <a:endParaRPr lang="tr-TR" sz="24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500174"/>
            <a:ext cx="8229600" cy="4625989"/>
          </a:xfrm>
        </p:spPr>
        <p:txBody>
          <a:bodyPr>
            <a:normAutofit/>
          </a:bodyPr>
          <a:lstStyle/>
          <a:p>
            <a:pPr>
              <a:lnSpc>
                <a:spcPct val="150000"/>
              </a:lnSpc>
            </a:pPr>
            <a:r>
              <a:rPr lang="tr-TR" sz="2400" dirty="0" smtClean="0"/>
              <a:t>İşyerinin teknolojik olarak uygunluğu, ergonomik çalışma ortamı, işçinin biyolojik, sosyolojik ve ekonomik özellikleri iş-işçi uyumunun saptanabilmesi için değerlendirilmelidir.</a:t>
            </a:r>
          </a:p>
          <a:p>
            <a:pPr>
              <a:lnSpc>
                <a:spcPct val="150000"/>
              </a:lnSpc>
            </a:pPr>
            <a:r>
              <a:rPr lang="tr-TR" sz="2400" dirty="0" smtClean="0"/>
              <a:t>Ülkemizdeki uygulamalarda, mevzuata göre çalışanların erken kontrol muayenesi, işçi ve işverenin isteği üzerine veya hekimin gerekli gördüğü durumda yapılabilmektedir.</a:t>
            </a:r>
            <a:endParaRPr lang="tr-TR" sz="24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8229600" cy="5054617"/>
          </a:xfrm>
        </p:spPr>
        <p:txBody>
          <a:bodyPr>
            <a:normAutofit/>
          </a:bodyPr>
          <a:lstStyle/>
          <a:p>
            <a:pPr algn="ctr">
              <a:buNone/>
            </a:pPr>
            <a:r>
              <a:rPr lang="tr-TR" sz="2800" b="1" dirty="0" smtClean="0"/>
              <a:t>Aralıklı Kontrol Muayenesi (Periyodik Muayeneler) </a:t>
            </a:r>
          </a:p>
          <a:p>
            <a:r>
              <a:rPr lang="tr-TR" sz="2400" dirty="0" smtClean="0"/>
              <a:t>Yasa gereğince ağır ve tehlikeli işlerde çalışanlar, çocuk ve genç işçiler ile bazı durumlarda kadın işçilere, işe girişte bir rapor düzenlenir. </a:t>
            </a:r>
          </a:p>
          <a:p>
            <a:r>
              <a:rPr lang="tr-TR" sz="2400" dirty="0" smtClean="0"/>
              <a:t>İşe  giriş raporu düzenlenen her çalışana belirli sürelerle sağlık muayeneleri ve gerektiğinde </a:t>
            </a:r>
            <a:r>
              <a:rPr lang="tr-TR" sz="2400" dirty="0" err="1" smtClean="0"/>
              <a:t>laboratuvar</a:t>
            </a:r>
            <a:r>
              <a:rPr lang="tr-TR" sz="2400" dirty="0" smtClean="0"/>
              <a:t> araştırmaları </a:t>
            </a:r>
            <a:r>
              <a:rPr lang="tr-TR" sz="2400" dirty="0" err="1" smtClean="0"/>
              <a:t>yapılmalır</a:t>
            </a:r>
            <a:r>
              <a:rPr lang="tr-TR" sz="2400" dirty="0" smtClean="0"/>
              <a:t>. </a:t>
            </a:r>
          </a:p>
          <a:p>
            <a:r>
              <a:rPr lang="tr-TR" sz="2400" dirty="0" smtClean="0"/>
              <a:t>İşin devamı süresince muayene aralıkları; işin özelliklerine, çalışanın yaşına ve cinsiyetine göre değişir.</a:t>
            </a:r>
            <a:endParaRPr lang="tr-TR" sz="24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0"/>
            <a:ext cx="8229600" cy="5197493"/>
          </a:xfrm>
        </p:spPr>
        <p:txBody>
          <a:bodyPr>
            <a:noAutofit/>
          </a:bodyPr>
          <a:lstStyle/>
          <a:p>
            <a:r>
              <a:rPr lang="tr-TR" sz="2400" dirty="0" smtClean="0"/>
              <a:t>Ağır ve tehlikeli işler kapsamında çalışan tüm işçilerin, en az yılda bir kez hekim raporu ile çalışmalarında sakınca olmadığının belirlenmesi gerekir; ancak bazı iş kollarında bu muayeneler, daha kısa aralıklarla yapılır. </a:t>
            </a:r>
          </a:p>
          <a:p>
            <a:r>
              <a:rPr lang="tr-TR" sz="2400" dirty="0" smtClean="0"/>
              <a:t>Örneğin; kurşun ve </a:t>
            </a:r>
            <a:r>
              <a:rPr lang="tr-TR" sz="2400" dirty="0" err="1" smtClean="0"/>
              <a:t>civa</a:t>
            </a:r>
            <a:r>
              <a:rPr lang="tr-TR" sz="2400" dirty="0" smtClean="0"/>
              <a:t> ile çalışan işçilerin her üç ayda bir; arsenik ve tozlu işlerde çalışan işçilerin her altı ayda bir klinik ve laboratuar sağlık muayeneleri yapılması önerilmektedir. </a:t>
            </a:r>
          </a:p>
          <a:p>
            <a:r>
              <a:rPr lang="tr-TR" sz="2400" dirty="0" smtClean="0"/>
              <a:t>Ayrıca kadın işçilerin hangi işlerde gece postalarında çalıştırılacağı Tüzükte belirlenmiş bu işçilere, her altı ayda bir kontrol muayenesi zorunluluğu getirilmiştir.</a:t>
            </a:r>
            <a:endParaRPr lang="tr-TR" sz="24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85860"/>
            <a:ext cx="8229600" cy="4840303"/>
          </a:xfrm>
        </p:spPr>
        <p:txBody>
          <a:bodyPr>
            <a:normAutofit/>
          </a:bodyPr>
          <a:lstStyle/>
          <a:p>
            <a:pPr>
              <a:lnSpc>
                <a:spcPct val="150000"/>
              </a:lnSpc>
            </a:pPr>
            <a:r>
              <a:rPr lang="tr-TR" sz="2400" dirty="0" smtClean="0"/>
              <a:t>Ağır ve tehlikeli işlerde çalışan 16 yaşını doldurmuş; fakat 18 yaşını bitirmemiş çocuklar için bu muayeneler en az altı ayda bir yapılmalıdır. </a:t>
            </a:r>
          </a:p>
          <a:p>
            <a:pPr>
              <a:lnSpc>
                <a:spcPct val="150000"/>
              </a:lnSpc>
            </a:pPr>
            <a:r>
              <a:rPr lang="tr-TR" sz="2400" dirty="0" smtClean="0"/>
              <a:t>14-16 yaş arası çocukların hangi iş türü olursa olsun işe giriş muayenelerinin yapılarak çalışmalarında sakınca olmadığının hekim raporu ile belirlenmesi ve bu muayenelerin altı ayda bir tekrar edilmesi gerekir.</a:t>
            </a:r>
            <a:endParaRPr lang="tr-TR" sz="2400"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1588</TotalTime>
  <Words>6212</Words>
  <Application>Microsoft Office PowerPoint</Application>
  <PresentationFormat>Ekran Gösterisi (4:3)</PresentationFormat>
  <Paragraphs>392</Paragraphs>
  <Slides>106</Slides>
  <Notes>0</Notes>
  <HiddenSlides>0</HiddenSlides>
  <MMClips>0</MMClips>
  <ScaleCrop>false</ScaleCrop>
  <HeadingPairs>
    <vt:vector size="4" baseType="variant">
      <vt:variant>
        <vt:lpstr>Tema</vt:lpstr>
      </vt:variant>
      <vt:variant>
        <vt:i4>1</vt:i4>
      </vt:variant>
      <vt:variant>
        <vt:lpstr>Slayt Başlıkları</vt:lpstr>
      </vt:variant>
      <vt:variant>
        <vt:i4>106</vt:i4>
      </vt:variant>
    </vt:vector>
  </HeadingPairs>
  <TitlesOfParts>
    <vt:vector size="107" baseType="lpstr">
      <vt:lpstr>Ofis Teması</vt:lpstr>
      <vt:lpstr>İŞ SAĞLIĞI VE GÜVENLİĞİNE GENEL BAKIŞ</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lpstr>Slayt 94</vt:lpstr>
      <vt:lpstr>Slayt 95</vt:lpstr>
      <vt:lpstr>Slayt 96</vt:lpstr>
      <vt:lpstr>Slayt 97</vt:lpstr>
      <vt:lpstr>Slayt 98</vt:lpstr>
      <vt:lpstr>Slayt 99</vt:lpstr>
      <vt:lpstr>Slayt 100</vt:lpstr>
      <vt:lpstr>Slayt 101</vt:lpstr>
      <vt:lpstr>Slayt 102</vt:lpstr>
      <vt:lpstr>Slayt 103</vt:lpstr>
      <vt:lpstr>Slayt 104</vt:lpstr>
      <vt:lpstr>Slayt 105</vt:lpstr>
      <vt:lpstr>Slayt 106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SAĞLIĞI VE GÜVENLİĞİNE GENEL BAKIŞ</dc:title>
  <dc:creator>ASUS</dc:creator>
  <cp:lastModifiedBy>ASUS</cp:lastModifiedBy>
  <cp:revision>130</cp:revision>
  <dcterms:created xsi:type="dcterms:W3CDTF">2018-02-04T15:13:04Z</dcterms:created>
  <dcterms:modified xsi:type="dcterms:W3CDTF">2018-02-26T19:24:37Z</dcterms:modified>
</cp:coreProperties>
</file>