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313" r:id="rId3"/>
    <p:sldId id="292" r:id="rId4"/>
    <p:sldId id="346" r:id="rId5"/>
    <p:sldId id="347" r:id="rId6"/>
    <p:sldId id="348" r:id="rId7"/>
    <p:sldId id="312" r:id="rId8"/>
    <p:sldId id="294" r:id="rId9"/>
    <p:sldId id="258" r:id="rId10"/>
    <p:sldId id="286" r:id="rId11"/>
    <p:sldId id="260"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 id="382" r:id="rId46"/>
    <p:sldId id="383" r:id="rId47"/>
    <p:sldId id="385" r:id="rId48"/>
    <p:sldId id="384" r:id="rId49"/>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29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364" autoAdjust="0"/>
  </p:normalViewPr>
  <p:slideViewPr>
    <p:cSldViewPr>
      <p:cViewPr varScale="1">
        <p:scale>
          <a:sx n="67" d="100"/>
          <a:sy n="67" d="100"/>
        </p:scale>
        <p:origin x="-1428" y="-102"/>
      </p:cViewPr>
      <p:guideLst>
        <p:guide orient="horz" pos="2160"/>
        <p:guide pos="2880"/>
        <p:guide pos="2980"/>
      </p:guideLst>
    </p:cSldViewPr>
  </p:slideViewPr>
  <p:outlineViewPr>
    <p:cViewPr>
      <p:scale>
        <a:sx n="33" d="100"/>
        <a:sy n="33" d="100"/>
      </p:scale>
      <p:origin x="0" y="-128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9D47B95-DFFD-4033-BCBB-1E88FA914D35}" type="datetimeFigureOut">
              <a:rPr lang="tr-TR" smtClean="0"/>
              <a:t>21.10.2022</a:t>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DD52D7E-D98F-43BA-BA5D-A96B47F00D00}" type="slidenum">
              <a:rPr lang="tr-TR" smtClean="0"/>
              <a:t>‹#›</a:t>
            </a:fld>
            <a:endParaRPr lang="tr-TR"/>
          </a:p>
        </p:txBody>
      </p:sp>
    </p:spTree>
    <p:extLst>
      <p:ext uri="{BB962C8B-B14F-4D97-AF65-F5344CB8AC3E}">
        <p14:creationId xmlns:p14="http://schemas.microsoft.com/office/powerpoint/2010/main" val="3190544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3" y="1"/>
            <a:ext cx="2945659" cy="498135"/>
          </a:xfrm>
          <a:prstGeom prst="rect">
            <a:avLst/>
          </a:prstGeom>
        </p:spPr>
        <p:txBody>
          <a:bodyPr vert="horz" lIns="91440" tIns="45720" rIns="91440" bIns="45720" rtlCol="0"/>
          <a:lstStyle>
            <a:lvl1pPr algn="r">
              <a:defRPr sz="1200"/>
            </a:lvl1pPr>
          </a:lstStyle>
          <a:p>
            <a:fld id="{DD7CB873-1230-4ED5-B37E-229FB9F3252A}" type="datetimeFigureOut">
              <a:rPr lang="tr-TR" smtClean="0"/>
              <a:t>21.10.2022</a:t>
            </a:fld>
            <a:endParaRPr lang="tr-TR" dirty="0"/>
          </a:p>
        </p:txBody>
      </p:sp>
      <p:sp>
        <p:nvSpPr>
          <p:cNvPr id="4" name="Slayt Görüntüsü Yer Tutucus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777958"/>
            <a:ext cx="5438140" cy="390924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4C68BAAF-32C3-4AD7-BE69-F0EE219F61AE}" type="slidenum">
              <a:rPr lang="tr-TR" smtClean="0"/>
              <a:t>‹#›</a:t>
            </a:fld>
            <a:endParaRPr lang="tr-TR" dirty="0"/>
          </a:p>
        </p:txBody>
      </p:sp>
    </p:spTree>
    <p:extLst>
      <p:ext uri="{BB962C8B-B14F-4D97-AF65-F5344CB8AC3E}">
        <p14:creationId xmlns:p14="http://schemas.microsoft.com/office/powerpoint/2010/main" val="622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dirty="0"/>
          </a:p>
        </p:txBody>
      </p:sp>
      <p:sp>
        <p:nvSpPr>
          <p:cNvPr id="17" name="16 Altbilgi Yer Tutucusu"/>
          <p:cNvSpPr>
            <a:spLocks noGrp="1"/>
          </p:cNvSpPr>
          <p:nvPr>
            <p:ph type="ftr" sz="quarter" idx="12"/>
          </p:nvPr>
        </p:nvSpPr>
        <p:spPr/>
        <p:txBody>
          <a:bodyPr/>
          <a:lstStyle/>
          <a:p>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21.10.2022</a:t>
            </a:fld>
            <a:endParaRPr lang="tr-TR" dirty="0"/>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dirty="0"/>
          </a:p>
        </p:txBody>
      </p:sp>
      <p:sp>
        <p:nvSpPr>
          <p:cNvPr id="16" name="15 Altbilgi Yer Tutucusu"/>
          <p:cNvSpPr>
            <a:spLocks noGrp="1"/>
          </p:cNvSpPr>
          <p:nvPr>
            <p:ph type="ftr" sz="quarter" idx="16"/>
          </p:nvPr>
        </p:nvSpPr>
        <p:spPr/>
        <p:txBody>
          <a:bodyPr/>
          <a:lstStyle/>
          <a:p>
            <a:endParaRPr lang="tr-TR" dirty="0"/>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7" name="6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21.10.2022</a:t>
            </a:fld>
            <a:endParaRPr lang="tr-TR" dirty="0"/>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dirty="0"/>
          </a:p>
        </p:txBody>
      </p:sp>
      <p:sp>
        <p:nvSpPr>
          <p:cNvPr id="10" name="9 Altbilgi Yer Tutucusu"/>
          <p:cNvSpPr>
            <a:spLocks noGrp="1"/>
          </p:cNvSpPr>
          <p:nvPr>
            <p:ph type="ftr" sz="quarter" idx="16"/>
          </p:nvPr>
        </p:nvSpPr>
        <p:spPr/>
        <p:txBody>
          <a:bodyPr/>
          <a:lstStyle/>
          <a:p>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dirty="0" smtClean="0"/>
              <a:t>Resim eklemek için simgeyi tıklatın</a:t>
            </a:r>
            <a:endParaRPr kumimoji="0" lang="en-US" dirty="0"/>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21.10.2022</a:t>
            </a:fld>
            <a:endParaRPr lang="tr-TR" dirty="0"/>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dirty="0"/>
          </a:p>
        </p:txBody>
      </p:sp>
      <p:sp>
        <p:nvSpPr>
          <p:cNvPr id="10" name="9 Altbilgi Yer Tutucusu"/>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1000"/>
            <a:lum/>
          </a:blip>
          <a:srcRect/>
          <a:tile tx="0" ty="0" sx="100000" sy="100000" flip="none" algn="tl"/>
        </a:blipFill>
        <a:effectLst/>
      </p:bgPr>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21.10.2022</a:t>
            </a:fld>
            <a:endParaRPr lang="tr-TR" dirty="0"/>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dirty="0"/>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dirty="0"/>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r.wikipedia.org/wiki/Antik_%C4%B0ran" TargetMode="External"/><Relationship Id="rId7" Type="http://schemas.openxmlformats.org/officeDocument/2006/relationships/hyperlink" Target="https://tr.wikipedia.org/wiki/Psikoloji#cite_note-modern-11" TargetMode="External"/><Relationship Id="rId2" Type="http://schemas.openxmlformats.org/officeDocument/2006/relationships/hyperlink" Target="https://tr.wikipedia.org/wiki/Eski_M%C4%B1s%C4%B1r" TargetMode="External"/><Relationship Id="rId1" Type="http://schemas.openxmlformats.org/officeDocument/2006/relationships/slideLayout" Target="../slideLayouts/slideLayout2.xml"/><Relationship Id="rId6" Type="http://schemas.openxmlformats.org/officeDocument/2006/relationships/hyperlink" Target="https://tr.wikipedia.org/wiki/Wilhelm_Wundt" TargetMode="External"/><Relationship Id="rId5" Type="http://schemas.openxmlformats.org/officeDocument/2006/relationships/hyperlink" Target="https://tr.wikipedia.org/wiki/%C3%87in_tarihi#Antik_%C3%87in" TargetMode="External"/><Relationship Id="rId4" Type="http://schemas.openxmlformats.org/officeDocument/2006/relationships/hyperlink" Target="https://tr.wikipedia.org/wiki/Eski_Yuna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r.wikipedia.org/wiki/Ivan_Pavlov" TargetMode="External"/><Relationship Id="rId2" Type="http://schemas.openxmlformats.org/officeDocument/2006/relationships/hyperlink" Target="https://tr.wikipedia.org/wiki/Hermann_Ebbinghaus" TargetMode="External"/><Relationship Id="rId1" Type="http://schemas.openxmlformats.org/officeDocument/2006/relationships/slideLayout" Target="../slideLayouts/slideLayout2.xml"/><Relationship Id="rId4" Type="http://schemas.openxmlformats.org/officeDocument/2006/relationships/hyperlink" Target="https://tr.wikipedia.org/wiki/James_Watson"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tr.wikipedia.org/wiki/Zeka_testi" TargetMode="External"/><Relationship Id="rId3" Type="http://schemas.openxmlformats.org/officeDocument/2006/relationships/hyperlink" Target="https://tr.wikipedia.org/w/index.php?title=G._Stanley_Hall&amp;action=edit&amp;redlink=1" TargetMode="External"/><Relationship Id="rId7" Type="http://schemas.openxmlformats.org/officeDocument/2006/relationships/hyperlink" Target="https://tr.wikipedia.org/wiki/James_McKeen_Cattell" TargetMode="External"/><Relationship Id="rId12" Type="http://schemas.openxmlformats.org/officeDocument/2006/relationships/hyperlink" Target="https://tr.wikipedia.org/wiki/Psikanaliz" TargetMode="External"/><Relationship Id="rId2" Type="http://schemas.openxmlformats.org/officeDocument/2006/relationships/hyperlink" Target="https://tr.wikipedia.org/wiki/Deneysel_psikoloji" TargetMode="External"/><Relationship Id="rId1" Type="http://schemas.openxmlformats.org/officeDocument/2006/relationships/slideLayout" Target="../slideLayouts/slideLayout2.xml"/><Relationship Id="rId6" Type="http://schemas.openxmlformats.org/officeDocument/2006/relationships/hyperlink" Target="https://tr.wikipedia.org/wiki/Lightner_Witmer" TargetMode="External"/><Relationship Id="rId11" Type="http://schemas.openxmlformats.org/officeDocument/2006/relationships/hyperlink" Target="https://tr.wikipedia.org/wiki/Sigmund_Freud" TargetMode="External"/><Relationship Id="rId5" Type="http://schemas.openxmlformats.org/officeDocument/2006/relationships/hyperlink" Target="https://tr.wikipedia.org/w/index.php?title=Hugo_M%C3%BCnsterberg&amp;action=edit&amp;redlink=1" TargetMode="External"/><Relationship Id="rId10" Type="http://schemas.openxmlformats.org/officeDocument/2006/relationships/hyperlink" Target="https://tr.wikipedia.org/wiki/Antropometri" TargetMode="External"/><Relationship Id="rId4" Type="http://schemas.openxmlformats.org/officeDocument/2006/relationships/hyperlink" Target="https://tr.wikipedia.org/wiki/John_Dewey" TargetMode="External"/><Relationship Id="rId9" Type="http://schemas.openxmlformats.org/officeDocument/2006/relationships/hyperlink" Target="https://tr.wikipedia.org/wiki/Francis_Galt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r.wikipedia.org/wiki/John_B._Watson" TargetMode="External"/><Relationship Id="rId2" Type="http://schemas.openxmlformats.org/officeDocument/2006/relationships/hyperlink" Target="https://tr.wikipedia.org/wiki/Edward_B._Titchener" TargetMode="External"/><Relationship Id="rId1" Type="http://schemas.openxmlformats.org/officeDocument/2006/relationships/slideLayout" Target="../slideLayouts/slideLayout2.xml"/><Relationship Id="rId5" Type="http://schemas.openxmlformats.org/officeDocument/2006/relationships/hyperlink" Target="https://tr.wikipedia.org/wiki/Bili%C5%9Fsel_bilim" TargetMode="External"/><Relationship Id="rId4" Type="http://schemas.openxmlformats.org/officeDocument/2006/relationships/hyperlink" Target="https://tr.wikipedia.org/wiki/Burrhus_Frederic_Skinner"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r.wikipedia.org/wiki/%C4%B0%C3%A7ebak%C4%B1%C5%9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r.wikipedia.org/wiki/Evrim_Kuram%C4%B1" TargetMode="External"/><Relationship Id="rId2" Type="http://schemas.openxmlformats.org/officeDocument/2006/relationships/hyperlink" Target="https://tr.wikipedia.org/wiki/Charles_Darwin" TargetMode="External"/><Relationship Id="rId1" Type="http://schemas.openxmlformats.org/officeDocument/2006/relationships/slideLayout" Target="../slideLayouts/slideLayout2.xml"/><Relationship Id="rId4" Type="http://schemas.openxmlformats.org/officeDocument/2006/relationships/hyperlink" Target="https://tr.wikipedia.org/wiki/William_Jam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r.wikipedia.org/wiki/Gestalt_psikolojis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r.wikipedia.org/w/index.php?title=Max_Werthemeir&amp;action=edit&amp;redlink=1" TargetMode="External"/><Relationship Id="rId2" Type="http://schemas.openxmlformats.org/officeDocument/2006/relationships/hyperlink" Target="https://tr.wikipedia.org/w/index.php?title=Wolfgang_K%C3%B6hler&amp;action=edit&amp;redlink=1" TargetMode="External"/><Relationship Id="rId1" Type="http://schemas.openxmlformats.org/officeDocument/2006/relationships/slideLayout" Target="../slideLayouts/slideLayout2.xml"/><Relationship Id="rId4" Type="http://schemas.openxmlformats.org/officeDocument/2006/relationships/hyperlink" Target="https://tr.wikipedia.org/w/index.php?title=Kurt_Koffka&amp;action=edit&amp;redlink=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r.wikipedia.org/w/index.php?title=Rasyonelle%C5%9Ftirme&amp;action=edit&amp;redlink=1" TargetMode="External"/><Relationship Id="rId3" Type="http://schemas.openxmlformats.org/officeDocument/2006/relationships/hyperlink" Target="https://tr.wikipedia.org/wiki/Alfred_Adler" TargetMode="External"/><Relationship Id="rId7" Type="http://schemas.openxmlformats.org/officeDocument/2006/relationships/hyperlink" Target="https://tr.wikipedia.org/w/index.php?title=Bast%C4%B1ma&amp;action=edit&amp;redlink=1" TargetMode="External"/><Relationship Id="rId2" Type="http://schemas.openxmlformats.org/officeDocument/2006/relationships/hyperlink" Target="https://tr.wikipedia.org/wiki/Bilin%C3%A7alt%C4%B1" TargetMode="External"/><Relationship Id="rId1" Type="http://schemas.openxmlformats.org/officeDocument/2006/relationships/slideLayout" Target="../slideLayouts/slideLayout2.xml"/><Relationship Id="rId6" Type="http://schemas.openxmlformats.org/officeDocument/2006/relationships/hyperlink" Target="https://tr.wikipedia.org/wiki/Bilin%C3%A7d%C4%B1%C5%9F%C4%B1" TargetMode="External"/><Relationship Id="rId5" Type="http://schemas.openxmlformats.org/officeDocument/2006/relationships/hyperlink" Target="https://tr.wikipedia.org/wiki/Karen_Horney" TargetMode="External"/><Relationship Id="rId4" Type="http://schemas.openxmlformats.org/officeDocument/2006/relationships/hyperlink" Target="https://tr.wikipedia.org/wiki/Carl_Gustav_Jung"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r.wikipedia.org/wiki/Abraham_Maslow" TargetMode="External"/><Relationship Id="rId2" Type="http://schemas.openxmlformats.org/officeDocument/2006/relationships/hyperlink" Target="https://tr.wikipedia.org/wiki/Determinis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tr.wikipedia.org/wiki/Jean_Piaget" TargetMode="External"/><Relationship Id="rId2" Type="http://schemas.openxmlformats.org/officeDocument/2006/relationships/hyperlink" Target="https://tr.wikipedia.org/wiki/T%C3%BCmevar%C4%B1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r.wikipedia.org/wiki/Bili%C5%9Fsel_psikoloji" TargetMode="External"/><Relationship Id="rId2" Type="http://schemas.openxmlformats.org/officeDocument/2006/relationships/hyperlink" Target="https://tr.wikipedia.org/wiki/Deneysel_psikoloji"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r.wikipedia.org/wiki/Deneysel_psikoloji" TargetMode="External"/><Relationship Id="rId2" Type="http://schemas.openxmlformats.org/officeDocument/2006/relationships/hyperlink" Target="https://tr.wikipedia.org/wiki/Fizyolojik_psikoloji"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r.wikipedia.org/wiki/Geli%C5%9Fim_psikolojis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tr.wikipedia.org/wiki/N%C3%B6ropsikoloji" TargetMode="External"/><Relationship Id="rId2" Type="http://schemas.openxmlformats.org/officeDocument/2006/relationships/hyperlink" Target="https://tr.wikipedia.org/wiki/Ki%C5%9Filik_psikolojisi"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tr.wikipedia.org/wiki/Sosyal_psikoloji" TargetMode="External"/><Relationship Id="rId2" Type="http://schemas.openxmlformats.org/officeDocument/2006/relationships/hyperlink" Target="https://tr.wikipedia.org/w/index.php?title=Psikometrik_psikoloji&amp;action=edit&amp;redlink=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tr.wikipedia.org/wiki/Beyin" TargetMode="External"/><Relationship Id="rId3" Type="http://schemas.openxmlformats.org/officeDocument/2006/relationships/hyperlink" Target="https://tr.wikipedia.org/wiki/Zihin" TargetMode="External"/><Relationship Id="rId7" Type="http://schemas.openxmlformats.org/officeDocument/2006/relationships/hyperlink" Target="https://tr.wikipedia.org/wiki/D%C3%BC%C5%9F%C3%BCnce" TargetMode="External"/><Relationship Id="rId2" Type="http://schemas.openxmlformats.org/officeDocument/2006/relationships/hyperlink" Target="https://tr.wikipedia.org/wiki/Davran%C4%B1%C5%9F" TargetMode="External"/><Relationship Id="rId1" Type="http://schemas.openxmlformats.org/officeDocument/2006/relationships/slideLayout" Target="../slideLayouts/slideLayout2.xml"/><Relationship Id="rId6" Type="http://schemas.openxmlformats.org/officeDocument/2006/relationships/hyperlink" Target="https://tr.wikipedia.org/wiki/Duygu" TargetMode="External"/><Relationship Id="rId11" Type="http://schemas.openxmlformats.org/officeDocument/2006/relationships/hyperlink" Target="https://tr.wikipedia.org/wiki/N%C3%B6roloji" TargetMode="External"/><Relationship Id="rId5" Type="http://schemas.openxmlformats.org/officeDocument/2006/relationships/hyperlink" Target="https://tr.wikipedia.org/wiki/Bilin%C3%A7" TargetMode="External"/><Relationship Id="rId10" Type="http://schemas.openxmlformats.org/officeDocument/2006/relationships/hyperlink" Target="https://tr.wikipedia.org/wiki/Do%C4%9Fa_bilimleri" TargetMode="External"/><Relationship Id="rId4" Type="http://schemas.openxmlformats.org/officeDocument/2006/relationships/hyperlink" Target="https://tr.wikipedia.org/wiki/Bilim" TargetMode="External"/><Relationship Id="rId9" Type="http://schemas.openxmlformats.org/officeDocument/2006/relationships/hyperlink" Target="https://tr.wikipedia.org/wiki/Sosyal_bilimler"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tr.wikipedia.org/w/index.php?title=Christine_Ladd-Franklin&amp;action=edit&amp;redlink=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tr.wikipedia.org/w/index.php?title=Margaret_Floy_Washburn&amp;action=edit&amp;redlink=1"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tr.wikipedia.org/wiki/Anna_Freud" TargetMode="External"/><Relationship Id="rId2" Type="http://schemas.openxmlformats.org/officeDocument/2006/relationships/hyperlink" Target="https://tr.wikipedia.org/wiki/Karen_Horney" TargetMode="External"/><Relationship Id="rId1" Type="http://schemas.openxmlformats.org/officeDocument/2006/relationships/slideLayout" Target="../slideLayouts/slideLayout2.xml"/><Relationship Id="rId4" Type="http://schemas.openxmlformats.org/officeDocument/2006/relationships/hyperlink" Target="https://tr.wikipedia.org/w/index.php?title=Mamie_Phipps_Clark&amp;action=edit&amp;redlink=1"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tr.wikipedia.org/w/index.php?title=Mary_Whiton_Calkins&amp;action=edit&amp;redlink=1" TargetMode="External"/><Relationship Id="rId2" Type="http://schemas.openxmlformats.org/officeDocument/2006/relationships/hyperlink" Target="https://tr.wikipedia.org/wiki/Leta_Stetter_Hollingwort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tr.wikipedia.org/wiki/Zek%C3%A2" TargetMode="External"/><Relationship Id="rId13" Type="http://schemas.openxmlformats.org/officeDocument/2006/relationships/hyperlink" Target="https://tr.wikipedia.org/wiki/Ayr%C4%B1mc%C4%B1l%C4%B1k" TargetMode="External"/><Relationship Id="rId3" Type="http://schemas.openxmlformats.org/officeDocument/2006/relationships/hyperlink" Target="https://tr.wikipedia.org/wiki/Bellek" TargetMode="External"/><Relationship Id="rId7" Type="http://schemas.openxmlformats.org/officeDocument/2006/relationships/hyperlink" Target="https://tr.wikipedia.org/wiki/Motivasyon" TargetMode="External"/><Relationship Id="rId12" Type="http://schemas.openxmlformats.org/officeDocument/2006/relationships/hyperlink" Target="https://tr.wikipedia.org/wiki/%C3%96nyarg%C4%B1" TargetMode="External"/><Relationship Id="rId2" Type="http://schemas.openxmlformats.org/officeDocument/2006/relationships/hyperlink" Target="https://tr.wikipedia.org/wiki/Zihin" TargetMode="External"/><Relationship Id="rId1" Type="http://schemas.openxmlformats.org/officeDocument/2006/relationships/slideLayout" Target="../slideLayouts/slideLayout2.xml"/><Relationship Id="rId6" Type="http://schemas.openxmlformats.org/officeDocument/2006/relationships/hyperlink" Target="https://tr.wikipedia.org/wiki/Duygu" TargetMode="External"/><Relationship Id="rId11" Type="http://schemas.openxmlformats.org/officeDocument/2006/relationships/hyperlink" Target="https://tr.wikipedia.org/wiki/Ba%C4%9Flanma_kuram%C4%B1" TargetMode="External"/><Relationship Id="rId5" Type="http://schemas.openxmlformats.org/officeDocument/2006/relationships/hyperlink" Target="https://tr.wikipedia.org/wiki/Dikkat" TargetMode="External"/><Relationship Id="rId10" Type="http://schemas.openxmlformats.org/officeDocument/2006/relationships/hyperlink" Target="https://tr.wikipedia.org/wiki/A%C5%9Fk" TargetMode="External"/><Relationship Id="rId4" Type="http://schemas.openxmlformats.org/officeDocument/2006/relationships/hyperlink" Target="https://tr.wikipedia.org/wiki/Alg%C4%B1" TargetMode="External"/><Relationship Id="rId9" Type="http://schemas.openxmlformats.org/officeDocument/2006/relationships/hyperlink" Target="https://tr.wikipedia.org/wiki/Ki%C5%9Filik" TargetMode="External"/><Relationship Id="rId14" Type="http://schemas.openxmlformats.org/officeDocument/2006/relationships/hyperlink" Target="https://tr.wikipedia.org/wiki/Kolektif_eyle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r.wikipedia.org/wiki/Korelasyon" TargetMode="External"/><Relationship Id="rId2" Type="http://schemas.openxmlformats.org/officeDocument/2006/relationships/hyperlink" Target="https://tr.wikipedia.org/wiki/Dene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348880"/>
            <a:ext cx="8640960" cy="2664296"/>
          </a:xfrm>
        </p:spPr>
        <p:txBody>
          <a:bodyPr>
            <a:normAutofit/>
          </a:bodyPr>
          <a:lstStyle/>
          <a:p>
            <a:pPr marL="0" indent="0" algn="ctr">
              <a:buNone/>
            </a:pPr>
            <a:r>
              <a:rPr lang="az-Latn-AZ" sz="4000" b="1" dirty="0" smtClean="0">
                <a:solidFill>
                  <a:srgbClr val="C00000"/>
                </a:solidFill>
              </a:rPr>
              <a:t>DERS I. </a:t>
            </a:r>
          </a:p>
          <a:p>
            <a:pPr marL="0" indent="0" algn="ctr">
              <a:buNone/>
            </a:pPr>
            <a:r>
              <a:rPr lang="tr-TR" sz="4000" b="1" dirty="0" smtClean="0">
                <a:solidFill>
                  <a:srgbClr val="005A9E"/>
                </a:solidFill>
              </a:rPr>
              <a:t>PSİKOLOJİYE YÖN VEREN AKIMLAR</a:t>
            </a:r>
            <a:endParaRPr lang="az-Latn-AZ" sz="4000" b="1" dirty="0" smtClean="0">
              <a:solidFill>
                <a:srgbClr val="005A9E"/>
              </a:solidFill>
            </a:endParaRPr>
          </a:p>
          <a:p>
            <a:pPr marL="0" indent="0" algn="r">
              <a:buNone/>
            </a:pPr>
            <a:endParaRPr lang="az-Latn-AZ" sz="2400" b="1" i="1" dirty="0" smtClean="0">
              <a:solidFill>
                <a:srgbClr val="C00000"/>
              </a:solidFill>
            </a:endParaRPr>
          </a:p>
          <a:p>
            <a:pPr marL="0" indent="0" algn="ctr">
              <a:buNone/>
            </a:pPr>
            <a:endParaRPr lang="az-Latn-AZ" sz="4000" b="1" dirty="0">
              <a:solidFill>
                <a:srgbClr val="005A9E"/>
              </a:solidFill>
            </a:endParaRPr>
          </a:p>
          <a:p>
            <a:pPr marL="0" indent="0" algn="ctr">
              <a:buNone/>
            </a:pPr>
            <a:endParaRPr lang="tr-TR" sz="4000" dirty="0">
              <a:solidFill>
                <a:srgbClr val="005A9E"/>
              </a:solidFill>
            </a:endParaRPr>
          </a:p>
        </p:txBody>
      </p:sp>
      <p:sp>
        <p:nvSpPr>
          <p:cNvPr id="2" name="1 Başlık"/>
          <p:cNvSpPr>
            <a:spLocks noGrp="1"/>
          </p:cNvSpPr>
          <p:nvPr>
            <p:ph type="title"/>
          </p:nvPr>
        </p:nvSpPr>
        <p:spPr>
          <a:xfrm>
            <a:off x="662880" y="260648"/>
            <a:ext cx="8229600" cy="1656184"/>
          </a:xfrm>
        </p:spPr>
        <p:txBody>
          <a:bodyPr>
            <a:normAutofit fontScale="90000"/>
          </a:bodyPr>
          <a:lstStyle/>
          <a:p>
            <a:pPr algn="r"/>
            <a:r>
              <a:rPr lang="az-Latn-AZ" b="1" dirty="0" smtClean="0"/>
              <a:t/>
            </a:r>
            <a:br>
              <a:rPr lang="az-Latn-AZ" b="1" dirty="0" smtClean="0"/>
            </a:br>
            <a:r>
              <a:rPr lang="az-Latn-AZ" b="1" dirty="0" smtClean="0"/>
              <a:t/>
            </a:r>
            <a:br>
              <a:rPr lang="az-Latn-AZ" b="1" dirty="0" smtClean="0"/>
            </a:br>
            <a:r>
              <a:rPr lang="az-Latn-AZ" b="1" dirty="0" smtClean="0"/>
              <a:t/>
            </a:r>
            <a:br>
              <a:rPr lang="az-Latn-AZ" b="1" dirty="0" smtClean="0"/>
            </a:br>
            <a:r>
              <a:rPr lang="az-Latn-AZ" b="1" dirty="0" smtClean="0"/>
              <a:t/>
            </a:r>
            <a:br>
              <a:rPr lang="az-Latn-AZ" b="1" dirty="0" smtClean="0"/>
            </a:br>
            <a:r>
              <a:rPr lang="tr-TR" sz="4900" dirty="0" smtClean="0">
                <a:latin typeface="Times New Roman" pitchFamily="18" charset="0"/>
                <a:cs typeface="Times New Roman" pitchFamily="18" charset="0"/>
              </a:rPr>
              <a:t/>
            </a:r>
            <a:br>
              <a:rPr lang="tr-TR" sz="4900" dirty="0" smtClean="0">
                <a:latin typeface="Times New Roman" pitchFamily="18" charset="0"/>
                <a:cs typeface="Times New Roman" pitchFamily="18" charset="0"/>
              </a:rPr>
            </a:br>
            <a:r>
              <a:rPr lang="tr-TR" sz="2700" b="1" dirty="0" smtClean="0">
                <a:solidFill>
                  <a:srgbClr val="005A9E"/>
                </a:solidFill>
                <a:latin typeface="Times New Roman" pitchFamily="18" charset="0"/>
                <a:cs typeface="Times New Roman" pitchFamily="18" charset="0"/>
              </a:rPr>
              <a:t> </a:t>
            </a:r>
            <a:r>
              <a:rPr lang="az-Latn-AZ" sz="2700" b="1" dirty="0" smtClean="0">
                <a:solidFill>
                  <a:srgbClr val="005A9E"/>
                </a:solidFill>
                <a:latin typeface="Times New Roman" pitchFamily="18" charset="0"/>
                <a:cs typeface="Times New Roman" pitchFamily="18" charset="0"/>
              </a:rPr>
              <a:t/>
            </a:r>
            <a:br>
              <a:rPr lang="az-Latn-AZ" sz="2700" b="1" dirty="0" smtClean="0">
                <a:solidFill>
                  <a:srgbClr val="005A9E"/>
                </a:solidFill>
                <a:latin typeface="Times New Roman" pitchFamily="18" charset="0"/>
                <a:cs typeface="Times New Roman" pitchFamily="18" charset="0"/>
              </a:rPr>
            </a:br>
            <a:r>
              <a:rPr lang="az-Latn-AZ" sz="2700" b="1" dirty="0">
                <a:solidFill>
                  <a:srgbClr val="005A9E"/>
                </a:solidFill>
                <a:latin typeface="Times New Roman" pitchFamily="18" charset="0"/>
                <a:cs typeface="Times New Roman" pitchFamily="18" charset="0"/>
              </a:rPr>
              <a:t/>
            </a:r>
            <a:br>
              <a:rPr lang="az-Latn-AZ" sz="2700" b="1" dirty="0">
                <a:solidFill>
                  <a:srgbClr val="005A9E"/>
                </a:solidFill>
                <a:latin typeface="Times New Roman" pitchFamily="18" charset="0"/>
                <a:cs typeface="Times New Roman" pitchFamily="18" charset="0"/>
              </a:rPr>
            </a:br>
            <a:endParaRPr lang="tr-TR" sz="2700" dirty="0">
              <a:solidFill>
                <a:srgbClr val="005A9E"/>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1" y="908719"/>
            <a:ext cx="8568952" cy="5184577"/>
          </a:xfrm>
        </p:spPr>
        <p:txBody>
          <a:bodyPr>
            <a:noAutofit/>
          </a:bodyPr>
          <a:lstStyle/>
          <a:p>
            <a:pPr algn="just"/>
            <a:r>
              <a:rPr lang="tr-TR" b="1" dirty="0">
                <a:solidFill>
                  <a:srgbClr val="C00000"/>
                </a:solidFill>
              </a:rPr>
              <a:t>Çocukluk </a:t>
            </a:r>
            <a:r>
              <a:rPr lang="az-Latn-AZ" b="1" dirty="0" smtClean="0">
                <a:solidFill>
                  <a:srgbClr val="C00000"/>
                </a:solidFill>
              </a:rPr>
              <a:t>amneziyası</a:t>
            </a:r>
            <a:r>
              <a:rPr lang="tr-TR" b="1" dirty="0" smtClean="0">
                <a:solidFill>
                  <a:srgbClr val="C00000"/>
                </a:solidFill>
              </a:rPr>
              <a:t>.</a:t>
            </a:r>
            <a:r>
              <a:rPr lang="tr-TR" dirty="0" smtClean="0">
                <a:solidFill>
                  <a:srgbClr val="C00000"/>
                </a:solidFill>
              </a:rPr>
              <a:t> </a:t>
            </a:r>
            <a:r>
              <a:rPr lang="tr-TR" dirty="0">
                <a:solidFill>
                  <a:srgbClr val="005A9E"/>
                </a:solidFill>
              </a:rPr>
              <a:t>Bizim her birimiz </a:t>
            </a:r>
            <a:r>
              <a:rPr lang="tr-TR" i="1" dirty="0">
                <a:solidFill>
                  <a:srgbClr val="C00000"/>
                </a:solidFill>
              </a:rPr>
              <a:t>3 </a:t>
            </a:r>
            <a:r>
              <a:rPr lang="tr-TR" i="1" dirty="0" smtClean="0">
                <a:solidFill>
                  <a:srgbClr val="C00000"/>
                </a:solidFill>
              </a:rPr>
              <a:t>yaştan</a:t>
            </a:r>
            <a:r>
              <a:rPr lang="az-Latn-AZ" i="1" dirty="0" smtClean="0">
                <a:solidFill>
                  <a:srgbClr val="C00000"/>
                </a:solidFill>
              </a:rPr>
              <a:t>*</a:t>
            </a:r>
            <a:r>
              <a:rPr lang="tr-TR" i="1" dirty="0" smtClean="0">
                <a:solidFill>
                  <a:srgbClr val="C00000"/>
                </a:solidFill>
              </a:rPr>
              <a:t> </a:t>
            </a:r>
            <a:r>
              <a:rPr lang="tr-TR" dirty="0">
                <a:solidFill>
                  <a:srgbClr val="005A9E"/>
                </a:solidFill>
              </a:rPr>
              <a:t>sonra olan biten olayları </a:t>
            </a:r>
            <a:r>
              <a:rPr lang="tr-TR" dirty="0" smtClean="0">
                <a:solidFill>
                  <a:srgbClr val="005A9E"/>
                </a:solidFill>
              </a:rPr>
              <a:t>hatırlayabiliriz</a:t>
            </a:r>
            <a:r>
              <a:rPr lang="tr-TR" dirty="0">
                <a:solidFill>
                  <a:srgbClr val="005A9E"/>
                </a:solidFill>
              </a:rPr>
              <a:t>. Ama ondan öncesini hatırlamak çok zor. </a:t>
            </a:r>
            <a:endParaRPr lang="az-Latn-AZ" dirty="0" smtClean="0">
              <a:solidFill>
                <a:srgbClr val="005A9E"/>
              </a:solidFill>
            </a:endParaRPr>
          </a:p>
          <a:p>
            <a:pPr marL="0" indent="0" algn="just">
              <a:buNone/>
            </a:pPr>
            <a:endParaRPr lang="az-Latn-AZ" dirty="0" smtClean="0">
              <a:solidFill>
                <a:srgbClr val="005A9E"/>
              </a:solidFill>
            </a:endParaRPr>
          </a:p>
          <a:p>
            <a:pPr algn="just"/>
            <a:r>
              <a:rPr lang="tr-TR" dirty="0" smtClean="0">
                <a:solidFill>
                  <a:srgbClr val="005A9E"/>
                </a:solidFill>
              </a:rPr>
              <a:t>Mesela</a:t>
            </a:r>
            <a:r>
              <a:rPr lang="tr-TR" dirty="0">
                <a:solidFill>
                  <a:srgbClr val="005A9E"/>
                </a:solidFill>
              </a:rPr>
              <a:t>, </a:t>
            </a:r>
            <a:r>
              <a:rPr lang="tr-TR" i="1" dirty="0">
                <a:solidFill>
                  <a:srgbClr val="C00000"/>
                </a:solidFill>
              </a:rPr>
              <a:t>kardeşimizin doğduğunu, dişlerimizin </a:t>
            </a:r>
            <a:r>
              <a:rPr lang="tr-TR" i="1" dirty="0" smtClean="0">
                <a:solidFill>
                  <a:srgbClr val="C00000"/>
                </a:solidFill>
              </a:rPr>
              <a:t>çıktığını</a:t>
            </a:r>
            <a:r>
              <a:rPr lang="az-Latn-AZ" i="1" dirty="0" smtClean="0">
                <a:solidFill>
                  <a:srgbClr val="C00000"/>
                </a:solidFill>
              </a:rPr>
              <a:t>*</a:t>
            </a:r>
            <a:r>
              <a:rPr lang="tr-TR" i="1" dirty="0" smtClean="0">
                <a:solidFill>
                  <a:srgbClr val="C00000"/>
                </a:solidFill>
              </a:rPr>
              <a:t> </a:t>
            </a:r>
            <a:r>
              <a:rPr lang="tr-TR" dirty="0">
                <a:solidFill>
                  <a:srgbClr val="005A9E"/>
                </a:solidFill>
              </a:rPr>
              <a:t>hatırlamak zor. </a:t>
            </a:r>
            <a:endParaRPr lang="az-Latn-AZ" dirty="0" smtClean="0">
              <a:solidFill>
                <a:srgbClr val="005A9E"/>
              </a:solidFill>
            </a:endParaRPr>
          </a:p>
          <a:p>
            <a:pPr marL="0" indent="0" algn="just">
              <a:buNone/>
            </a:pPr>
            <a:endParaRPr lang="az-Latn-AZ" dirty="0" smtClean="0">
              <a:solidFill>
                <a:srgbClr val="005A9E"/>
              </a:solidFill>
            </a:endParaRPr>
          </a:p>
          <a:p>
            <a:pPr algn="just"/>
            <a:r>
              <a:rPr lang="tr-TR" dirty="0" smtClean="0">
                <a:solidFill>
                  <a:srgbClr val="005A9E"/>
                </a:solidFill>
              </a:rPr>
              <a:t>Bu </a:t>
            </a:r>
            <a:r>
              <a:rPr lang="tr-TR" dirty="0">
                <a:solidFill>
                  <a:srgbClr val="005A9E"/>
                </a:solidFill>
              </a:rPr>
              <a:t>olay </a:t>
            </a:r>
            <a:r>
              <a:rPr lang="tr-TR" i="1" dirty="0">
                <a:solidFill>
                  <a:srgbClr val="C00000"/>
                </a:solidFill>
              </a:rPr>
              <a:t>S</a:t>
            </a:r>
            <a:r>
              <a:rPr lang="tr-TR" i="1" dirty="0" smtClean="0">
                <a:solidFill>
                  <a:srgbClr val="C00000"/>
                </a:solidFill>
              </a:rPr>
              <a:t>. </a:t>
            </a:r>
            <a:r>
              <a:rPr lang="tr-TR" i="1" dirty="0">
                <a:solidFill>
                  <a:srgbClr val="C00000"/>
                </a:solidFill>
              </a:rPr>
              <a:t>Freud tarafından </a:t>
            </a:r>
            <a:r>
              <a:rPr lang="tr-TR" dirty="0">
                <a:solidFill>
                  <a:srgbClr val="005A9E"/>
                </a:solidFill>
              </a:rPr>
              <a:t>keşif olundu ve çocukluk </a:t>
            </a:r>
            <a:r>
              <a:rPr lang="az-Latn-AZ" dirty="0" smtClean="0">
                <a:solidFill>
                  <a:srgbClr val="005A9E"/>
                </a:solidFill>
              </a:rPr>
              <a:t>amneziyası </a:t>
            </a:r>
            <a:r>
              <a:rPr lang="tr-TR" dirty="0" smtClean="0">
                <a:solidFill>
                  <a:srgbClr val="005A9E"/>
                </a:solidFill>
              </a:rPr>
              <a:t>adlandırıldı</a:t>
            </a:r>
            <a:r>
              <a:rPr lang="tr-TR" dirty="0">
                <a:solidFill>
                  <a:srgbClr val="005A9E"/>
                </a:solidFill>
              </a:rPr>
              <a:t>. </a:t>
            </a:r>
            <a:endParaRPr lang="az-Latn-AZ" dirty="0" smtClean="0">
              <a:solidFill>
                <a:srgbClr val="005A9E"/>
              </a:solidFill>
            </a:endParaRPr>
          </a:p>
          <a:p>
            <a:pPr marL="0" indent="0" algn="just">
              <a:buNone/>
            </a:pPr>
            <a:endParaRPr lang="az-Latn-AZ" dirty="0" smtClean="0">
              <a:solidFill>
                <a:srgbClr val="005A9E"/>
              </a:solidFill>
            </a:endParaRPr>
          </a:p>
          <a:p>
            <a:pPr algn="just"/>
            <a:r>
              <a:rPr lang="tr-TR" dirty="0">
                <a:solidFill>
                  <a:srgbClr val="005A9E"/>
                </a:solidFill>
              </a:rPr>
              <a:t>H</a:t>
            </a:r>
            <a:r>
              <a:rPr lang="tr-TR" dirty="0" smtClean="0">
                <a:solidFill>
                  <a:srgbClr val="005A9E"/>
                </a:solidFill>
              </a:rPr>
              <a:t>er </a:t>
            </a:r>
            <a:r>
              <a:rPr lang="tr-TR" dirty="0">
                <a:solidFill>
                  <a:srgbClr val="005A9E"/>
                </a:solidFill>
              </a:rPr>
              <a:t>şey </a:t>
            </a:r>
            <a:r>
              <a:rPr lang="tr-TR" i="1" dirty="0" smtClean="0">
                <a:solidFill>
                  <a:srgbClr val="C00000"/>
                </a:solidFill>
              </a:rPr>
              <a:t>bilinçaltına</a:t>
            </a:r>
            <a:r>
              <a:rPr lang="az-Latn-AZ" i="1" dirty="0" smtClean="0">
                <a:solidFill>
                  <a:srgbClr val="C00000"/>
                </a:solidFill>
              </a:rPr>
              <a:t>*</a:t>
            </a:r>
            <a:r>
              <a:rPr lang="tr-TR" dirty="0" smtClean="0">
                <a:solidFill>
                  <a:srgbClr val="005A9E"/>
                </a:solidFill>
              </a:rPr>
              <a:t> </a:t>
            </a:r>
            <a:r>
              <a:rPr lang="tr-TR" dirty="0">
                <a:solidFill>
                  <a:srgbClr val="005A9E"/>
                </a:solidFill>
              </a:rPr>
              <a:t>transfer olur ve orada kalır.</a:t>
            </a:r>
          </a:p>
        </p:txBody>
      </p:sp>
      <p:sp>
        <p:nvSpPr>
          <p:cNvPr id="3" name="2 Başlık"/>
          <p:cNvSpPr>
            <a:spLocks noGrp="1"/>
          </p:cNvSpPr>
          <p:nvPr>
            <p:ph type="title"/>
          </p:nvPr>
        </p:nvSpPr>
        <p:spPr>
          <a:xfrm>
            <a:off x="457200" y="260648"/>
            <a:ext cx="8229600" cy="504056"/>
          </a:xfrm>
        </p:spPr>
        <p:txBody>
          <a:bodyPr>
            <a:noAutofit/>
          </a:bodyPr>
          <a:lstStyle/>
          <a:p>
            <a:pPr algn="ctr"/>
            <a:r>
              <a:rPr lang="tr-TR" sz="3200" b="1" dirty="0">
                <a:solidFill>
                  <a:srgbClr val="005A9E"/>
                </a:solidFill>
              </a:rPr>
              <a:t>Psikolojinin Tanımı</a:t>
            </a:r>
            <a:endParaRPr lang="tr-TR" sz="3200" dirty="0">
              <a:solidFill>
                <a:srgbClr val="005A9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80109" y="908720"/>
            <a:ext cx="8640363" cy="5452982"/>
          </a:xfrm>
        </p:spPr>
        <p:txBody>
          <a:bodyPr>
            <a:normAutofit fontScale="92500" lnSpcReduction="20000"/>
          </a:bodyPr>
          <a:lstStyle/>
          <a:p>
            <a:pPr algn="just"/>
            <a:r>
              <a:rPr lang="tr-TR" sz="3200" dirty="0" smtClean="0">
                <a:solidFill>
                  <a:srgbClr val="005A9E"/>
                </a:solidFill>
              </a:rPr>
              <a:t>Bilgisayarın </a:t>
            </a:r>
            <a:r>
              <a:rPr lang="tr-TR" sz="3200" dirty="0">
                <a:solidFill>
                  <a:srgbClr val="005A9E"/>
                </a:solidFill>
              </a:rPr>
              <a:t>icadından esinlenen psikologlar, beyni bir veri işleme mekanizması olarak algılayarak, </a:t>
            </a:r>
            <a:r>
              <a:rPr lang="tr-TR" sz="3200" i="1" dirty="0">
                <a:solidFill>
                  <a:srgbClr val="C00000"/>
                </a:solidFill>
              </a:rPr>
              <a:t>zihnin çalışmasını yeni bir şekilde analiz etmenin mümkün olduğunu </a:t>
            </a:r>
            <a:r>
              <a:rPr lang="tr-TR" sz="3200" dirty="0">
                <a:solidFill>
                  <a:srgbClr val="005A9E"/>
                </a:solidFill>
              </a:rPr>
              <a:t>fark ettiler. </a:t>
            </a:r>
            <a:endParaRPr lang="tr-TR" sz="3200" dirty="0" smtClean="0">
              <a:solidFill>
                <a:srgbClr val="005A9E"/>
              </a:solidFill>
            </a:endParaRPr>
          </a:p>
          <a:p>
            <a:pPr marL="0" indent="0" algn="just">
              <a:buNone/>
            </a:pPr>
            <a:endParaRPr lang="tr-TR" sz="3200" dirty="0" smtClean="0">
              <a:solidFill>
                <a:srgbClr val="005A9E"/>
              </a:solidFill>
            </a:endParaRPr>
          </a:p>
          <a:p>
            <a:pPr algn="just"/>
            <a:r>
              <a:rPr lang="tr-TR" sz="3200" dirty="0" smtClean="0">
                <a:solidFill>
                  <a:srgbClr val="005A9E"/>
                </a:solidFill>
              </a:rPr>
              <a:t>1950'lerde </a:t>
            </a:r>
            <a:r>
              <a:rPr lang="tr-TR" sz="3200" dirty="0" err="1">
                <a:solidFill>
                  <a:srgbClr val="005A9E"/>
                </a:solidFill>
              </a:rPr>
              <a:t>Herbert</a:t>
            </a:r>
            <a:r>
              <a:rPr lang="tr-TR" sz="3200" dirty="0">
                <a:solidFill>
                  <a:srgbClr val="005A9E"/>
                </a:solidFill>
              </a:rPr>
              <a:t> </a:t>
            </a:r>
            <a:r>
              <a:rPr lang="tr-TR" sz="3200" dirty="0" err="1" smtClean="0">
                <a:solidFill>
                  <a:srgbClr val="005A9E"/>
                </a:solidFill>
              </a:rPr>
              <a:t>Simon</a:t>
            </a:r>
            <a:r>
              <a:rPr lang="tr-TR" sz="3200" dirty="0" smtClean="0">
                <a:solidFill>
                  <a:srgbClr val="005A9E"/>
                </a:solidFill>
              </a:rPr>
              <a:t>*, </a:t>
            </a:r>
            <a:r>
              <a:rPr lang="tr-TR" sz="3200" dirty="0">
                <a:solidFill>
                  <a:srgbClr val="005A9E"/>
                </a:solidFill>
              </a:rPr>
              <a:t>psikolojik süreçlerin bir </a:t>
            </a:r>
            <a:r>
              <a:rPr lang="tr-TR" sz="3200" i="1" dirty="0">
                <a:solidFill>
                  <a:srgbClr val="C00000"/>
                </a:solidFill>
              </a:rPr>
              <a:t>bilgisayar kullanılarak uyarılabileceğini </a:t>
            </a:r>
            <a:r>
              <a:rPr lang="tr-TR" sz="3200" dirty="0">
                <a:solidFill>
                  <a:srgbClr val="005A9E"/>
                </a:solidFill>
              </a:rPr>
              <a:t>(</a:t>
            </a:r>
            <a:r>
              <a:rPr lang="tr-TR" sz="3200" dirty="0" err="1" smtClean="0">
                <a:solidFill>
                  <a:srgbClr val="005A9E"/>
                </a:solidFill>
              </a:rPr>
              <a:t>stimulated</a:t>
            </a:r>
            <a:r>
              <a:rPr lang="tr-TR" sz="3200" dirty="0" smtClean="0">
                <a:solidFill>
                  <a:srgbClr val="005A9E"/>
                </a:solidFill>
              </a:rPr>
              <a:t>) </a:t>
            </a:r>
            <a:r>
              <a:rPr lang="tr-TR" sz="3200" dirty="0">
                <a:solidFill>
                  <a:srgbClr val="005A9E"/>
                </a:solidFill>
              </a:rPr>
              <a:t>gösterdi.</a:t>
            </a:r>
          </a:p>
          <a:p>
            <a:pPr marL="0" indent="0" algn="just">
              <a:buNone/>
            </a:pPr>
            <a:endParaRPr lang="tr-TR" sz="3200" dirty="0">
              <a:solidFill>
                <a:srgbClr val="005A9E"/>
              </a:solidFill>
            </a:endParaRPr>
          </a:p>
          <a:p>
            <a:pPr algn="just"/>
            <a:r>
              <a:rPr lang="tr-TR" sz="3200" dirty="0">
                <a:solidFill>
                  <a:srgbClr val="005A9E"/>
                </a:solidFill>
              </a:rPr>
              <a:t>Psikolojide beynin bilgi işlemek için bir mekanizma olarak algılanmasına </a:t>
            </a:r>
            <a:r>
              <a:rPr lang="tr-TR" sz="3200" i="1" dirty="0">
                <a:solidFill>
                  <a:srgbClr val="C00000"/>
                </a:solidFill>
              </a:rPr>
              <a:t>bilişsel devrim </a:t>
            </a:r>
            <a:r>
              <a:rPr lang="tr-TR" sz="3200" dirty="0">
                <a:solidFill>
                  <a:srgbClr val="005A9E"/>
                </a:solidFill>
              </a:rPr>
              <a:t>denir. </a:t>
            </a:r>
            <a:r>
              <a:rPr lang="tr-TR" sz="3200" dirty="0" err="1">
                <a:solidFill>
                  <a:srgbClr val="005A9E"/>
                </a:solidFill>
              </a:rPr>
              <a:t>Ulrik</a:t>
            </a:r>
            <a:r>
              <a:rPr lang="tr-TR" sz="3200" dirty="0">
                <a:solidFill>
                  <a:srgbClr val="005A9E"/>
                </a:solidFill>
              </a:rPr>
              <a:t> </a:t>
            </a:r>
            <a:r>
              <a:rPr lang="tr-TR" sz="3200" dirty="0" err="1">
                <a:solidFill>
                  <a:srgbClr val="005A9E"/>
                </a:solidFill>
              </a:rPr>
              <a:t>Nesser</a:t>
            </a:r>
            <a:r>
              <a:rPr lang="tr-TR" sz="3200" dirty="0">
                <a:solidFill>
                  <a:srgbClr val="005A9E"/>
                </a:solidFill>
              </a:rPr>
              <a:t> bu yeni yaklaşımı ilk olarak </a:t>
            </a:r>
            <a:r>
              <a:rPr lang="tr-TR" sz="3200" b="1" dirty="0">
                <a:solidFill>
                  <a:srgbClr val="005A9E"/>
                </a:solidFill>
              </a:rPr>
              <a:t>Bilişsel Psikoloji </a:t>
            </a:r>
            <a:r>
              <a:rPr lang="tr-TR" sz="3200" dirty="0">
                <a:solidFill>
                  <a:srgbClr val="005A9E"/>
                </a:solidFill>
              </a:rPr>
              <a:t>adlı kitabında tanımladı</a:t>
            </a:r>
            <a:r>
              <a:rPr lang="tr-TR" sz="3200" dirty="0" smtClean="0">
                <a:solidFill>
                  <a:srgbClr val="005A9E"/>
                </a:solidFill>
              </a:rPr>
              <a:t>.</a:t>
            </a:r>
            <a:endParaRPr lang="az-Latn-AZ" sz="3200" dirty="0" smtClean="0">
              <a:solidFill>
                <a:srgbClr val="005A9E"/>
              </a:solidFill>
            </a:endParaRPr>
          </a:p>
          <a:p>
            <a:pPr marL="0" indent="0" algn="just">
              <a:buNone/>
            </a:pPr>
            <a:endParaRPr lang="az-Latn-AZ" sz="3200" dirty="0" smtClean="0">
              <a:solidFill>
                <a:srgbClr val="005A9E"/>
              </a:solidFill>
            </a:endParaRPr>
          </a:p>
          <a:p>
            <a:pPr algn="just"/>
            <a:endParaRPr lang="tr-TR" sz="2800" dirty="0">
              <a:solidFill>
                <a:srgbClr val="005A9E"/>
              </a:solidFill>
            </a:endParaRPr>
          </a:p>
          <a:p>
            <a:pPr marL="0" indent="0" algn="just">
              <a:buNone/>
            </a:pPr>
            <a:endParaRPr lang="tr-TR" sz="3600" dirty="0">
              <a:solidFill>
                <a:schemeClr val="bg1"/>
              </a:solidFill>
            </a:endParaRPr>
          </a:p>
          <a:p>
            <a:pPr marL="363538" indent="-363538" algn="just">
              <a:buFont typeface="Wingdings" panose="05000000000000000000" pitchFamily="2" charset="2"/>
              <a:buChar char="ü"/>
            </a:pPr>
            <a:endParaRPr lang="az-Latn-AZ" sz="3500" dirty="0" smtClean="0"/>
          </a:p>
          <a:p>
            <a:pPr marL="0" indent="0" algn="just">
              <a:buNone/>
            </a:pPr>
            <a:endParaRPr lang="az-Latn-AZ" sz="3500" dirty="0"/>
          </a:p>
          <a:p>
            <a:endParaRPr lang="tr-TR" dirty="0"/>
          </a:p>
        </p:txBody>
      </p:sp>
      <p:sp>
        <p:nvSpPr>
          <p:cNvPr id="3" name="2 Başlık"/>
          <p:cNvSpPr>
            <a:spLocks noGrp="1"/>
          </p:cNvSpPr>
          <p:nvPr>
            <p:ph type="title"/>
          </p:nvPr>
        </p:nvSpPr>
        <p:spPr>
          <a:xfrm>
            <a:off x="467544" y="260648"/>
            <a:ext cx="8229600" cy="504056"/>
          </a:xfrm>
        </p:spPr>
        <p:txBody>
          <a:bodyPr>
            <a:noAutofit/>
          </a:bodyPr>
          <a:lstStyle/>
          <a:p>
            <a:pPr lvl="0" algn="ctr"/>
            <a:r>
              <a:rPr lang="tr-TR" sz="3200" b="1" dirty="0">
                <a:solidFill>
                  <a:srgbClr val="005A9E"/>
                </a:solidFill>
              </a:rPr>
              <a:t>Psikolojinin Tanımı</a:t>
            </a:r>
            <a:endParaRPr lang="tr-TR" sz="3200" dirty="0">
              <a:solidFill>
                <a:schemeClr val="bg1"/>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solidFill>
                  <a:srgbClr val="202122"/>
                </a:solidFill>
                <a:latin typeface="Arial"/>
              </a:rPr>
              <a:t>Psikolojinin incelediği zihin ve davranış kavramları eski </a:t>
            </a:r>
            <a:r>
              <a:rPr lang="tr-TR" dirty="0">
                <a:solidFill>
                  <a:srgbClr val="3366CC"/>
                </a:solidFill>
                <a:latin typeface="Arial"/>
                <a:hlinkClick r:id="rId2" tooltip="Eski Mısır"/>
              </a:rPr>
              <a:t>Mısır</a:t>
            </a:r>
            <a:r>
              <a:rPr lang="tr-TR" dirty="0">
                <a:solidFill>
                  <a:srgbClr val="202122"/>
                </a:solidFill>
                <a:latin typeface="Arial"/>
              </a:rPr>
              <a:t>, </a:t>
            </a:r>
            <a:r>
              <a:rPr lang="tr-TR" dirty="0">
                <a:solidFill>
                  <a:srgbClr val="3366CC"/>
                </a:solidFill>
                <a:latin typeface="Arial"/>
                <a:hlinkClick r:id="rId3" tooltip="Antik İran"/>
              </a:rPr>
              <a:t>İran</a:t>
            </a:r>
            <a:r>
              <a:rPr lang="tr-TR" dirty="0">
                <a:solidFill>
                  <a:srgbClr val="202122"/>
                </a:solidFill>
                <a:latin typeface="Arial"/>
              </a:rPr>
              <a:t>, </a:t>
            </a:r>
            <a:r>
              <a:rPr lang="tr-TR" dirty="0">
                <a:solidFill>
                  <a:srgbClr val="3366CC"/>
                </a:solidFill>
                <a:latin typeface="Arial"/>
                <a:hlinkClick r:id="rId4" tooltip="Eski Yunan"/>
              </a:rPr>
              <a:t>Yunan</a:t>
            </a:r>
            <a:r>
              <a:rPr lang="tr-TR" dirty="0">
                <a:solidFill>
                  <a:srgbClr val="202122"/>
                </a:solidFill>
                <a:latin typeface="Arial"/>
              </a:rPr>
              <a:t>, </a:t>
            </a:r>
            <a:r>
              <a:rPr lang="tr-TR" dirty="0">
                <a:solidFill>
                  <a:srgbClr val="3366CC"/>
                </a:solidFill>
                <a:latin typeface="Arial"/>
                <a:hlinkClick r:id="rId5" tooltip="Çin tarihi"/>
              </a:rPr>
              <a:t>Çin</a:t>
            </a:r>
            <a:r>
              <a:rPr lang="tr-TR" dirty="0">
                <a:solidFill>
                  <a:srgbClr val="202122"/>
                </a:solidFill>
                <a:latin typeface="Arial"/>
              </a:rPr>
              <a:t>, Hint uygarlıklarında felsefenin inceleme konusu olmuştur. </a:t>
            </a:r>
            <a:endParaRPr lang="tr-TR" dirty="0" smtClean="0">
              <a:solidFill>
                <a:srgbClr val="202122"/>
              </a:solidFill>
              <a:latin typeface="Arial"/>
            </a:endParaRPr>
          </a:p>
          <a:p>
            <a:r>
              <a:rPr lang="tr-TR" dirty="0" smtClean="0">
                <a:solidFill>
                  <a:srgbClr val="202122"/>
                </a:solidFill>
                <a:latin typeface="Arial"/>
              </a:rPr>
              <a:t>Ancak </a:t>
            </a:r>
            <a:r>
              <a:rPr lang="tr-TR" dirty="0">
                <a:solidFill>
                  <a:srgbClr val="202122"/>
                </a:solidFill>
                <a:latin typeface="Arial"/>
              </a:rPr>
              <a:t>19. </a:t>
            </a:r>
            <a:r>
              <a:rPr lang="tr-TR" dirty="0" err="1">
                <a:solidFill>
                  <a:srgbClr val="202122"/>
                </a:solidFill>
                <a:latin typeface="Arial"/>
              </a:rPr>
              <a:t>yy'da</a:t>
            </a:r>
            <a:r>
              <a:rPr lang="tr-TR" dirty="0">
                <a:solidFill>
                  <a:srgbClr val="202122"/>
                </a:solidFill>
                <a:latin typeface="Arial"/>
              </a:rPr>
              <a:t> pek çok bilim gibi, psikoloji de felsefeden bağımsızlığını ilan </a:t>
            </a:r>
            <a:r>
              <a:rPr lang="tr-TR" dirty="0" smtClean="0">
                <a:solidFill>
                  <a:srgbClr val="202122"/>
                </a:solidFill>
                <a:latin typeface="Arial"/>
              </a:rPr>
              <a:t>etmiştir.</a:t>
            </a:r>
            <a:endParaRPr lang="tr-TR" baseline="30000" dirty="0">
              <a:solidFill>
                <a:srgbClr val="3366CC"/>
              </a:solidFill>
              <a:latin typeface="Arial"/>
            </a:endParaRPr>
          </a:p>
          <a:p>
            <a:r>
              <a:rPr lang="tr-TR" dirty="0" smtClean="0">
                <a:solidFill>
                  <a:srgbClr val="202122"/>
                </a:solidFill>
                <a:latin typeface="Arial"/>
              </a:rPr>
              <a:t>Psikolojinin </a:t>
            </a:r>
            <a:r>
              <a:rPr lang="tr-TR" dirty="0">
                <a:solidFill>
                  <a:srgbClr val="202122"/>
                </a:solidFill>
                <a:latin typeface="Arial"/>
              </a:rPr>
              <a:t>bir bilim dalı olarak doğmasına, 1876 yılında Almanya’da Leipzig Üniversitesi'nde kurduğu psikoloji laboratuvarı ile </a:t>
            </a:r>
            <a:r>
              <a:rPr lang="tr-TR" dirty="0">
                <a:solidFill>
                  <a:srgbClr val="3366CC"/>
                </a:solidFill>
                <a:latin typeface="Arial"/>
                <a:hlinkClick r:id="rId6" tooltip="Wilhelm Wundt"/>
              </a:rPr>
              <a:t>Wilhelm </a:t>
            </a:r>
            <a:r>
              <a:rPr lang="tr-TR" dirty="0" err="1">
                <a:solidFill>
                  <a:srgbClr val="3366CC"/>
                </a:solidFill>
                <a:latin typeface="Arial"/>
                <a:hlinkClick r:id="rId6" tooltip="Wilhelm Wundt"/>
              </a:rPr>
              <a:t>Wundt</a:t>
            </a:r>
            <a:r>
              <a:rPr lang="tr-TR" dirty="0">
                <a:solidFill>
                  <a:srgbClr val="202122"/>
                </a:solidFill>
                <a:latin typeface="Arial"/>
              </a:rPr>
              <a:t> ön ayak olmuştur.</a:t>
            </a:r>
            <a:r>
              <a:rPr lang="tr-TR" baseline="30000" dirty="0">
                <a:solidFill>
                  <a:srgbClr val="3366CC"/>
                </a:solidFill>
                <a:latin typeface="Arial"/>
                <a:hlinkClick r:id="rId7"/>
              </a:rPr>
              <a:t>[11]</a:t>
            </a:r>
            <a:r>
              <a:rPr lang="tr-TR" dirty="0">
                <a:solidFill>
                  <a:srgbClr val="202122"/>
                </a:solidFill>
                <a:latin typeface="Arial"/>
              </a:rPr>
              <a:t> </a:t>
            </a:r>
            <a:endParaRPr lang="tr-TR" dirty="0"/>
          </a:p>
        </p:txBody>
      </p:sp>
      <p:sp>
        <p:nvSpPr>
          <p:cNvPr id="3" name="Başlık 2"/>
          <p:cNvSpPr>
            <a:spLocks noGrp="1"/>
          </p:cNvSpPr>
          <p:nvPr>
            <p:ph type="title"/>
          </p:nvPr>
        </p:nvSpPr>
        <p:spPr/>
        <p:txBody>
          <a:bodyPr/>
          <a:lstStyle/>
          <a:p>
            <a:pPr algn="ctr"/>
            <a:r>
              <a:rPr lang="tr-TR" b="1" dirty="0" smtClean="0">
                <a:solidFill>
                  <a:schemeClr val="bg2"/>
                </a:solidFill>
              </a:rPr>
              <a:t>Psikoloji Tarihi</a:t>
            </a:r>
            <a:endParaRPr lang="tr-TR" b="1" dirty="0">
              <a:solidFill>
                <a:schemeClr val="bg2"/>
              </a:solidFill>
            </a:endParaRPr>
          </a:p>
        </p:txBody>
      </p:sp>
    </p:spTree>
    <p:extLst>
      <p:ext uri="{BB962C8B-B14F-4D97-AF65-F5344CB8AC3E}">
        <p14:creationId xmlns:p14="http://schemas.microsoft.com/office/powerpoint/2010/main" val="85313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a:solidFill>
                  <a:srgbClr val="202122"/>
                </a:solidFill>
                <a:latin typeface="Arial"/>
              </a:rPr>
              <a:t>Wundt</a:t>
            </a:r>
            <a:r>
              <a:rPr lang="tr-TR" dirty="0">
                <a:solidFill>
                  <a:srgbClr val="202122"/>
                </a:solidFill>
                <a:latin typeface="Arial"/>
              </a:rPr>
              <a:t>, kendini psikolog olarak tanımlayan ilk kişidir. Psikolojinin pozitif bir bilim olarak ortaya çıkışına ilk önemli katkıları koyan diğer isimler şunlardır: </a:t>
            </a:r>
            <a:r>
              <a:rPr lang="tr-TR" dirty="0" err="1">
                <a:solidFill>
                  <a:srgbClr val="3366CC"/>
                </a:solidFill>
                <a:latin typeface="Arial"/>
                <a:hlinkClick r:id="rId2" tooltip="Hermann Ebbinghaus"/>
              </a:rPr>
              <a:t>Hermann</a:t>
            </a:r>
            <a:r>
              <a:rPr lang="tr-TR" dirty="0">
                <a:solidFill>
                  <a:srgbClr val="3366CC"/>
                </a:solidFill>
                <a:latin typeface="Arial"/>
                <a:hlinkClick r:id="rId2" tooltip="Hermann Ebbinghaus"/>
              </a:rPr>
              <a:t> </a:t>
            </a:r>
            <a:r>
              <a:rPr lang="tr-TR" dirty="0" err="1">
                <a:solidFill>
                  <a:srgbClr val="3366CC"/>
                </a:solidFill>
                <a:latin typeface="Arial"/>
                <a:hlinkClick r:id="rId2" tooltip="Hermann Ebbinghaus"/>
              </a:rPr>
              <a:t>Ebbinghaus</a:t>
            </a:r>
            <a:r>
              <a:rPr lang="tr-TR" dirty="0">
                <a:solidFill>
                  <a:srgbClr val="202122"/>
                </a:solidFill>
                <a:latin typeface="Arial"/>
              </a:rPr>
              <a:t> (hafıza üzerinde deneysel çalışmalar yaptı), </a:t>
            </a:r>
            <a:r>
              <a:rPr lang="tr-TR" dirty="0" err="1">
                <a:solidFill>
                  <a:srgbClr val="3366CC"/>
                </a:solidFill>
                <a:latin typeface="Arial"/>
                <a:hlinkClick r:id="rId3" tooltip="Ivan Pavlov"/>
              </a:rPr>
              <a:t>Ivan</a:t>
            </a:r>
            <a:r>
              <a:rPr lang="tr-TR" dirty="0">
                <a:solidFill>
                  <a:srgbClr val="3366CC"/>
                </a:solidFill>
                <a:latin typeface="Arial"/>
                <a:hlinkClick r:id="rId3" tooltip="Ivan Pavlov"/>
              </a:rPr>
              <a:t> </a:t>
            </a:r>
            <a:r>
              <a:rPr lang="tr-TR" dirty="0" err="1">
                <a:solidFill>
                  <a:srgbClr val="3366CC"/>
                </a:solidFill>
                <a:latin typeface="Arial"/>
                <a:hlinkClick r:id="rId3" tooltip="Ivan Pavlov"/>
              </a:rPr>
              <a:t>Pavlov</a:t>
            </a:r>
            <a:r>
              <a:rPr lang="tr-TR" dirty="0">
                <a:solidFill>
                  <a:srgbClr val="202122"/>
                </a:solidFill>
                <a:latin typeface="Arial"/>
              </a:rPr>
              <a:t> (psikoloji ile fizyoloji arasında ilk kez ilişki kurdu, öğrenme süreçlerini deneysel olarak inceleyerek klasik şartlanma kavramını getirdi), </a:t>
            </a:r>
            <a:r>
              <a:rPr lang="tr-TR" dirty="0">
                <a:solidFill>
                  <a:srgbClr val="3366CC"/>
                </a:solidFill>
                <a:latin typeface="Arial"/>
                <a:hlinkClick r:id="rId4" tooltip="James Watson"/>
              </a:rPr>
              <a:t>John B. Watson</a:t>
            </a:r>
            <a:r>
              <a:rPr lang="tr-TR" dirty="0">
                <a:solidFill>
                  <a:srgbClr val="202122"/>
                </a:solidFill>
                <a:latin typeface="Arial"/>
              </a:rPr>
              <a:t> (davranışçı yaklaşımın ABD’deki temsilcisi oldu).</a:t>
            </a:r>
            <a:endParaRPr lang="tr-TR" dirty="0"/>
          </a:p>
        </p:txBody>
      </p:sp>
      <p:sp>
        <p:nvSpPr>
          <p:cNvPr id="3" name="Başlık 2"/>
          <p:cNvSpPr>
            <a:spLocks noGrp="1"/>
          </p:cNvSpPr>
          <p:nvPr>
            <p:ph type="title"/>
          </p:nvPr>
        </p:nvSpPr>
        <p:spPr/>
        <p:txBody>
          <a:bodyPr/>
          <a:lstStyle/>
          <a:p>
            <a:pPr algn="ctr"/>
            <a:r>
              <a:rPr lang="tr-TR" b="1" dirty="0">
                <a:ln w="3200">
                  <a:solidFill>
                    <a:srgbClr val="335B74">
                      <a:shade val="75000"/>
                      <a:alpha val="25000"/>
                    </a:srgbClr>
                  </a:solidFill>
                  <a:prstDash val="solid"/>
                  <a:round/>
                </a:ln>
                <a:solidFill>
                  <a:srgbClr val="335B74"/>
                </a:solidFill>
              </a:rPr>
              <a:t>Psikoloji Tarihi</a:t>
            </a:r>
            <a:endParaRPr lang="tr-TR" dirty="0"/>
          </a:p>
        </p:txBody>
      </p:sp>
    </p:spTree>
    <p:extLst>
      <p:ext uri="{BB962C8B-B14F-4D97-AF65-F5344CB8AC3E}">
        <p14:creationId xmlns:p14="http://schemas.microsoft.com/office/powerpoint/2010/main" val="3047792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r>
              <a:rPr lang="tr-TR" dirty="0">
                <a:solidFill>
                  <a:srgbClr val="3366CC"/>
                </a:solidFill>
                <a:latin typeface="Arial"/>
                <a:hlinkClick r:id="rId2" tooltip="Deneysel psikoloji"/>
              </a:rPr>
              <a:t>Deneysel psikolojinin</a:t>
            </a:r>
            <a:r>
              <a:rPr lang="tr-TR" dirty="0">
                <a:solidFill>
                  <a:srgbClr val="202122"/>
                </a:solidFill>
                <a:latin typeface="Arial"/>
              </a:rPr>
              <a:t> Almanya ve ABD'de gelişmesinin peşi sıra psikolojinin uygulamalı alanları doğmuştur. 19. yy.'</a:t>
            </a:r>
            <a:r>
              <a:rPr lang="tr-TR" dirty="0" err="1">
                <a:solidFill>
                  <a:srgbClr val="202122"/>
                </a:solidFill>
                <a:latin typeface="Arial"/>
              </a:rPr>
              <a:t>ın</a:t>
            </a:r>
            <a:r>
              <a:rPr lang="tr-TR" dirty="0">
                <a:solidFill>
                  <a:srgbClr val="202122"/>
                </a:solidFill>
                <a:latin typeface="Arial"/>
              </a:rPr>
              <a:t> son yıllarında </a:t>
            </a:r>
            <a:r>
              <a:rPr lang="tr-TR" dirty="0">
                <a:solidFill>
                  <a:srgbClr val="DD3333"/>
                </a:solidFill>
                <a:latin typeface="Arial"/>
                <a:hlinkClick r:id="rId3" tooltip="G. Stanley Hall (sayfa mevcut değil)"/>
              </a:rPr>
              <a:t>G. </a:t>
            </a:r>
            <a:r>
              <a:rPr lang="tr-TR" dirty="0" err="1">
                <a:solidFill>
                  <a:srgbClr val="DD3333"/>
                </a:solidFill>
                <a:latin typeface="Arial"/>
                <a:hlinkClick r:id="rId3" tooltip="G. Stanley Hall (sayfa mevcut değil)"/>
              </a:rPr>
              <a:t>Stanley</a:t>
            </a:r>
            <a:r>
              <a:rPr lang="tr-TR" dirty="0">
                <a:solidFill>
                  <a:srgbClr val="DD3333"/>
                </a:solidFill>
                <a:latin typeface="Arial"/>
                <a:hlinkClick r:id="rId3" tooltip="G. Stanley Hall (sayfa mevcut değil)"/>
              </a:rPr>
              <a:t> </a:t>
            </a:r>
            <a:r>
              <a:rPr lang="tr-TR" dirty="0" err="1">
                <a:solidFill>
                  <a:srgbClr val="DD3333"/>
                </a:solidFill>
                <a:latin typeface="Arial"/>
                <a:hlinkClick r:id="rId3" tooltip="G. Stanley Hall (sayfa mevcut değil)"/>
              </a:rPr>
              <a:t>Hall</a:t>
            </a:r>
            <a:r>
              <a:rPr lang="tr-TR" dirty="0">
                <a:solidFill>
                  <a:srgbClr val="202122"/>
                </a:solidFill>
                <a:latin typeface="Arial"/>
              </a:rPr>
              <a:t> ve </a:t>
            </a:r>
            <a:r>
              <a:rPr lang="tr-TR" dirty="0">
                <a:solidFill>
                  <a:srgbClr val="3366CC"/>
                </a:solidFill>
                <a:latin typeface="Arial"/>
                <a:hlinkClick r:id="rId4" tooltip="John Dewey"/>
              </a:rPr>
              <a:t>John </a:t>
            </a:r>
            <a:r>
              <a:rPr lang="tr-TR" dirty="0" err="1">
                <a:solidFill>
                  <a:srgbClr val="3366CC"/>
                </a:solidFill>
                <a:latin typeface="Arial"/>
                <a:hlinkClick r:id="rId4" tooltip="John Dewey"/>
              </a:rPr>
              <a:t>Dewey</a:t>
            </a:r>
            <a:r>
              <a:rPr lang="tr-TR" dirty="0">
                <a:solidFill>
                  <a:srgbClr val="202122"/>
                </a:solidFill>
                <a:latin typeface="Arial"/>
              </a:rPr>
              <a:t> psikoloji biliminin ABD'de eğitim alanındaki uygulamalarına öncülük etmiştir. </a:t>
            </a:r>
            <a:endParaRPr lang="tr-TR" dirty="0" smtClean="0">
              <a:solidFill>
                <a:srgbClr val="202122"/>
              </a:solidFill>
              <a:latin typeface="Arial"/>
            </a:endParaRPr>
          </a:p>
          <a:p>
            <a:r>
              <a:rPr lang="tr-TR" dirty="0" smtClean="0">
                <a:solidFill>
                  <a:srgbClr val="DD3333"/>
                </a:solidFill>
                <a:latin typeface="Arial"/>
                <a:hlinkClick r:id="rId5" tooltip="Hugo Münsterberg (sayfa mevcut değil)"/>
              </a:rPr>
              <a:t>Hugo </a:t>
            </a:r>
            <a:r>
              <a:rPr lang="tr-TR" dirty="0" err="1">
                <a:solidFill>
                  <a:srgbClr val="DD3333"/>
                </a:solidFill>
                <a:latin typeface="Arial"/>
                <a:hlinkClick r:id="rId5" tooltip="Hugo Münsterberg (sayfa mevcut değil)"/>
              </a:rPr>
              <a:t>Münsterberg</a:t>
            </a:r>
            <a:r>
              <a:rPr lang="tr-TR" dirty="0">
                <a:solidFill>
                  <a:srgbClr val="202122"/>
                </a:solidFill>
                <a:latin typeface="Arial"/>
              </a:rPr>
              <a:t> psikolojinin endüstri, hukuk ve diğer alanlardaki uygulamaları üzerine yazmaya başlamıştır</a:t>
            </a:r>
            <a:r>
              <a:rPr lang="tr-TR" dirty="0" smtClean="0">
                <a:solidFill>
                  <a:srgbClr val="202122"/>
                </a:solidFill>
                <a:latin typeface="Arial"/>
              </a:rPr>
              <a:t>.</a:t>
            </a:r>
            <a:endParaRPr lang="tr-TR" baseline="30000" dirty="0">
              <a:solidFill>
                <a:srgbClr val="3366CC"/>
              </a:solidFill>
              <a:latin typeface="Arial"/>
            </a:endParaRPr>
          </a:p>
          <a:p>
            <a:r>
              <a:rPr lang="tr-TR" dirty="0" smtClean="0">
                <a:solidFill>
                  <a:srgbClr val="202122"/>
                </a:solidFill>
                <a:latin typeface="Arial"/>
              </a:rPr>
              <a:t>1890'larda</a:t>
            </a:r>
            <a:r>
              <a:rPr lang="tr-TR" dirty="0">
                <a:solidFill>
                  <a:srgbClr val="202122"/>
                </a:solidFill>
                <a:latin typeface="Arial"/>
              </a:rPr>
              <a:t> </a:t>
            </a:r>
            <a:r>
              <a:rPr lang="tr-TR" dirty="0" err="1">
                <a:solidFill>
                  <a:srgbClr val="3366CC"/>
                </a:solidFill>
                <a:latin typeface="Arial"/>
                <a:hlinkClick r:id="rId6" tooltip="Lightner Witmer"/>
              </a:rPr>
              <a:t>Lightner</a:t>
            </a:r>
            <a:r>
              <a:rPr lang="tr-TR" dirty="0">
                <a:solidFill>
                  <a:srgbClr val="3366CC"/>
                </a:solidFill>
                <a:latin typeface="Arial"/>
                <a:hlinkClick r:id="rId6" tooltip="Lightner Witmer"/>
              </a:rPr>
              <a:t> </a:t>
            </a:r>
            <a:r>
              <a:rPr lang="tr-TR" dirty="0" err="1">
                <a:solidFill>
                  <a:srgbClr val="3366CC"/>
                </a:solidFill>
                <a:latin typeface="Arial"/>
                <a:hlinkClick r:id="rId6" tooltip="Lightner Witmer"/>
              </a:rPr>
              <a:t>Witmer</a:t>
            </a:r>
            <a:r>
              <a:rPr lang="tr-TR" dirty="0">
                <a:solidFill>
                  <a:srgbClr val="202122"/>
                </a:solidFill>
                <a:latin typeface="Arial"/>
              </a:rPr>
              <a:t> ilk psikoloji kliniğini </a:t>
            </a:r>
            <a:r>
              <a:rPr lang="tr-TR" dirty="0" smtClean="0">
                <a:solidFill>
                  <a:srgbClr val="202122"/>
                </a:solidFill>
                <a:latin typeface="Arial"/>
              </a:rPr>
              <a:t>kurmuştur.</a:t>
            </a:r>
          </a:p>
          <a:p>
            <a:r>
              <a:rPr lang="tr-TR" dirty="0" smtClean="0">
                <a:solidFill>
                  <a:srgbClr val="202122"/>
                </a:solidFill>
                <a:latin typeface="Arial"/>
              </a:rPr>
              <a:t>Yine </a:t>
            </a:r>
            <a:r>
              <a:rPr lang="tr-TR" dirty="0">
                <a:solidFill>
                  <a:srgbClr val="202122"/>
                </a:solidFill>
                <a:latin typeface="Arial"/>
              </a:rPr>
              <a:t>aynı yıllarda </a:t>
            </a:r>
            <a:r>
              <a:rPr lang="tr-TR" dirty="0">
                <a:solidFill>
                  <a:srgbClr val="3366CC"/>
                </a:solidFill>
                <a:latin typeface="Arial"/>
                <a:hlinkClick r:id="rId7" tooltip="James McKeen Cattell"/>
              </a:rPr>
              <a:t>James </a:t>
            </a:r>
            <a:r>
              <a:rPr lang="tr-TR" dirty="0" err="1">
                <a:solidFill>
                  <a:srgbClr val="3366CC"/>
                </a:solidFill>
                <a:latin typeface="Arial"/>
                <a:hlinkClick r:id="rId7" tooltip="James McKeen Cattell"/>
              </a:rPr>
              <a:t>McKeen</a:t>
            </a:r>
            <a:r>
              <a:rPr lang="tr-TR" dirty="0">
                <a:solidFill>
                  <a:srgbClr val="3366CC"/>
                </a:solidFill>
                <a:latin typeface="Arial"/>
                <a:hlinkClick r:id="rId7" tooltip="James McKeen Cattell"/>
              </a:rPr>
              <a:t> </a:t>
            </a:r>
            <a:r>
              <a:rPr lang="tr-TR" dirty="0" err="1">
                <a:solidFill>
                  <a:srgbClr val="3366CC"/>
                </a:solidFill>
                <a:latin typeface="Arial"/>
                <a:hlinkClick r:id="rId7" tooltip="James McKeen Cattell"/>
              </a:rPr>
              <a:t>Cattell</a:t>
            </a:r>
            <a:r>
              <a:rPr lang="tr-TR" dirty="0">
                <a:solidFill>
                  <a:srgbClr val="202122"/>
                </a:solidFill>
                <a:latin typeface="Arial"/>
              </a:rPr>
              <a:t>, ilk </a:t>
            </a:r>
            <a:r>
              <a:rPr lang="tr-TR" dirty="0">
                <a:solidFill>
                  <a:srgbClr val="3366CC"/>
                </a:solidFill>
                <a:latin typeface="Arial"/>
                <a:hlinkClick r:id="rId8" tooltip="Zeka testi"/>
              </a:rPr>
              <a:t>zeka testi</a:t>
            </a:r>
            <a:r>
              <a:rPr lang="tr-TR" dirty="0">
                <a:solidFill>
                  <a:srgbClr val="202122"/>
                </a:solidFill>
                <a:latin typeface="Arial"/>
              </a:rPr>
              <a:t> uygulamalarını başlatmak üzere </a:t>
            </a:r>
            <a:r>
              <a:rPr lang="tr-TR" dirty="0">
                <a:solidFill>
                  <a:srgbClr val="3366CC"/>
                </a:solidFill>
                <a:latin typeface="Arial"/>
                <a:hlinkClick r:id="rId9" tooltip="Francis Galton"/>
              </a:rPr>
              <a:t>Francis </a:t>
            </a:r>
            <a:r>
              <a:rPr lang="tr-TR" dirty="0" err="1">
                <a:solidFill>
                  <a:srgbClr val="3366CC"/>
                </a:solidFill>
                <a:latin typeface="Arial"/>
                <a:hlinkClick r:id="rId9" tooltip="Francis Galton"/>
              </a:rPr>
              <a:t>Galton</a:t>
            </a:r>
            <a:r>
              <a:rPr lang="tr-TR" dirty="0" err="1">
                <a:solidFill>
                  <a:srgbClr val="202122"/>
                </a:solidFill>
                <a:latin typeface="Arial"/>
              </a:rPr>
              <a:t>'un</a:t>
            </a:r>
            <a:r>
              <a:rPr lang="tr-TR" dirty="0">
                <a:solidFill>
                  <a:srgbClr val="202122"/>
                </a:solidFill>
                <a:latin typeface="Arial"/>
              </a:rPr>
              <a:t> </a:t>
            </a:r>
            <a:r>
              <a:rPr lang="tr-TR" dirty="0" err="1">
                <a:solidFill>
                  <a:srgbClr val="3366CC"/>
                </a:solidFill>
                <a:latin typeface="Arial"/>
                <a:hlinkClick r:id="rId10" tooltip="Antropometri"/>
              </a:rPr>
              <a:t>antropometri</a:t>
            </a:r>
            <a:r>
              <a:rPr lang="tr-TR" dirty="0">
                <a:solidFill>
                  <a:srgbClr val="202122"/>
                </a:solidFill>
                <a:latin typeface="Arial"/>
              </a:rPr>
              <a:t> yöntemini </a:t>
            </a:r>
            <a:r>
              <a:rPr lang="tr-TR" dirty="0" smtClean="0">
                <a:solidFill>
                  <a:srgbClr val="202122"/>
                </a:solidFill>
                <a:latin typeface="Arial"/>
              </a:rPr>
              <a:t>uyarlamıştır.</a:t>
            </a:r>
            <a:endParaRPr lang="tr-TR" baseline="30000" dirty="0">
              <a:solidFill>
                <a:srgbClr val="3366CC"/>
              </a:solidFill>
              <a:latin typeface="Arial"/>
            </a:endParaRPr>
          </a:p>
          <a:p>
            <a:r>
              <a:rPr lang="tr-TR" dirty="0" smtClean="0">
                <a:solidFill>
                  <a:srgbClr val="202122"/>
                </a:solidFill>
                <a:latin typeface="Arial"/>
              </a:rPr>
              <a:t>Öte </a:t>
            </a:r>
            <a:r>
              <a:rPr lang="tr-TR" dirty="0">
                <a:solidFill>
                  <a:srgbClr val="202122"/>
                </a:solidFill>
                <a:latin typeface="Arial"/>
              </a:rPr>
              <a:t>yandan Viyana'da </a:t>
            </a:r>
            <a:r>
              <a:rPr lang="tr-TR" dirty="0">
                <a:solidFill>
                  <a:srgbClr val="3366CC"/>
                </a:solidFill>
                <a:latin typeface="Arial"/>
                <a:hlinkClick r:id="rId11" tooltip="Sigmund Freud"/>
              </a:rPr>
              <a:t>Sigmund Freud</a:t>
            </a:r>
            <a:r>
              <a:rPr lang="tr-TR" dirty="0">
                <a:solidFill>
                  <a:srgbClr val="202122"/>
                </a:solidFill>
                <a:latin typeface="Arial"/>
              </a:rPr>
              <a:t>, zamanla çok popülerleşecek olan </a:t>
            </a:r>
            <a:r>
              <a:rPr lang="tr-TR" dirty="0">
                <a:solidFill>
                  <a:srgbClr val="3366CC"/>
                </a:solidFill>
                <a:latin typeface="Arial"/>
                <a:hlinkClick r:id="rId12" tooltip="Psikanaliz"/>
              </a:rPr>
              <a:t>psikanaliz</a:t>
            </a:r>
            <a:r>
              <a:rPr lang="tr-TR" dirty="0">
                <a:solidFill>
                  <a:srgbClr val="202122"/>
                </a:solidFill>
                <a:latin typeface="Arial"/>
              </a:rPr>
              <a:t> kuramını ve yöntemlerini geliştirmiştir.</a:t>
            </a:r>
            <a:endParaRPr lang="tr-TR" dirty="0"/>
          </a:p>
        </p:txBody>
      </p:sp>
      <p:sp>
        <p:nvSpPr>
          <p:cNvPr id="3" name="Başlık 2"/>
          <p:cNvSpPr>
            <a:spLocks noGrp="1"/>
          </p:cNvSpPr>
          <p:nvPr>
            <p:ph type="title"/>
          </p:nvPr>
        </p:nvSpPr>
        <p:spPr/>
        <p:txBody>
          <a:bodyPr/>
          <a:lstStyle/>
          <a:p>
            <a:pPr algn="ctr"/>
            <a:r>
              <a:rPr lang="tr-TR" b="1" dirty="0">
                <a:ln w="3200">
                  <a:solidFill>
                    <a:srgbClr val="335B74">
                      <a:shade val="75000"/>
                      <a:alpha val="25000"/>
                    </a:srgbClr>
                  </a:solidFill>
                  <a:prstDash val="solid"/>
                  <a:round/>
                </a:ln>
                <a:solidFill>
                  <a:srgbClr val="335B74"/>
                </a:solidFill>
              </a:rPr>
              <a:t>Psikoloji Tarihi</a:t>
            </a:r>
            <a:endParaRPr lang="tr-TR" dirty="0"/>
          </a:p>
        </p:txBody>
      </p:sp>
    </p:spTree>
    <p:extLst>
      <p:ext uri="{BB962C8B-B14F-4D97-AF65-F5344CB8AC3E}">
        <p14:creationId xmlns:p14="http://schemas.microsoft.com/office/powerpoint/2010/main" val="643206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solidFill>
                  <a:srgbClr val="202122"/>
                </a:solidFill>
                <a:latin typeface="Arial"/>
              </a:rPr>
              <a:t>20.yy'da psikolojinin soyut ve muğlak bir kavram olan zihni incelemesine bir tepki doğmuştur. </a:t>
            </a:r>
            <a:r>
              <a:rPr lang="tr-TR" dirty="0">
                <a:solidFill>
                  <a:srgbClr val="3366CC"/>
                </a:solidFill>
                <a:latin typeface="Arial"/>
                <a:hlinkClick r:id="rId2" tooltip="Edward B. Titchener"/>
              </a:rPr>
              <a:t>Edward B. </a:t>
            </a:r>
            <a:r>
              <a:rPr lang="tr-TR" dirty="0" err="1">
                <a:solidFill>
                  <a:srgbClr val="3366CC"/>
                </a:solidFill>
                <a:latin typeface="Arial"/>
                <a:hlinkClick r:id="rId2" tooltip="Edward B. Titchener"/>
              </a:rPr>
              <a:t>Titchener</a:t>
            </a:r>
            <a:r>
              <a:rPr lang="tr-TR" dirty="0">
                <a:solidFill>
                  <a:srgbClr val="202122"/>
                </a:solidFill>
                <a:latin typeface="Arial"/>
              </a:rPr>
              <a:t> tarafından getirilen eleştiriler, </a:t>
            </a:r>
            <a:r>
              <a:rPr lang="tr-TR" dirty="0">
                <a:solidFill>
                  <a:srgbClr val="3366CC"/>
                </a:solidFill>
                <a:latin typeface="Arial"/>
                <a:hlinkClick r:id="rId3" tooltip="John B. Watson"/>
              </a:rPr>
              <a:t>John B. Watson</a:t>
            </a:r>
            <a:r>
              <a:rPr lang="tr-TR" dirty="0">
                <a:solidFill>
                  <a:srgbClr val="202122"/>
                </a:solidFill>
                <a:latin typeface="Arial"/>
              </a:rPr>
              <a:t>'un davranışçılık yaklaşımını geliştirmesine katkıda bulunmuştur. Bu yaklaşım, </a:t>
            </a:r>
            <a:r>
              <a:rPr lang="tr-TR" dirty="0">
                <a:solidFill>
                  <a:srgbClr val="3366CC"/>
                </a:solidFill>
                <a:latin typeface="Arial"/>
                <a:hlinkClick r:id="rId4" tooltip="Burrhus Frederic Skinner"/>
              </a:rPr>
              <a:t>B.F. </a:t>
            </a:r>
            <a:r>
              <a:rPr lang="tr-TR" dirty="0" err="1">
                <a:solidFill>
                  <a:srgbClr val="3366CC"/>
                </a:solidFill>
                <a:latin typeface="Arial"/>
                <a:hlinkClick r:id="rId4" tooltip="Burrhus Frederic Skinner"/>
              </a:rPr>
              <a:t>Skinner</a:t>
            </a:r>
            <a:r>
              <a:rPr lang="tr-TR" dirty="0">
                <a:solidFill>
                  <a:srgbClr val="202122"/>
                </a:solidFill>
                <a:latin typeface="Arial"/>
              </a:rPr>
              <a:t> tarafından popüler hale getirilmiştir. Bu yaklaşımda, zihin yerine gözlenebilen ve ölçülebilen davranışın incelenmesi savunulur.</a:t>
            </a:r>
          </a:p>
          <a:p>
            <a:r>
              <a:rPr lang="tr-TR" dirty="0">
                <a:solidFill>
                  <a:srgbClr val="202122"/>
                </a:solidFill>
                <a:latin typeface="Arial"/>
              </a:rPr>
              <a:t>20.yy.'ın sonlarına doğru insan zihnini çalışmak üzere disiplinler arası bir alan olan </a:t>
            </a:r>
            <a:r>
              <a:rPr lang="tr-TR" dirty="0">
                <a:solidFill>
                  <a:srgbClr val="3366CC"/>
                </a:solidFill>
                <a:latin typeface="Arial"/>
                <a:hlinkClick r:id="rId5" tooltip="Bilişsel bilim"/>
              </a:rPr>
              <a:t>bilişsel bilimler</a:t>
            </a:r>
            <a:r>
              <a:rPr lang="tr-TR" dirty="0">
                <a:solidFill>
                  <a:srgbClr val="202122"/>
                </a:solidFill>
                <a:latin typeface="Arial"/>
              </a:rPr>
              <a:t> gelişmiştir. Zihin, tekrar bilimin popüler bir inceleme konusu haline gelmiştir.</a:t>
            </a:r>
          </a:p>
          <a:p>
            <a:endParaRPr lang="tr-TR" dirty="0"/>
          </a:p>
        </p:txBody>
      </p:sp>
      <p:sp>
        <p:nvSpPr>
          <p:cNvPr id="3" name="Başlık 2"/>
          <p:cNvSpPr>
            <a:spLocks noGrp="1"/>
          </p:cNvSpPr>
          <p:nvPr>
            <p:ph type="title"/>
          </p:nvPr>
        </p:nvSpPr>
        <p:spPr/>
        <p:txBody>
          <a:bodyPr/>
          <a:lstStyle/>
          <a:p>
            <a:pPr algn="ctr"/>
            <a:r>
              <a:rPr lang="tr-TR" b="1" dirty="0">
                <a:ln w="3200">
                  <a:solidFill>
                    <a:srgbClr val="335B74">
                      <a:shade val="75000"/>
                      <a:alpha val="25000"/>
                    </a:srgbClr>
                  </a:solidFill>
                  <a:prstDash val="solid"/>
                  <a:round/>
                </a:ln>
                <a:solidFill>
                  <a:srgbClr val="335B74"/>
                </a:solidFill>
              </a:rPr>
              <a:t>Psikoloji Tarihi</a:t>
            </a:r>
            <a:endParaRPr lang="tr-TR" dirty="0"/>
          </a:p>
        </p:txBody>
      </p:sp>
    </p:spTree>
    <p:extLst>
      <p:ext uri="{BB962C8B-B14F-4D97-AF65-F5344CB8AC3E}">
        <p14:creationId xmlns:p14="http://schemas.microsoft.com/office/powerpoint/2010/main" val="3805311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marL="0" indent="0" algn="just">
              <a:lnSpc>
                <a:spcPct val="150000"/>
              </a:lnSpc>
              <a:spcAft>
                <a:spcPts val="120"/>
              </a:spcAft>
              <a:buNone/>
            </a:pPr>
            <a:r>
              <a:rPr lang="tr-TR" sz="3300" b="1" dirty="0">
                <a:solidFill>
                  <a:srgbClr val="202122"/>
                </a:solidFill>
                <a:latin typeface="Times New Roman"/>
                <a:ea typeface="Times New Roman"/>
                <a:cs typeface="Times New Roman"/>
              </a:rPr>
              <a:t>Yapısalcılık yaklaşımı </a:t>
            </a:r>
            <a:r>
              <a:rPr lang="tr-TR" sz="2800" b="1" dirty="0">
                <a:solidFill>
                  <a:srgbClr val="202122"/>
                </a:solidFill>
                <a:latin typeface="Times New Roman"/>
                <a:ea typeface="Times New Roman"/>
                <a:cs typeface="Times New Roman"/>
              </a:rPr>
              <a:t>(bilinç psikolojisi ya da </a:t>
            </a:r>
            <a:r>
              <a:rPr lang="tr-TR" sz="2800" b="1" dirty="0" err="1">
                <a:solidFill>
                  <a:srgbClr val="202122"/>
                </a:solidFill>
                <a:latin typeface="Times New Roman"/>
                <a:ea typeface="Times New Roman"/>
                <a:cs typeface="Times New Roman"/>
              </a:rPr>
              <a:t>strüktüralism</a:t>
            </a:r>
            <a:r>
              <a:rPr lang="tr-TR" sz="2800" b="1" dirty="0">
                <a:solidFill>
                  <a:srgbClr val="202122"/>
                </a:solidFill>
                <a:latin typeface="Times New Roman"/>
                <a:ea typeface="Times New Roman"/>
                <a:cs typeface="Times New Roman"/>
              </a:rPr>
              <a:t>)</a:t>
            </a:r>
            <a:endParaRPr lang="tr-TR" sz="2400" dirty="0">
              <a:latin typeface="Calibri"/>
              <a:ea typeface="Calibri"/>
              <a:cs typeface="Times New Roman"/>
            </a:endParaRPr>
          </a:p>
          <a:p>
            <a:r>
              <a:rPr lang="tr-TR" sz="2800" dirty="0">
                <a:solidFill>
                  <a:srgbClr val="202122"/>
                </a:solidFill>
                <a:latin typeface="Times New Roman"/>
                <a:ea typeface="Times New Roman"/>
              </a:rPr>
              <a:t>Bu yaklaşıma göre psikolojinin görevi bilincin ve bilinci oluşturan zihinsel olayların -duyumlar, imajlar, duygular- incelenmesidir. Bu amaçlar doğrultusunda </a:t>
            </a:r>
            <a:r>
              <a:rPr lang="tr-TR" sz="2800" dirty="0">
                <a:solidFill>
                  <a:srgbClr val="3366CC"/>
                </a:solidFill>
                <a:latin typeface="Times New Roman"/>
                <a:ea typeface="Times New Roman"/>
                <a:hlinkClick r:id="rId2" tooltip="İçebakış"/>
              </a:rPr>
              <a:t>içebakış</a:t>
            </a:r>
            <a:r>
              <a:rPr lang="tr-TR" sz="2800" dirty="0">
                <a:solidFill>
                  <a:srgbClr val="202122"/>
                </a:solidFill>
                <a:latin typeface="Times New Roman"/>
                <a:ea typeface="Times New Roman"/>
              </a:rPr>
              <a:t> yöntemi ile bilgi toplanır.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İçebakış</a:t>
            </a:r>
            <a:r>
              <a:rPr lang="tr-TR" sz="2800" dirty="0">
                <a:solidFill>
                  <a:srgbClr val="202122"/>
                </a:solidFill>
                <a:latin typeface="Times New Roman"/>
                <a:ea typeface="Times New Roman"/>
              </a:rPr>
              <a:t>, deneklere bir uyaran verip onlardan neler hissettiklerini en ince detayına kadar anlatmasını istemeye dayalı bir yöntemdir. Yapısalcılara göre tıpkı su molekülünün atomik bileşenlerine (hidrojen ve oksijen) ayrıştırılması gibi, bilinç de temel bileşenlere ayrıştırılabilir.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Acılık-tatlılık</a:t>
            </a:r>
            <a:r>
              <a:rPr lang="tr-TR" sz="2800" dirty="0">
                <a:solidFill>
                  <a:srgbClr val="202122"/>
                </a:solidFill>
                <a:latin typeface="Times New Roman"/>
                <a:ea typeface="Times New Roman"/>
              </a:rPr>
              <a:t>, soğukluk-sıcaklık, donukluk-canlılık gibi saf duyumlar bilincin temel bileşenleri olarak kabul edilebilir. </a:t>
            </a:r>
            <a:endParaRPr lang="tr-TR" dirty="0"/>
          </a:p>
        </p:txBody>
      </p:sp>
      <p:sp>
        <p:nvSpPr>
          <p:cNvPr id="3" name="Başlık 2"/>
          <p:cNvSpPr>
            <a:spLocks noGrp="1"/>
          </p:cNvSpPr>
          <p:nvPr>
            <p:ph type="title"/>
          </p:nvPr>
        </p:nvSpPr>
        <p:spPr/>
        <p:txBody>
          <a:bodyPr/>
          <a:lstStyle/>
          <a:p>
            <a:pPr algn="ctr"/>
            <a:r>
              <a:rPr lang="tr-TR" dirty="0">
                <a:solidFill>
                  <a:schemeClr val="bg2"/>
                </a:solidFill>
              </a:rPr>
              <a:t>YAKLAŞIMLAR</a:t>
            </a:r>
          </a:p>
        </p:txBody>
      </p:sp>
    </p:spTree>
    <p:extLst>
      <p:ext uri="{BB962C8B-B14F-4D97-AF65-F5344CB8AC3E}">
        <p14:creationId xmlns:p14="http://schemas.microsoft.com/office/powerpoint/2010/main" val="153746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dirty="0">
                <a:solidFill>
                  <a:srgbClr val="202122"/>
                </a:solidFill>
                <a:latin typeface="Times New Roman"/>
                <a:ea typeface="Times New Roman"/>
              </a:rPr>
              <a:t>Yapısalcılığın iki önemli temsilcisi şunlardır: </a:t>
            </a:r>
            <a:r>
              <a:rPr lang="tr-TR" sz="2400" dirty="0" err="1">
                <a:solidFill>
                  <a:srgbClr val="202122"/>
                </a:solidFill>
                <a:latin typeface="Times New Roman"/>
                <a:ea typeface="Times New Roman"/>
              </a:rPr>
              <a:t>Wundt</a:t>
            </a:r>
            <a:r>
              <a:rPr lang="tr-TR" sz="2400" dirty="0">
                <a:solidFill>
                  <a:srgbClr val="202122"/>
                </a:solidFill>
                <a:latin typeface="Times New Roman"/>
                <a:ea typeface="Times New Roman"/>
              </a:rPr>
              <a:t> ve </a:t>
            </a:r>
            <a:r>
              <a:rPr lang="tr-TR" sz="2400" dirty="0" err="1">
                <a:solidFill>
                  <a:srgbClr val="202122"/>
                </a:solidFill>
                <a:latin typeface="Times New Roman"/>
                <a:ea typeface="Times New Roman"/>
              </a:rPr>
              <a:t>Titchener</a:t>
            </a:r>
            <a:r>
              <a:rPr lang="tr-TR" sz="2400" dirty="0" smtClean="0">
                <a:solidFill>
                  <a:srgbClr val="202122"/>
                </a:solidFill>
                <a:latin typeface="Times New Roman"/>
                <a:ea typeface="Times New Roman"/>
              </a:rPr>
              <a:t>.</a:t>
            </a:r>
          </a:p>
          <a:p>
            <a:r>
              <a:rPr lang="tr-TR" sz="2400" dirty="0" smtClean="0">
                <a:solidFill>
                  <a:srgbClr val="202122"/>
                </a:solidFill>
                <a:latin typeface="Times New Roman"/>
                <a:ea typeface="Times New Roman"/>
              </a:rPr>
              <a:t> </a:t>
            </a:r>
            <a:r>
              <a:rPr lang="tr-TR" sz="2400" dirty="0" err="1">
                <a:solidFill>
                  <a:srgbClr val="202122"/>
                </a:solidFill>
                <a:latin typeface="Times New Roman"/>
                <a:ea typeface="Times New Roman"/>
              </a:rPr>
              <a:t>Wundt</a:t>
            </a:r>
            <a:r>
              <a:rPr lang="tr-TR" sz="2400" dirty="0">
                <a:solidFill>
                  <a:srgbClr val="202122"/>
                </a:solidFill>
                <a:latin typeface="Times New Roman"/>
                <a:ea typeface="Times New Roman"/>
              </a:rPr>
              <a:t> Almanya'da bir psikoloji laboratuvarı kurmuş, onun öğrencisi olan </a:t>
            </a:r>
            <a:r>
              <a:rPr lang="tr-TR" sz="2400" dirty="0" err="1">
                <a:solidFill>
                  <a:srgbClr val="202122"/>
                </a:solidFill>
                <a:latin typeface="Times New Roman"/>
                <a:ea typeface="Times New Roman"/>
              </a:rPr>
              <a:t>Tichener</a:t>
            </a:r>
            <a:r>
              <a:rPr lang="tr-TR" sz="2400" dirty="0">
                <a:solidFill>
                  <a:srgbClr val="202122"/>
                </a:solidFill>
                <a:latin typeface="Times New Roman"/>
                <a:ea typeface="Times New Roman"/>
              </a:rPr>
              <a:t> ise </a:t>
            </a:r>
            <a:r>
              <a:rPr lang="tr-TR" sz="2400" dirty="0" err="1">
                <a:solidFill>
                  <a:srgbClr val="202122"/>
                </a:solidFill>
                <a:latin typeface="Times New Roman"/>
                <a:ea typeface="Times New Roman"/>
              </a:rPr>
              <a:t>Wundt'un</a:t>
            </a:r>
            <a:r>
              <a:rPr lang="tr-TR" sz="2400" dirty="0">
                <a:solidFill>
                  <a:srgbClr val="202122"/>
                </a:solidFill>
                <a:latin typeface="Times New Roman"/>
                <a:ea typeface="Times New Roman"/>
              </a:rPr>
              <a:t> psikolojiye yaklaşımını ABD'ye taşıyarak Cornell Üniversitesi'nde bir psikoloji laboratuvarı oluşturmuştur. </a:t>
            </a:r>
            <a:endParaRPr lang="tr-TR" sz="2400" dirty="0" smtClean="0">
              <a:solidFill>
                <a:srgbClr val="202122"/>
              </a:solidFill>
              <a:latin typeface="Times New Roman"/>
              <a:ea typeface="Times New Roman"/>
            </a:endParaRPr>
          </a:p>
          <a:p>
            <a:r>
              <a:rPr lang="tr-TR" sz="2400" dirty="0" err="1" smtClean="0">
                <a:solidFill>
                  <a:srgbClr val="202122"/>
                </a:solidFill>
                <a:latin typeface="Times New Roman"/>
                <a:ea typeface="Times New Roman"/>
              </a:rPr>
              <a:t>Titchener'dan</a:t>
            </a:r>
            <a:r>
              <a:rPr lang="tr-TR" sz="2400" dirty="0" smtClean="0">
                <a:solidFill>
                  <a:srgbClr val="202122"/>
                </a:solidFill>
                <a:latin typeface="Times New Roman"/>
                <a:ea typeface="Times New Roman"/>
              </a:rPr>
              <a:t> </a:t>
            </a:r>
            <a:r>
              <a:rPr lang="tr-TR" sz="2400" dirty="0">
                <a:solidFill>
                  <a:srgbClr val="202122"/>
                </a:solidFill>
                <a:latin typeface="Times New Roman"/>
                <a:ea typeface="Times New Roman"/>
              </a:rPr>
              <a:t>sonra bu yaklaşım pek fazla yaşamamış olsa da, psikolojinin pozitif bir bilim olarak temellerinin atılmasındaki katkısı açısından bu yaklaşım psikoloji tarihinde önem taşımaktadır</a:t>
            </a:r>
            <a:r>
              <a:rPr lang="tr-TR" sz="2400" dirty="0" smtClean="0">
                <a:solidFill>
                  <a:srgbClr val="202122"/>
                </a:solidFill>
                <a:latin typeface="Times New Roman"/>
                <a:ea typeface="Times New Roman"/>
              </a:rPr>
              <a:t>.</a:t>
            </a:r>
            <a:endParaRPr lang="tr-TR" dirty="0"/>
          </a:p>
          <a:p>
            <a:endParaRPr lang="tr-TR" dirty="0"/>
          </a:p>
        </p:txBody>
      </p:sp>
      <p:sp>
        <p:nvSpPr>
          <p:cNvPr id="3" name="Başlık 2"/>
          <p:cNvSpPr>
            <a:spLocks noGrp="1"/>
          </p:cNvSpPr>
          <p:nvPr>
            <p:ph type="title"/>
          </p:nvPr>
        </p:nvSpPr>
        <p:spPr/>
        <p:txBody>
          <a:bodyPr/>
          <a:lstStyle/>
          <a:p>
            <a:r>
              <a:rPr lang="tr-TR" sz="4400" b="1" dirty="0">
                <a:solidFill>
                  <a:srgbClr val="202122"/>
                </a:solidFill>
                <a:latin typeface="Times New Roman"/>
                <a:ea typeface="Times New Roman"/>
                <a:cs typeface="Times New Roman"/>
              </a:rPr>
              <a:t>Yapısalcılık yaklaşımı</a:t>
            </a:r>
            <a:endParaRPr lang="tr-TR" dirty="0"/>
          </a:p>
        </p:txBody>
      </p:sp>
    </p:spTree>
    <p:extLst>
      <p:ext uri="{BB962C8B-B14F-4D97-AF65-F5344CB8AC3E}">
        <p14:creationId xmlns:p14="http://schemas.microsoft.com/office/powerpoint/2010/main" val="2489340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268760"/>
            <a:ext cx="8229600" cy="5256584"/>
          </a:xfrm>
        </p:spPr>
        <p:txBody>
          <a:bodyPr>
            <a:normAutofit fontScale="92500" lnSpcReduction="20000"/>
          </a:bodyPr>
          <a:lstStyle/>
          <a:p>
            <a:r>
              <a:rPr lang="tr-TR" sz="2800" dirty="0" smtClean="0">
                <a:solidFill>
                  <a:srgbClr val="202122"/>
                </a:solidFill>
                <a:latin typeface="Times New Roman"/>
                <a:ea typeface="Times New Roman"/>
              </a:rPr>
              <a:t>20</a:t>
            </a:r>
            <a:r>
              <a:rPr lang="tr-TR" sz="2800" dirty="0">
                <a:solidFill>
                  <a:srgbClr val="202122"/>
                </a:solidFill>
                <a:latin typeface="Times New Roman"/>
                <a:ea typeface="Times New Roman"/>
              </a:rPr>
              <a:t>. yüzyılın başlarında ABD'de yapısalcılık yaklaşımı etkisini yitirirken, </a:t>
            </a:r>
            <a:r>
              <a:rPr lang="tr-TR" sz="2800" dirty="0" err="1">
                <a:solidFill>
                  <a:srgbClr val="202122"/>
                </a:solidFill>
                <a:latin typeface="Times New Roman"/>
                <a:ea typeface="Times New Roman"/>
              </a:rPr>
              <a:t>işlevselcilik</a:t>
            </a:r>
            <a:r>
              <a:rPr lang="tr-TR" sz="2800" dirty="0">
                <a:solidFill>
                  <a:srgbClr val="202122"/>
                </a:solidFill>
                <a:latin typeface="Times New Roman"/>
                <a:ea typeface="Times New Roman"/>
              </a:rPr>
              <a:t> yaklaşımı gelişmeye başladı.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Yapısalcılığa </a:t>
            </a:r>
            <a:r>
              <a:rPr lang="tr-TR" sz="2800" dirty="0">
                <a:solidFill>
                  <a:srgbClr val="202122"/>
                </a:solidFill>
                <a:latin typeface="Times New Roman"/>
                <a:ea typeface="Times New Roman"/>
              </a:rPr>
              <a:t>tepki olarak doğan bu yaklaşıma göre psikolojinin görevi, yalnızca bilincin yapıtaşlarını belirlemek olamaz; asıl görevi bilincin işlevlerini -nasıl çalıştığını ve ne işe yaradığını- incelemek, insan zihninin değişen çevre şartlarına nasıl uyum sağladığıyla ilgilenmektir</a:t>
            </a:r>
            <a:r>
              <a:rPr lang="tr-TR" sz="2800" dirty="0" smtClean="0">
                <a:solidFill>
                  <a:srgbClr val="202122"/>
                </a:solidFill>
                <a:latin typeface="Times New Roman"/>
                <a:ea typeface="Times New Roman"/>
              </a:rPr>
              <a:t>.</a:t>
            </a:r>
          </a:p>
          <a:p>
            <a:r>
              <a:rPr lang="tr-TR" sz="2800" dirty="0" smtClean="0">
                <a:solidFill>
                  <a:srgbClr val="202122"/>
                </a:solidFill>
                <a:latin typeface="Times New Roman"/>
                <a:ea typeface="Times New Roman"/>
              </a:rPr>
              <a:t> </a:t>
            </a:r>
            <a:r>
              <a:rPr lang="tr-TR" sz="2800" dirty="0" err="1">
                <a:solidFill>
                  <a:srgbClr val="202122"/>
                </a:solidFill>
                <a:latin typeface="Times New Roman"/>
                <a:ea typeface="Times New Roman"/>
              </a:rPr>
              <a:t>İşlevselciliğin</a:t>
            </a:r>
            <a:r>
              <a:rPr lang="tr-TR" sz="2800" dirty="0">
                <a:solidFill>
                  <a:srgbClr val="202122"/>
                </a:solidFill>
                <a:latin typeface="Times New Roman"/>
                <a:ea typeface="Times New Roman"/>
              </a:rPr>
              <a:t> bakışından davranış, organizmanın çevresine uyum çabasıdır. </a:t>
            </a:r>
            <a:r>
              <a:rPr lang="tr-TR" sz="2800" dirty="0" err="1">
                <a:solidFill>
                  <a:srgbClr val="202122"/>
                </a:solidFill>
                <a:latin typeface="Times New Roman"/>
                <a:ea typeface="Times New Roman"/>
              </a:rPr>
              <a:t>İşlevselciler</a:t>
            </a:r>
            <a:r>
              <a:rPr lang="tr-TR" sz="2800" dirty="0">
                <a:solidFill>
                  <a:srgbClr val="202122"/>
                </a:solidFill>
                <a:latin typeface="Times New Roman"/>
                <a:ea typeface="Times New Roman"/>
              </a:rPr>
              <a:t>, </a:t>
            </a:r>
            <a:r>
              <a:rPr lang="tr-TR" sz="2800" dirty="0">
                <a:solidFill>
                  <a:srgbClr val="3366CC"/>
                </a:solidFill>
                <a:latin typeface="Times New Roman"/>
                <a:ea typeface="Times New Roman"/>
                <a:hlinkClick r:id="rId2" tooltip="Charles Darwin"/>
              </a:rPr>
              <a:t>Charles Darwin</a:t>
            </a:r>
            <a:r>
              <a:rPr lang="tr-TR" sz="2800" dirty="0">
                <a:solidFill>
                  <a:srgbClr val="202122"/>
                </a:solidFill>
                <a:latin typeface="Times New Roman"/>
                <a:ea typeface="Times New Roman"/>
              </a:rPr>
              <a:t>’in </a:t>
            </a:r>
            <a:r>
              <a:rPr lang="tr-TR" sz="2800" dirty="0">
                <a:solidFill>
                  <a:srgbClr val="3366CC"/>
                </a:solidFill>
                <a:latin typeface="Times New Roman"/>
                <a:ea typeface="Times New Roman"/>
                <a:hlinkClick r:id="rId3" tooltip="Evrim Kuramı"/>
              </a:rPr>
              <a:t>Evrim </a:t>
            </a:r>
            <a:r>
              <a:rPr lang="tr-TR" sz="2800" dirty="0" err="1">
                <a:solidFill>
                  <a:srgbClr val="3366CC"/>
                </a:solidFill>
                <a:latin typeface="Times New Roman"/>
                <a:ea typeface="Times New Roman"/>
                <a:hlinkClick r:id="rId3" tooltip="Evrim Kuramı"/>
              </a:rPr>
              <a:t>Kuramı</a:t>
            </a:r>
            <a:r>
              <a:rPr lang="tr-TR" sz="2800" dirty="0" err="1">
                <a:solidFill>
                  <a:srgbClr val="202122"/>
                </a:solidFill>
                <a:latin typeface="Times New Roman"/>
                <a:ea typeface="Times New Roman"/>
              </a:rPr>
              <a:t>’ndan</a:t>
            </a:r>
            <a:r>
              <a:rPr lang="tr-TR" sz="2800" dirty="0">
                <a:solidFill>
                  <a:srgbClr val="202122"/>
                </a:solidFill>
                <a:latin typeface="Times New Roman"/>
                <a:ea typeface="Times New Roman"/>
              </a:rPr>
              <a:t> etkilenmiş, zihni bedenden ayrıştırılamaz olarak görüp bu ikisi arasındaki ilişkiyi anlamaya odaklanmışlardır. Kuramın başlıca temsilcisi </a:t>
            </a:r>
            <a:r>
              <a:rPr lang="tr-TR" sz="2800" dirty="0">
                <a:solidFill>
                  <a:srgbClr val="3366CC"/>
                </a:solidFill>
                <a:latin typeface="Times New Roman"/>
                <a:ea typeface="Times New Roman"/>
                <a:hlinkClick r:id="rId4" tooltip="William James"/>
              </a:rPr>
              <a:t>William </a:t>
            </a:r>
            <a:r>
              <a:rPr lang="tr-TR" sz="2800" dirty="0" err="1">
                <a:solidFill>
                  <a:srgbClr val="3366CC"/>
                </a:solidFill>
                <a:latin typeface="Times New Roman"/>
                <a:ea typeface="Times New Roman"/>
                <a:hlinkClick r:id="rId4" tooltip="William James"/>
              </a:rPr>
              <a:t>James</a:t>
            </a:r>
            <a:r>
              <a:rPr lang="tr-TR" sz="2800" dirty="0" err="1">
                <a:solidFill>
                  <a:srgbClr val="202122"/>
                </a:solidFill>
                <a:latin typeface="Times New Roman"/>
                <a:ea typeface="Times New Roman"/>
              </a:rPr>
              <a:t>'tır</a:t>
            </a:r>
            <a:r>
              <a:rPr lang="tr-TR" sz="2800" dirty="0">
                <a:solidFill>
                  <a:srgbClr val="202122"/>
                </a:solidFill>
                <a:latin typeface="Times New Roman"/>
                <a:ea typeface="Times New Roman"/>
              </a:rPr>
              <a:t>.</a:t>
            </a:r>
            <a:endParaRPr lang="tr-TR" dirty="0"/>
          </a:p>
        </p:txBody>
      </p:sp>
      <p:sp>
        <p:nvSpPr>
          <p:cNvPr id="3" name="Başlık 2"/>
          <p:cNvSpPr>
            <a:spLocks noGrp="1"/>
          </p:cNvSpPr>
          <p:nvPr>
            <p:ph type="title"/>
          </p:nvPr>
        </p:nvSpPr>
        <p:spPr>
          <a:xfrm>
            <a:off x="457200" y="404664"/>
            <a:ext cx="8229600" cy="966936"/>
          </a:xfrm>
        </p:spPr>
        <p:txBody>
          <a:bodyPr>
            <a:normAutofit fontScale="90000"/>
          </a:bodyPr>
          <a:lstStyle/>
          <a:p>
            <a:pPr algn="ctr"/>
            <a:r>
              <a:rPr lang="tr-TR" sz="3100" b="1" dirty="0" err="1">
                <a:solidFill>
                  <a:srgbClr val="202122"/>
                </a:solidFill>
                <a:latin typeface="Times New Roman"/>
                <a:ea typeface="Times New Roman"/>
                <a:cs typeface="Times New Roman"/>
              </a:rPr>
              <a:t>İşlevselcilik</a:t>
            </a:r>
            <a:r>
              <a:rPr lang="tr-TR" sz="3100" b="1" dirty="0">
                <a:solidFill>
                  <a:srgbClr val="202122"/>
                </a:solidFill>
                <a:latin typeface="Times New Roman"/>
                <a:ea typeface="Times New Roman"/>
                <a:cs typeface="Times New Roman"/>
              </a:rPr>
              <a:t> yaklaşımı</a:t>
            </a:r>
            <a:r>
              <a:rPr lang="tr-TR" sz="4000" dirty="0">
                <a:latin typeface="Calibri"/>
                <a:ea typeface="Calibri"/>
                <a:cs typeface="Times New Roman"/>
              </a:rPr>
              <a:t/>
            </a:r>
            <a:br>
              <a:rPr lang="tr-TR" sz="4000" dirty="0">
                <a:latin typeface="Calibri"/>
                <a:ea typeface="Calibri"/>
                <a:cs typeface="Times New Roman"/>
              </a:rPr>
            </a:br>
            <a:endParaRPr lang="tr-TR" dirty="0"/>
          </a:p>
        </p:txBody>
      </p:sp>
    </p:spTree>
    <p:extLst>
      <p:ext uri="{BB962C8B-B14F-4D97-AF65-F5344CB8AC3E}">
        <p14:creationId xmlns:p14="http://schemas.microsoft.com/office/powerpoint/2010/main" val="275219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229600" cy="4929336"/>
          </a:xfrm>
        </p:spPr>
        <p:txBody>
          <a:bodyPr>
            <a:normAutofit fontScale="70000" lnSpcReduction="20000"/>
          </a:bodyPr>
          <a:lstStyle/>
          <a:p>
            <a:pPr algn="just">
              <a:lnSpc>
                <a:spcPct val="150000"/>
              </a:lnSpc>
              <a:spcAft>
                <a:spcPts val="600"/>
              </a:spcAft>
            </a:pPr>
            <a:r>
              <a:rPr lang="tr-TR" sz="2800" dirty="0" err="1">
                <a:solidFill>
                  <a:srgbClr val="202122"/>
                </a:solidFill>
                <a:latin typeface="Times New Roman"/>
                <a:ea typeface="Times New Roman"/>
                <a:cs typeface="Times New Roman"/>
              </a:rPr>
              <a:t>James'a</a:t>
            </a:r>
            <a:r>
              <a:rPr lang="tr-TR" sz="2800" dirty="0">
                <a:solidFill>
                  <a:srgbClr val="202122"/>
                </a:solidFill>
                <a:latin typeface="Times New Roman"/>
                <a:ea typeface="Times New Roman"/>
                <a:cs typeface="Times New Roman"/>
              </a:rPr>
              <a:t> göre bilinç, yapısalcıların iddia ettiği gibi bileşenlerine ayrıştırılabilecek sabit bir yapı değildir; süregiden bir akıştır. Bu yaklaşımın psikolojiye temel katkısı, sadece zihinsel süreçleri değil davranışları da psikolojinin inceleme alanına dahil etmesidir.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Ayrıca </a:t>
            </a:r>
            <a:r>
              <a:rPr lang="tr-TR" sz="2800" dirty="0">
                <a:solidFill>
                  <a:srgbClr val="202122"/>
                </a:solidFill>
                <a:latin typeface="Times New Roman"/>
                <a:ea typeface="Times New Roman"/>
                <a:cs typeface="Times New Roman"/>
              </a:rPr>
              <a:t>yapısalcılar </a:t>
            </a:r>
            <a:r>
              <a:rPr lang="tr-TR" sz="2800" dirty="0" err="1">
                <a:solidFill>
                  <a:srgbClr val="202122"/>
                </a:solidFill>
                <a:latin typeface="Times New Roman"/>
                <a:ea typeface="Times New Roman"/>
                <a:cs typeface="Times New Roman"/>
              </a:rPr>
              <a:t>içgörü</a:t>
            </a:r>
            <a:r>
              <a:rPr lang="tr-TR" sz="2800" dirty="0">
                <a:solidFill>
                  <a:srgbClr val="202122"/>
                </a:solidFill>
                <a:latin typeface="Times New Roman"/>
                <a:ea typeface="Times New Roman"/>
                <a:cs typeface="Times New Roman"/>
              </a:rPr>
              <a:t> yöntemini uygulamak üzere eğitilemediklerinden, hayvanlar, çocuklar ve zihinsel engelliler üzerinde çalışma yapmazlarken </a:t>
            </a:r>
            <a:r>
              <a:rPr lang="tr-TR" sz="2800" dirty="0" err="1">
                <a:solidFill>
                  <a:srgbClr val="202122"/>
                </a:solidFill>
                <a:latin typeface="Times New Roman"/>
                <a:ea typeface="Times New Roman"/>
                <a:cs typeface="Times New Roman"/>
              </a:rPr>
              <a:t>işlevselciler</a:t>
            </a:r>
            <a:r>
              <a:rPr lang="tr-TR" sz="2800" dirty="0">
                <a:solidFill>
                  <a:srgbClr val="202122"/>
                </a:solidFill>
                <a:latin typeface="Times New Roman"/>
                <a:ea typeface="Times New Roman"/>
                <a:cs typeface="Times New Roman"/>
              </a:rPr>
              <a:t> bu gruplar üzerinde de </a:t>
            </a:r>
            <a:r>
              <a:rPr lang="tr-TR" sz="2800" dirty="0" smtClean="0">
                <a:solidFill>
                  <a:srgbClr val="202122"/>
                </a:solidFill>
                <a:latin typeface="Times New Roman"/>
                <a:ea typeface="Times New Roman"/>
                <a:cs typeface="Times New Roman"/>
              </a:rPr>
              <a:t>çalışmışlardır.</a:t>
            </a:r>
          </a:p>
          <a:p>
            <a:pPr algn="just">
              <a:lnSpc>
                <a:spcPct val="150000"/>
              </a:lnSpc>
              <a:spcAft>
                <a:spcPts val="600"/>
              </a:spcAft>
            </a:pPr>
            <a:r>
              <a:rPr lang="tr-TR" sz="2800" dirty="0" smtClean="0">
                <a:solidFill>
                  <a:srgbClr val="202122"/>
                </a:solidFill>
                <a:latin typeface="Times New Roman"/>
                <a:ea typeface="Times New Roman"/>
                <a:cs typeface="Times New Roman"/>
              </a:rPr>
              <a:t>Günümüzde </a:t>
            </a:r>
            <a:r>
              <a:rPr lang="tr-TR" sz="2800" dirty="0">
                <a:solidFill>
                  <a:srgbClr val="202122"/>
                </a:solidFill>
                <a:latin typeface="Times New Roman"/>
                <a:ea typeface="Times New Roman"/>
                <a:cs typeface="Times New Roman"/>
              </a:rPr>
              <a:t>ne yapısalcılık ne de </a:t>
            </a:r>
            <a:r>
              <a:rPr lang="tr-TR" sz="2800" dirty="0" err="1">
                <a:solidFill>
                  <a:srgbClr val="202122"/>
                </a:solidFill>
                <a:latin typeface="Times New Roman"/>
                <a:ea typeface="Times New Roman"/>
                <a:cs typeface="Times New Roman"/>
              </a:rPr>
              <a:t>işlevselcilik</a:t>
            </a:r>
            <a:r>
              <a:rPr lang="tr-TR" sz="2800" dirty="0">
                <a:solidFill>
                  <a:srgbClr val="202122"/>
                </a:solidFill>
                <a:latin typeface="Times New Roman"/>
                <a:ea typeface="Times New Roman"/>
                <a:cs typeface="Times New Roman"/>
              </a:rPr>
              <a:t> akımları varlığını sürdürmektedir. Fakat 20. yy.'</a:t>
            </a:r>
            <a:r>
              <a:rPr lang="tr-TR" sz="2800" dirty="0" err="1">
                <a:solidFill>
                  <a:srgbClr val="202122"/>
                </a:solidFill>
                <a:latin typeface="Times New Roman"/>
                <a:ea typeface="Times New Roman"/>
                <a:cs typeface="Times New Roman"/>
              </a:rPr>
              <a:t>ın</a:t>
            </a:r>
            <a:r>
              <a:rPr lang="tr-TR" sz="2800" dirty="0">
                <a:solidFill>
                  <a:srgbClr val="202122"/>
                </a:solidFill>
                <a:latin typeface="Times New Roman"/>
                <a:ea typeface="Times New Roman"/>
                <a:cs typeface="Times New Roman"/>
              </a:rPr>
              <a:t> başlarında </a:t>
            </a:r>
            <a:r>
              <a:rPr lang="tr-TR" sz="2800" dirty="0" err="1">
                <a:solidFill>
                  <a:srgbClr val="202122"/>
                </a:solidFill>
                <a:latin typeface="Times New Roman"/>
                <a:ea typeface="Times New Roman"/>
                <a:cs typeface="Times New Roman"/>
              </a:rPr>
              <a:t>işlevselciler</a:t>
            </a:r>
            <a:r>
              <a:rPr lang="tr-TR" sz="2800" dirty="0">
                <a:solidFill>
                  <a:srgbClr val="202122"/>
                </a:solidFill>
                <a:latin typeface="Times New Roman"/>
                <a:ea typeface="Times New Roman"/>
                <a:cs typeface="Times New Roman"/>
              </a:rPr>
              <a:t> ve yapısalcılar arasındaki tartışmalar sayesinde çağdaş psikoloji akımlarının ortaya çıkması mümkün olmuştur.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sz="2800" b="1" dirty="0" err="1">
                <a:ln w="3200">
                  <a:solidFill>
                    <a:srgbClr val="335B74">
                      <a:shade val="75000"/>
                      <a:alpha val="25000"/>
                    </a:srgbClr>
                  </a:solidFill>
                  <a:prstDash val="solid"/>
                  <a:round/>
                </a:ln>
                <a:solidFill>
                  <a:srgbClr val="202122"/>
                </a:solidFill>
                <a:latin typeface="Times New Roman"/>
                <a:ea typeface="Times New Roman"/>
                <a:cs typeface="Times New Roman"/>
              </a:rPr>
              <a:t>İşlevselcilik</a:t>
            </a:r>
            <a:r>
              <a:rPr lang="tr-TR" sz="2800" b="1" dirty="0">
                <a:ln w="3200">
                  <a:solidFill>
                    <a:srgbClr val="335B74">
                      <a:shade val="75000"/>
                      <a:alpha val="25000"/>
                    </a:srgbClr>
                  </a:solidFill>
                  <a:prstDash val="solid"/>
                  <a:round/>
                </a:ln>
                <a:solidFill>
                  <a:srgbClr val="202122"/>
                </a:solidFill>
                <a:latin typeface="Times New Roman"/>
                <a:ea typeface="Times New Roman"/>
                <a:cs typeface="Times New Roman"/>
              </a:rPr>
              <a:t> yaklaşımı</a:t>
            </a:r>
            <a:endParaRPr lang="tr-TR" dirty="0"/>
          </a:p>
        </p:txBody>
      </p:sp>
    </p:spTree>
    <p:extLst>
      <p:ext uri="{BB962C8B-B14F-4D97-AF65-F5344CB8AC3E}">
        <p14:creationId xmlns:p14="http://schemas.microsoft.com/office/powerpoint/2010/main" val="354083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00808"/>
            <a:ext cx="8229600" cy="4536504"/>
          </a:xfrm>
        </p:spPr>
        <p:txBody>
          <a:bodyPr>
            <a:normAutofit lnSpcReduction="10000"/>
          </a:bodyPr>
          <a:lstStyle/>
          <a:p>
            <a:pPr lvl="0" algn="just">
              <a:lnSpc>
                <a:spcPct val="200000"/>
              </a:lnSpc>
            </a:pPr>
            <a:r>
              <a:rPr lang="tr-TR" sz="2800" b="1" dirty="0">
                <a:solidFill>
                  <a:srgbClr val="005A9E"/>
                </a:solidFill>
              </a:rPr>
              <a:t>Psikolojinin </a:t>
            </a:r>
            <a:r>
              <a:rPr lang="tr-TR" sz="2800" b="1" dirty="0" smtClean="0">
                <a:solidFill>
                  <a:srgbClr val="005A9E"/>
                </a:solidFill>
              </a:rPr>
              <a:t>tanımı</a:t>
            </a:r>
            <a:endParaRPr lang="tr-TR" sz="2800" b="1" dirty="0">
              <a:solidFill>
                <a:srgbClr val="005A9E"/>
              </a:solidFill>
            </a:endParaRPr>
          </a:p>
          <a:p>
            <a:pPr lvl="0" algn="just">
              <a:lnSpc>
                <a:spcPct val="200000"/>
              </a:lnSpc>
            </a:pPr>
            <a:r>
              <a:rPr lang="tr-TR" sz="2800" b="1" dirty="0">
                <a:solidFill>
                  <a:srgbClr val="005A9E"/>
                </a:solidFill>
              </a:rPr>
              <a:t>Psikoloji </a:t>
            </a:r>
            <a:r>
              <a:rPr lang="tr-TR" sz="2800" b="1" dirty="0" smtClean="0">
                <a:solidFill>
                  <a:srgbClr val="005A9E"/>
                </a:solidFill>
              </a:rPr>
              <a:t>biliminin alt alanları</a:t>
            </a:r>
            <a:endParaRPr lang="tr-TR" sz="2800" b="1" dirty="0">
              <a:solidFill>
                <a:srgbClr val="005A9E"/>
              </a:solidFill>
            </a:endParaRPr>
          </a:p>
          <a:p>
            <a:pPr lvl="0" algn="just">
              <a:lnSpc>
                <a:spcPct val="200000"/>
              </a:lnSpc>
            </a:pPr>
            <a:r>
              <a:rPr lang="tr-TR" sz="2800" b="1" dirty="0">
                <a:solidFill>
                  <a:srgbClr val="005A9E"/>
                </a:solidFill>
              </a:rPr>
              <a:t>Tarihsel </a:t>
            </a:r>
            <a:r>
              <a:rPr lang="tr-TR" sz="2800" b="1" dirty="0" smtClean="0">
                <a:solidFill>
                  <a:srgbClr val="005A9E"/>
                </a:solidFill>
              </a:rPr>
              <a:t>süreç</a:t>
            </a:r>
            <a:endParaRPr lang="az-Latn-AZ" sz="2800" b="1" dirty="0" smtClean="0">
              <a:solidFill>
                <a:srgbClr val="005A9E"/>
              </a:solidFill>
            </a:endParaRPr>
          </a:p>
          <a:p>
            <a:pPr lvl="0" algn="just">
              <a:lnSpc>
                <a:spcPct val="200000"/>
              </a:lnSpc>
            </a:pPr>
            <a:r>
              <a:rPr lang="tr-TR" sz="2800" b="1" dirty="0">
                <a:solidFill>
                  <a:srgbClr val="005A9E"/>
                </a:solidFill>
              </a:rPr>
              <a:t>Psikolojide bilimsel </a:t>
            </a:r>
            <a:r>
              <a:rPr lang="tr-TR" sz="2800" b="1" dirty="0" smtClean="0">
                <a:solidFill>
                  <a:srgbClr val="005A9E"/>
                </a:solidFill>
              </a:rPr>
              <a:t>yaklaşımlar</a:t>
            </a:r>
            <a:endParaRPr lang="az-Latn-AZ" sz="2800" b="1" dirty="0" smtClean="0">
              <a:solidFill>
                <a:srgbClr val="005A9E"/>
              </a:solidFill>
            </a:endParaRPr>
          </a:p>
          <a:p>
            <a:pPr lvl="0" algn="just">
              <a:lnSpc>
                <a:spcPct val="200000"/>
              </a:lnSpc>
            </a:pPr>
            <a:r>
              <a:rPr lang="az-Latn-AZ" sz="2800" b="1" dirty="0" smtClean="0">
                <a:solidFill>
                  <a:srgbClr val="005A9E"/>
                </a:solidFill>
              </a:rPr>
              <a:t>Disiplinlerarası</a:t>
            </a:r>
            <a:r>
              <a:rPr lang="tr-TR" sz="2800" b="1" dirty="0" smtClean="0">
                <a:solidFill>
                  <a:srgbClr val="005A9E"/>
                </a:solidFill>
              </a:rPr>
              <a:t> </a:t>
            </a:r>
            <a:r>
              <a:rPr lang="tr-TR" sz="2800" b="1" dirty="0">
                <a:solidFill>
                  <a:srgbClr val="005A9E"/>
                </a:solidFill>
              </a:rPr>
              <a:t>yaklaşımlar</a:t>
            </a:r>
          </a:p>
        </p:txBody>
      </p:sp>
      <p:sp>
        <p:nvSpPr>
          <p:cNvPr id="3" name="Unvan 2"/>
          <p:cNvSpPr>
            <a:spLocks noGrp="1"/>
          </p:cNvSpPr>
          <p:nvPr>
            <p:ph type="title"/>
          </p:nvPr>
        </p:nvSpPr>
        <p:spPr>
          <a:xfrm>
            <a:off x="457200" y="692696"/>
            <a:ext cx="8229600" cy="648072"/>
          </a:xfrm>
        </p:spPr>
        <p:txBody>
          <a:bodyPr>
            <a:normAutofit/>
          </a:bodyPr>
          <a:lstStyle/>
          <a:p>
            <a:pPr algn="ctr"/>
            <a:r>
              <a:rPr lang="az-Latn-AZ" sz="3200" b="1" dirty="0" smtClean="0">
                <a:solidFill>
                  <a:srgbClr val="005A9E"/>
                </a:solidFill>
              </a:rPr>
              <a:t>Dersin Planı</a:t>
            </a:r>
            <a:endParaRPr lang="tr-TR" sz="3200" b="1" dirty="0">
              <a:solidFill>
                <a:srgbClr val="005A9E"/>
              </a:solidFill>
            </a:endParaRPr>
          </a:p>
        </p:txBody>
      </p:sp>
    </p:spTree>
    <p:extLst>
      <p:ext uri="{BB962C8B-B14F-4D97-AF65-F5344CB8AC3E}">
        <p14:creationId xmlns:p14="http://schemas.microsoft.com/office/powerpoint/2010/main" val="640318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229600" cy="4785320"/>
          </a:xfrm>
        </p:spPr>
        <p:txBody>
          <a:bodyPr>
            <a:normAutofit fontScale="92500" lnSpcReduction="10000"/>
          </a:bodyPr>
          <a:lstStyle/>
          <a:p>
            <a:r>
              <a:rPr lang="tr-TR" sz="2800" dirty="0" smtClean="0">
                <a:solidFill>
                  <a:srgbClr val="202122"/>
                </a:solidFill>
                <a:latin typeface="Times New Roman"/>
                <a:ea typeface="Times New Roman"/>
              </a:rPr>
              <a:t>19</a:t>
            </a:r>
            <a:r>
              <a:rPr lang="tr-TR" sz="2800" dirty="0">
                <a:solidFill>
                  <a:srgbClr val="202122"/>
                </a:solidFill>
                <a:latin typeface="Times New Roman"/>
                <a:ea typeface="Times New Roman"/>
              </a:rPr>
              <a:t>. yüzyılın sonlarında doğan bu yaklaşımda psikolojinin konusunun ölçülebilen ve gözlenebilen davranışlar olması gerektiği savunulur.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Davranış</a:t>
            </a:r>
            <a:r>
              <a:rPr lang="tr-TR" sz="2800" dirty="0">
                <a:solidFill>
                  <a:srgbClr val="202122"/>
                </a:solidFill>
                <a:latin typeface="Times New Roman"/>
                <a:ea typeface="Times New Roman"/>
              </a:rPr>
              <a:t>, organizmaların içten ya da dıştan gelen uyarıcılara verdikleri tepkilerdir ve davranışa dair bilgi toplamak için doğa bilimlerinde kullanılan nesnel yöntemlere -deney ve gözleme- başvurmak gerekir.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Davranışçılar</a:t>
            </a:r>
            <a:r>
              <a:rPr lang="tr-TR" sz="2800" dirty="0">
                <a:solidFill>
                  <a:srgbClr val="202122"/>
                </a:solidFill>
                <a:latin typeface="Times New Roman"/>
                <a:ea typeface="Times New Roman"/>
              </a:rPr>
              <a:t>, organizmaların çeşitli davranışlarının, çevrelerinden gelen ödüllendirme ve cezalandırmalara bağlı olarak nasıl değiştiğini, yeni davranışların nasıl öğrenildiğini veya halihazırdaki davranışlarını nasıl yeni durumlara uyarlandığını inceler.</a:t>
            </a:r>
            <a:endParaRPr lang="tr-TR" dirty="0"/>
          </a:p>
        </p:txBody>
      </p:sp>
      <p:sp>
        <p:nvSpPr>
          <p:cNvPr id="3" name="Başlık 2"/>
          <p:cNvSpPr>
            <a:spLocks noGrp="1"/>
          </p:cNvSpPr>
          <p:nvPr>
            <p:ph type="title"/>
          </p:nvPr>
        </p:nvSpPr>
        <p:spPr>
          <a:xfrm>
            <a:off x="3423" y="692696"/>
            <a:ext cx="8229600" cy="787152"/>
          </a:xfrm>
        </p:spPr>
        <p:txBody>
          <a:bodyPr>
            <a:normAutofit fontScale="90000"/>
          </a:bodyPr>
          <a:lstStyle/>
          <a:p>
            <a:pPr marL="274320" indent="-274320">
              <a:lnSpc>
                <a:spcPct val="150000"/>
              </a:lnSpc>
              <a:spcBef>
                <a:spcPts val="600"/>
              </a:spcBef>
              <a:spcAft>
                <a:spcPts val="120"/>
              </a:spcAft>
            </a:pPr>
            <a:r>
              <a:rPr lang="tr-TR" sz="2200" spc="0" dirty="0">
                <a:ln>
                  <a:noFill/>
                </a:ln>
                <a:solidFill>
                  <a:prstClr val="white"/>
                </a:solidFill>
                <a:effectLst/>
                <a:latin typeface="Calibri"/>
                <a:ea typeface="Calibri"/>
                <a:cs typeface="Times New Roman"/>
              </a:rPr>
              <a:t/>
            </a:r>
            <a:br>
              <a:rPr lang="tr-TR" sz="2200" spc="0" dirty="0">
                <a:ln>
                  <a:noFill/>
                </a:ln>
                <a:solidFill>
                  <a:prstClr val="white"/>
                </a:solidFill>
                <a:effectLst/>
                <a:latin typeface="Calibri"/>
                <a:ea typeface="Calibri"/>
                <a:cs typeface="Times New Roman"/>
              </a:rPr>
            </a:br>
            <a:r>
              <a:rPr lang="tr-TR" sz="2200" spc="0" dirty="0" smtClean="0">
                <a:ln>
                  <a:noFill/>
                </a:ln>
                <a:solidFill>
                  <a:prstClr val="white"/>
                </a:solidFill>
                <a:effectLst/>
                <a:latin typeface="Calibri"/>
                <a:ea typeface="Calibri"/>
                <a:cs typeface="Times New Roman"/>
              </a:rPr>
              <a:t/>
            </a:r>
            <a:br>
              <a:rPr lang="tr-TR" sz="2200" spc="0" dirty="0" smtClean="0">
                <a:ln>
                  <a:noFill/>
                </a:ln>
                <a:solidFill>
                  <a:prstClr val="white"/>
                </a:solidFill>
                <a:effectLst/>
                <a:latin typeface="Calibri"/>
                <a:ea typeface="Calibri"/>
                <a:cs typeface="Times New Roman"/>
              </a:rPr>
            </a:br>
            <a:r>
              <a:rPr lang="tr-TR" sz="2200" spc="0" dirty="0" smtClean="0">
                <a:ln>
                  <a:noFill/>
                </a:ln>
                <a:solidFill>
                  <a:prstClr val="white"/>
                </a:solidFill>
                <a:effectLst/>
                <a:latin typeface="Calibri"/>
                <a:ea typeface="Calibri"/>
                <a:cs typeface="Times New Roman"/>
              </a:rPr>
              <a:t/>
            </a:r>
            <a:br>
              <a:rPr lang="tr-TR" sz="2200" spc="0" dirty="0" smtClean="0">
                <a:ln>
                  <a:noFill/>
                </a:ln>
                <a:solidFill>
                  <a:prstClr val="white"/>
                </a:solidFill>
                <a:effectLst/>
                <a:latin typeface="Calibri"/>
                <a:ea typeface="Calibri"/>
                <a:cs typeface="Times New Roman"/>
              </a:rPr>
            </a:br>
            <a:r>
              <a:rPr lang="tr-TR" sz="2200" spc="0" dirty="0">
                <a:ln>
                  <a:noFill/>
                </a:ln>
                <a:solidFill>
                  <a:prstClr val="white"/>
                </a:solidFill>
                <a:effectLst/>
                <a:latin typeface="Calibri"/>
                <a:ea typeface="Calibri"/>
                <a:cs typeface="Times New Roman"/>
              </a:rPr>
              <a:t/>
            </a:r>
            <a:br>
              <a:rPr lang="tr-TR" sz="2200" spc="0" dirty="0">
                <a:ln>
                  <a:noFill/>
                </a:ln>
                <a:solidFill>
                  <a:prstClr val="white"/>
                </a:solidFill>
                <a:effectLst/>
                <a:latin typeface="Calibri"/>
                <a:ea typeface="Calibri"/>
                <a:cs typeface="Times New Roman"/>
              </a:rPr>
            </a:br>
            <a:r>
              <a:rPr lang="tr-TR" sz="2200" spc="0" dirty="0" smtClean="0">
                <a:ln>
                  <a:noFill/>
                </a:ln>
                <a:solidFill>
                  <a:prstClr val="white"/>
                </a:solidFill>
                <a:effectLst/>
                <a:latin typeface="Calibri"/>
                <a:ea typeface="Calibri"/>
                <a:cs typeface="Times New Roman"/>
              </a:rPr>
              <a:t/>
            </a:r>
            <a:br>
              <a:rPr lang="tr-TR" sz="2200" spc="0" dirty="0" smtClean="0">
                <a:ln>
                  <a:noFill/>
                </a:ln>
                <a:solidFill>
                  <a:prstClr val="white"/>
                </a:solidFill>
                <a:effectLst/>
                <a:latin typeface="Calibri"/>
                <a:ea typeface="Calibri"/>
                <a:cs typeface="Times New Roman"/>
              </a:rPr>
            </a:br>
            <a:r>
              <a:rPr lang="tr-TR" dirty="0">
                <a:effectLst/>
              </a:rPr>
              <a:t/>
            </a:r>
            <a:br>
              <a:rPr lang="tr-TR" dirty="0">
                <a:effectLst/>
              </a:rPr>
            </a:br>
            <a:r>
              <a:rPr lang="tr-TR" sz="4400" b="1" dirty="0">
                <a:ln w="3200">
                  <a:solidFill>
                    <a:srgbClr val="335B74">
                      <a:shade val="75000"/>
                      <a:alpha val="25000"/>
                    </a:srgbClr>
                  </a:solidFill>
                  <a:prstDash val="solid"/>
                  <a:round/>
                </a:ln>
                <a:solidFill>
                  <a:prstClr val="black"/>
                </a:solidFill>
                <a:effectLst/>
              </a:rPr>
              <a:t>Davranışçılık yaklaşımı</a:t>
            </a:r>
            <a:endParaRPr lang="tr-TR" dirty="0"/>
          </a:p>
        </p:txBody>
      </p:sp>
    </p:spTree>
    <p:extLst>
      <p:ext uri="{BB962C8B-B14F-4D97-AF65-F5344CB8AC3E}">
        <p14:creationId xmlns:p14="http://schemas.microsoft.com/office/powerpoint/2010/main" val="168391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lgn="just">
              <a:lnSpc>
                <a:spcPct val="150000"/>
              </a:lnSpc>
              <a:spcAft>
                <a:spcPts val="600"/>
              </a:spcAft>
            </a:pPr>
            <a:r>
              <a:rPr lang="tr-TR" sz="2800" dirty="0">
                <a:solidFill>
                  <a:srgbClr val="202122"/>
                </a:solidFill>
                <a:latin typeface="Times New Roman"/>
                <a:ea typeface="Times New Roman"/>
                <a:cs typeface="Times New Roman"/>
              </a:rPr>
              <a:t>Davranışçılığa göre belirli uyarıcılara maruz kalan her organizma, aynı tepkiyi verir yani bireysel farklılıkların önemi yoktur. Davranışların nedenlerini, organizmanın içsel özelliklerinde değil, içinde bulunduğu çevredeki uyarıcılarda aramak gerekir.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Ayrıca </a:t>
            </a:r>
            <a:r>
              <a:rPr lang="tr-TR" sz="2800" dirty="0">
                <a:solidFill>
                  <a:srgbClr val="202122"/>
                </a:solidFill>
                <a:latin typeface="Times New Roman"/>
                <a:ea typeface="Times New Roman"/>
                <a:cs typeface="Times New Roman"/>
              </a:rPr>
              <a:t>bu yaklaşımda, insan ve hayvan davranışlarının aynı öğrenme yasalarına dayandığı iddia edilir. Dolayısıyla hayvan davranışlarını gözleyerek insanlar için de geçerli olan öğrenme yasalarını anlamak mümkündür. Bu ekolün başlıca temsilcileri şunlardır: Watson, </a:t>
            </a:r>
            <a:r>
              <a:rPr lang="tr-TR" sz="2800" dirty="0" err="1">
                <a:solidFill>
                  <a:srgbClr val="202122"/>
                </a:solidFill>
                <a:latin typeface="Times New Roman"/>
                <a:ea typeface="Times New Roman"/>
                <a:cs typeface="Times New Roman"/>
              </a:rPr>
              <a:t>Skinner</a:t>
            </a:r>
            <a:r>
              <a:rPr lang="tr-TR" sz="2800" dirty="0">
                <a:solidFill>
                  <a:srgbClr val="202122"/>
                </a:solidFill>
                <a:latin typeface="Times New Roman"/>
                <a:ea typeface="Times New Roman"/>
                <a:cs typeface="Times New Roman"/>
              </a:rPr>
              <a:t>, </a:t>
            </a:r>
            <a:r>
              <a:rPr lang="tr-TR" sz="2800" dirty="0" err="1">
                <a:solidFill>
                  <a:srgbClr val="202122"/>
                </a:solidFill>
                <a:latin typeface="Times New Roman"/>
                <a:ea typeface="Times New Roman"/>
                <a:cs typeface="Times New Roman"/>
              </a:rPr>
              <a:t>Pavlov</a:t>
            </a:r>
            <a:r>
              <a:rPr lang="tr-TR" sz="2800" dirty="0">
                <a:solidFill>
                  <a:srgbClr val="202122"/>
                </a:solidFill>
                <a:latin typeface="Times New Roman"/>
                <a:ea typeface="Times New Roman"/>
                <a:cs typeface="Times New Roman"/>
              </a:rPr>
              <a:t>.</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sz="4400" b="1" dirty="0">
                <a:solidFill>
                  <a:schemeClr val="bg1"/>
                </a:solidFill>
                <a:effectLst/>
              </a:rPr>
              <a:t>Davranışçılık yaklaşımı</a:t>
            </a:r>
            <a:endParaRPr lang="tr-TR" dirty="0"/>
          </a:p>
        </p:txBody>
      </p:sp>
    </p:spTree>
    <p:extLst>
      <p:ext uri="{BB962C8B-B14F-4D97-AF65-F5344CB8AC3E}">
        <p14:creationId xmlns:p14="http://schemas.microsoft.com/office/powerpoint/2010/main" val="4129798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800" dirty="0">
                <a:solidFill>
                  <a:srgbClr val="202122"/>
                </a:solidFill>
                <a:latin typeface="Times New Roman"/>
                <a:ea typeface="Times New Roman"/>
              </a:rPr>
              <a:t>1890'larda Almanya'da doğan bu yaklaşımda, psikolojik deneyimi çözümlemeye çalışan yapısalcılığa karşıt bir biçimde, psikolojik deneyimin bir bütün olduğu ve parçalarına ayrıştırılarak incelenemeyeceği görüşü savunulur. </a:t>
            </a:r>
            <a:endParaRPr lang="tr-TR" sz="2800" dirty="0" smtClean="0">
              <a:solidFill>
                <a:srgbClr val="202122"/>
              </a:solidFill>
              <a:latin typeface="Times New Roman"/>
              <a:ea typeface="Times New Roman"/>
            </a:endParaRPr>
          </a:p>
          <a:p>
            <a:r>
              <a:rPr lang="tr-TR" sz="2800" dirty="0" err="1" smtClean="0">
                <a:solidFill>
                  <a:srgbClr val="3366CC"/>
                </a:solidFill>
                <a:latin typeface="Times New Roman"/>
                <a:ea typeface="Times New Roman"/>
                <a:hlinkClick r:id="rId2" tooltip="Gestalt psikolojisi"/>
              </a:rPr>
              <a:t>Gestalt</a:t>
            </a:r>
            <a:r>
              <a:rPr lang="tr-TR" sz="2800" dirty="0" smtClean="0">
                <a:solidFill>
                  <a:srgbClr val="3366CC"/>
                </a:solidFill>
                <a:latin typeface="Times New Roman"/>
                <a:ea typeface="Times New Roman"/>
                <a:hlinkClick r:id="rId2" tooltip="Gestalt psikolojisi"/>
              </a:rPr>
              <a:t> </a:t>
            </a:r>
            <a:r>
              <a:rPr lang="tr-TR" sz="2800" dirty="0">
                <a:solidFill>
                  <a:srgbClr val="3366CC"/>
                </a:solidFill>
                <a:latin typeface="Times New Roman"/>
                <a:ea typeface="Times New Roman"/>
                <a:hlinkClick r:id="rId2" tooltip="Gestalt psikolojisi"/>
              </a:rPr>
              <a:t>yaklaşımını benimseyen psikologlara</a:t>
            </a:r>
            <a:r>
              <a:rPr lang="tr-TR" sz="2800" dirty="0">
                <a:solidFill>
                  <a:srgbClr val="202122"/>
                </a:solidFill>
                <a:latin typeface="Times New Roman"/>
                <a:ea typeface="Times New Roman"/>
              </a:rPr>
              <a:t> göre, en ilkel ve basit olan psikolojik deneyimler dahi karmaşıktır. Bu karmaşıklığa rağmen, algının gerçekleşmesi temel bazı prensiplere bağlıdır ve psikolojinin hedefi bu temel prensipleri keşfetmektir. Bunun yolu doğal gözlem ve deneydir. </a:t>
            </a:r>
            <a:endParaRPr lang="tr-TR" dirty="0"/>
          </a:p>
        </p:txBody>
      </p:sp>
      <p:sp>
        <p:nvSpPr>
          <p:cNvPr id="3" name="Başlık 2"/>
          <p:cNvSpPr>
            <a:spLocks noGrp="1"/>
          </p:cNvSpPr>
          <p:nvPr>
            <p:ph type="title"/>
          </p:nvPr>
        </p:nvSpPr>
        <p:spPr/>
        <p:txBody>
          <a:bodyPr/>
          <a:lstStyle/>
          <a:p>
            <a:r>
              <a:rPr lang="tr-TR" dirty="0" err="1" smtClean="0">
                <a:solidFill>
                  <a:schemeClr val="bg1"/>
                </a:solidFill>
              </a:rPr>
              <a:t>Gestalt</a:t>
            </a:r>
            <a:r>
              <a:rPr lang="tr-TR" dirty="0" smtClean="0">
                <a:solidFill>
                  <a:schemeClr val="bg1"/>
                </a:solidFill>
              </a:rPr>
              <a:t> Yaklaşımı</a:t>
            </a:r>
            <a:endParaRPr lang="tr-TR" dirty="0">
              <a:solidFill>
                <a:schemeClr val="bg1"/>
              </a:solidFill>
            </a:endParaRPr>
          </a:p>
        </p:txBody>
      </p:sp>
    </p:spTree>
    <p:extLst>
      <p:ext uri="{BB962C8B-B14F-4D97-AF65-F5344CB8AC3E}">
        <p14:creationId xmlns:p14="http://schemas.microsoft.com/office/powerpoint/2010/main" val="1841399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229600" cy="5001344"/>
          </a:xfrm>
        </p:spPr>
        <p:txBody>
          <a:bodyPr>
            <a:normAutofit fontScale="85000" lnSpcReduction="10000"/>
          </a:bodyPr>
          <a:lstStyle/>
          <a:p>
            <a:r>
              <a:rPr lang="tr-TR" sz="2800" dirty="0">
                <a:solidFill>
                  <a:srgbClr val="202122"/>
                </a:solidFill>
                <a:latin typeface="Times New Roman"/>
                <a:ea typeface="Times New Roman"/>
              </a:rPr>
              <a:t>Davranışçılardan farkı olarak </a:t>
            </a:r>
            <a:r>
              <a:rPr lang="tr-TR" sz="2800" dirty="0" err="1">
                <a:solidFill>
                  <a:srgbClr val="202122"/>
                </a:solidFill>
                <a:latin typeface="Times New Roman"/>
                <a:ea typeface="Times New Roman"/>
              </a:rPr>
              <a:t>Gestaltçılar</a:t>
            </a:r>
            <a:r>
              <a:rPr lang="tr-TR" sz="2800" dirty="0">
                <a:solidFill>
                  <a:srgbClr val="202122"/>
                </a:solidFill>
                <a:latin typeface="Times New Roman"/>
                <a:ea typeface="Times New Roman"/>
              </a:rPr>
              <a:t>, psikolojide etki-tepki ilişkisine odaklanılmasına karşı çıkmış ve etkinin tepkiye dönüşürken deneyimlenen bilişsel süreçlerin incelenmesini önemsemişlerdir</a:t>
            </a:r>
            <a:r>
              <a:rPr lang="tr-TR" sz="2800" dirty="0" smtClean="0">
                <a:solidFill>
                  <a:srgbClr val="202122"/>
                </a:solidFill>
                <a:latin typeface="Times New Roman"/>
                <a:ea typeface="Times New Roman"/>
              </a:rPr>
              <a:t>.</a:t>
            </a:r>
          </a:p>
          <a:p>
            <a:r>
              <a:rPr lang="tr-TR" sz="2800" dirty="0" smtClean="0">
                <a:solidFill>
                  <a:srgbClr val="202122"/>
                </a:solidFill>
                <a:latin typeface="Times New Roman"/>
                <a:ea typeface="Times New Roman"/>
              </a:rPr>
              <a:t> </a:t>
            </a:r>
            <a:r>
              <a:rPr lang="tr-TR" sz="2800" dirty="0" err="1">
                <a:solidFill>
                  <a:srgbClr val="202122"/>
                </a:solidFill>
                <a:latin typeface="Times New Roman"/>
                <a:ea typeface="Times New Roman"/>
              </a:rPr>
              <a:t>Gestalt</a:t>
            </a:r>
            <a:r>
              <a:rPr lang="tr-TR" sz="2800" dirty="0">
                <a:solidFill>
                  <a:srgbClr val="202122"/>
                </a:solidFill>
                <a:latin typeface="Times New Roman"/>
                <a:ea typeface="Times New Roman"/>
              </a:rPr>
              <a:t> psikolojisinin başlıca temsilcileri şunlardır: </a:t>
            </a:r>
            <a:r>
              <a:rPr lang="tr-TR" sz="2800" dirty="0">
                <a:solidFill>
                  <a:srgbClr val="DD3333"/>
                </a:solidFill>
                <a:latin typeface="Times New Roman"/>
                <a:ea typeface="Times New Roman"/>
                <a:hlinkClick r:id="rId2" tooltip="Wolfgang Köhler (sayfa mevcut değil)"/>
              </a:rPr>
              <a:t>Wolfgang Köhler</a:t>
            </a:r>
            <a:r>
              <a:rPr lang="tr-TR" sz="2800" dirty="0">
                <a:solidFill>
                  <a:srgbClr val="202122"/>
                </a:solidFill>
                <a:latin typeface="Times New Roman"/>
                <a:ea typeface="Times New Roman"/>
              </a:rPr>
              <a:t>, </a:t>
            </a:r>
            <a:r>
              <a:rPr lang="tr-TR" sz="2800" dirty="0" err="1">
                <a:solidFill>
                  <a:srgbClr val="DD3333"/>
                </a:solidFill>
                <a:latin typeface="Times New Roman"/>
                <a:ea typeface="Times New Roman"/>
                <a:hlinkClick r:id="rId3" tooltip="Max Werthemeir (sayfa mevcut değil)"/>
              </a:rPr>
              <a:t>Max</a:t>
            </a:r>
            <a:r>
              <a:rPr lang="tr-TR" sz="2800" dirty="0">
                <a:solidFill>
                  <a:srgbClr val="DD3333"/>
                </a:solidFill>
                <a:latin typeface="Times New Roman"/>
                <a:ea typeface="Times New Roman"/>
                <a:hlinkClick r:id="rId3" tooltip="Max Werthemeir (sayfa mevcut değil)"/>
              </a:rPr>
              <a:t> </a:t>
            </a:r>
            <a:r>
              <a:rPr lang="tr-TR" sz="2800" dirty="0" err="1">
                <a:solidFill>
                  <a:srgbClr val="DD3333"/>
                </a:solidFill>
                <a:latin typeface="Times New Roman"/>
                <a:ea typeface="Times New Roman"/>
                <a:hlinkClick r:id="rId3" tooltip="Max Werthemeir (sayfa mevcut değil)"/>
              </a:rPr>
              <a:t>Werthemeir</a:t>
            </a:r>
            <a:r>
              <a:rPr lang="tr-TR" sz="2800" dirty="0">
                <a:solidFill>
                  <a:srgbClr val="202122"/>
                </a:solidFill>
                <a:latin typeface="Times New Roman"/>
                <a:ea typeface="Times New Roman"/>
              </a:rPr>
              <a:t>, </a:t>
            </a:r>
            <a:r>
              <a:rPr lang="tr-TR" sz="2800" dirty="0">
                <a:solidFill>
                  <a:srgbClr val="DD3333"/>
                </a:solidFill>
                <a:latin typeface="Times New Roman"/>
                <a:ea typeface="Times New Roman"/>
                <a:hlinkClick r:id="rId4" tooltip="Kurt Koffka (sayfa mevcut değil)"/>
              </a:rPr>
              <a:t>Kurt </a:t>
            </a:r>
            <a:r>
              <a:rPr lang="tr-TR" sz="2800" dirty="0" err="1">
                <a:solidFill>
                  <a:srgbClr val="DD3333"/>
                </a:solidFill>
                <a:latin typeface="Times New Roman"/>
                <a:ea typeface="Times New Roman"/>
                <a:hlinkClick r:id="rId4" tooltip="Kurt Koffka (sayfa mevcut değil)"/>
              </a:rPr>
              <a:t>Koffka</a:t>
            </a:r>
            <a:r>
              <a:rPr lang="tr-TR" sz="2800" dirty="0">
                <a:solidFill>
                  <a:srgbClr val="202122"/>
                </a:solidFill>
                <a:latin typeface="Times New Roman"/>
                <a:ea typeface="Times New Roman"/>
              </a:rPr>
              <a:t>.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1930'larda </a:t>
            </a:r>
            <a:r>
              <a:rPr lang="tr-TR" sz="2800" dirty="0">
                <a:solidFill>
                  <a:srgbClr val="202122"/>
                </a:solidFill>
                <a:latin typeface="Times New Roman"/>
                <a:ea typeface="Times New Roman"/>
              </a:rPr>
              <a:t>Almanya'daki Nazi hakimiyeti sırasında </a:t>
            </a:r>
            <a:r>
              <a:rPr lang="tr-TR" sz="2800" dirty="0" err="1">
                <a:solidFill>
                  <a:srgbClr val="202122"/>
                </a:solidFill>
                <a:latin typeface="Times New Roman"/>
                <a:ea typeface="Times New Roman"/>
              </a:rPr>
              <a:t>Gestaltçıların</a:t>
            </a:r>
            <a:r>
              <a:rPr lang="tr-TR" sz="2800" dirty="0">
                <a:solidFill>
                  <a:srgbClr val="202122"/>
                </a:solidFill>
                <a:latin typeface="Times New Roman"/>
                <a:ea typeface="Times New Roman"/>
              </a:rPr>
              <a:t> başlıca temsilcileri ABD'ye göç etmiş, böylelikle bu yaklaşım ABD'de de tanınmıştır.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Günümüzde </a:t>
            </a:r>
            <a:r>
              <a:rPr lang="tr-TR" sz="2800" dirty="0">
                <a:solidFill>
                  <a:srgbClr val="202122"/>
                </a:solidFill>
                <a:latin typeface="Times New Roman"/>
                <a:ea typeface="Times New Roman"/>
              </a:rPr>
              <a:t>bu yaklaşımdaki temel fikir -zihnin dış uyaranlara doğrudan tepki vermeyip öncelikle onu yorumlayıp anlamlandırdığı fikri- bilişsel psikologların öğrenme, bellek, problem çözme ve hatta psikoterapi hakkındaki fikirlerinde kendini göstermektir.</a:t>
            </a:r>
            <a:endParaRPr lang="tr-TR" dirty="0"/>
          </a:p>
        </p:txBody>
      </p:sp>
      <p:sp>
        <p:nvSpPr>
          <p:cNvPr id="3" name="Başlık 2"/>
          <p:cNvSpPr>
            <a:spLocks noGrp="1"/>
          </p:cNvSpPr>
          <p:nvPr>
            <p:ph type="title"/>
          </p:nvPr>
        </p:nvSpPr>
        <p:spPr/>
        <p:txBody>
          <a:bodyPr/>
          <a:lstStyle/>
          <a:p>
            <a:r>
              <a:rPr lang="tr-TR" dirty="0" err="1">
                <a:ln w="3200">
                  <a:solidFill>
                    <a:srgbClr val="335B74">
                      <a:shade val="75000"/>
                      <a:alpha val="25000"/>
                    </a:srgbClr>
                  </a:solidFill>
                  <a:prstDash val="solid"/>
                  <a:round/>
                </a:ln>
                <a:solidFill>
                  <a:prstClr val="black"/>
                </a:solidFill>
              </a:rPr>
              <a:t>Gestalt</a:t>
            </a:r>
            <a:r>
              <a:rPr lang="tr-TR" dirty="0">
                <a:ln w="3200">
                  <a:solidFill>
                    <a:srgbClr val="335B74">
                      <a:shade val="75000"/>
                      <a:alpha val="25000"/>
                    </a:srgbClr>
                  </a:solidFill>
                  <a:prstDash val="solid"/>
                  <a:round/>
                </a:ln>
                <a:solidFill>
                  <a:prstClr val="black"/>
                </a:solidFill>
              </a:rPr>
              <a:t> Yaklaşımı</a:t>
            </a:r>
            <a:endParaRPr lang="tr-TR" dirty="0"/>
          </a:p>
        </p:txBody>
      </p:sp>
    </p:spTree>
    <p:extLst>
      <p:ext uri="{BB962C8B-B14F-4D97-AF65-F5344CB8AC3E}">
        <p14:creationId xmlns:p14="http://schemas.microsoft.com/office/powerpoint/2010/main" val="883490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dirty="0">
                <a:solidFill>
                  <a:srgbClr val="202122"/>
                </a:solidFill>
                <a:latin typeface="Times New Roman"/>
                <a:ea typeface="Times New Roman"/>
              </a:rPr>
              <a:t>1890'larda doğan bu yaklaşıma göre psikoloji kişilerin bilinçdışı korkularını, isteklerini ve güdülerini ortaya çıkarmayı hedeflemelidir</a:t>
            </a:r>
            <a:r>
              <a:rPr lang="tr-TR" sz="2800" dirty="0" smtClean="0">
                <a:solidFill>
                  <a:srgbClr val="202122"/>
                </a:solidFill>
                <a:latin typeface="Times New Roman"/>
                <a:ea typeface="Times New Roman"/>
              </a:rPr>
              <a:t>.</a:t>
            </a:r>
          </a:p>
          <a:p>
            <a:r>
              <a:rPr lang="tr-TR" sz="2800" dirty="0" smtClean="0">
                <a:solidFill>
                  <a:srgbClr val="202122"/>
                </a:solidFill>
                <a:latin typeface="Times New Roman"/>
                <a:ea typeface="Times New Roman"/>
              </a:rPr>
              <a:t>Sigmund </a:t>
            </a:r>
            <a:r>
              <a:rPr lang="tr-TR" sz="2800" dirty="0">
                <a:solidFill>
                  <a:srgbClr val="202122"/>
                </a:solidFill>
                <a:latin typeface="Times New Roman"/>
                <a:ea typeface="Times New Roman"/>
              </a:rPr>
              <a:t>Freud’un klinik gözlemlerine dayanarak geliştirilen bu yaklaşımda normal insan davranışlarını anlamaya değil, anormal davranışları anlamaya odaklanılmıştır.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Bu </a:t>
            </a:r>
            <a:r>
              <a:rPr lang="tr-TR" sz="2800" dirty="0">
                <a:solidFill>
                  <a:srgbClr val="202122"/>
                </a:solidFill>
                <a:latin typeface="Times New Roman"/>
                <a:ea typeface="Times New Roman"/>
              </a:rPr>
              <a:t>yaklaşım ruhsal hastalıkların tedavisi, kişilik ve gelişim psikolojisi alanlarında etkili olmuştur. </a:t>
            </a:r>
            <a:endParaRPr lang="tr-TR" dirty="0"/>
          </a:p>
        </p:txBody>
      </p:sp>
      <p:sp>
        <p:nvSpPr>
          <p:cNvPr id="3" name="Başlık 2"/>
          <p:cNvSpPr>
            <a:spLocks noGrp="1"/>
          </p:cNvSpPr>
          <p:nvPr>
            <p:ph type="title"/>
          </p:nvPr>
        </p:nvSpPr>
        <p:spPr/>
        <p:txBody>
          <a:bodyPr/>
          <a:lstStyle/>
          <a:p>
            <a:r>
              <a:rPr lang="tr-TR" dirty="0" err="1">
                <a:solidFill>
                  <a:schemeClr val="bg1"/>
                </a:solidFill>
              </a:rPr>
              <a:t>Psikanalitik</a:t>
            </a:r>
            <a:r>
              <a:rPr lang="tr-TR" dirty="0">
                <a:solidFill>
                  <a:schemeClr val="bg1"/>
                </a:solidFill>
              </a:rPr>
              <a:t> yaklaşım</a:t>
            </a:r>
          </a:p>
        </p:txBody>
      </p:sp>
    </p:spTree>
    <p:extLst>
      <p:ext uri="{BB962C8B-B14F-4D97-AF65-F5344CB8AC3E}">
        <p14:creationId xmlns:p14="http://schemas.microsoft.com/office/powerpoint/2010/main" val="2146457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229600" cy="5217368"/>
          </a:xfrm>
        </p:spPr>
        <p:txBody>
          <a:bodyPr>
            <a:normAutofit fontScale="77500" lnSpcReduction="20000"/>
          </a:bodyPr>
          <a:lstStyle/>
          <a:p>
            <a:pPr algn="just">
              <a:lnSpc>
                <a:spcPct val="150000"/>
              </a:lnSpc>
              <a:spcAft>
                <a:spcPts val="600"/>
              </a:spcAft>
            </a:pPr>
            <a:r>
              <a:rPr lang="tr-TR" sz="2800" dirty="0">
                <a:solidFill>
                  <a:srgbClr val="202122"/>
                </a:solidFill>
                <a:latin typeface="Times New Roman"/>
                <a:ea typeface="Times New Roman"/>
                <a:cs typeface="Times New Roman"/>
              </a:rPr>
              <a:t>Bu yaklaşımda araştırma yöntemi olarak telkin, terapi, hipnoz, rüya yorumu ve biyografi tercih edilir. Bu yaklaşımda </a:t>
            </a:r>
            <a:r>
              <a:rPr lang="tr-TR" sz="2800" dirty="0">
                <a:solidFill>
                  <a:srgbClr val="3366CC"/>
                </a:solidFill>
                <a:latin typeface="Times New Roman"/>
                <a:ea typeface="Times New Roman"/>
                <a:cs typeface="Times New Roman"/>
                <a:hlinkClick r:id="rId2" tooltip="Bilinçaltı"/>
              </a:rPr>
              <a:t>bilinçaltı</a:t>
            </a:r>
            <a:r>
              <a:rPr lang="tr-TR" sz="2800" dirty="0">
                <a:solidFill>
                  <a:srgbClr val="202122"/>
                </a:solidFill>
                <a:latin typeface="Times New Roman"/>
                <a:ea typeface="Times New Roman"/>
                <a:cs typeface="Times New Roman"/>
              </a:rPr>
              <a:t> kavramına çok önem verilir.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Freud’un </a:t>
            </a:r>
            <a:r>
              <a:rPr lang="tr-TR" sz="2800" dirty="0">
                <a:solidFill>
                  <a:srgbClr val="202122"/>
                </a:solidFill>
                <a:latin typeface="Times New Roman"/>
                <a:ea typeface="Times New Roman"/>
                <a:cs typeface="Times New Roman"/>
              </a:rPr>
              <a:t>kurucusu olduğu bu yaklaşımı devam ettiren ve yenileyen birkaç önemli isim, </a:t>
            </a:r>
            <a:r>
              <a:rPr lang="tr-TR" sz="2800" dirty="0" err="1">
                <a:solidFill>
                  <a:srgbClr val="3366CC"/>
                </a:solidFill>
                <a:latin typeface="Times New Roman"/>
                <a:ea typeface="Times New Roman"/>
                <a:cs typeface="Times New Roman"/>
                <a:hlinkClick r:id="rId3" tooltip="Alfred Adler"/>
              </a:rPr>
              <a:t>Alfred</a:t>
            </a:r>
            <a:r>
              <a:rPr lang="tr-TR" sz="2800" dirty="0">
                <a:solidFill>
                  <a:srgbClr val="3366CC"/>
                </a:solidFill>
                <a:latin typeface="Times New Roman"/>
                <a:ea typeface="Times New Roman"/>
                <a:cs typeface="Times New Roman"/>
                <a:hlinkClick r:id="rId3" tooltip="Alfred Adler"/>
              </a:rPr>
              <a:t> Adler</a:t>
            </a:r>
            <a:r>
              <a:rPr lang="tr-TR" sz="2800" dirty="0">
                <a:solidFill>
                  <a:srgbClr val="202122"/>
                </a:solidFill>
                <a:latin typeface="Times New Roman"/>
                <a:ea typeface="Times New Roman"/>
                <a:cs typeface="Times New Roman"/>
              </a:rPr>
              <a:t> ve </a:t>
            </a:r>
            <a:r>
              <a:rPr lang="tr-TR" sz="2800" dirty="0">
                <a:solidFill>
                  <a:srgbClr val="3366CC"/>
                </a:solidFill>
                <a:latin typeface="Times New Roman"/>
                <a:ea typeface="Times New Roman"/>
                <a:cs typeface="Times New Roman"/>
                <a:hlinkClick r:id="rId4" tooltip="Carl Gustav Jung"/>
              </a:rPr>
              <a:t>Carl </a:t>
            </a:r>
            <a:r>
              <a:rPr lang="tr-TR" sz="2800" dirty="0" err="1">
                <a:solidFill>
                  <a:srgbClr val="3366CC"/>
                </a:solidFill>
                <a:latin typeface="Times New Roman"/>
                <a:ea typeface="Times New Roman"/>
                <a:cs typeface="Times New Roman"/>
                <a:hlinkClick r:id="rId4" tooltip="Carl Gustav Jung"/>
              </a:rPr>
              <a:t>Gustav</a:t>
            </a:r>
            <a:r>
              <a:rPr lang="tr-TR" sz="2800" dirty="0">
                <a:solidFill>
                  <a:srgbClr val="3366CC"/>
                </a:solidFill>
                <a:latin typeface="Times New Roman"/>
                <a:ea typeface="Times New Roman"/>
                <a:cs typeface="Times New Roman"/>
                <a:hlinkClick r:id="rId4" tooltip="Carl Gustav Jung"/>
              </a:rPr>
              <a:t> </a:t>
            </a:r>
            <a:r>
              <a:rPr lang="tr-TR" sz="2800" dirty="0" err="1">
                <a:solidFill>
                  <a:srgbClr val="3366CC"/>
                </a:solidFill>
                <a:latin typeface="Times New Roman"/>
                <a:ea typeface="Times New Roman"/>
                <a:cs typeface="Times New Roman"/>
                <a:hlinkClick r:id="rId4" tooltip="Carl Gustav Jung"/>
              </a:rPr>
              <a:t>Jung</a:t>
            </a:r>
            <a:r>
              <a:rPr lang="tr-TR" sz="2800" dirty="0">
                <a:solidFill>
                  <a:srgbClr val="202122"/>
                </a:solidFill>
                <a:latin typeface="Times New Roman"/>
                <a:ea typeface="Times New Roman"/>
                <a:cs typeface="Times New Roman"/>
              </a:rPr>
              <a:t>' ve </a:t>
            </a:r>
            <a:r>
              <a:rPr lang="tr-TR" sz="2800" dirty="0">
                <a:solidFill>
                  <a:srgbClr val="3366CC"/>
                </a:solidFill>
                <a:latin typeface="Times New Roman"/>
                <a:ea typeface="Times New Roman"/>
                <a:cs typeface="Times New Roman"/>
                <a:hlinkClick r:id="rId5" tooltip="Karen Horney"/>
              </a:rPr>
              <a:t>Karen </a:t>
            </a:r>
            <a:r>
              <a:rPr lang="tr-TR" sz="2800" dirty="0" err="1">
                <a:solidFill>
                  <a:srgbClr val="3366CC"/>
                </a:solidFill>
                <a:latin typeface="Times New Roman"/>
                <a:ea typeface="Times New Roman"/>
                <a:cs typeface="Times New Roman"/>
                <a:hlinkClick r:id="rId5" tooltip="Karen Horney"/>
              </a:rPr>
              <a:t>Horney</a:t>
            </a:r>
            <a:r>
              <a:rPr lang="tr-TR" sz="2800" dirty="0">
                <a:solidFill>
                  <a:srgbClr val="202122"/>
                </a:solidFill>
                <a:latin typeface="Times New Roman"/>
                <a:ea typeface="Times New Roman"/>
                <a:cs typeface="Times New Roman"/>
              </a:rPr>
              <a:t> olmuştur. Bu üç isim, Freud'un orijinal kuramına pek çok eleştiri getirerek kendi kişilik kuramlarını oluşturmuşlardır.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Freud</a:t>
            </a:r>
            <a:r>
              <a:rPr lang="tr-TR" sz="2800" dirty="0">
                <a:solidFill>
                  <a:srgbClr val="202122"/>
                </a:solidFill>
                <a:latin typeface="Times New Roman"/>
                <a:ea typeface="Times New Roman"/>
                <a:cs typeface="Times New Roman"/>
              </a:rPr>
              <a:t>, günümüzde önemli bir popüler kültür figürüdür. Freud'un kuramındaki pek çok kavram - örneğin </a:t>
            </a:r>
            <a:r>
              <a:rPr lang="tr-TR" sz="2800" dirty="0">
                <a:solidFill>
                  <a:srgbClr val="3366CC"/>
                </a:solidFill>
                <a:latin typeface="Times New Roman"/>
                <a:ea typeface="Times New Roman"/>
                <a:cs typeface="Times New Roman"/>
                <a:hlinkClick r:id="rId6" tooltip="Bilinçdışı"/>
              </a:rPr>
              <a:t>bilinçdışı</a:t>
            </a:r>
            <a:r>
              <a:rPr lang="tr-TR" sz="2800" dirty="0">
                <a:solidFill>
                  <a:srgbClr val="202122"/>
                </a:solidFill>
                <a:latin typeface="Times New Roman"/>
                <a:ea typeface="Times New Roman"/>
                <a:cs typeface="Times New Roman"/>
              </a:rPr>
              <a:t>, </a:t>
            </a:r>
            <a:r>
              <a:rPr lang="tr-TR" sz="2800" dirty="0">
                <a:solidFill>
                  <a:srgbClr val="DD3333"/>
                </a:solidFill>
                <a:latin typeface="Times New Roman"/>
                <a:ea typeface="Times New Roman"/>
                <a:cs typeface="Times New Roman"/>
                <a:hlinkClick r:id="rId7" tooltip="Bastıma (sayfa mevcut değil)"/>
              </a:rPr>
              <a:t>bastıma</a:t>
            </a:r>
            <a:r>
              <a:rPr lang="tr-TR" sz="2800" dirty="0">
                <a:solidFill>
                  <a:srgbClr val="202122"/>
                </a:solidFill>
                <a:latin typeface="Times New Roman"/>
                <a:ea typeface="Times New Roman"/>
                <a:cs typeface="Times New Roman"/>
              </a:rPr>
              <a:t>, </a:t>
            </a:r>
            <a:r>
              <a:rPr lang="tr-TR" sz="2800" dirty="0">
                <a:solidFill>
                  <a:srgbClr val="DD3333"/>
                </a:solidFill>
                <a:latin typeface="Times New Roman"/>
                <a:ea typeface="Times New Roman"/>
                <a:cs typeface="Times New Roman"/>
                <a:hlinkClick r:id="rId8" tooltip="Rasyonelleştirme (sayfa mevcut değil)"/>
              </a:rPr>
              <a:t>rasyonelleştirme</a:t>
            </a:r>
            <a:r>
              <a:rPr lang="tr-TR" sz="2800" dirty="0">
                <a:solidFill>
                  <a:srgbClr val="202122"/>
                </a:solidFill>
                <a:latin typeface="Times New Roman"/>
                <a:ea typeface="Times New Roman"/>
                <a:cs typeface="Times New Roman"/>
              </a:rPr>
              <a:t>...gibi- gündelik dile yerleşmiştir</a:t>
            </a:r>
            <a:r>
              <a:rPr lang="tr-TR" sz="2800" dirty="0" smtClean="0">
                <a:solidFill>
                  <a:srgbClr val="202122"/>
                </a:solidFill>
                <a:latin typeface="Times New Roman"/>
                <a:ea typeface="Times New Roman"/>
                <a:cs typeface="Times New Roman"/>
              </a:rPr>
              <a:t>.</a:t>
            </a:r>
            <a:endParaRPr lang="tr-TR" dirty="0"/>
          </a:p>
        </p:txBody>
      </p:sp>
      <p:sp>
        <p:nvSpPr>
          <p:cNvPr id="3" name="Başlık 2"/>
          <p:cNvSpPr>
            <a:spLocks noGrp="1"/>
          </p:cNvSpPr>
          <p:nvPr>
            <p:ph type="title"/>
          </p:nvPr>
        </p:nvSpPr>
        <p:spPr/>
        <p:txBody>
          <a:bodyPr/>
          <a:lstStyle/>
          <a:p>
            <a:r>
              <a:rPr lang="tr-TR" dirty="0" err="1">
                <a:ln w="3200">
                  <a:solidFill>
                    <a:srgbClr val="335B74">
                      <a:shade val="75000"/>
                      <a:alpha val="25000"/>
                    </a:srgbClr>
                  </a:solidFill>
                  <a:prstDash val="solid"/>
                  <a:round/>
                </a:ln>
                <a:solidFill>
                  <a:prstClr val="black"/>
                </a:solidFill>
              </a:rPr>
              <a:t>Psikanalitik</a:t>
            </a:r>
            <a:r>
              <a:rPr lang="tr-TR" dirty="0">
                <a:ln w="3200">
                  <a:solidFill>
                    <a:srgbClr val="335B74">
                      <a:shade val="75000"/>
                      <a:alpha val="25000"/>
                    </a:srgbClr>
                  </a:solidFill>
                  <a:prstDash val="solid"/>
                  <a:round/>
                </a:ln>
                <a:solidFill>
                  <a:prstClr val="black"/>
                </a:solidFill>
              </a:rPr>
              <a:t> yaklaşım</a:t>
            </a:r>
            <a:endParaRPr lang="tr-TR" dirty="0"/>
          </a:p>
        </p:txBody>
      </p:sp>
    </p:spTree>
    <p:extLst>
      <p:ext uri="{BB962C8B-B14F-4D97-AF65-F5344CB8AC3E}">
        <p14:creationId xmlns:p14="http://schemas.microsoft.com/office/powerpoint/2010/main" val="2377014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bg1"/>
                </a:solidFill>
              </a:rPr>
              <a:t>Hümanist (insancıl) yaklaşım</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5" y="2132856"/>
            <a:ext cx="553045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38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229600" cy="5001344"/>
          </a:xfrm>
        </p:spPr>
        <p:txBody>
          <a:bodyPr>
            <a:normAutofit fontScale="85000" lnSpcReduction="20000"/>
          </a:bodyPr>
          <a:lstStyle/>
          <a:p>
            <a:pPr algn="just">
              <a:lnSpc>
                <a:spcPct val="150000"/>
              </a:lnSpc>
              <a:spcAft>
                <a:spcPts val="600"/>
              </a:spcAft>
            </a:pPr>
            <a:r>
              <a:rPr lang="tr-TR" sz="2800" dirty="0">
                <a:solidFill>
                  <a:srgbClr val="202122"/>
                </a:solidFill>
                <a:latin typeface="Times New Roman"/>
                <a:ea typeface="Times New Roman"/>
                <a:cs typeface="Times New Roman"/>
              </a:rPr>
              <a:t>20.yy.'ın ortalarında doğan bu yaklaşımda her bir bireyin kendi geleceğine yön vermede özgür olduğunu, geniş bir kişisel gelişim kapasitesine sahip olduğunu, önemli miktarda içsel değere ve kendini gerçekleştirme potansiyeline sahip olduğuna dikkat çekilir.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Davranışçılık </a:t>
            </a:r>
            <a:r>
              <a:rPr lang="tr-TR" sz="2800" dirty="0">
                <a:solidFill>
                  <a:srgbClr val="202122"/>
                </a:solidFill>
                <a:latin typeface="Times New Roman"/>
                <a:ea typeface="Times New Roman"/>
                <a:cs typeface="Times New Roman"/>
              </a:rPr>
              <a:t>ve psikanalizdeki </a:t>
            </a:r>
            <a:r>
              <a:rPr lang="tr-TR" sz="2800" dirty="0">
                <a:solidFill>
                  <a:srgbClr val="3366CC"/>
                </a:solidFill>
                <a:latin typeface="Times New Roman"/>
                <a:ea typeface="Times New Roman"/>
                <a:cs typeface="Times New Roman"/>
                <a:hlinkClick r:id="rId2" tooltip="Determinist"/>
              </a:rPr>
              <a:t>determinist</a:t>
            </a:r>
            <a:r>
              <a:rPr lang="tr-TR" sz="2800" dirty="0">
                <a:solidFill>
                  <a:srgbClr val="202122"/>
                </a:solidFill>
                <a:latin typeface="Times New Roman"/>
                <a:ea typeface="Times New Roman"/>
                <a:cs typeface="Times New Roman"/>
              </a:rPr>
              <a:t> tutuma bir tepki olarak doğmuştur. Hümanistlere göre insanlar, çevresel ve içsel faktörlerin esiri değildirler çünkü hür iradeleri, seçme özgürlükleri ve kendi davranışlarını denetleme güçleri vardır. Başlıca temsilcisi </a:t>
            </a:r>
            <a:r>
              <a:rPr lang="tr-TR" sz="2800" dirty="0">
                <a:solidFill>
                  <a:srgbClr val="3366CC"/>
                </a:solidFill>
                <a:latin typeface="Times New Roman"/>
                <a:ea typeface="Times New Roman"/>
                <a:cs typeface="Times New Roman"/>
                <a:hlinkClick r:id="rId3" tooltip="Abraham Maslow"/>
              </a:rPr>
              <a:t>Abraham </a:t>
            </a:r>
            <a:r>
              <a:rPr lang="tr-TR" sz="2800" dirty="0" err="1">
                <a:solidFill>
                  <a:srgbClr val="3366CC"/>
                </a:solidFill>
                <a:latin typeface="Times New Roman"/>
                <a:ea typeface="Times New Roman"/>
                <a:cs typeface="Times New Roman"/>
                <a:hlinkClick r:id="rId3" tooltip="Abraham Maslow"/>
              </a:rPr>
              <a:t>Maslow</a:t>
            </a:r>
            <a:r>
              <a:rPr lang="tr-TR" sz="2800" dirty="0" err="1">
                <a:solidFill>
                  <a:srgbClr val="202122"/>
                </a:solidFill>
                <a:latin typeface="Times New Roman"/>
                <a:ea typeface="Times New Roman"/>
                <a:cs typeface="Times New Roman"/>
              </a:rPr>
              <a:t>'dur</a:t>
            </a:r>
            <a:r>
              <a:rPr lang="tr-TR" sz="2800" dirty="0">
                <a:solidFill>
                  <a:srgbClr val="202122"/>
                </a:solidFill>
                <a:latin typeface="Times New Roman"/>
                <a:ea typeface="Times New Roman"/>
                <a:cs typeface="Times New Roman"/>
              </a:rPr>
              <a:t>.</a:t>
            </a:r>
            <a:endParaRPr lang="tr-TR" sz="2400" dirty="0">
              <a:effectLst/>
              <a:latin typeface="Calibri"/>
              <a:ea typeface="Calibri"/>
              <a:cs typeface="Times New Roman"/>
            </a:endParaRPr>
          </a:p>
        </p:txBody>
      </p:sp>
      <p:sp>
        <p:nvSpPr>
          <p:cNvPr id="3" name="Başlık 2"/>
          <p:cNvSpPr>
            <a:spLocks noGrp="1"/>
          </p:cNvSpPr>
          <p:nvPr>
            <p:ph type="title"/>
          </p:nvPr>
        </p:nvSpPr>
        <p:spPr/>
        <p:txBody>
          <a:bodyPr/>
          <a:lstStyle/>
          <a:p>
            <a:r>
              <a:rPr lang="tr-TR" dirty="0">
                <a:ln w="3200">
                  <a:solidFill>
                    <a:srgbClr val="335B74">
                      <a:shade val="75000"/>
                      <a:alpha val="25000"/>
                    </a:srgbClr>
                  </a:solidFill>
                  <a:prstDash val="solid"/>
                  <a:round/>
                </a:ln>
                <a:solidFill>
                  <a:prstClr val="black"/>
                </a:solidFill>
              </a:rPr>
              <a:t>Hümanist (insancıl) yaklaşım</a:t>
            </a:r>
            <a:endParaRPr lang="tr-TR" dirty="0"/>
          </a:p>
        </p:txBody>
      </p:sp>
    </p:spTree>
    <p:extLst>
      <p:ext uri="{BB962C8B-B14F-4D97-AF65-F5344CB8AC3E}">
        <p14:creationId xmlns:p14="http://schemas.microsoft.com/office/powerpoint/2010/main" val="702570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229600" cy="4857328"/>
          </a:xfrm>
        </p:spPr>
        <p:txBody>
          <a:bodyPr>
            <a:normAutofit fontScale="85000" lnSpcReduction="20000"/>
          </a:bodyPr>
          <a:lstStyle/>
          <a:p>
            <a:pPr algn="just">
              <a:lnSpc>
                <a:spcPct val="150000"/>
              </a:lnSpc>
              <a:spcAft>
                <a:spcPts val="600"/>
              </a:spcAft>
            </a:pPr>
            <a:r>
              <a:rPr lang="tr-TR" sz="2800" dirty="0">
                <a:solidFill>
                  <a:srgbClr val="202122"/>
                </a:solidFill>
                <a:latin typeface="Times New Roman"/>
                <a:ea typeface="Times New Roman"/>
                <a:cs typeface="Times New Roman"/>
              </a:rPr>
              <a:t>1950'lerden itibaren gelişip yaygınlaşan bu yaklaşımda insan tepkilerinin çevredeki uyarıcılar karşısında pasif olduğu görüşüne karşı çıkılır ve insan zihni uyarıcıları algılayan, yorumlayan ve anlamlandıran aktif bir varlık olarak kabul edilir.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Bilginin </a:t>
            </a:r>
            <a:r>
              <a:rPr lang="tr-TR" sz="2800" dirty="0">
                <a:solidFill>
                  <a:srgbClr val="202122"/>
                </a:solidFill>
                <a:latin typeface="Times New Roman"/>
                <a:ea typeface="Times New Roman"/>
                <a:cs typeface="Times New Roman"/>
              </a:rPr>
              <a:t>insan zihninde nasıl </a:t>
            </a:r>
            <a:r>
              <a:rPr lang="tr-TR" sz="2800" dirty="0" err="1">
                <a:solidFill>
                  <a:srgbClr val="202122"/>
                </a:solidFill>
                <a:latin typeface="Times New Roman"/>
                <a:ea typeface="Times New Roman"/>
                <a:cs typeface="Times New Roman"/>
              </a:rPr>
              <a:t>işlemlendiğinin</a:t>
            </a:r>
            <a:r>
              <a:rPr lang="tr-TR" sz="2800" dirty="0">
                <a:solidFill>
                  <a:srgbClr val="202122"/>
                </a:solidFill>
                <a:latin typeface="Times New Roman"/>
                <a:ea typeface="Times New Roman"/>
                <a:cs typeface="Times New Roman"/>
              </a:rPr>
              <a:t> ve depolandığının incelenmesi hedeflenir. Bu amaç doğrultusunda akıl yürütme, </a:t>
            </a:r>
            <a:r>
              <a:rPr lang="tr-TR" sz="2800" u="sng" dirty="0">
                <a:solidFill>
                  <a:srgbClr val="3366CC"/>
                </a:solidFill>
                <a:latin typeface="Times New Roman"/>
                <a:ea typeface="Times New Roman"/>
                <a:cs typeface="Times New Roman"/>
                <a:hlinkClick r:id="rId2"/>
              </a:rPr>
              <a:t>tümevarım</a:t>
            </a:r>
            <a:r>
              <a:rPr lang="tr-TR" sz="2800" dirty="0">
                <a:solidFill>
                  <a:srgbClr val="202122"/>
                </a:solidFill>
                <a:latin typeface="Times New Roman"/>
                <a:ea typeface="Times New Roman"/>
                <a:cs typeface="Times New Roman"/>
              </a:rPr>
              <a:t> ve deney ile veri toplanır. Önemli temsilcilerinden biri </a:t>
            </a:r>
            <a:r>
              <a:rPr lang="tr-TR" sz="2800" dirty="0">
                <a:solidFill>
                  <a:srgbClr val="3366CC"/>
                </a:solidFill>
                <a:latin typeface="Times New Roman"/>
                <a:ea typeface="Times New Roman"/>
                <a:cs typeface="Times New Roman"/>
                <a:hlinkClick r:id="rId3" tooltip="Jean Piaget"/>
              </a:rPr>
              <a:t>Jean </a:t>
            </a:r>
            <a:r>
              <a:rPr lang="tr-TR" sz="2800" dirty="0" err="1">
                <a:solidFill>
                  <a:srgbClr val="3366CC"/>
                </a:solidFill>
                <a:latin typeface="Times New Roman"/>
                <a:ea typeface="Times New Roman"/>
                <a:cs typeface="Times New Roman"/>
                <a:hlinkClick r:id="rId3" tooltip="Jean Piaget"/>
              </a:rPr>
              <a:t>Piaget</a:t>
            </a:r>
            <a:r>
              <a:rPr lang="tr-TR" sz="2800" dirty="0" err="1">
                <a:solidFill>
                  <a:srgbClr val="202122"/>
                </a:solidFill>
                <a:latin typeface="Times New Roman"/>
                <a:ea typeface="Times New Roman"/>
                <a:cs typeface="Times New Roman"/>
              </a:rPr>
              <a:t>'dir</a:t>
            </a:r>
            <a:r>
              <a:rPr lang="tr-TR" sz="2800" dirty="0">
                <a:solidFill>
                  <a:srgbClr val="202122"/>
                </a:solidFill>
                <a:latin typeface="Times New Roman"/>
                <a:ea typeface="Times New Roman"/>
                <a:cs typeface="Times New Roman"/>
              </a:rPr>
              <a:t>.</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a:solidFill>
                  <a:schemeClr val="bg1"/>
                </a:solidFill>
              </a:rPr>
              <a:t>Bilişsel yaklaşım</a:t>
            </a:r>
          </a:p>
        </p:txBody>
      </p:sp>
    </p:spTree>
    <p:extLst>
      <p:ext uri="{BB962C8B-B14F-4D97-AF65-F5344CB8AC3E}">
        <p14:creationId xmlns:p14="http://schemas.microsoft.com/office/powerpoint/2010/main" val="325788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dirty="0">
                <a:solidFill>
                  <a:srgbClr val="202122"/>
                </a:solidFill>
                <a:latin typeface="Times New Roman"/>
                <a:ea typeface="Times New Roman"/>
              </a:rPr>
              <a:t>Bu yaklaşımda davranışların nedenlerini anlayabilmek için organizmanın biyolojik yapısını anlamak gerektiği savunulur.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Kişinin </a:t>
            </a:r>
            <a:r>
              <a:rPr lang="tr-TR" sz="2800" dirty="0">
                <a:solidFill>
                  <a:srgbClr val="202122"/>
                </a:solidFill>
                <a:latin typeface="Times New Roman"/>
                <a:ea typeface="Times New Roman"/>
              </a:rPr>
              <a:t>öğrenme süreçlerini, kişiliğini, belleğini, güdülerini, duygularını ve problemlerle başa çıkma tekniklerini etkilemek üzere genlerin, hormonlarının ve sinir sisteminin dış çevre unsurları ile nasıl bir etkileşime girdiği incelenir ve bu incelemelerde deneysel yöntem kullanılır</a:t>
            </a:r>
            <a:endParaRPr lang="tr-TR" dirty="0"/>
          </a:p>
        </p:txBody>
      </p:sp>
      <p:sp>
        <p:nvSpPr>
          <p:cNvPr id="3" name="Başlık 2"/>
          <p:cNvSpPr>
            <a:spLocks noGrp="1"/>
          </p:cNvSpPr>
          <p:nvPr>
            <p:ph type="title"/>
          </p:nvPr>
        </p:nvSpPr>
        <p:spPr/>
        <p:txBody>
          <a:bodyPr>
            <a:normAutofit fontScale="90000"/>
          </a:bodyPr>
          <a:lstStyle/>
          <a:p>
            <a:r>
              <a:rPr lang="tr-TR" dirty="0">
                <a:solidFill>
                  <a:schemeClr val="bg1"/>
                </a:solidFill>
              </a:rPr>
              <a:t>Biyolojik yaklaşım (davranışsal </a:t>
            </a:r>
            <a:r>
              <a:rPr lang="tr-TR" dirty="0" err="1">
                <a:solidFill>
                  <a:schemeClr val="bg1"/>
                </a:solidFill>
              </a:rPr>
              <a:t>nörobilim</a:t>
            </a:r>
            <a:r>
              <a:rPr lang="tr-TR" dirty="0">
                <a:solidFill>
                  <a:schemeClr val="bg1"/>
                </a:solidFill>
              </a:rPr>
              <a:t>, psikolojik biyoloji)</a:t>
            </a:r>
          </a:p>
        </p:txBody>
      </p:sp>
    </p:spTree>
    <p:extLst>
      <p:ext uri="{BB962C8B-B14F-4D97-AF65-F5344CB8AC3E}">
        <p14:creationId xmlns:p14="http://schemas.microsoft.com/office/powerpoint/2010/main" val="389525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74536" y="836712"/>
            <a:ext cx="8545936" cy="5524989"/>
          </a:xfrm>
        </p:spPr>
        <p:txBody>
          <a:bodyPr>
            <a:noAutofit/>
          </a:bodyPr>
          <a:lstStyle/>
          <a:p>
            <a:pPr algn="just"/>
            <a:r>
              <a:rPr lang="tr-TR" sz="3000" dirty="0">
                <a:solidFill>
                  <a:srgbClr val="005A9E"/>
                </a:solidFill>
              </a:rPr>
              <a:t>İnsan psikolojisi </a:t>
            </a:r>
            <a:r>
              <a:rPr lang="tr-TR" sz="3000" i="1" dirty="0" smtClean="0">
                <a:solidFill>
                  <a:srgbClr val="C00000"/>
                </a:solidFill>
              </a:rPr>
              <a:t>eskidir</a:t>
            </a:r>
            <a:r>
              <a:rPr lang="az-Latn-AZ" sz="3000" i="1" dirty="0" smtClean="0">
                <a:solidFill>
                  <a:srgbClr val="C00000"/>
                </a:solidFill>
              </a:rPr>
              <a:t>*</a:t>
            </a:r>
            <a:r>
              <a:rPr lang="tr-TR" sz="3000" i="1" dirty="0" smtClean="0">
                <a:solidFill>
                  <a:srgbClr val="C00000"/>
                </a:solidFill>
              </a:rPr>
              <a:t>,</a:t>
            </a:r>
            <a:r>
              <a:rPr lang="tr-TR" sz="3000" dirty="0" smtClean="0">
                <a:solidFill>
                  <a:srgbClr val="005A9E"/>
                </a:solidFill>
              </a:rPr>
              <a:t> </a:t>
            </a:r>
            <a:r>
              <a:rPr lang="tr-TR" sz="3000" dirty="0">
                <a:solidFill>
                  <a:srgbClr val="005A9E"/>
                </a:solidFill>
              </a:rPr>
              <a:t>ancak psikoloji bilimi </a:t>
            </a:r>
            <a:r>
              <a:rPr lang="tr-TR" sz="3000" i="1" dirty="0">
                <a:solidFill>
                  <a:srgbClr val="C00000"/>
                </a:solidFill>
              </a:rPr>
              <a:t>yenidir. </a:t>
            </a:r>
            <a:r>
              <a:rPr lang="tr-TR" sz="3000" dirty="0">
                <a:solidFill>
                  <a:srgbClr val="005A9E"/>
                </a:solidFill>
              </a:rPr>
              <a:t>Yunanca </a:t>
            </a:r>
            <a:r>
              <a:rPr lang="az-Latn-AZ" sz="3000" dirty="0" smtClean="0">
                <a:solidFill>
                  <a:srgbClr val="C00000"/>
                </a:solidFill>
              </a:rPr>
              <a:t>psi</a:t>
            </a:r>
            <a:r>
              <a:rPr lang="az-Latn-AZ" sz="3000" dirty="0" smtClean="0">
                <a:solidFill>
                  <a:srgbClr val="005A9E"/>
                </a:solidFill>
              </a:rPr>
              <a:t> </a:t>
            </a:r>
            <a:r>
              <a:rPr lang="tr-TR" sz="3000" b="1" dirty="0" smtClean="0">
                <a:solidFill>
                  <a:srgbClr val="C00000"/>
                </a:solidFill>
              </a:rPr>
              <a:t>(</a:t>
            </a:r>
            <a:r>
              <a:rPr lang="tr-TR" sz="3000" b="1" dirty="0">
                <a:solidFill>
                  <a:srgbClr val="C00000"/>
                </a:solidFill>
              </a:rPr>
              <a:t>ψ) </a:t>
            </a:r>
            <a:r>
              <a:rPr lang="tr-TR" sz="3000" dirty="0">
                <a:solidFill>
                  <a:srgbClr val="005A9E"/>
                </a:solidFill>
              </a:rPr>
              <a:t>harfi </a:t>
            </a:r>
            <a:r>
              <a:rPr lang="az-Latn-AZ" sz="3000" dirty="0" smtClean="0">
                <a:solidFill>
                  <a:srgbClr val="005A9E"/>
                </a:solidFill>
              </a:rPr>
              <a:t>ço</a:t>
            </a:r>
            <a:r>
              <a:rPr lang="tr-TR" sz="3000" dirty="0" smtClean="0">
                <a:solidFill>
                  <a:srgbClr val="005A9E"/>
                </a:solidFill>
              </a:rPr>
              <a:t>ğ</a:t>
            </a:r>
            <a:r>
              <a:rPr lang="az-Latn-AZ" sz="3000" dirty="0" smtClean="0">
                <a:solidFill>
                  <a:srgbClr val="005A9E"/>
                </a:solidFill>
              </a:rPr>
              <a:t>u zaman</a:t>
            </a:r>
            <a:r>
              <a:rPr lang="tr-TR" sz="3000" dirty="0" smtClean="0">
                <a:solidFill>
                  <a:srgbClr val="005A9E"/>
                </a:solidFill>
              </a:rPr>
              <a:t> </a:t>
            </a:r>
            <a:r>
              <a:rPr lang="tr-TR" sz="3000" dirty="0">
                <a:solidFill>
                  <a:srgbClr val="005A9E"/>
                </a:solidFill>
              </a:rPr>
              <a:t>psikolojiyi kısaltmak için kullanılır</a:t>
            </a:r>
            <a:r>
              <a:rPr lang="tr-TR" sz="3000" dirty="0" smtClean="0">
                <a:solidFill>
                  <a:srgbClr val="005A9E"/>
                </a:solidFill>
              </a:rPr>
              <a:t>.</a:t>
            </a:r>
            <a:endParaRPr lang="az-Latn-AZ" sz="3000" dirty="0" smtClean="0">
              <a:solidFill>
                <a:srgbClr val="005A9E"/>
              </a:solidFill>
            </a:endParaRPr>
          </a:p>
          <a:p>
            <a:pPr marL="0" indent="0" algn="just">
              <a:buNone/>
            </a:pPr>
            <a:endParaRPr lang="tr-TR" sz="3000" dirty="0">
              <a:solidFill>
                <a:srgbClr val="005A9E"/>
              </a:solidFill>
            </a:endParaRPr>
          </a:p>
          <a:p>
            <a:pPr algn="just"/>
            <a:r>
              <a:rPr lang="tr-TR" sz="3000" dirty="0" smtClean="0">
                <a:solidFill>
                  <a:srgbClr val="005A9E"/>
                </a:solidFill>
              </a:rPr>
              <a:t>Ruh bilimi</a:t>
            </a:r>
            <a:r>
              <a:rPr lang="az-Latn-AZ" sz="3000" dirty="0" smtClean="0">
                <a:solidFill>
                  <a:srgbClr val="005A9E"/>
                </a:solidFill>
              </a:rPr>
              <a:t>*</a:t>
            </a:r>
            <a:r>
              <a:rPr lang="tr-TR" sz="3000" dirty="0" smtClean="0">
                <a:solidFill>
                  <a:srgbClr val="005A9E"/>
                </a:solidFill>
              </a:rPr>
              <a:t> </a:t>
            </a:r>
            <a:r>
              <a:rPr lang="tr-TR" sz="3000" dirty="0">
                <a:solidFill>
                  <a:srgbClr val="005A9E"/>
                </a:solidFill>
              </a:rPr>
              <a:t>olarak da </a:t>
            </a:r>
            <a:r>
              <a:rPr lang="tr-TR" sz="3000" dirty="0" smtClean="0">
                <a:solidFill>
                  <a:srgbClr val="005A9E"/>
                </a:solidFill>
              </a:rPr>
              <a:t>bilinen </a:t>
            </a:r>
            <a:r>
              <a:rPr lang="tr-TR" sz="3000" dirty="0">
                <a:solidFill>
                  <a:srgbClr val="005A9E"/>
                </a:solidFill>
              </a:rPr>
              <a:t>bilimsel kavram, </a:t>
            </a:r>
            <a:r>
              <a:rPr lang="tr-TR" sz="3000" i="1" dirty="0">
                <a:solidFill>
                  <a:srgbClr val="C00000"/>
                </a:solidFill>
              </a:rPr>
              <a:t>davranış ve düşüncelerin incelenmesini sağlayan, soyutlama ve somutlama barındıran, sistematik ve bilimsel inceleme </a:t>
            </a:r>
            <a:r>
              <a:rPr lang="tr-TR" sz="3000" dirty="0">
                <a:solidFill>
                  <a:srgbClr val="005A9E"/>
                </a:solidFill>
              </a:rPr>
              <a:t>aracıdır</a:t>
            </a:r>
            <a:r>
              <a:rPr lang="tr-TR" sz="3000" dirty="0" smtClean="0">
                <a:solidFill>
                  <a:srgbClr val="005A9E"/>
                </a:solidFill>
              </a:rPr>
              <a:t>.</a:t>
            </a:r>
          </a:p>
          <a:p>
            <a:pPr marL="0" indent="0" algn="just">
              <a:buNone/>
            </a:pPr>
            <a:r>
              <a:rPr lang="tr-TR" sz="3000" dirty="0" smtClean="0">
                <a:solidFill>
                  <a:srgbClr val="005A9E"/>
                </a:solidFill>
              </a:rPr>
              <a:t> </a:t>
            </a:r>
          </a:p>
          <a:p>
            <a:pPr algn="just"/>
            <a:r>
              <a:rPr lang="tr-TR" sz="3000" dirty="0" smtClean="0">
                <a:solidFill>
                  <a:srgbClr val="005A9E"/>
                </a:solidFill>
              </a:rPr>
              <a:t>En </a:t>
            </a:r>
            <a:r>
              <a:rPr lang="tr-TR" sz="3000" dirty="0">
                <a:solidFill>
                  <a:srgbClr val="005A9E"/>
                </a:solidFill>
              </a:rPr>
              <a:t>temelde bir </a:t>
            </a:r>
            <a:r>
              <a:rPr lang="tr-TR" sz="3000" dirty="0" smtClean="0">
                <a:solidFill>
                  <a:srgbClr val="005A9E"/>
                </a:solidFill>
              </a:rPr>
              <a:t>bilim</a:t>
            </a:r>
            <a:r>
              <a:rPr lang="az-Latn-AZ" sz="3000" dirty="0" smtClean="0">
                <a:solidFill>
                  <a:srgbClr val="005A9E"/>
                </a:solidFill>
              </a:rPr>
              <a:t>(ler)dir</a:t>
            </a:r>
            <a:r>
              <a:rPr lang="tr-TR" sz="3000" dirty="0" smtClean="0">
                <a:solidFill>
                  <a:srgbClr val="005A9E"/>
                </a:solidFill>
              </a:rPr>
              <a:t> ve bu </a:t>
            </a:r>
            <a:r>
              <a:rPr lang="tr-TR" sz="3000" dirty="0">
                <a:solidFill>
                  <a:srgbClr val="005A9E"/>
                </a:solidFill>
              </a:rPr>
              <a:t>gün </a:t>
            </a:r>
            <a:r>
              <a:rPr lang="tr-TR" sz="3000" i="1" dirty="0" smtClean="0">
                <a:solidFill>
                  <a:srgbClr val="C00000"/>
                </a:solidFill>
              </a:rPr>
              <a:t>hayatımızın </a:t>
            </a:r>
            <a:r>
              <a:rPr lang="tr-TR" sz="3000" i="1" dirty="0">
                <a:solidFill>
                  <a:srgbClr val="C00000"/>
                </a:solidFill>
              </a:rPr>
              <a:t>her </a:t>
            </a:r>
            <a:r>
              <a:rPr lang="tr-TR" sz="3000" i="1" dirty="0" smtClean="0">
                <a:solidFill>
                  <a:srgbClr val="C00000"/>
                </a:solidFill>
              </a:rPr>
              <a:t>alanını </a:t>
            </a:r>
            <a:r>
              <a:rPr lang="tr-TR" sz="3000" dirty="0">
                <a:solidFill>
                  <a:srgbClr val="005A9E"/>
                </a:solidFill>
              </a:rPr>
              <a:t>kapsamaktadır.</a:t>
            </a:r>
            <a:endParaRPr lang="az-Latn-AZ" sz="3000" dirty="0">
              <a:solidFill>
                <a:srgbClr val="005A9E"/>
              </a:solidFill>
            </a:endParaRPr>
          </a:p>
          <a:p>
            <a:pPr algn="just"/>
            <a:endParaRPr lang="az-Latn-AZ" sz="3200" dirty="0" smtClean="0">
              <a:solidFill>
                <a:srgbClr val="005A9E"/>
              </a:solidFill>
            </a:endParaRPr>
          </a:p>
          <a:p>
            <a:pPr marL="0" indent="0" algn="just">
              <a:buNone/>
            </a:pPr>
            <a:r>
              <a:rPr lang="tr-TR" dirty="0" smtClean="0">
                <a:solidFill>
                  <a:srgbClr val="005A9E"/>
                </a:solidFill>
              </a:rPr>
              <a:t> </a:t>
            </a:r>
            <a:endParaRPr lang="tr-TR" dirty="0">
              <a:solidFill>
                <a:srgbClr val="005A9E"/>
              </a:solidFill>
            </a:endParaRPr>
          </a:p>
        </p:txBody>
      </p:sp>
      <p:sp>
        <p:nvSpPr>
          <p:cNvPr id="3" name="Unvan 2"/>
          <p:cNvSpPr>
            <a:spLocks noGrp="1"/>
          </p:cNvSpPr>
          <p:nvPr>
            <p:ph type="title"/>
          </p:nvPr>
        </p:nvSpPr>
        <p:spPr>
          <a:xfrm>
            <a:off x="274536" y="260649"/>
            <a:ext cx="8640960" cy="432048"/>
          </a:xfrm>
        </p:spPr>
        <p:txBody>
          <a:bodyPr>
            <a:normAutofit fontScale="90000"/>
          </a:bodyPr>
          <a:lstStyle/>
          <a:p>
            <a:pPr lvl="0" algn="ctr" eaLnBrk="0" fontAlgn="base" hangingPunct="0">
              <a:spcAft>
                <a:spcPct val="0"/>
              </a:spcAft>
            </a:pPr>
            <a:r>
              <a:rPr lang="az-Latn-AZ" sz="4400" b="1" i="1" dirty="0" smtClean="0">
                <a:effectLst/>
              </a:rPr>
              <a:t/>
            </a:r>
            <a:br>
              <a:rPr lang="az-Latn-AZ" sz="4400" b="1" i="1" dirty="0" smtClean="0">
                <a:effectLst/>
              </a:rPr>
            </a:br>
            <a:r>
              <a:rPr lang="az-Latn-AZ" sz="4400" b="1" i="1" dirty="0">
                <a:effectLst/>
              </a:rPr>
              <a:t/>
            </a:r>
            <a:br>
              <a:rPr lang="az-Latn-AZ" sz="4400" b="1" i="1" dirty="0">
                <a:effectLst/>
              </a:rPr>
            </a:br>
            <a:r>
              <a:rPr lang="az-Latn-AZ" sz="4400" b="1" i="1" dirty="0" smtClean="0">
                <a:effectLst/>
              </a:rPr>
              <a:t/>
            </a:r>
            <a:br>
              <a:rPr lang="az-Latn-AZ" sz="4400" b="1" i="1" dirty="0" smtClean="0">
                <a:effectLst/>
              </a:rPr>
            </a:br>
            <a:r>
              <a:rPr lang="az-Latn-AZ" sz="4400" b="1" i="1" dirty="0">
                <a:effectLst/>
              </a:rPr>
              <a:t/>
            </a:r>
            <a:br>
              <a:rPr lang="az-Latn-AZ" sz="4400" b="1" i="1" dirty="0">
                <a:effectLst/>
              </a:rPr>
            </a:br>
            <a:r>
              <a:rPr lang="az-Latn-AZ" sz="4400" b="1" i="1" dirty="0" smtClean="0">
                <a:effectLst/>
              </a:rPr>
              <a:t/>
            </a:r>
            <a:br>
              <a:rPr lang="az-Latn-AZ" sz="4400" b="1" i="1" dirty="0" smtClean="0">
                <a:effectLst/>
              </a:rPr>
            </a:br>
            <a:r>
              <a:rPr lang="az-Latn-AZ" sz="4400" b="1" i="1" dirty="0">
                <a:effectLst/>
              </a:rPr>
              <a:t/>
            </a:r>
            <a:br>
              <a:rPr lang="az-Latn-AZ" sz="4400" b="1" i="1" dirty="0">
                <a:effectLst/>
              </a:rPr>
            </a:br>
            <a:r>
              <a:rPr lang="az-Latn-AZ" sz="4400" b="1" i="1" dirty="0" smtClean="0">
                <a:effectLst/>
              </a:rPr>
              <a:t/>
            </a:r>
            <a:br>
              <a:rPr lang="az-Latn-AZ" sz="4400" b="1" i="1" dirty="0" smtClean="0">
                <a:effectLst/>
              </a:rPr>
            </a:br>
            <a:r>
              <a:rPr lang="az-Latn-AZ" sz="4400" b="1" i="1" dirty="0">
                <a:effectLst/>
              </a:rPr>
              <a:t/>
            </a:r>
            <a:br>
              <a:rPr lang="az-Latn-AZ" sz="4400" b="1" i="1" dirty="0">
                <a:effectLst/>
              </a:rPr>
            </a:br>
            <a:r>
              <a:rPr lang="tr-TR" sz="4400" dirty="0">
                <a:effectLst/>
              </a:rPr>
              <a:t/>
            </a:r>
            <a:br>
              <a:rPr lang="tr-TR" sz="4400" dirty="0">
                <a:effectLst/>
              </a:rPr>
            </a:br>
            <a:r>
              <a:rPr lang="az-Latn-AZ" sz="4400" dirty="0" smtClean="0">
                <a:effectLst/>
              </a:rPr>
              <a:t/>
            </a:r>
            <a:br>
              <a:rPr lang="az-Latn-AZ" sz="4400" dirty="0" smtClean="0">
                <a:effectLst/>
              </a:rPr>
            </a:br>
            <a:r>
              <a:rPr lang="az-Latn-AZ" sz="4000" i="1" dirty="0">
                <a:solidFill>
                  <a:schemeClr val="bg1"/>
                </a:solidFill>
              </a:rPr>
              <a:t/>
            </a:r>
            <a:br>
              <a:rPr lang="az-Latn-AZ" sz="4000" i="1" dirty="0">
                <a:solidFill>
                  <a:schemeClr val="bg1"/>
                </a:solidFill>
              </a:rPr>
            </a:br>
            <a:r>
              <a:rPr lang="az-Latn-AZ" sz="3600" b="1" i="1" dirty="0">
                <a:solidFill>
                  <a:schemeClr val="bg1"/>
                </a:solidFill>
              </a:rPr>
              <a:t/>
            </a:r>
            <a:br>
              <a:rPr lang="az-Latn-AZ" sz="3600" b="1" i="1" dirty="0">
                <a:solidFill>
                  <a:schemeClr val="bg1"/>
                </a:solidFill>
              </a:rPr>
            </a:br>
            <a:r>
              <a:rPr lang="tr-TR" sz="3600" b="1" dirty="0">
                <a:solidFill>
                  <a:srgbClr val="005A9E"/>
                </a:solidFill>
              </a:rPr>
              <a:t/>
            </a:r>
            <a:br>
              <a:rPr lang="tr-TR" sz="3600" b="1" dirty="0">
                <a:solidFill>
                  <a:srgbClr val="005A9E"/>
                </a:solidFill>
              </a:rPr>
            </a:br>
            <a:r>
              <a:rPr lang="tr-TR" sz="3600" b="1" dirty="0">
                <a:solidFill>
                  <a:srgbClr val="005A9E"/>
                </a:solidFill>
              </a:rPr>
              <a:t>Psikolojinin Tanımı</a:t>
            </a:r>
            <a:endParaRPr lang="tr-TR" altLang="tr-TR" sz="3600" b="1" i="1" dirty="0">
              <a:ln>
                <a:noFill/>
              </a:ln>
              <a:solidFill>
                <a:srgbClr val="005A9E"/>
              </a:solidFill>
              <a:effectLst/>
              <a:latin typeface="Arial" panose="020B0604020202020204" pitchFamily="34" charset="0"/>
            </a:endParaRPr>
          </a:p>
        </p:txBody>
      </p:sp>
      <p:sp>
        <p:nvSpPr>
          <p:cNvPr id="5" name="Rectangle 2"/>
          <p:cNvSpPr>
            <a:spLocks noChangeArrowheads="1"/>
          </p:cNvSpPr>
          <p:nvPr/>
        </p:nvSpPr>
        <p:spPr bwMode="auto">
          <a:xfrm>
            <a:off x="95024"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Tree>
    <p:extLst>
      <p:ext uri="{BB962C8B-B14F-4D97-AF65-F5344CB8AC3E}">
        <p14:creationId xmlns:p14="http://schemas.microsoft.com/office/powerpoint/2010/main" val="722401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Sosyokültürel yaklaşım</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Kültürel ve etnik benzerlikler ve farklılıkların kültürün üyelerinin zihinsel süreçleri ve davranışları üzerindeki etkisini inceler.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63873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lgn="just">
              <a:lnSpc>
                <a:spcPct val="150000"/>
              </a:lnSpc>
              <a:spcAft>
                <a:spcPts val="120"/>
              </a:spcAft>
              <a:buNone/>
            </a:pPr>
            <a:r>
              <a:rPr lang="tr-TR" sz="2800" b="1" dirty="0">
                <a:solidFill>
                  <a:srgbClr val="3366CC"/>
                </a:solidFill>
                <a:latin typeface="Times New Roman"/>
                <a:ea typeface="Times New Roman"/>
                <a:cs typeface="Times New Roman"/>
                <a:hlinkClick r:id="rId2" tooltip="Deneysel psikoloji"/>
              </a:rPr>
              <a:t>Deneysel Psikoloji</a:t>
            </a:r>
            <a:endParaRPr lang="tr-TR" sz="2400" dirty="0">
              <a:latin typeface="Calibri"/>
              <a:ea typeface="Calibri"/>
              <a:cs typeface="Times New Roman"/>
            </a:endParaRPr>
          </a:p>
          <a:p>
            <a:r>
              <a:rPr lang="tr-TR" sz="2800" dirty="0">
                <a:solidFill>
                  <a:srgbClr val="202122"/>
                </a:solidFill>
                <a:latin typeface="Times New Roman"/>
                <a:ea typeface="Times New Roman"/>
              </a:rPr>
              <a:t>Daha çok laboratuvar deney metodu kullanılarak temel davranışsal süreçlerin incelendiği bilim dalıdır. Deneysel psikologlar, hayvan davranışlarını da inceler ve insan davranışlarıyla ilişkilendirirler.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Deneysel </a:t>
            </a:r>
            <a:r>
              <a:rPr lang="tr-TR" sz="2800" dirty="0">
                <a:solidFill>
                  <a:srgbClr val="202122"/>
                </a:solidFill>
                <a:latin typeface="Times New Roman"/>
                <a:ea typeface="Times New Roman"/>
              </a:rPr>
              <a:t>psikoloji içindeki önemli alt dallardan biri; bilginin işlenmesi, belleğimizde depolanması, depodan geri çağrılması ve problem çözme durumlarına uygulanması gibi bilgi işleme sürecini çalışan </a:t>
            </a:r>
            <a:r>
              <a:rPr lang="tr-TR" sz="2800" b="1" dirty="0">
                <a:solidFill>
                  <a:srgbClr val="3366CC"/>
                </a:solidFill>
                <a:latin typeface="Times New Roman"/>
                <a:ea typeface="Times New Roman"/>
                <a:cs typeface="Times New Roman"/>
                <a:hlinkClick r:id="rId3" tooltip="Bilişsel psikoloji"/>
              </a:rPr>
              <a:t>bilişsel psikoloji</a:t>
            </a:r>
            <a:r>
              <a:rPr lang="tr-TR" sz="2800" dirty="0">
                <a:solidFill>
                  <a:srgbClr val="202122"/>
                </a:solidFill>
                <a:latin typeface="Times New Roman"/>
                <a:ea typeface="Times New Roman"/>
              </a:rPr>
              <a:t>dir. </a:t>
            </a:r>
            <a:endParaRPr lang="tr-TR" dirty="0"/>
          </a:p>
        </p:txBody>
      </p:sp>
      <p:sp>
        <p:nvSpPr>
          <p:cNvPr id="3" name="Başlık 2"/>
          <p:cNvSpPr>
            <a:spLocks noGrp="1"/>
          </p:cNvSpPr>
          <p:nvPr>
            <p:ph type="title"/>
          </p:nvPr>
        </p:nvSpPr>
        <p:spPr/>
        <p:txBody>
          <a:bodyPr/>
          <a:lstStyle/>
          <a:p>
            <a:r>
              <a:rPr lang="tr-TR" dirty="0">
                <a:solidFill>
                  <a:schemeClr val="bg1"/>
                </a:solidFill>
              </a:rPr>
              <a:t>TEMEL ALT ALANLARI</a:t>
            </a:r>
          </a:p>
        </p:txBody>
      </p:sp>
    </p:spTree>
    <p:extLst>
      <p:ext uri="{BB962C8B-B14F-4D97-AF65-F5344CB8AC3E}">
        <p14:creationId xmlns:p14="http://schemas.microsoft.com/office/powerpoint/2010/main" val="1920545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lgn="just">
              <a:lnSpc>
                <a:spcPct val="150000"/>
              </a:lnSpc>
              <a:spcAft>
                <a:spcPts val="600"/>
              </a:spcAft>
            </a:pPr>
            <a:r>
              <a:rPr lang="tr-TR" sz="2800" dirty="0">
                <a:solidFill>
                  <a:srgbClr val="202122"/>
                </a:solidFill>
                <a:latin typeface="Times New Roman"/>
                <a:ea typeface="Times New Roman"/>
                <a:cs typeface="Times New Roman"/>
              </a:rPr>
              <a:t>Bilişsel psikoloji; </a:t>
            </a:r>
            <a:r>
              <a:rPr lang="tr-TR" sz="2800" dirty="0" err="1">
                <a:solidFill>
                  <a:srgbClr val="202122"/>
                </a:solidFill>
                <a:latin typeface="Times New Roman"/>
                <a:ea typeface="Times New Roman"/>
                <a:cs typeface="Times New Roman"/>
              </a:rPr>
              <a:t>nörobilim</a:t>
            </a:r>
            <a:r>
              <a:rPr lang="tr-TR" sz="2800" dirty="0">
                <a:solidFill>
                  <a:srgbClr val="202122"/>
                </a:solidFill>
                <a:latin typeface="Times New Roman"/>
                <a:ea typeface="Times New Roman"/>
                <a:cs typeface="Times New Roman"/>
              </a:rPr>
              <a:t>, felsefe ve dilbilim ile yakından ilgilidir. Bu alanın pratik uygulamaları, hafızanın nasıl geliştirileceğini, karar vermenin doğruluğunu artırmayı veya öğrenmeyi desteklemek için eğitim programlarının nasıl kurulacağını içerir. Deneysel psikolojinin bir başka alt alanı ise, </a:t>
            </a:r>
            <a:r>
              <a:rPr lang="tr-TR" sz="2800" b="1" dirty="0">
                <a:solidFill>
                  <a:srgbClr val="3366CC"/>
                </a:solidFill>
                <a:latin typeface="Times New Roman"/>
                <a:ea typeface="Times New Roman"/>
                <a:cs typeface="Times New Roman"/>
                <a:hlinkClick r:id="rId2" tooltip="Fizyolojik psikoloji"/>
              </a:rPr>
              <a:t>fizyolojik psikoloji</a:t>
            </a:r>
            <a:r>
              <a:rPr lang="tr-TR" sz="2800" dirty="0">
                <a:solidFill>
                  <a:srgbClr val="202122"/>
                </a:solidFill>
                <a:latin typeface="Times New Roman"/>
                <a:ea typeface="Times New Roman"/>
                <a:cs typeface="Times New Roman"/>
              </a:rPr>
              <a:t>dir.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Fizyolojik </a:t>
            </a:r>
            <a:r>
              <a:rPr lang="tr-TR" sz="2800" dirty="0">
                <a:solidFill>
                  <a:srgbClr val="202122"/>
                </a:solidFill>
                <a:latin typeface="Times New Roman"/>
                <a:ea typeface="Times New Roman"/>
                <a:cs typeface="Times New Roman"/>
              </a:rPr>
              <a:t>psikolojide çeşitli içsel süreçlerin (duyum, algı, motivasyon, düşünme, bellek, dikkat, güdülenme, duygulanım vb.) ve davranışların (iletişim, yeme, okuma, uyuma, öksürme, tiksinme vb.)altında yatan fizyolojik süreçler araştırılır.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normAutofit fontScale="90000"/>
          </a:bodyPr>
          <a:lstStyle/>
          <a:p>
            <a:pPr lvl="0">
              <a:lnSpc>
                <a:spcPct val="150000"/>
              </a:lnSpc>
              <a:spcBef>
                <a:spcPts val="600"/>
              </a:spcBef>
              <a:spcAft>
                <a:spcPts val="120"/>
              </a:spcAft>
            </a:pPr>
            <a:r>
              <a:rPr lang="tr-TR" sz="2800" b="1" spc="0" dirty="0">
                <a:ln>
                  <a:noFill/>
                </a:ln>
                <a:solidFill>
                  <a:srgbClr val="3366CC"/>
                </a:solidFill>
                <a:effectLst/>
                <a:latin typeface="Times New Roman"/>
                <a:ea typeface="Times New Roman"/>
                <a:cs typeface="Times New Roman"/>
                <a:hlinkClick r:id="rId3" tooltip="Deneysel psikoloji"/>
              </a:rPr>
              <a:t>Deneysel Psikoloji</a:t>
            </a:r>
            <a:r>
              <a:rPr lang="tr-TR" sz="2400" spc="0" dirty="0">
                <a:ln>
                  <a:noFill/>
                </a:ln>
                <a:solidFill>
                  <a:prstClr val="white"/>
                </a:solidFill>
                <a:effectLst/>
                <a:latin typeface="Calibri"/>
                <a:ea typeface="Calibri"/>
                <a:cs typeface="Times New Roman"/>
              </a:rPr>
              <a:t/>
            </a:r>
            <a:br>
              <a:rPr lang="tr-TR" sz="2400" spc="0" dirty="0">
                <a:ln>
                  <a:noFill/>
                </a:ln>
                <a:solidFill>
                  <a:prstClr val="white"/>
                </a:solidFill>
                <a:effectLst/>
                <a:latin typeface="Calibri"/>
                <a:ea typeface="Calibri"/>
                <a:cs typeface="Times New Roman"/>
              </a:rPr>
            </a:br>
            <a:endParaRPr lang="tr-TR" dirty="0"/>
          </a:p>
        </p:txBody>
      </p:sp>
    </p:spTree>
    <p:extLst>
      <p:ext uri="{BB962C8B-B14F-4D97-AF65-F5344CB8AC3E}">
        <p14:creationId xmlns:p14="http://schemas.microsoft.com/office/powerpoint/2010/main" val="486716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6048672"/>
          </a:xfrm>
        </p:spPr>
        <p:txBody>
          <a:bodyPr>
            <a:normAutofit fontScale="77500" lnSpcReduction="20000"/>
          </a:bodyPr>
          <a:lstStyle/>
          <a:p>
            <a:pPr marL="0" indent="0" algn="just">
              <a:lnSpc>
                <a:spcPct val="150000"/>
              </a:lnSpc>
              <a:spcAft>
                <a:spcPts val="120"/>
              </a:spcAft>
              <a:buNone/>
            </a:pPr>
            <a:r>
              <a:rPr lang="tr-TR" sz="2800" b="1" dirty="0">
                <a:solidFill>
                  <a:srgbClr val="3366CC"/>
                </a:solidFill>
                <a:latin typeface="Times New Roman"/>
                <a:ea typeface="Times New Roman"/>
                <a:cs typeface="Times New Roman"/>
                <a:hlinkClick r:id="rId2" tooltip="Gelişim psikolojisi"/>
              </a:rPr>
              <a:t>Gelişim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İnsanın doğum öncesinden başlayarak ölümüne kadar yaşa bağlı davranış değişikliklerinin sistematik olarak incelendiği bilim daldır. Gelişim psikologları, insan hayatını çeşitli dönemlere (doğum öncesi, bebeklik, çocukluk, ergenlik, orta yaş ve yaşlılık) ayırarak her dönemin kendine özgü özelliklerini ortaya koymaya çalışır.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Gelişimini </a:t>
            </a:r>
            <a:r>
              <a:rPr lang="tr-TR" sz="2800" dirty="0">
                <a:solidFill>
                  <a:srgbClr val="202122"/>
                </a:solidFill>
                <a:latin typeface="Times New Roman"/>
                <a:ea typeface="Times New Roman"/>
                <a:cs typeface="Times New Roman"/>
              </a:rPr>
              <a:t>inceledikleri konular çeşitlilik arz eder: İnsanların motor becerilerinin, problem çözme becerilerinin, ahlaki anlayışlarının gelişimi incelenebilir ve dil edinimi, benlik kavramının ve kimliğin oluşumu veya duygusal gelişim, gelişim psikologlarının çalışma konusu olabilir.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2590749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5547320"/>
          </a:xfrm>
        </p:spPr>
        <p:txBody>
          <a:bodyPr>
            <a:normAutofit fontScale="85000" lnSpcReduction="20000"/>
          </a:bodyPr>
          <a:lstStyle/>
          <a:p>
            <a:pPr marL="0" indent="0" algn="just">
              <a:lnSpc>
                <a:spcPct val="150000"/>
              </a:lnSpc>
              <a:spcAft>
                <a:spcPts val="120"/>
              </a:spcAft>
              <a:buNone/>
            </a:pPr>
            <a:r>
              <a:rPr lang="tr-TR" sz="2800" b="1" dirty="0">
                <a:solidFill>
                  <a:srgbClr val="3366CC"/>
                </a:solidFill>
                <a:latin typeface="Times New Roman"/>
                <a:ea typeface="Times New Roman"/>
                <a:cs typeface="Times New Roman"/>
                <a:hlinkClick r:id="rId2" tooltip="Kişilik psikolojisi"/>
              </a:rPr>
              <a:t>Kişilik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Kişiliğin ne olduğunu, nasıl ortaya çıktığını ve gelişimini inceleyen bilim dalıdır.</a:t>
            </a:r>
            <a:endParaRPr lang="tr-TR" sz="2400" dirty="0">
              <a:latin typeface="Calibri"/>
              <a:ea typeface="Calibri"/>
              <a:cs typeface="Times New Roman"/>
            </a:endParaRPr>
          </a:p>
          <a:p>
            <a:pPr marL="0" indent="0" algn="just">
              <a:lnSpc>
                <a:spcPct val="150000"/>
              </a:lnSpc>
              <a:spcAft>
                <a:spcPts val="120"/>
              </a:spcAft>
              <a:buNone/>
            </a:pPr>
            <a:r>
              <a:rPr lang="tr-TR" sz="2800" b="1" dirty="0" err="1">
                <a:solidFill>
                  <a:srgbClr val="3366CC"/>
                </a:solidFill>
                <a:latin typeface="Times New Roman"/>
                <a:ea typeface="Times New Roman"/>
                <a:cs typeface="Times New Roman"/>
                <a:hlinkClick r:id="rId3" tooltip="Nöropsikoloji"/>
              </a:rPr>
              <a:t>Nöropsikoloji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Biyolojik sistemler ile zihnin işlevi ve davranış arasındaki ilişkiyi inceleyen bilim dalıdır. </a:t>
            </a:r>
            <a:r>
              <a:rPr lang="tr-TR" sz="2800" dirty="0" err="1">
                <a:solidFill>
                  <a:srgbClr val="202122"/>
                </a:solidFill>
                <a:latin typeface="Times New Roman"/>
                <a:ea typeface="Times New Roman"/>
                <a:cs typeface="Times New Roman"/>
              </a:rPr>
              <a:t>Nöropsikologlar</a:t>
            </a:r>
            <a:r>
              <a:rPr lang="tr-TR" sz="2800" dirty="0">
                <a:solidFill>
                  <a:srgbClr val="202122"/>
                </a:solidFill>
                <a:latin typeface="Times New Roman"/>
                <a:ea typeface="Times New Roman"/>
                <a:cs typeface="Times New Roman"/>
              </a:rPr>
              <a:t>, beynin biyokimyasal mekanizmalarını, beyin yapılarının fonksiyonlarını, kimyasal ve fiziksel değişikliklerin davranışlara ve duygulara etkisini araştırırlar. Merkezi sinir sistemi bozukluklarının teşhis ve tedavisi ile ilgilenirler.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3564039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6165304"/>
          </a:xfrm>
        </p:spPr>
        <p:txBody>
          <a:bodyPr>
            <a:normAutofit fontScale="70000" lnSpcReduction="20000"/>
          </a:bodyPr>
          <a:lstStyle/>
          <a:p>
            <a:pPr marL="0" indent="0" algn="just">
              <a:lnSpc>
                <a:spcPct val="150000"/>
              </a:lnSpc>
              <a:spcAft>
                <a:spcPts val="120"/>
              </a:spcAft>
              <a:buNone/>
            </a:pPr>
            <a:r>
              <a:rPr lang="tr-TR" sz="2800" b="1" dirty="0" err="1">
                <a:solidFill>
                  <a:srgbClr val="4F81BD"/>
                </a:solidFill>
                <a:latin typeface="Times New Roman"/>
                <a:ea typeface="Times New Roman"/>
                <a:cs typeface="Times New Roman"/>
                <a:hlinkClick r:id="rId2" tooltip="Psikometrik psikoloji (sayfa mevcut değil)"/>
              </a:rPr>
              <a:t>Psikometrik</a:t>
            </a:r>
            <a:r>
              <a:rPr lang="tr-TR" sz="2800" b="1" dirty="0">
                <a:solidFill>
                  <a:srgbClr val="4F81BD"/>
                </a:solidFill>
                <a:latin typeface="Times New Roman"/>
                <a:ea typeface="Times New Roman"/>
                <a:cs typeface="Times New Roman"/>
                <a:hlinkClick r:id="rId2" tooltip="Psikometrik psikoloji (sayfa mevcut değil)"/>
              </a:rPr>
              <a:t> Psikoloji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Psikolojik bilginin (istatistiki verilerin) elde edilmesi ve uygulanması sırasında kullanılacak teknik ve yöntemleri geliştiren bilim dalıdır. </a:t>
            </a:r>
            <a:r>
              <a:rPr lang="tr-TR" sz="2800" dirty="0" err="1">
                <a:solidFill>
                  <a:srgbClr val="202122"/>
                </a:solidFill>
                <a:latin typeface="Times New Roman"/>
                <a:ea typeface="Times New Roman"/>
                <a:cs typeface="Times New Roman"/>
              </a:rPr>
              <a:t>Psikometrik</a:t>
            </a:r>
            <a:r>
              <a:rPr lang="tr-TR" sz="2800" dirty="0">
                <a:solidFill>
                  <a:srgbClr val="202122"/>
                </a:solidFill>
                <a:latin typeface="Times New Roman"/>
                <a:ea typeface="Times New Roman"/>
                <a:cs typeface="Times New Roman"/>
              </a:rPr>
              <a:t> psikologlar; zeka, kişilik, yetenek ve tutumlarla ilgili testler geliştirirler. Bu testler, klinik danışmanlık, iş yaşamı, adli, sağlık, endüstri ve okul gibi alanlarda kullanılır. Ayrıca araştırma desenleri, veri analizi ve verinin yorumlanması konularında da faaliyet gösterirler.</a:t>
            </a:r>
            <a:endParaRPr lang="tr-TR" sz="2400" dirty="0">
              <a:latin typeface="Calibri"/>
              <a:ea typeface="Calibri"/>
              <a:cs typeface="Times New Roman"/>
            </a:endParaRPr>
          </a:p>
          <a:p>
            <a:pPr marL="0" indent="0" algn="just">
              <a:lnSpc>
                <a:spcPct val="150000"/>
              </a:lnSpc>
              <a:spcAft>
                <a:spcPts val="120"/>
              </a:spcAft>
              <a:buNone/>
            </a:pPr>
            <a:r>
              <a:rPr lang="tr-TR" sz="2800" b="1" dirty="0">
                <a:solidFill>
                  <a:srgbClr val="3366CC"/>
                </a:solidFill>
                <a:latin typeface="Times New Roman"/>
                <a:ea typeface="Times New Roman"/>
                <a:cs typeface="Times New Roman"/>
                <a:hlinkClick r:id="rId3" tooltip="Sosyal psikoloji"/>
              </a:rPr>
              <a:t>Sosyal Psikoloji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Her bir bireyin duygu, düşünce ve davranışlarının diğerlerinden nasıl etkilendiğini; kişinin davranışlarının kendi kişisel özellikleri ve toplumsal özelliklerin ortak etkisi ile nasıl şekillendiğini inceleyen bilim dalıdır. Düşünce, duygu ve davranışları kişiler arası, grup-içi ve gruplar arası düzeyde inceler.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751754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Adli Psikoloji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Bu alanda çalışanlar mahkemelerde uzmanlıkları ile hakime yardımcı olurlar; "Suçlu suçu işlerken akli dengesi yerinde miydi?” ve “Yargıda adil karar verilmesini etkileyen psikolojik etmenler nelerdir?” gibi sorulara psikoloji biliminin ilke ve yöntemleri dahilinde cevap ararlar.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Islahevi</a:t>
            </a:r>
            <a:r>
              <a:rPr lang="tr-TR" sz="2800" dirty="0">
                <a:solidFill>
                  <a:srgbClr val="202122"/>
                </a:solidFill>
                <a:latin typeface="Times New Roman"/>
                <a:ea typeface="Times New Roman"/>
                <a:cs typeface="Times New Roman"/>
              </a:rPr>
              <a:t>, hapishane ve adli tıp enstitülerinde ve hukuk kurumlarında görev alırlar.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a:solidFill>
                  <a:schemeClr val="bg1"/>
                </a:solidFill>
              </a:rPr>
              <a:t>UYGULAMA ALANLARI</a:t>
            </a:r>
          </a:p>
        </p:txBody>
      </p:sp>
    </p:spTree>
    <p:extLst>
      <p:ext uri="{BB962C8B-B14F-4D97-AF65-F5344CB8AC3E}">
        <p14:creationId xmlns:p14="http://schemas.microsoft.com/office/powerpoint/2010/main" val="2685196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Çevre Psikolojisi</a:t>
            </a:r>
            <a:endParaRPr lang="tr-TR" sz="2400" dirty="0">
              <a:latin typeface="Calibri"/>
              <a:ea typeface="Calibri"/>
              <a:cs typeface="Times New Roman"/>
            </a:endParaRPr>
          </a:p>
          <a:p>
            <a:r>
              <a:rPr lang="tr-TR" sz="2800" dirty="0">
                <a:solidFill>
                  <a:srgbClr val="202122"/>
                </a:solidFill>
                <a:latin typeface="Times New Roman"/>
                <a:ea typeface="Times New Roman"/>
              </a:rPr>
              <a:t>Fiziksel çevre ile insan davranışlarının etkileşimini inceler. Hem çevrenin psikolojik etkilerini hem de insan etkinliklerinin sosyal ve fiziksel çevre üzerine etkilerini çalışır</a:t>
            </a:r>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4004059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5760640"/>
          </a:xfrm>
        </p:spPr>
        <p:txBody>
          <a:bodyPr>
            <a:normAutofit fontScale="70000" lnSpcReduction="20000"/>
          </a:bodyPr>
          <a:lstStyle/>
          <a:p>
            <a:pPr marL="0" indent="0" algn="just">
              <a:lnSpc>
                <a:spcPct val="150000"/>
              </a:lnSpc>
              <a:spcAft>
                <a:spcPts val="600"/>
              </a:spcAft>
              <a:buNone/>
            </a:pPr>
            <a:r>
              <a:rPr lang="tr-TR" sz="2800" b="1" dirty="0">
                <a:solidFill>
                  <a:srgbClr val="202122"/>
                </a:solidFill>
                <a:latin typeface="Times New Roman"/>
                <a:ea typeface="Times New Roman"/>
                <a:cs typeface="Times New Roman"/>
              </a:rPr>
              <a:t>Danışmanlık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Bireyin kendi yaşamının değişik yönleriyle ilgili kararlar vermesine yardımcı olabilecek bilgi ve yetenekleri bireyde geliştirmeyi amaçlar. Gündelik yaşamda normal konuların konuşulduğu, uyum sorunları, karar vermede zorluk yaşayan bireylere yönelik yardım hizmetidir.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Mesleki</a:t>
            </a:r>
            <a:r>
              <a:rPr lang="tr-TR" sz="2800" dirty="0">
                <a:solidFill>
                  <a:srgbClr val="202122"/>
                </a:solidFill>
                <a:latin typeface="Times New Roman"/>
                <a:ea typeface="Times New Roman"/>
                <a:cs typeface="Times New Roman"/>
              </a:rPr>
              <a:t>, akademik sorunları olan kişilere danışmanlık yapılır. Burada kişinin ilgileri, yetenekleri, yönelimleri ve kişilik özellikleri göz önünde bulundurulur.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Bireylerin </a:t>
            </a:r>
            <a:r>
              <a:rPr lang="tr-TR" sz="2800" dirty="0">
                <a:solidFill>
                  <a:srgbClr val="202122"/>
                </a:solidFill>
                <a:latin typeface="Times New Roman"/>
                <a:ea typeface="Times New Roman"/>
                <a:cs typeface="Times New Roman"/>
              </a:rPr>
              <a:t>kişiler arası ilişkilerinin işlevselliğini arttırmayı hedefler. Uyum problemi yaşayan veya karar verme zorluğu ile karşı karşıya olan bireylere ihtiyaç duyduğu psikolojik desteği sağlar. Hafif duygusal, kişisel sorunlar ile uğraşır.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3035100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Eğitim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Bu alanda çalışanlar başarılı eğitim teknikleri geliştirme, öğrenci-öğretmen ilişkisinin kalitesini arttırma, öğrenci değerlendirme sistemlerine adil, eğitici ve motive edici bir biçim verme alanlarında çalışmalar yapar.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119411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algn="just"/>
            <a:r>
              <a:rPr lang="tr-TR" b="1" dirty="0" smtClean="0">
                <a:solidFill>
                  <a:srgbClr val="202122"/>
                </a:solidFill>
                <a:latin typeface="Arial"/>
              </a:rPr>
              <a:t>Psikoloji</a:t>
            </a:r>
            <a:r>
              <a:rPr lang="tr-TR" dirty="0" smtClean="0">
                <a:solidFill>
                  <a:srgbClr val="202122"/>
                </a:solidFill>
                <a:latin typeface="Arial"/>
              </a:rPr>
              <a:t> veya</a:t>
            </a:r>
            <a:r>
              <a:rPr lang="tr-TR" dirty="0">
                <a:solidFill>
                  <a:srgbClr val="202122"/>
                </a:solidFill>
                <a:latin typeface="Arial"/>
              </a:rPr>
              <a:t> </a:t>
            </a:r>
            <a:r>
              <a:rPr lang="tr-TR" b="1" dirty="0">
                <a:solidFill>
                  <a:srgbClr val="202122"/>
                </a:solidFill>
                <a:latin typeface="Arial"/>
              </a:rPr>
              <a:t>Ruh bilimi</a:t>
            </a:r>
            <a:r>
              <a:rPr lang="tr-TR" dirty="0" smtClean="0">
                <a:solidFill>
                  <a:srgbClr val="202122"/>
                </a:solidFill>
                <a:latin typeface="Arial"/>
              </a:rPr>
              <a:t>,</a:t>
            </a:r>
            <a:r>
              <a:rPr lang="tr-TR" dirty="0">
                <a:solidFill>
                  <a:srgbClr val="FF0000"/>
                </a:solidFill>
                <a:latin typeface="Arial"/>
              </a:rPr>
              <a:t> </a:t>
            </a:r>
            <a:r>
              <a:rPr lang="tr-TR" dirty="0">
                <a:solidFill>
                  <a:srgbClr val="FF0000"/>
                </a:solidFill>
                <a:latin typeface="Arial"/>
                <a:hlinkClick r:id="rId2" tooltip="Davranış"/>
              </a:rPr>
              <a:t>davranışı</a:t>
            </a:r>
            <a:r>
              <a:rPr lang="tr-TR" dirty="0">
                <a:solidFill>
                  <a:srgbClr val="202122"/>
                </a:solidFill>
                <a:latin typeface="Arial"/>
              </a:rPr>
              <a:t> ve </a:t>
            </a:r>
            <a:r>
              <a:rPr lang="tr-TR" dirty="0">
                <a:solidFill>
                  <a:srgbClr val="3366CC"/>
                </a:solidFill>
                <a:latin typeface="Arial"/>
                <a:hlinkClick r:id="rId3" tooltip="Zihin"/>
              </a:rPr>
              <a:t>zihni</a:t>
            </a:r>
            <a:r>
              <a:rPr lang="tr-TR" dirty="0">
                <a:solidFill>
                  <a:srgbClr val="202122"/>
                </a:solidFill>
                <a:latin typeface="Arial"/>
              </a:rPr>
              <a:t> inceleyen </a:t>
            </a:r>
            <a:r>
              <a:rPr lang="tr-TR" dirty="0">
                <a:solidFill>
                  <a:srgbClr val="3366CC"/>
                </a:solidFill>
                <a:latin typeface="Arial"/>
                <a:hlinkClick r:id="rId4" tooltip="Bilim"/>
              </a:rPr>
              <a:t>bilimdir</a:t>
            </a:r>
            <a:r>
              <a:rPr lang="tr-TR" dirty="0" smtClean="0">
                <a:solidFill>
                  <a:srgbClr val="202122"/>
                </a:solidFill>
                <a:latin typeface="Arial"/>
              </a:rPr>
              <a:t>.</a:t>
            </a:r>
            <a:r>
              <a:rPr lang="tr-TR" dirty="0">
                <a:solidFill>
                  <a:srgbClr val="202122"/>
                </a:solidFill>
                <a:latin typeface="Arial"/>
              </a:rPr>
              <a:t> </a:t>
            </a:r>
            <a:r>
              <a:rPr lang="tr-TR" dirty="0">
                <a:solidFill>
                  <a:srgbClr val="3366CC"/>
                </a:solidFill>
                <a:latin typeface="Arial"/>
                <a:hlinkClick r:id="rId5" tooltip="Bilinç"/>
              </a:rPr>
              <a:t>Bilinçli</a:t>
            </a:r>
            <a:r>
              <a:rPr lang="tr-TR" dirty="0">
                <a:solidFill>
                  <a:srgbClr val="202122"/>
                </a:solidFill>
                <a:latin typeface="Arial"/>
              </a:rPr>
              <a:t> ve bilinçsiz olayların yanı sıra daha çok </a:t>
            </a:r>
            <a:r>
              <a:rPr lang="tr-TR" dirty="0">
                <a:solidFill>
                  <a:srgbClr val="3366CC"/>
                </a:solidFill>
                <a:latin typeface="Arial"/>
                <a:hlinkClick r:id="rId6" tooltip="Duygu"/>
              </a:rPr>
              <a:t>duygu</a:t>
            </a:r>
            <a:r>
              <a:rPr lang="tr-TR" dirty="0">
                <a:solidFill>
                  <a:srgbClr val="202122"/>
                </a:solidFill>
                <a:latin typeface="Arial"/>
              </a:rPr>
              <a:t> ve </a:t>
            </a:r>
            <a:r>
              <a:rPr lang="tr-TR" dirty="0">
                <a:solidFill>
                  <a:srgbClr val="3366CC"/>
                </a:solidFill>
                <a:latin typeface="Arial"/>
                <a:hlinkClick r:id="rId7" tooltip="Düşünce"/>
              </a:rPr>
              <a:t>düşüncenin</a:t>
            </a:r>
            <a:r>
              <a:rPr lang="tr-TR" dirty="0">
                <a:solidFill>
                  <a:srgbClr val="202122"/>
                </a:solidFill>
                <a:latin typeface="Arial"/>
              </a:rPr>
              <a:t> incelemesini içeren Psikoloji, çok kapsamlı bir bilimsel alandır. </a:t>
            </a:r>
            <a:endParaRPr lang="tr-TR" dirty="0" smtClean="0">
              <a:solidFill>
                <a:srgbClr val="202122"/>
              </a:solidFill>
              <a:latin typeface="Arial"/>
            </a:endParaRPr>
          </a:p>
          <a:p>
            <a:pPr algn="just"/>
            <a:r>
              <a:rPr lang="tr-TR" dirty="0" smtClean="0">
                <a:solidFill>
                  <a:srgbClr val="202122"/>
                </a:solidFill>
                <a:latin typeface="Arial"/>
              </a:rPr>
              <a:t>Bu </a:t>
            </a:r>
            <a:r>
              <a:rPr lang="tr-TR" dirty="0">
                <a:solidFill>
                  <a:srgbClr val="202122"/>
                </a:solidFill>
                <a:latin typeface="Arial"/>
              </a:rPr>
              <a:t>alanda uzman olan ve aynı zamanda bilgi araştırması yapanlara </a:t>
            </a:r>
            <a:r>
              <a:rPr lang="tr-TR" i="1" dirty="0">
                <a:solidFill>
                  <a:srgbClr val="202122"/>
                </a:solidFill>
                <a:latin typeface="Arial"/>
              </a:rPr>
              <a:t>psikolog</a:t>
            </a:r>
            <a:r>
              <a:rPr lang="tr-TR" dirty="0">
                <a:solidFill>
                  <a:srgbClr val="202122"/>
                </a:solidFill>
                <a:latin typeface="Arial"/>
              </a:rPr>
              <a:t> denir. </a:t>
            </a:r>
            <a:endParaRPr lang="tr-TR" dirty="0" smtClean="0">
              <a:solidFill>
                <a:srgbClr val="202122"/>
              </a:solidFill>
              <a:latin typeface="Arial"/>
            </a:endParaRPr>
          </a:p>
          <a:p>
            <a:pPr algn="just"/>
            <a:r>
              <a:rPr lang="tr-TR" dirty="0" smtClean="0">
                <a:solidFill>
                  <a:srgbClr val="202122"/>
                </a:solidFill>
                <a:latin typeface="Arial"/>
              </a:rPr>
              <a:t>Psikologlar</a:t>
            </a:r>
            <a:r>
              <a:rPr lang="tr-TR" dirty="0">
                <a:solidFill>
                  <a:srgbClr val="202122"/>
                </a:solidFill>
                <a:latin typeface="Arial"/>
              </a:rPr>
              <a:t>, </a:t>
            </a:r>
            <a:r>
              <a:rPr lang="tr-TR" dirty="0">
                <a:solidFill>
                  <a:srgbClr val="3366CC"/>
                </a:solidFill>
                <a:latin typeface="Arial"/>
                <a:hlinkClick r:id="rId8" tooltip="Beyin"/>
              </a:rPr>
              <a:t>beyinin</a:t>
            </a:r>
            <a:r>
              <a:rPr lang="tr-TR" dirty="0">
                <a:solidFill>
                  <a:srgbClr val="202122"/>
                </a:solidFill>
                <a:latin typeface="Arial"/>
              </a:rPr>
              <a:t> ortaya çıkan özelliklerini ve ortaya çıkan özelliklerle bağlantılı tüm fenomenleri anlamaya çalışırlar ve bu şekilde daha geniş </a:t>
            </a:r>
            <a:r>
              <a:rPr lang="tr-TR" dirty="0" err="1">
                <a:solidFill>
                  <a:srgbClr val="202122"/>
                </a:solidFill>
                <a:latin typeface="Arial"/>
              </a:rPr>
              <a:t>nöro</a:t>
            </a:r>
            <a:r>
              <a:rPr lang="tr-TR" dirty="0">
                <a:solidFill>
                  <a:srgbClr val="202122"/>
                </a:solidFill>
                <a:latin typeface="Arial"/>
              </a:rPr>
              <a:t>-bilimsel araştırmacı grubuna katılırlar</a:t>
            </a:r>
            <a:r>
              <a:rPr lang="tr-TR" dirty="0" smtClean="0">
                <a:solidFill>
                  <a:srgbClr val="202122"/>
                </a:solidFill>
                <a:latin typeface="Arial"/>
              </a:rPr>
              <a:t>.</a:t>
            </a:r>
            <a:endParaRPr lang="tr-TR" baseline="30000" dirty="0">
              <a:solidFill>
                <a:srgbClr val="3366CC"/>
              </a:solidFill>
              <a:latin typeface="Arial"/>
            </a:endParaRPr>
          </a:p>
          <a:p>
            <a:pPr algn="just"/>
            <a:r>
              <a:rPr lang="tr-TR" dirty="0" smtClean="0">
                <a:solidFill>
                  <a:srgbClr val="202122"/>
                </a:solidFill>
                <a:latin typeface="Arial"/>
              </a:rPr>
              <a:t>Psikoloji </a:t>
            </a:r>
            <a:r>
              <a:rPr lang="tr-TR" dirty="0">
                <a:solidFill>
                  <a:srgbClr val="202122"/>
                </a:solidFill>
                <a:latin typeface="Arial"/>
              </a:rPr>
              <a:t>bilimi, bir </a:t>
            </a:r>
            <a:r>
              <a:rPr lang="tr-TR" dirty="0">
                <a:solidFill>
                  <a:srgbClr val="3366CC"/>
                </a:solidFill>
                <a:latin typeface="Arial"/>
                <a:hlinkClick r:id="rId9" tooltip="Sosyal bilimler"/>
              </a:rPr>
              <a:t>sosyal bilim</a:t>
            </a:r>
            <a:r>
              <a:rPr lang="tr-TR" dirty="0">
                <a:solidFill>
                  <a:srgbClr val="202122"/>
                </a:solidFill>
                <a:latin typeface="Arial"/>
              </a:rPr>
              <a:t> olmasına rağmen aynı zamanda </a:t>
            </a:r>
            <a:r>
              <a:rPr lang="tr-TR" dirty="0">
                <a:solidFill>
                  <a:srgbClr val="3366CC"/>
                </a:solidFill>
                <a:latin typeface="Arial"/>
                <a:hlinkClick r:id="rId10" tooltip="Doğa bilimleri"/>
              </a:rPr>
              <a:t>doğa bilimleri</a:t>
            </a:r>
            <a:r>
              <a:rPr lang="tr-TR" dirty="0">
                <a:solidFill>
                  <a:srgbClr val="202122"/>
                </a:solidFill>
                <a:latin typeface="Arial"/>
              </a:rPr>
              <a:t> olarak da kategorize edilebilir. Özellikle </a:t>
            </a:r>
            <a:r>
              <a:rPr lang="tr-TR" dirty="0">
                <a:solidFill>
                  <a:srgbClr val="3366CC"/>
                </a:solidFill>
                <a:latin typeface="Arial"/>
                <a:hlinkClick r:id="rId11" tooltip="Nöroloji"/>
              </a:rPr>
              <a:t>beyin biyolojisi</a:t>
            </a:r>
            <a:r>
              <a:rPr lang="tr-TR" dirty="0">
                <a:solidFill>
                  <a:srgbClr val="202122"/>
                </a:solidFill>
                <a:latin typeface="Arial"/>
              </a:rPr>
              <a:t> bilgisini oldukça kullanır ve geliştirir</a:t>
            </a:r>
            <a:r>
              <a:rPr lang="tr-TR" dirty="0" smtClean="0">
                <a:solidFill>
                  <a:srgbClr val="202122"/>
                </a:solidFill>
                <a:latin typeface="Arial"/>
              </a:rPr>
              <a:t>.</a:t>
            </a:r>
            <a:endParaRPr lang="tr-TR" dirty="0"/>
          </a:p>
        </p:txBody>
      </p:sp>
      <p:sp>
        <p:nvSpPr>
          <p:cNvPr id="3" name="Başlık 2"/>
          <p:cNvSpPr>
            <a:spLocks noGrp="1"/>
          </p:cNvSpPr>
          <p:nvPr>
            <p:ph type="title"/>
          </p:nvPr>
        </p:nvSpPr>
        <p:spPr/>
        <p:txBody>
          <a:bodyPr/>
          <a:lstStyle/>
          <a:p>
            <a:pPr algn="ctr"/>
            <a:r>
              <a:rPr lang="tr-TR" sz="3200" b="1" dirty="0">
                <a:ln w="3200">
                  <a:solidFill>
                    <a:srgbClr val="335B74">
                      <a:shade val="75000"/>
                      <a:alpha val="25000"/>
                    </a:srgbClr>
                  </a:solidFill>
                  <a:prstDash val="solid"/>
                  <a:round/>
                </a:ln>
                <a:solidFill>
                  <a:srgbClr val="005A9E"/>
                </a:solidFill>
              </a:rPr>
              <a:t>Psikolojinin Tanımı</a:t>
            </a:r>
            <a:endParaRPr lang="tr-TR" dirty="0"/>
          </a:p>
        </p:txBody>
      </p:sp>
    </p:spTree>
    <p:extLst>
      <p:ext uri="{BB962C8B-B14F-4D97-AF65-F5344CB8AC3E}">
        <p14:creationId xmlns:p14="http://schemas.microsoft.com/office/powerpoint/2010/main" val="12466509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5403304"/>
          </a:xfrm>
        </p:spPr>
        <p:txBody>
          <a:bodyPr>
            <a:normAutofit fontScale="85000" lnSpcReduction="20000"/>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Endüstri ve Örgüt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İnsanların zihinsel süreçlerini ve davranışlarını iş yaşamı bağlamında inceleyen bilim dalıdır. Psikoloji biliminin kuramsal yaklaşımların ve bilgi birikiminin iş yaşamında iyileştirmeler yapmak üzere kullanılmasını hedefler.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I/Ö </a:t>
            </a:r>
            <a:r>
              <a:rPr lang="tr-TR" sz="2800" dirty="0">
                <a:solidFill>
                  <a:srgbClr val="202122"/>
                </a:solidFill>
                <a:latin typeface="Times New Roman"/>
                <a:ea typeface="Times New Roman"/>
                <a:cs typeface="Times New Roman"/>
              </a:rPr>
              <a:t>psikologları uygun işe uygun eleman yerleştirilmesi, iş yerlerindeki çalışma koşullarının iyileştirilmesi, çalışma motivasyonunun yükseltilmesi, iş yaşamındaki otomasyonun çalışanlar üzerinde etkisi, insan-makine ilişkisi gibi konularda çalışmalar yapar.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2621844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96752"/>
            <a:ext cx="8229600" cy="4899248"/>
          </a:xfrm>
        </p:spPr>
        <p:txBody>
          <a:bodyPr>
            <a:normAutofit fontScale="85000" lnSpcReduction="10000"/>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Klinik Psikoloji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Uyum, sakatlık ve rahatsızlık ile ilgili problemleri anlamak, tahmin etmek ve azaltmak için bilimi, teoriyi ve uygulamayı bütünleştirir. Uyum, ayarlama ve kişisel gelişimi destekler. </a:t>
            </a:r>
            <a:endParaRPr lang="tr-TR" sz="2800" dirty="0" smtClean="0">
              <a:solidFill>
                <a:srgbClr val="202122"/>
              </a:solidFill>
              <a:latin typeface="Times New Roman"/>
              <a:ea typeface="Times New Roman"/>
              <a:cs typeface="Times New Roman"/>
            </a:endParaRPr>
          </a:p>
          <a:p>
            <a:pPr algn="just">
              <a:lnSpc>
                <a:spcPct val="150000"/>
              </a:lnSpc>
              <a:spcAft>
                <a:spcPts val="600"/>
              </a:spcAft>
            </a:pPr>
            <a:r>
              <a:rPr lang="tr-TR" sz="2800" dirty="0" smtClean="0">
                <a:solidFill>
                  <a:srgbClr val="202122"/>
                </a:solidFill>
                <a:latin typeface="Times New Roman"/>
                <a:ea typeface="Times New Roman"/>
                <a:cs typeface="Times New Roman"/>
              </a:rPr>
              <a:t>Bir </a:t>
            </a:r>
            <a:r>
              <a:rPr lang="tr-TR" sz="2800" dirty="0">
                <a:solidFill>
                  <a:srgbClr val="202122"/>
                </a:solidFill>
                <a:latin typeface="Times New Roman"/>
                <a:ea typeface="Times New Roman"/>
                <a:cs typeface="Times New Roman"/>
              </a:rPr>
              <a:t>klinik psikolog, farklı kültürler ve sosyoekonomik düzeylerde bir kişinin hayatı boyunca insan performansının entelektüel, duygusal, biyolojik, psikolojik, sosyal ve davranışsal yönlerine odaklanır.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3565198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836712"/>
            <a:ext cx="8229600" cy="5259288"/>
          </a:xfrm>
        </p:spPr>
        <p:txBody>
          <a:bodyPr>
            <a:normAutofit fontScale="77500" lnSpcReduction="20000"/>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Sağlık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Bu alanda çalışanlar; insanların hastalıklarla nasıl baş edebildiği, fiziksel acıyı nasıl en etkili bir biçimde denetleyebilecekleri, neden bazı insanların tıbbi önerilere uymadıkları, insanların sağlıkla ilgili kötü alışkanlıklarının nasıl değiştirilebileceği, sigara bırakma, kilo verme, stresi kontrol altına alma gibi konularda etkili programların ve sağlık kampanyalarının nasıl düzenlenebileceği, hasta ve hekim arasında iyi ilişki kurmanın nasıl mümkün olabileceği ve sağlık personelinin çalışma ortamındaki psikolojik sorunlarının giderilmesi gibi konularda psikoloji biliminin sunduğu bilgi ve yöntemlerden hareketle çalışmalar yapar.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19683911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5043264"/>
          </a:xfrm>
        </p:spPr>
        <p:txBody>
          <a:bodyPr>
            <a:normAutofit lnSpcReduction="10000"/>
          </a:bodyPr>
          <a:lstStyle/>
          <a:p>
            <a:pPr marL="0" indent="0" algn="just">
              <a:lnSpc>
                <a:spcPct val="150000"/>
              </a:lnSpc>
              <a:spcAft>
                <a:spcPts val="120"/>
              </a:spcAft>
              <a:buNone/>
            </a:pPr>
            <a:r>
              <a:rPr lang="tr-TR" sz="2800" b="1" dirty="0">
                <a:solidFill>
                  <a:srgbClr val="202122"/>
                </a:solidFill>
                <a:latin typeface="Times New Roman"/>
                <a:ea typeface="Times New Roman"/>
                <a:cs typeface="Times New Roman"/>
              </a:rPr>
              <a:t>Spor Psikolojisi</a:t>
            </a:r>
            <a:endParaRPr lang="tr-TR" sz="2400" dirty="0">
              <a:latin typeface="Calibri"/>
              <a:ea typeface="Calibri"/>
              <a:cs typeface="Times New Roman"/>
            </a:endParaRPr>
          </a:p>
          <a:p>
            <a:pPr algn="just">
              <a:lnSpc>
                <a:spcPct val="150000"/>
              </a:lnSpc>
              <a:spcAft>
                <a:spcPts val="600"/>
              </a:spcAft>
            </a:pPr>
            <a:r>
              <a:rPr lang="tr-TR" sz="2800" dirty="0">
                <a:solidFill>
                  <a:srgbClr val="202122"/>
                </a:solidFill>
                <a:latin typeface="Times New Roman"/>
                <a:ea typeface="Times New Roman"/>
                <a:cs typeface="Times New Roman"/>
              </a:rPr>
              <a:t>Bu alanda çalışanlar, spor ortamındaki davranışları inceler; sporcuların odaklanma, motivasyon, duygu durumu gibi psikolojik özelliklerinin denetlenerek spor performanslarının artırılması için ve spor takımlarında liderlik, beraberlik, çatışma ve rekabet gibi süreçlerin denetlenerek takımın uyumluluğunun ve performansının artırılması için çalışmalar yapar.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1770647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dirty="0">
                <a:solidFill>
                  <a:srgbClr val="202122"/>
                </a:solidFill>
                <a:latin typeface="Times New Roman"/>
                <a:ea typeface="Times New Roman"/>
              </a:rPr>
              <a:t>Psikoloji biliminin geliştiği yıllarda, pek çok farklı bilimde olduğu gibi, kadınlara yönelik önyargılar kadın bilim insanlarının psikoloji alanına katılımını engellemiştir.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Bu </a:t>
            </a:r>
            <a:r>
              <a:rPr lang="tr-TR" sz="2800" dirty="0">
                <a:solidFill>
                  <a:srgbClr val="202122"/>
                </a:solidFill>
                <a:latin typeface="Times New Roman"/>
                <a:ea typeface="Times New Roman"/>
              </a:rPr>
              <a:t>durum, psikoloji bilimindeki çeşitli yaklaşımların ünlü temsilcilerinden her birinin erkeklerden oluşmasına yol açmıştır. </a:t>
            </a:r>
            <a:endParaRPr lang="tr-TR" sz="2800" dirty="0" smtClean="0">
              <a:solidFill>
                <a:srgbClr val="202122"/>
              </a:solidFill>
              <a:latin typeface="Times New Roman"/>
              <a:ea typeface="Times New Roman"/>
            </a:endParaRPr>
          </a:p>
          <a:p>
            <a:r>
              <a:rPr lang="tr-TR" sz="2800" dirty="0" smtClean="0">
                <a:solidFill>
                  <a:srgbClr val="202122"/>
                </a:solidFill>
                <a:latin typeface="Times New Roman"/>
                <a:ea typeface="Times New Roman"/>
              </a:rPr>
              <a:t>Ancak </a:t>
            </a:r>
            <a:r>
              <a:rPr lang="tr-TR" sz="2800" dirty="0">
                <a:solidFill>
                  <a:srgbClr val="202122"/>
                </a:solidFill>
                <a:latin typeface="Times New Roman"/>
                <a:ea typeface="Times New Roman"/>
              </a:rPr>
              <a:t>karşılaştıkları engellere rağmen psikolojiye önemli katkılar yapan bilim kadınları </a:t>
            </a:r>
            <a:r>
              <a:rPr lang="tr-TR" sz="2800" dirty="0" smtClean="0">
                <a:solidFill>
                  <a:srgbClr val="202122"/>
                </a:solidFill>
                <a:latin typeface="Times New Roman"/>
                <a:ea typeface="Times New Roman"/>
              </a:rPr>
              <a:t>vardır.</a:t>
            </a:r>
            <a:endParaRPr lang="tr-TR" dirty="0"/>
          </a:p>
        </p:txBody>
      </p:sp>
      <p:sp>
        <p:nvSpPr>
          <p:cNvPr id="3" name="Başlık 2"/>
          <p:cNvSpPr>
            <a:spLocks noGrp="1"/>
          </p:cNvSpPr>
          <p:nvPr>
            <p:ph type="title"/>
          </p:nvPr>
        </p:nvSpPr>
        <p:spPr/>
        <p:txBody>
          <a:bodyPr/>
          <a:lstStyle/>
          <a:p>
            <a:r>
              <a:rPr lang="tr-TR" dirty="0">
                <a:solidFill>
                  <a:schemeClr val="bg1"/>
                </a:solidFill>
              </a:rPr>
              <a:t>PSİKOLOJİDE ÖNCÜ KADINLAR </a:t>
            </a:r>
          </a:p>
        </p:txBody>
      </p:sp>
    </p:spTree>
    <p:extLst>
      <p:ext uri="{BB962C8B-B14F-4D97-AF65-F5344CB8AC3E}">
        <p14:creationId xmlns:p14="http://schemas.microsoft.com/office/powerpoint/2010/main" val="30930845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342900" lvl="0" indent="-342900" algn="just">
              <a:lnSpc>
                <a:spcPct val="150000"/>
              </a:lnSpc>
              <a:spcAft>
                <a:spcPts val="120"/>
              </a:spcAft>
              <a:buSzPts val="1000"/>
              <a:buFont typeface="Symbol"/>
              <a:buChar char=""/>
              <a:tabLst>
                <a:tab pos="457200" algn="l"/>
              </a:tabLst>
            </a:pPr>
            <a:r>
              <a:rPr lang="tr-TR" sz="2800" dirty="0">
                <a:solidFill>
                  <a:srgbClr val="202122"/>
                </a:solidFill>
                <a:latin typeface="Times New Roman"/>
                <a:ea typeface="Times New Roman"/>
                <a:cs typeface="Times New Roman"/>
              </a:rPr>
              <a:t>John Hopkins Üniversitesi'nde psikoloji doktorasını 1880'li yılların ortasında tamamlamış, ancak 40 yıl sonra kadınlara doktora derecesi vermenin uygun olduğuna karar verilerek kendisine doktor unvanı verilmiştir. Renkleri görme ile ilgili çok itibar gören bir evrimsel kuram geliştirmiştir.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normAutofit fontScale="90000"/>
          </a:bodyPr>
          <a:lstStyle/>
          <a:p>
            <a:r>
              <a:rPr lang="tr-TR" sz="4400" b="1" dirty="0" err="1">
                <a:solidFill>
                  <a:srgbClr val="DD3333"/>
                </a:solidFill>
                <a:effectLst/>
                <a:latin typeface="Times New Roman"/>
                <a:ea typeface="Times New Roman"/>
                <a:cs typeface="Times New Roman"/>
                <a:hlinkClick r:id="rId2" tooltip="Christine Ladd-Franklin (sayfa mevcut değil)"/>
              </a:rPr>
              <a:t>Christine</a:t>
            </a:r>
            <a:r>
              <a:rPr lang="tr-TR" sz="4400" b="1" dirty="0">
                <a:solidFill>
                  <a:srgbClr val="DD3333"/>
                </a:solidFill>
                <a:effectLst/>
                <a:latin typeface="Times New Roman"/>
                <a:ea typeface="Times New Roman"/>
                <a:cs typeface="Times New Roman"/>
                <a:hlinkClick r:id="rId2" tooltip="Christine Ladd-Franklin (sayfa mevcut değil)"/>
              </a:rPr>
              <a:t> </a:t>
            </a:r>
            <a:r>
              <a:rPr lang="tr-TR" sz="4400" b="1" dirty="0" err="1">
                <a:solidFill>
                  <a:srgbClr val="DD3333"/>
                </a:solidFill>
                <a:effectLst/>
                <a:latin typeface="Times New Roman"/>
                <a:ea typeface="Times New Roman"/>
                <a:cs typeface="Times New Roman"/>
                <a:hlinkClick r:id="rId2" tooltip="Christine Ladd-Franklin (sayfa mevcut değil)"/>
              </a:rPr>
              <a:t>Ladd</a:t>
            </a:r>
            <a:r>
              <a:rPr lang="tr-TR" sz="4400" b="1" dirty="0">
                <a:solidFill>
                  <a:srgbClr val="DD3333"/>
                </a:solidFill>
                <a:effectLst/>
                <a:latin typeface="Times New Roman"/>
                <a:ea typeface="Times New Roman"/>
                <a:cs typeface="Times New Roman"/>
                <a:hlinkClick r:id="rId2" tooltip="Christine Ladd-Franklin (sayfa mevcut değil)"/>
              </a:rPr>
              <a:t>-Franklin</a:t>
            </a:r>
            <a:r>
              <a:rPr lang="tr-TR" sz="4400" b="1" dirty="0">
                <a:solidFill>
                  <a:srgbClr val="202122"/>
                </a:solidFill>
                <a:effectLst/>
                <a:latin typeface="Times New Roman"/>
                <a:ea typeface="Times New Roman"/>
              </a:rPr>
              <a:t> (1847-1930):</a:t>
            </a:r>
            <a:endParaRPr lang="tr-TR" dirty="0"/>
          </a:p>
        </p:txBody>
      </p:sp>
    </p:spTree>
    <p:extLst>
      <p:ext uri="{BB962C8B-B14F-4D97-AF65-F5344CB8AC3E}">
        <p14:creationId xmlns:p14="http://schemas.microsoft.com/office/powerpoint/2010/main" val="490393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342900" lvl="0" indent="-342900" algn="just">
              <a:lnSpc>
                <a:spcPct val="150000"/>
              </a:lnSpc>
              <a:spcAft>
                <a:spcPts val="120"/>
              </a:spcAft>
              <a:buSzPts val="1000"/>
              <a:buFont typeface="Symbol"/>
              <a:buChar char=""/>
              <a:tabLst>
                <a:tab pos="457200" algn="l"/>
              </a:tabLst>
            </a:pPr>
            <a:r>
              <a:rPr lang="tr-TR" sz="2800" dirty="0">
                <a:solidFill>
                  <a:srgbClr val="202122"/>
                </a:solidFill>
                <a:latin typeface="Times New Roman"/>
                <a:ea typeface="Times New Roman"/>
                <a:cs typeface="Times New Roman"/>
              </a:rPr>
              <a:t>Psikolojide doktora derecesi alan ilk kadındır. Doktorasını Cornell Üniversitesi'nden almıştır. Hayvan davranışları ile ilgili çalışmaları vardır.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normAutofit fontScale="90000"/>
          </a:bodyPr>
          <a:lstStyle/>
          <a:p>
            <a:r>
              <a:rPr lang="tr-TR" b="1" dirty="0">
                <a:effectLst/>
                <a:hlinkClick r:id="rId2" tooltip="Margaret Floy Washburn (sayfa mevcut değil)"/>
              </a:rPr>
              <a:t>Margaret Floy Washburn</a:t>
            </a:r>
            <a:r>
              <a:rPr lang="tr-TR" b="1" dirty="0">
                <a:effectLst/>
              </a:rPr>
              <a:t> (1871-1939):</a:t>
            </a:r>
            <a:endParaRPr lang="tr-TR" dirty="0"/>
          </a:p>
        </p:txBody>
      </p:sp>
    </p:spTree>
    <p:extLst>
      <p:ext uri="{BB962C8B-B14F-4D97-AF65-F5344CB8AC3E}">
        <p14:creationId xmlns:p14="http://schemas.microsoft.com/office/powerpoint/2010/main" val="3023158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764704"/>
            <a:ext cx="8229600" cy="5331296"/>
          </a:xfrm>
        </p:spPr>
        <p:txBody>
          <a:bodyPr>
            <a:normAutofit lnSpcReduction="10000"/>
          </a:bodyPr>
          <a:lstStyle/>
          <a:p>
            <a:pPr marL="342900" lvl="0" indent="-342900" algn="just">
              <a:lnSpc>
                <a:spcPct val="150000"/>
              </a:lnSpc>
              <a:spcAft>
                <a:spcPts val="120"/>
              </a:spcAft>
              <a:buSzPts val="1000"/>
              <a:buFont typeface="Symbol"/>
              <a:buChar char=""/>
              <a:tabLst>
                <a:tab pos="457200" algn="l"/>
              </a:tabLst>
            </a:pPr>
            <a:r>
              <a:rPr lang="tr-TR" sz="2800" b="1" dirty="0">
                <a:solidFill>
                  <a:srgbClr val="3366CC"/>
                </a:solidFill>
                <a:latin typeface="Times New Roman"/>
                <a:ea typeface="Times New Roman"/>
                <a:cs typeface="Times New Roman"/>
                <a:hlinkClick r:id="rId2" tooltip="Karen Horney"/>
              </a:rPr>
              <a:t>Karen </a:t>
            </a:r>
            <a:r>
              <a:rPr lang="tr-TR" sz="2800" b="1" dirty="0" err="1">
                <a:solidFill>
                  <a:srgbClr val="3366CC"/>
                </a:solidFill>
                <a:latin typeface="Times New Roman"/>
                <a:ea typeface="Times New Roman"/>
                <a:cs typeface="Times New Roman"/>
                <a:hlinkClick r:id="rId2" tooltip="Karen Horney"/>
              </a:rPr>
              <a:t>Horney</a:t>
            </a:r>
            <a:r>
              <a:rPr lang="tr-TR" sz="2800" b="1" dirty="0">
                <a:solidFill>
                  <a:srgbClr val="202122"/>
                </a:solidFill>
                <a:latin typeface="Times New Roman"/>
                <a:ea typeface="Times New Roman"/>
                <a:cs typeface="Times New Roman"/>
              </a:rPr>
              <a:t> (1885-1952):</a:t>
            </a:r>
            <a:r>
              <a:rPr lang="tr-TR" sz="2800" dirty="0">
                <a:solidFill>
                  <a:srgbClr val="202122"/>
                </a:solidFill>
                <a:latin typeface="Times New Roman"/>
                <a:ea typeface="Times New Roman"/>
                <a:cs typeface="Times New Roman"/>
              </a:rPr>
              <a:t> Kişiliğin arkasındaki sosyal ve kültürel özelliklere odaklanmıştır.</a:t>
            </a:r>
            <a:endParaRPr lang="tr-TR" sz="2400" dirty="0">
              <a:latin typeface="Calibri"/>
              <a:ea typeface="Calibri"/>
              <a:cs typeface="Times New Roman"/>
            </a:endParaRPr>
          </a:p>
          <a:p>
            <a:pPr marL="342900" lvl="0" indent="-342900" algn="just">
              <a:lnSpc>
                <a:spcPct val="150000"/>
              </a:lnSpc>
              <a:spcAft>
                <a:spcPts val="120"/>
              </a:spcAft>
              <a:buSzPts val="1000"/>
              <a:buFont typeface="Symbol"/>
              <a:buChar char=""/>
              <a:tabLst>
                <a:tab pos="457200" algn="l"/>
              </a:tabLst>
            </a:pPr>
            <a:r>
              <a:rPr lang="tr-TR" sz="2800" b="1" dirty="0" err="1">
                <a:solidFill>
                  <a:srgbClr val="3366CC"/>
                </a:solidFill>
                <a:latin typeface="Times New Roman"/>
                <a:ea typeface="Times New Roman"/>
                <a:cs typeface="Times New Roman"/>
                <a:hlinkClick r:id="rId3" tooltip="Anna Freud"/>
              </a:rPr>
              <a:t>Anna</a:t>
            </a:r>
            <a:r>
              <a:rPr lang="tr-TR" sz="2800" b="1" dirty="0">
                <a:solidFill>
                  <a:srgbClr val="3366CC"/>
                </a:solidFill>
                <a:latin typeface="Times New Roman"/>
                <a:ea typeface="Times New Roman"/>
                <a:cs typeface="Times New Roman"/>
                <a:hlinkClick r:id="rId3" tooltip="Anna Freud"/>
              </a:rPr>
              <a:t> Freud</a:t>
            </a:r>
            <a:r>
              <a:rPr lang="tr-TR" sz="2800" b="1" dirty="0">
                <a:solidFill>
                  <a:srgbClr val="202122"/>
                </a:solidFill>
                <a:latin typeface="Times New Roman"/>
                <a:ea typeface="Times New Roman"/>
                <a:cs typeface="Times New Roman"/>
              </a:rPr>
              <a:t> (1895-1982):</a:t>
            </a:r>
            <a:r>
              <a:rPr lang="tr-TR" sz="2800" dirty="0">
                <a:solidFill>
                  <a:srgbClr val="202122"/>
                </a:solidFill>
                <a:latin typeface="Times New Roman"/>
                <a:ea typeface="Times New Roman"/>
                <a:cs typeface="Times New Roman"/>
              </a:rPr>
              <a:t> Sigmund Freud'un kızı olan </a:t>
            </a:r>
            <a:r>
              <a:rPr lang="tr-TR" sz="2800" dirty="0" err="1">
                <a:solidFill>
                  <a:srgbClr val="202122"/>
                </a:solidFill>
                <a:latin typeface="Times New Roman"/>
                <a:ea typeface="Times New Roman"/>
                <a:cs typeface="Times New Roman"/>
              </a:rPr>
              <a:t>Anna</a:t>
            </a:r>
            <a:r>
              <a:rPr lang="tr-TR" sz="2800" dirty="0">
                <a:solidFill>
                  <a:srgbClr val="202122"/>
                </a:solidFill>
                <a:latin typeface="Times New Roman"/>
                <a:ea typeface="Times New Roman"/>
                <a:cs typeface="Times New Roman"/>
              </a:rPr>
              <a:t> Freud, anormal davranış tedavisinde önemli katkılar yapmıştır.</a:t>
            </a:r>
            <a:endParaRPr lang="tr-TR" sz="2400" dirty="0">
              <a:latin typeface="Calibri"/>
              <a:ea typeface="Calibri"/>
              <a:cs typeface="Times New Roman"/>
            </a:endParaRPr>
          </a:p>
          <a:p>
            <a:pPr marL="342900" lvl="0" indent="-342900" algn="just">
              <a:lnSpc>
                <a:spcPct val="150000"/>
              </a:lnSpc>
              <a:spcAft>
                <a:spcPts val="120"/>
              </a:spcAft>
              <a:buSzPts val="1000"/>
              <a:buFont typeface="Symbol"/>
              <a:buChar char=""/>
              <a:tabLst>
                <a:tab pos="457200" algn="l"/>
              </a:tabLst>
            </a:pPr>
            <a:r>
              <a:rPr lang="tr-TR" sz="2800" b="1" dirty="0" err="1">
                <a:solidFill>
                  <a:srgbClr val="DD3333"/>
                </a:solidFill>
                <a:latin typeface="Times New Roman"/>
                <a:ea typeface="Times New Roman"/>
                <a:cs typeface="Times New Roman"/>
                <a:hlinkClick r:id="rId4" tooltip="Mamie Phipps Clark (sayfa mevcut değil)"/>
              </a:rPr>
              <a:t>Mamie</a:t>
            </a:r>
            <a:r>
              <a:rPr lang="tr-TR" sz="2800" b="1" dirty="0">
                <a:solidFill>
                  <a:srgbClr val="DD3333"/>
                </a:solidFill>
                <a:latin typeface="Times New Roman"/>
                <a:ea typeface="Times New Roman"/>
                <a:cs typeface="Times New Roman"/>
                <a:hlinkClick r:id="rId4" tooltip="Mamie Phipps Clark (sayfa mevcut değil)"/>
              </a:rPr>
              <a:t> </a:t>
            </a:r>
            <a:r>
              <a:rPr lang="tr-TR" sz="2800" b="1" dirty="0" err="1">
                <a:solidFill>
                  <a:srgbClr val="DD3333"/>
                </a:solidFill>
                <a:latin typeface="Times New Roman"/>
                <a:ea typeface="Times New Roman"/>
                <a:cs typeface="Times New Roman"/>
                <a:hlinkClick r:id="rId4" tooltip="Mamie Phipps Clark (sayfa mevcut değil)"/>
              </a:rPr>
              <a:t>Phipps</a:t>
            </a:r>
            <a:r>
              <a:rPr lang="tr-TR" sz="2800" b="1" dirty="0">
                <a:solidFill>
                  <a:srgbClr val="DD3333"/>
                </a:solidFill>
                <a:latin typeface="Times New Roman"/>
                <a:ea typeface="Times New Roman"/>
                <a:cs typeface="Times New Roman"/>
                <a:hlinkClick r:id="rId4" tooltip="Mamie Phipps Clark (sayfa mevcut değil)"/>
              </a:rPr>
              <a:t> </a:t>
            </a:r>
            <a:r>
              <a:rPr lang="tr-TR" sz="2800" b="1" dirty="0" err="1">
                <a:solidFill>
                  <a:srgbClr val="DD3333"/>
                </a:solidFill>
                <a:latin typeface="Times New Roman"/>
                <a:ea typeface="Times New Roman"/>
                <a:cs typeface="Times New Roman"/>
                <a:hlinkClick r:id="rId4" tooltip="Mamie Phipps Clark (sayfa mevcut değil)"/>
              </a:rPr>
              <a:t>Clark</a:t>
            </a:r>
            <a:r>
              <a:rPr lang="tr-TR" sz="2800" b="1" dirty="0">
                <a:solidFill>
                  <a:srgbClr val="202122"/>
                </a:solidFill>
                <a:latin typeface="Times New Roman"/>
                <a:ea typeface="Times New Roman"/>
                <a:cs typeface="Times New Roman"/>
              </a:rPr>
              <a:t> (1917-1983):</a:t>
            </a:r>
            <a:r>
              <a:rPr lang="tr-TR" sz="2800" dirty="0">
                <a:solidFill>
                  <a:srgbClr val="202122"/>
                </a:solidFill>
                <a:latin typeface="Times New Roman"/>
                <a:ea typeface="Times New Roman"/>
                <a:cs typeface="Times New Roman"/>
              </a:rPr>
              <a:t> Çocuğun ten renginin büyürken ırksal farklılıkları algılamasını nasıl etkilediğine yönelik öncü çalışmalar yapmıştır.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173196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764704"/>
            <a:ext cx="8229600" cy="5331296"/>
          </a:xfrm>
        </p:spPr>
        <p:txBody>
          <a:bodyPr>
            <a:normAutofit fontScale="77500" lnSpcReduction="20000"/>
          </a:bodyPr>
          <a:lstStyle/>
          <a:p>
            <a:pPr marL="342900" lvl="0" indent="-342900" algn="just">
              <a:lnSpc>
                <a:spcPct val="150000"/>
              </a:lnSpc>
              <a:spcAft>
                <a:spcPts val="120"/>
              </a:spcAft>
              <a:buSzPts val="1000"/>
              <a:buFont typeface="Symbol"/>
              <a:buChar char=""/>
              <a:tabLst>
                <a:tab pos="457200" algn="l"/>
              </a:tabLst>
            </a:pPr>
            <a:r>
              <a:rPr lang="tr-TR" sz="2800" b="1" dirty="0" err="1">
                <a:solidFill>
                  <a:srgbClr val="3366CC"/>
                </a:solidFill>
                <a:latin typeface="Times New Roman"/>
                <a:ea typeface="Times New Roman"/>
                <a:cs typeface="Times New Roman"/>
                <a:hlinkClick r:id="rId2" tooltip="Leta Stetter Hollingworth"/>
              </a:rPr>
              <a:t>Leta</a:t>
            </a:r>
            <a:r>
              <a:rPr lang="tr-TR" sz="2800" b="1" dirty="0">
                <a:solidFill>
                  <a:srgbClr val="3366CC"/>
                </a:solidFill>
                <a:latin typeface="Times New Roman"/>
                <a:ea typeface="Times New Roman"/>
                <a:cs typeface="Times New Roman"/>
                <a:hlinkClick r:id="rId2" tooltip="Leta Stetter Hollingworth"/>
              </a:rPr>
              <a:t> </a:t>
            </a:r>
            <a:r>
              <a:rPr lang="tr-TR" sz="2800" b="1" dirty="0" err="1">
                <a:solidFill>
                  <a:srgbClr val="3366CC"/>
                </a:solidFill>
                <a:latin typeface="Times New Roman"/>
                <a:ea typeface="Times New Roman"/>
                <a:cs typeface="Times New Roman"/>
                <a:hlinkClick r:id="rId2" tooltip="Leta Stetter Hollingworth"/>
              </a:rPr>
              <a:t>Stetter</a:t>
            </a:r>
            <a:r>
              <a:rPr lang="tr-TR" sz="2800" b="1" dirty="0">
                <a:solidFill>
                  <a:srgbClr val="3366CC"/>
                </a:solidFill>
                <a:latin typeface="Times New Roman"/>
                <a:ea typeface="Times New Roman"/>
                <a:cs typeface="Times New Roman"/>
                <a:hlinkClick r:id="rId2" tooltip="Leta Stetter Hollingworth"/>
              </a:rPr>
              <a:t> </a:t>
            </a:r>
            <a:r>
              <a:rPr lang="tr-TR" sz="2800" b="1" dirty="0" err="1">
                <a:solidFill>
                  <a:srgbClr val="3366CC"/>
                </a:solidFill>
                <a:latin typeface="Times New Roman"/>
                <a:ea typeface="Times New Roman"/>
                <a:cs typeface="Times New Roman"/>
                <a:hlinkClick r:id="rId2" tooltip="Leta Stetter Hollingworth"/>
              </a:rPr>
              <a:t>Hollingworth</a:t>
            </a:r>
            <a:r>
              <a:rPr lang="tr-TR" sz="2800" b="1" dirty="0">
                <a:solidFill>
                  <a:srgbClr val="202122"/>
                </a:solidFill>
                <a:latin typeface="Times New Roman"/>
                <a:ea typeface="Times New Roman"/>
                <a:cs typeface="Times New Roman"/>
              </a:rPr>
              <a:t> (1886-1939):</a:t>
            </a:r>
            <a:r>
              <a:rPr lang="tr-TR" sz="2800" dirty="0">
                <a:solidFill>
                  <a:srgbClr val="202122"/>
                </a:solidFill>
                <a:latin typeface="Times New Roman"/>
                <a:ea typeface="Times New Roman"/>
                <a:cs typeface="Times New Roman"/>
              </a:rPr>
              <a:t> Çocuk gelişimi ve kadınlarla ilgili konulara odaklanan ilk psikologlardandır. Kadınların adet dönemindeyken yeteneklerinin düştüğüne dair 1900'lerin başında popüler olan görüşü çürütecek veriler toplamıştır.</a:t>
            </a:r>
            <a:endParaRPr lang="tr-TR" sz="2400" dirty="0">
              <a:latin typeface="Calibri"/>
              <a:ea typeface="Calibri"/>
              <a:cs typeface="Times New Roman"/>
            </a:endParaRPr>
          </a:p>
          <a:p>
            <a:pPr marL="342900" lvl="0" indent="-342900" algn="just">
              <a:lnSpc>
                <a:spcPct val="150000"/>
              </a:lnSpc>
              <a:spcAft>
                <a:spcPts val="120"/>
              </a:spcAft>
              <a:buSzPts val="1000"/>
              <a:buFont typeface="Symbol"/>
              <a:buChar char=""/>
              <a:tabLst>
                <a:tab pos="457200" algn="l"/>
              </a:tabLst>
            </a:pPr>
            <a:r>
              <a:rPr lang="tr-TR" sz="2800" b="1" dirty="0">
                <a:solidFill>
                  <a:srgbClr val="DD3333"/>
                </a:solidFill>
                <a:latin typeface="Times New Roman"/>
                <a:ea typeface="Times New Roman"/>
                <a:cs typeface="Times New Roman"/>
                <a:hlinkClick r:id="rId3" tooltip="Mary Whiton Calkins (sayfa mevcut değil)"/>
              </a:rPr>
              <a:t>Mary </a:t>
            </a:r>
            <a:r>
              <a:rPr lang="tr-TR" sz="2800" b="1" dirty="0" err="1">
                <a:solidFill>
                  <a:srgbClr val="DD3333"/>
                </a:solidFill>
                <a:latin typeface="Times New Roman"/>
                <a:ea typeface="Times New Roman"/>
                <a:cs typeface="Times New Roman"/>
                <a:hlinkClick r:id="rId3" tooltip="Mary Whiton Calkins (sayfa mevcut değil)"/>
              </a:rPr>
              <a:t>Whiton</a:t>
            </a:r>
            <a:r>
              <a:rPr lang="tr-TR" sz="2800" b="1" dirty="0">
                <a:solidFill>
                  <a:srgbClr val="DD3333"/>
                </a:solidFill>
                <a:latin typeface="Times New Roman"/>
                <a:ea typeface="Times New Roman"/>
                <a:cs typeface="Times New Roman"/>
                <a:hlinkClick r:id="rId3" tooltip="Mary Whiton Calkins (sayfa mevcut değil)"/>
              </a:rPr>
              <a:t> </a:t>
            </a:r>
            <a:r>
              <a:rPr lang="tr-TR" sz="2800" b="1" dirty="0" err="1">
                <a:solidFill>
                  <a:srgbClr val="DD3333"/>
                </a:solidFill>
                <a:latin typeface="Times New Roman"/>
                <a:ea typeface="Times New Roman"/>
                <a:cs typeface="Times New Roman"/>
                <a:hlinkClick r:id="rId3" tooltip="Mary Whiton Calkins (sayfa mevcut değil)"/>
              </a:rPr>
              <a:t>Calkins</a:t>
            </a:r>
            <a:r>
              <a:rPr lang="tr-TR" sz="2800" b="1" dirty="0">
                <a:solidFill>
                  <a:srgbClr val="202122"/>
                </a:solidFill>
                <a:latin typeface="Times New Roman"/>
                <a:ea typeface="Times New Roman"/>
                <a:cs typeface="Times New Roman"/>
              </a:rPr>
              <a:t> (1863-1930):</a:t>
            </a:r>
            <a:r>
              <a:rPr lang="tr-TR" sz="2800" dirty="0">
                <a:solidFill>
                  <a:srgbClr val="202122"/>
                </a:solidFill>
                <a:latin typeface="Times New Roman"/>
                <a:ea typeface="Times New Roman"/>
                <a:cs typeface="Times New Roman"/>
              </a:rPr>
              <a:t> 1905'te Amerikan Psikologlar Derneği'nin ilk kadın başkanı olmuştur. Doktora eğitimini Harvard Üniversitesi'nde tamamlamıştır. William James tarafından en başarılı öğrencilerinden olarak tanıtıldığı halde Harvard </a:t>
            </a:r>
            <a:r>
              <a:rPr lang="tr-TR" sz="2800" dirty="0" err="1">
                <a:solidFill>
                  <a:srgbClr val="202122"/>
                </a:solidFill>
                <a:latin typeface="Times New Roman"/>
                <a:ea typeface="Times New Roman"/>
                <a:cs typeface="Times New Roman"/>
              </a:rPr>
              <a:t>Ünviersitesi</a:t>
            </a:r>
            <a:r>
              <a:rPr lang="tr-TR" sz="2800" dirty="0">
                <a:solidFill>
                  <a:srgbClr val="202122"/>
                </a:solidFill>
                <a:latin typeface="Times New Roman"/>
                <a:ea typeface="Times New Roman"/>
                <a:cs typeface="Times New Roman"/>
              </a:rPr>
              <a:t> ona kadın olması sebebiyle doktor unvanını vermeyi reddetmiştir.,</a:t>
            </a:r>
            <a:endParaRPr lang="tr-TR" sz="2400" dirty="0">
              <a:latin typeface="Calibri"/>
              <a:ea typeface="Calibri"/>
              <a:cs typeface="Times New Roman"/>
            </a:endParaRPr>
          </a:p>
          <a:p>
            <a:endParaRPr lang="tr-TR" dirty="0"/>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3393826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96752"/>
            <a:ext cx="8229600" cy="5400600"/>
          </a:xfrm>
        </p:spPr>
        <p:txBody>
          <a:bodyPr>
            <a:normAutofit fontScale="92500" lnSpcReduction="20000"/>
          </a:bodyPr>
          <a:lstStyle/>
          <a:p>
            <a:r>
              <a:rPr lang="tr-TR" dirty="0">
                <a:solidFill>
                  <a:srgbClr val="202122"/>
                </a:solidFill>
                <a:latin typeface="Arial"/>
              </a:rPr>
              <a:t>Organizmaların hem doğrudan gözlenen davranışları, hem de düşünme, </a:t>
            </a:r>
            <a:r>
              <a:rPr lang="tr-TR" dirty="0">
                <a:solidFill>
                  <a:srgbClr val="3366CC"/>
                </a:solidFill>
                <a:latin typeface="Arial"/>
                <a:hlinkClick r:id="rId2" tooltip="Zihin"/>
              </a:rPr>
              <a:t>zihinde</a:t>
            </a:r>
            <a:r>
              <a:rPr lang="tr-TR" dirty="0">
                <a:solidFill>
                  <a:srgbClr val="202122"/>
                </a:solidFill>
                <a:latin typeface="Arial"/>
              </a:rPr>
              <a:t> canlandırma, </a:t>
            </a:r>
            <a:r>
              <a:rPr lang="tr-TR" dirty="0">
                <a:solidFill>
                  <a:srgbClr val="3366CC"/>
                </a:solidFill>
                <a:latin typeface="Arial"/>
                <a:hlinkClick r:id="rId3" tooltip="Bellek"/>
              </a:rPr>
              <a:t>hatırlama</a:t>
            </a:r>
            <a:r>
              <a:rPr lang="tr-TR" dirty="0">
                <a:solidFill>
                  <a:srgbClr val="202122"/>
                </a:solidFill>
                <a:latin typeface="Arial"/>
              </a:rPr>
              <a:t> ve hayal etme gibi doğrudan gözlenemeyen karmaşık zihinsel süreçleri psikolojinin inceleme alanına </a:t>
            </a:r>
            <a:r>
              <a:rPr lang="tr-TR" dirty="0" smtClean="0">
                <a:solidFill>
                  <a:srgbClr val="202122"/>
                </a:solidFill>
                <a:latin typeface="Arial"/>
              </a:rPr>
              <a:t>girer.</a:t>
            </a:r>
            <a:endParaRPr lang="tr-TR" baseline="30000" dirty="0">
              <a:solidFill>
                <a:srgbClr val="3366CC"/>
              </a:solidFill>
              <a:latin typeface="Arial"/>
            </a:endParaRPr>
          </a:p>
          <a:p>
            <a:r>
              <a:rPr lang="tr-TR" dirty="0" smtClean="0">
                <a:solidFill>
                  <a:srgbClr val="202122"/>
                </a:solidFill>
                <a:latin typeface="Arial"/>
              </a:rPr>
              <a:t>Bir </a:t>
            </a:r>
            <a:r>
              <a:rPr lang="tr-TR" dirty="0">
                <a:solidFill>
                  <a:srgbClr val="202122"/>
                </a:solidFill>
                <a:latin typeface="Arial"/>
              </a:rPr>
              <a:t>yandan </a:t>
            </a:r>
            <a:r>
              <a:rPr lang="tr-TR" dirty="0">
                <a:solidFill>
                  <a:srgbClr val="3366CC"/>
                </a:solidFill>
                <a:latin typeface="Arial"/>
                <a:hlinkClick r:id="rId4" tooltip="Algı"/>
              </a:rPr>
              <a:t>algı</a:t>
            </a:r>
            <a:r>
              <a:rPr lang="tr-TR" dirty="0">
                <a:solidFill>
                  <a:srgbClr val="202122"/>
                </a:solidFill>
                <a:latin typeface="Arial"/>
              </a:rPr>
              <a:t>, </a:t>
            </a:r>
            <a:r>
              <a:rPr lang="tr-TR" dirty="0">
                <a:solidFill>
                  <a:srgbClr val="3366CC"/>
                </a:solidFill>
                <a:latin typeface="Arial"/>
                <a:hlinkClick r:id="rId5" tooltip="Dikkat"/>
              </a:rPr>
              <a:t>dikkat</a:t>
            </a:r>
            <a:r>
              <a:rPr lang="tr-TR" dirty="0">
                <a:solidFill>
                  <a:srgbClr val="202122"/>
                </a:solidFill>
                <a:latin typeface="Arial"/>
              </a:rPr>
              <a:t>, </a:t>
            </a:r>
            <a:r>
              <a:rPr lang="tr-TR" dirty="0">
                <a:solidFill>
                  <a:srgbClr val="3366CC"/>
                </a:solidFill>
                <a:latin typeface="Arial"/>
                <a:hlinkClick r:id="rId6" tooltip="Duygu"/>
              </a:rPr>
              <a:t>duygu</a:t>
            </a:r>
            <a:r>
              <a:rPr lang="tr-TR" dirty="0">
                <a:solidFill>
                  <a:srgbClr val="202122"/>
                </a:solidFill>
                <a:latin typeface="Arial"/>
              </a:rPr>
              <a:t>, </a:t>
            </a:r>
            <a:r>
              <a:rPr lang="tr-TR" dirty="0">
                <a:solidFill>
                  <a:srgbClr val="3366CC"/>
                </a:solidFill>
                <a:latin typeface="Arial"/>
                <a:hlinkClick r:id="rId7" tooltip="Motivasyon"/>
              </a:rPr>
              <a:t>motivasyon</a:t>
            </a:r>
            <a:r>
              <a:rPr lang="tr-TR" dirty="0">
                <a:solidFill>
                  <a:srgbClr val="202122"/>
                </a:solidFill>
                <a:latin typeface="Arial"/>
              </a:rPr>
              <a:t>, </a:t>
            </a:r>
            <a:r>
              <a:rPr lang="tr-TR" dirty="0">
                <a:solidFill>
                  <a:srgbClr val="3366CC"/>
                </a:solidFill>
                <a:latin typeface="Arial"/>
                <a:hlinkClick r:id="rId8" tooltip="Zekâ"/>
              </a:rPr>
              <a:t>zekâ</a:t>
            </a:r>
            <a:r>
              <a:rPr lang="tr-TR" dirty="0">
                <a:solidFill>
                  <a:srgbClr val="202122"/>
                </a:solidFill>
                <a:latin typeface="Arial"/>
              </a:rPr>
              <a:t>, </a:t>
            </a:r>
            <a:r>
              <a:rPr lang="tr-TR" dirty="0">
                <a:solidFill>
                  <a:srgbClr val="3366CC"/>
                </a:solidFill>
                <a:latin typeface="Arial"/>
                <a:hlinkClick r:id="rId9" tooltip="Kişilik"/>
              </a:rPr>
              <a:t>kişilik</a:t>
            </a:r>
            <a:r>
              <a:rPr lang="tr-TR" dirty="0">
                <a:solidFill>
                  <a:srgbClr val="202122"/>
                </a:solidFill>
                <a:latin typeface="Arial"/>
              </a:rPr>
              <a:t> gibi içsel süreçler; bir yandan kişiler arası ilişki süreçleri (örneğin </a:t>
            </a:r>
            <a:r>
              <a:rPr lang="tr-TR" dirty="0">
                <a:solidFill>
                  <a:srgbClr val="3366CC"/>
                </a:solidFill>
                <a:latin typeface="Arial"/>
                <a:hlinkClick r:id="rId10" tooltip="Aşk"/>
              </a:rPr>
              <a:t>aşk</a:t>
            </a:r>
            <a:r>
              <a:rPr lang="tr-TR" dirty="0">
                <a:solidFill>
                  <a:srgbClr val="202122"/>
                </a:solidFill>
                <a:latin typeface="Arial"/>
              </a:rPr>
              <a:t>, evlilikte uyum ve çatışma, anne ve çocuk arasında </a:t>
            </a:r>
            <a:r>
              <a:rPr lang="tr-TR" dirty="0">
                <a:solidFill>
                  <a:srgbClr val="3366CC"/>
                </a:solidFill>
                <a:latin typeface="Arial"/>
                <a:hlinkClick r:id="rId11" tooltip="Bağlanma kuramı"/>
              </a:rPr>
              <a:t>bağlanma</a:t>
            </a:r>
            <a:r>
              <a:rPr lang="tr-TR" dirty="0">
                <a:solidFill>
                  <a:srgbClr val="202122"/>
                </a:solidFill>
                <a:latin typeface="Arial"/>
              </a:rPr>
              <a:t> gibi), grup-içi (örneğin gruba uyma ve itaat etme) ve gruplar arası ilişki süreçleri (örneğin gruplar arası </a:t>
            </a:r>
            <a:r>
              <a:rPr lang="tr-TR" dirty="0">
                <a:solidFill>
                  <a:srgbClr val="3366CC"/>
                </a:solidFill>
                <a:latin typeface="Arial"/>
                <a:hlinkClick r:id="rId12" tooltip="Önyargı"/>
              </a:rPr>
              <a:t>önyargı</a:t>
            </a:r>
            <a:r>
              <a:rPr lang="tr-TR" dirty="0">
                <a:solidFill>
                  <a:srgbClr val="202122"/>
                </a:solidFill>
                <a:latin typeface="Arial"/>
              </a:rPr>
              <a:t> ve </a:t>
            </a:r>
            <a:r>
              <a:rPr lang="tr-TR" dirty="0">
                <a:solidFill>
                  <a:srgbClr val="3366CC"/>
                </a:solidFill>
                <a:latin typeface="Arial"/>
                <a:hlinkClick r:id="rId13" tooltip="Ayrımcılık"/>
              </a:rPr>
              <a:t>ayrımcılık</a:t>
            </a:r>
            <a:r>
              <a:rPr lang="tr-TR" dirty="0">
                <a:solidFill>
                  <a:srgbClr val="202122"/>
                </a:solidFill>
                <a:latin typeface="Arial"/>
              </a:rPr>
              <a:t>, </a:t>
            </a:r>
            <a:r>
              <a:rPr lang="tr-TR" dirty="0">
                <a:solidFill>
                  <a:srgbClr val="3366CC"/>
                </a:solidFill>
                <a:latin typeface="Arial"/>
                <a:hlinkClick r:id="rId14" tooltip="Kolektif eylem"/>
              </a:rPr>
              <a:t>kolektif eylem</a:t>
            </a:r>
            <a:r>
              <a:rPr lang="tr-TR" dirty="0">
                <a:solidFill>
                  <a:srgbClr val="202122"/>
                </a:solidFill>
                <a:latin typeface="Arial"/>
              </a:rPr>
              <a:t> vb.) psikoloji biliminin çalıştığı konulardır. </a:t>
            </a:r>
            <a:endParaRPr lang="tr-TR" dirty="0" smtClean="0">
              <a:solidFill>
                <a:srgbClr val="202122"/>
              </a:solidFill>
              <a:latin typeface="Arial"/>
            </a:endParaRPr>
          </a:p>
          <a:p>
            <a:r>
              <a:rPr lang="tr-TR" dirty="0" smtClean="0">
                <a:solidFill>
                  <a:srgbClr val="202122"/>
                </a:solidFill>
                <a:latin typeface="Arial"/>
              </a:rPr>
              <a:t>Psikoloji </a:t>
            </a:r>
            <a:r>
              <a:rPr lang="tr-TR" dirty="0">
                <a:solidFill>
                  <a:srgbClr val="202122"/>
                </a:solidFill>
                <a:latin typeface="Arial"/>
              </a:rPr>
              <a:t>bilimi dâhilinde hem insanların hem de hayvanların davranışları üzerinde çalışılabilir. Tüm bu özellikleriyle psikoloji, hem fen ve tıp bilimleri ile hem de sosyal bilimlerle yakından ilişkilidir.</a:t>
            </a:r>
            <a:endParaRPr lang="tr-TR" dirty="0"/>
          </a:p>
        </p:txBody>
      </p:sp>
      <p:sp>
        <p:nvSpPr>
          <p:cNvPr id="3" name="Başlık 2"/>
          <p:cNvSpPr>
            <a:spLocks noGrp="1"/>
          </p:cNvSpPr>
          <p:nvPr>
            <p:ph type="title"/>
          </p:nvPr>
        </p:nvSpPr>
        <p:spPr>
          <a:xfrm>
            <a:off x="457200" y="152400"/>
            <a:ext cx="8229600" cy="972344"/>
          </a:xfrm>
        </p:spPr>
        <p:txBody>
          <a:bodyPr/>
          <a:lstStyle/>
          <a:p>
            <a:pPr algn="ctr"/>
            <a:r>
              <a:rPr lang="tr-TR" sz="3200" b="1" dirty="0">
                <a:ln w="3200">
                  <a:solidFill>
                    <a:srgbClr val="335B74">
                      <a:shade val="75000"/>
                      <a:alpha val="25000"/>
                    </a:srgbClr>
                  </a:solidFill>
                  <a:prstDash val="solid"/>
                  <a:round/>
                </a:ln>
                <a:solidFill>
                  <a:srgbClr val="005A9E"/>
                </a:solidFill>
              </a:rPr>
              <a:t>Psikolojinin Tanımı</a:t>
            </a:r>
            <a:endParaRPr lang="tr-TR" dirty="0"/>
          </a:p>
        </p:txBody>
      </p:sp>
    </p:spTree>
    <p:extLst>
      <p:ext uri="{BB962C8B-B14F-4D97-AF65-F5344CB8AC3E}">
        <p14:creationId xmlns:p14="http://schemas.microsoft.com/office/powerpoint/2010/main" val="279732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solidFill>
                  <a:srgbClr val="202122"/>
                </a:solidFill>
                <a:latin typeface="Arial"/>
              </a:rPr>
              <a:t>Psikolojinin hedefi, zihinsel süreçleri ve davranışları tanımlamak, neden ve nasıl oluştuklarını açıklamak, ileride nasıl bir değişim-gelişim göstereceklerini öngörmek ve bu süreçleri kontrol etmektir. </a:t>
            </a:r>
            <a:endParaRPr lang="tr-TR" dirty="0" smtClean="0">
              <a:solidFill>
                <a:srgbClr val="202122"/>
              </a:solidFill>
              <a:latin typeface="Arial"/>
            </a:endParaRPr>
          </a:p>
          <a:p>
            <a:r>
              <a:rPr lang="tr-TR" dirty="0" smtClean="0">
                <a:solidFill>
                  <a:srgbClr val="202122"/>
                </a:solidFill>
                <a:latin typeface="Arial"/>
              </a:rPr>
              <a:t>Bu </a:t>
            </a:r>
            <a:r>
              <a:rPr lang="tr-TR" dirty="0">
                <a:solidFill>
                  <a:srgbClr val="202122"/>
                </a:solidFill>
                <a:latin typeface="Arial"/>
              </a:rPr>
              <a:t>hedefler doğrultusunda </a:t>
            </a:r>
            <a:r>
              <a:rPr lang="tr-TR" dirty="0" err="1">
                <a:solidFill>
                  <a:srgbClr val="202122"/>
                </a:solidFill>
                <a:latin typeface="Arial"/>
              </a:rPr>
              <a:t>görgül</a:t>
            </a:r>
            <a:r>
              <a:rPr lang="tr-TR" dirty="0">
                <a:solidFill>
                  <a:srgbClr val="202122"/>
                </a:solidFill>
                <a:latin typeface="Arial"/>
              </a:rPr>
              <a:t> yöntemlerle –örneğin </a:t>
            </a:r>
            <a:r>
              <a:rPr lang="tr-TR" dirty="0">
                <a:solidFill>
                  <a:srgbClr val="3366CC"/>
                </a:solidFill>
                <a:latin typeface="Arial"/>
                <a:hlinkClick r:id="rId2" tooltip="Deney"/>
              </a:rPr>
              <a:t>deneysel</a:t>
            </a:r>
            <a:r>
              <a:rPr lang="tr-TR" dirty="0">
                <a:solidFill>
                  <a:srgbClr val="202122"/>
                </a:solidFill>
                <a:latin typeface="Arial"/>
              </a:rPr>
              <a:t> ya da </a:t>
            </a:r>
            <a:r>
              <a:rPr lang="tr-TR" dirty="0" err="1">
                <a:solidFill>
                  <a:srgbClr val="3366CC"/>
                </a:solidFill>
                <a:latin typeface="Arial"/>
                <a:hlinkClick r:id="rId3" tooltip="Korelasyon"/>
              </a:rPr>
              <a:t>korelasyonel</a:t>
            </a:r>
            <a:r>
              <a:rPr lang="tr-TR" dirty="0">
                <a:solidFill>
                  <a:srgbClr val="202122"/>
                </a:solidFill>
                <a:latin typeface="Arial"/>
              </a:rPr>
              <a:t> yöntemler- araştırmalar yürütülür. Psikoloji biliminin ürettiği bilgiler, insan etkinliklerinin değerlendirilmesi ve düzenlenmesi ile ilgili pek çok alanda kullanılır.</a:t>
            </a:r>
            <a:endParaRPr lang="tr-TR" dirty="0"/>
          </a:p>
        </p:txBody>
      </p:sp>
      <p:sp>
        <p:nvSpPr>
          <p:cNvPr id="3" name="Başlık 2"/>
          <p:cNvSpPr>
            <a:spLocks noGrp="1"/>
          </p:cNvSpPr>
          <p:nvPr>
            <p:ph type="title"/>
          </p:nvPr>
        </p:nvSpPr>
        <p:spPr/>
        <p:txBody>
          <a:bodyPr>
            <a:normAutofit/>
          </a:bodyPr>
          <a:lstStyle/>
          <a:p>
            <a:pPr algn="ctr"/>
            <a:r>
              <a:rPr lang="tr-TR" sz="3200" b="1" dirty="0">
                <a:ln w="3200">
                  <a:solidFill>
                    <a:srgbClr val="335B74">
                      <a:shade val="75000"/>
                      <a:alpha val="25000"/>
                    </a:srgbClr>
                  </a:solidFill>
                  <a:prstDash val="solid"/>
                  <a:round/>
                </a:ln>
                <a:solidFill>
                  <a:srgbClr val="005A9E"/>
                </a:solidFill>
              </a:rPr>
              <a:t>Psikolojinin Tanımı</a:t>
            </a:r>
            <a:endParaRPr lang="tr-TR" dirty="0"/>
          </a:p>
        </p:txBody>
      </p:sp>
    </p:spTree>
    <p:extLst>
      <p:ext uri="{BB962C8B-B14F-4D97-AF65-F5344CB8AC3E}">
        <p14:creationId xmlns:p14="http://schemas.microsoft.com/office/powerpoint/2010/main" val="141455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052736"/>
            <a:ext cx="8568952" cy="5308966"/>
          </a:xfrm>
        </p:spPr>
        <p:txBody>
          <a:bodyPr>
            <a:normAutofit fontScale="92500" lnSpcReduction="10000"/>
          </a:bodyPr>
          <a:lstStyle/>
          <a:p>
            <a:pPr marL="0" indent="0" algn="just">
              <a:buNone/>
            </a:pPr>
            <a:r>
              <a:rPr lang="tr-TR" sz="3200" dirty="0">
                <a:solidFill>
                  <a:srgbClr val="005A9E"/>
                </a:solidFill>
              </a:rPr>
              <a:t>Günümüzde Psikologlar </a:t>
            </a:r>
            <a:r>
              <a:rPr lang="tr-TR" sz="3200" i="1" dirty="0">
                <a:solidFill>
                  <a:srgbClr val="C00000"/>
                </a:solidFill>
              </a:rPr>
              <a:t>aşağıdaki sorulara cevap</a:t>
            </a:r>
            <a:r>
              <a:rPr lang="tr-TR" sz="3200" dirty="0">
                <a:solidFill>
                  <a:srgbClr val="005A9E"/>
                </a:solidFill>
              </a:rPr>
              <a:t> aramaktadır</a:t>
            </a:r>
            <a:r>
              <a:rPr lang="tr-TR" sz="3200" dirty="0" smtClean="0">
                <a:solidFill>
                  <a:srgbClr val="005A9E"/>
                </a:solidFill>
              </a:rPr>
              <a:t>:</a:t>
            </a:r>
            <a:endParaRPr lang="tr-TR" sz="3200" dirty="0">
              <a:solidFill>
                <a:srgbClr val="005A9E"/>
              </a:solidFill>
            </a:endParaRPr>
          </a:p>
          <a:p>
            <a:pPr lvl="0" algn="just"/>
            <a:r>
              <a:rPr lang="tr-TR" sz="3200" dirty="0">
                <a:solidFill>
                  <a:srgbClr val="005A9E"/>
                </a:solidFill>
              </a:rPr>
              <a:t>Sizin </a:t>
            </a:r>
            <a:r>
              <a:rPr lang="tr-TR" sz="3200" i="1" dirty="0">
                <a:solidFill>
                  <a:srgbClr val="C00000"/>
                </a:solidFill>
              </a:rPr>
              <a:t>terbiye yönteminiz </a:t>
            </a:r>
            <a:r>
              <a:rPr lang="tr-TR" sz="3200" dirty="0">
                <a:solidFill>
                  <a:srgbClr val="005A9E"/>
                </a:solidFill>
              </a:rPr>
              <a:t>kendi çocuğunuza nasıl etki göstermektedir?  </a:t>
            </a:r>
            <a:endParaRPr lang="az-Latn-AZ" sz="3200" dirty="0" smtClean="0">
              <a:solidFill>
                <a:srgbClr val="005A9E"/>
              </a:solidFill>
            </a:endParaRPr>
          </a:p>
          <a:p>
            <a:pPr marL="0" lvl="0" indent="0" algn="just">
              <a:buNone/>
            </a:pPr>
            <a:endParaRPr lang="tr-TR" sz="3200" dirty="0">
              <a:solidFill>
                <a:srgbClr val="005A9E"/>
              </a:solidFill>
            </a:endParaRPr>
          </a:p>
          <a:p>
            <a:pPr lvl="0" algn="just"/>
            <a:r>
              <a:rPr lang="tr-TR" sz="3200" dirty="0">
                <a:solidFill>
                  <a:srgbClr val="005A9E"/>
                </a:solidFill>
              </a:rPr>
              <a:t>İlaç </a:t>
            </a:r>
            <a:r>
              <a:rPr lang="tr-TR" sz="3200" i="1" dirty="0">
                <a:solidFill>
                  <a:srgbClr val="C00000"/>
                </a:solidFill>
              </a:rPr>
              <a:t>bağımlılığından</a:t>
            </a:r>
            <a:r>
              <a:rPr lang="tr-TR" sz="3200" dirty="0">
                <a:solidFill>
                  <a:srgbClr val="005A9E"/>
                </a:solidFill>
              </a:rPr>
              <a:t> nasıl kurtulmak olur? </a:t>
            </a:r>
            <a:endParaRPr lang="az-Latn-AZ" sz="3200" dirty="0" smtClean="0">
              <a:solidFill>
                <a:srgbClr val="005A9E"/>
              </a:solidFill>
            </a:endParaRPr>
          </a:p>
          <a:p>
            <a:pPr marL="0" lvl="0" indent="0" algn="just">
              <a:buNone/>
            </a:pPr>
            <a:endParaRPr lang="tr-TR" sz="3200" dirty="0">
              <a:solidFill>
                <a:srgbClr val="005A9E"/>
              </a:solidFill>
            </a:endParaRPr>
          </a:p>
          <a:p>
            <a:pPr lvl="0" algn="just"/>
            <a:r>
              <a:rPr lang="tr-TR" sz="3200" dirty="0">
                <a:solidFill>
                  <a:srgbClr val="005A9E"/>
                </a:solidFill>
              </a:rPr>
              <a:t>Erkekler </a:t>
            </a:r>
            <a:r>
              <a:rPr lang="tr-TR" sz="3200" dirty="0" smtClean="0">
                <a:solidFill>
                  <a:srgbClr val="005A9E"/>
                </a:solidFill>
              </a:rPr>
              <a:t>kadınlar </a:t>
            </a:r>
            <a:r>
              <a:rPr lang="tr-TR" sz="3200" dirty="0">
                <a:solidFill>
                  <a:srgbClr val="005A9E"/>
                </a:solidFill>
              </a:rPr>
              <a:t>gibi </a:t>
            </a:r>
            <a:r>
              <a:rPr lang="tr-TR" sz="3200" i="1" dirty="0" smtClean="0">
                <a:solidFill>
                  <a:srgbClr val="C00000"/>
                </a:solidFill>
              </a:rPr>
              <a:t>çocuklarla ilgilenmeyi başara</a:t>
            </a:r>
            <a:r>
              <a:rPr lang="tr-TR" sz="3200" dirty="0" smtClean="0">
                <a:solidFill>
                  <a:srgbClr val="005A9E"/>
                </a:solidFill>
              </a:rPr>
              <a:t>biliyorlar </a:t>
            </a:r>
            <a:r>
              <a:rPr lang="tr-TR" sz="3200" dirty="0">
                <a:solidFill>
                  <a:srgbClr val="005A9E"/>
                </a:solidFill>
              </a:rPr>
              <a:t>mı</a:t>
            </a:r>
            <a:r>
              <a:rPr lang="tr-TR" sz="3200" dirty="0" smtClean="0">
                <a:solidFill>
                  <a:srgbClr val="005A9E"/>
                </a:solidFill>
              </a:rPr>
              <a:t>?</a:t>
            </a:r>
            <a:endParaRPr lang="az-Latn-AZ" sz="3200" dirty="0" smtClean="0">
              <a:solidFill>
                <a:srgbClr val="005A9E"/>
              </a:solidFill>
            </a:endParaRPr>
          </a:p>
          <a:p>
            <a:pPr marL="0" lvl="0" indent="0" algn="just">
              <a:buNone/>
            </a:pPr>
            <a:endParaRPr lang="az-Latn-AZ" sz="3200" dirty="0" smtClean="0">
              <a:solidFill>
                <a:srgbClr val="005A9E"/>
              </a:solidFill>
            </a:endParaRPr>
          </a:p>
          <a:p>
            <a:pPr lvl="0" algn="just"/>
            <a:r>
              <a:rPr lang="az-Latn-AZ" sz="3200" dirty="0" smtClean="0">
                <a:solidFill>
                  <a:srgbClr val="005A9E"/>
                </a:solidFill>
              </a:rPr>
              <a:t>İnsan </a:t>
            </a:r>
            <a:r>
              <a:rPr lang="az-Latn-AZ" sz="3200" i="1" dirty="0" smtClean="0">
                <a:solidFill>
                  <a:srgbClr val="C00000"/>
                </a:solidFill>
              </a:rPr>
              <a:t>beyni mi çelişkilidir, </a:t>
            </a:r>
            <a:r>
              <a:rPr lang="az-Latn-AZ" sz="3200" dirty="0" smtClean="0">
                <a:solidFill>
                  <a:srgbClr val="005A9E"/>
                </a:solidFill>
              </a:rPr>
              <a:t>yoksa evren mi?</a:t>
            </a:r>
            <a:r>
              <a:rPr lang="tr-TR" sz="3200" dirty="0" smtClean="0">
                <a:solidFill>
                  <a:srgbClr val="005A9E"/>
                </a:solidFill>
              </a:rPr>
              <a:t> </a:t>
            </a:r>
            <a:endParaRPr lang="tr-TR" sz="3200" dirty="0">
              <a:solidFill>
                <a:srgbClr val="005A9E"/>
              </a:solidFill>
            </a:endParaRPr>
          </a:p>
        </p:txBody>
      </p:sp>
      <p:sp>
        <p:nvSpPr>
          <p:cNvPr id="3" name="Unvan 2"/>
          <p:cNvSpPr>
            <a:spLocks noGrp="1"/>
          </p:cNvSpPr>
          <p:nvPr>
            <p:ph type="title"/>
          </p:nvPr>
        </p:nvSpPr>
        <p:spPr>
          <a:xfrm>
            <a:off x="457200" y="332656"/>
            <a:ext cx="8229600" cy="504056"/>
          </a:xfrm>
        </p:spPr>
        <p:txBody>
          <a:bodyPr>
            <a:noAutofit/>
          </a:bodyPr>
          <a:lstStyle/>
          <a:p>
            <a:pPr algn="ctr"/>
            <a:r>
              <a:rPr lang="tr-TR" sz="3200" b="1" dirty="0">
                <a:solidFill>
                  <a:srgbClr val="005A9E"/>
                </a:solidFill>
              </a:rPr>
              <a:t>Psikolojinin </a:t>
            </a:r>
            <a:r>
              <a:rPr lang="tr-TR" sz="3200" b="1" dirty="0" smtClean="0">
                <a:solidFill>
                  <a:srgbClr val="005A9E"/>
                </a:solidFill>
              </a:rPr>
              <a:t>Tanımı</a:t>
            </a:r>
            <a:endParaRPr lang="tr-TR" sz="3200" dirty="0">
              <a:solidFill>
                <a:srgbClr val="005A9E"/>
              </a:solidFill>
            </a:endParaRPr>
          </a:p>
        </p:txBody>
      </p:sp>
    </p:spTree>
    <p:extLst>
      <p:ext uri="{BB962C8B-B14F-4D97-AF65-F5344CB8AC3E}">
        <p14:creationId xmlns:p14="http://schemas.microsoft.com/office/powerpoint/2010/main" val="3501885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908720"/>
            <a:ext cx="8640960" cy="5452981"/>
          </a:xfrm>
        </p:spPr>
        <p:txBody>
          <a:bodyPr>
            <a:normAutofit fontScale="62500" lnSpcReduction="20000"/>
          </a:bodyPr>
          <a:lstStyle/>
          <a:p>
            <a:pPr lvl="0" algn="just"/>
            <a:r>
              <a:rPr lang="tr-TR" sz="4500" i="1" dirty="0">
                <a:solidFill>
                  <a:srgbClr val="C00000"/>
                </a:solidFill>
              </a:rPr>
              <a:t>Hipnozun </a:t>
            </a:r>
            <a:r>
              <a:rPr lang="tr-TR" sz="4500" dirty="0" smtClean="0">
                <a:solidFill>
                  <a:srgbClr val="005A9E"/>
                </a:solidFill>
              </a:rPr>
              <a:t>desteği </a:t>
            </a:r>
            <a:r>
              <a:rPr lang="tr-TR" sz="4500" dirty="0">
                <a:solidFill>
                  <a:srgbClr val="005A9E"/>
                </a:solidFill>
              </a:rPr>
              <a:t>ile çocuklukta kazanılan travmalardan kurtulmak mümkün mü? </a:t>
            </a:r>
            <a:endParaRPr lang="az-Latn-AZ" sz="4500" dirty="0" smtClean="0">
              <a:solidFill>
                <a:srgbClr val="005A9E"/>
              </a:solidFill>
            </a:endParaRPr>
          </a:p>
          <a:p>
            <a:pPr marL="0" lvl="0" indent="0" algn="just">
              <a:buNone/>
            </a:pPr>
            <a:endParaRPr lang="tr-TR" sz="4500" dirty="0">
              <a:solidFill>
                <a:srgbClr val="005A9E"/>
              </a:solidFill>
            </a:endParaRPr>
          </a:p>
          <a:p>
            <a:pPr lvl="0" algn="just"/>
            <a:r>
              <a:rPr lang="tr-TR" sz="4500" dirty="0">
                <a:solidFill>
                  <a:srgbClr val="005A9E"/>
                </a:solidFill>
              </a:rPr>
              <a:t>Devam eden</a:t>
            </a:r>
            <a:r>
              <a:rPr lang="tr-TR" sz="4500" dirty="0">
                <a:solidFill>
                  <a:srgbClr val="C00000"/>
                </a:solidFill>
              </a:rPr>
              <a:t> stres </a:t>
            </a:r>
            <a:r>
              <a:rPr lang="tr-TR" sz="4500" dirty="0">
                <a:solidFill>
                  <a:srgbClr val="005A9E"/>
                </a:solidFill>
              </a:rPr>
              <a:t>bağışıklık sistemine nasıl etki gösteriyor? </a:t>
            </a:r>
            <a:endParaRPr lang="az-Latn-AZ" sz="4500" dirty="0" smtClean="0">
              <a:solidFill>
                <a:srgbClr val="005A9E"/>
              </a:solidFill>
            </a:endParaRPr>
          </a:p>
          <a:p>
            <a:pPr marL="0" lvl="0" indent="0" algn="just">
              <a:buNone/>
            </a:pPr>
            <a:endParaRPr lang="tr-TR" sz="4500" dirty="0">
              <a:solidFill>
                <a:srgbClr val="005A9E"/>
              </a:solidFill>
            </a:endParaRPr>
          </a:p>
          <a:p>
            <a:pPr lvl="0" algn="just"/>
            <a:r>
              <a:rPr lang="tr-TR" sz="4500" i="1" dirty="0">
                <a:solidFill>
                  <a:srgbClr val="C00000"/>
                </a:solidFill>
              </a:rPr>
              <a:t>Depresyonun</a:t>
            </a:r>
            <a:r>
              <a:rPr lang="tr-TR" sz="4500" dirty="0">
                <a:solidFill>
                  <a:srgbClr val="005A9E"/>
                </a:solidFill>
              </a:rPr>
              <a:t> ortadan kaldırılması için </a:t>
            </a:r>
            <a:r>
              <a:rPr lang="tr-TR" sz="4500" dirty="0" smtClean="0">
                <a:solidFill>
                  <a:srgbClr val="005A9E"/>
                </a:solidFill>
              </a:rPr>
              <a:t>psikoterapi </a:t>
            </a:r>
            <a:r>
              <a:rPr lang="tr-TR" sz="4500" dirty="0">
                <a:solidFill>
                  <a:srgbClr val="005A9E"/>
                </a:solidFill>
              </a:rPr>
              <a:t>mı iyidir, yoksa ilaçlar mı? </a:t>
            </a:r>
            <a:endParaRPr lang="az-Latn-AZ" sz="4500" dirty="0" smtClean="0">
              <a:solidFill>
                <a:srgbClr val="005A9E"/>
              </a:solidFill>
            </a:endParaRPr>
          </a:p>
          <a:p>
            <a:pPr marL="0" lvl="0" indent="0" algn="just">
              <a:buNone/>
            </a:pPr>
            <a:endParaRPr lang="tr-TR" sz="4500" dirty="0">
              <a:solidFill>
                <a:srgbClr val="005A9E"/>
              </a:solidFill>
            </a:endParaRPr>
          </a:p>
          <a:p>
            <a:pPr lvl="0" algn="just"/>
            <a:r>
              <a:rPr lang="tr-TR" sz="4500" dirty="0">
                <a:solidFill>
                  <a:srgbClr val="005A9E"/>
                </a:solidFill>
              </a:rPr>
              <a:t>İlaçların yardımı ile </a:t>
            </a:r>
            <a:r>
              <a:rPr lang="tr-TR" sz="4500" i="1" dirty="0">
                <a:solidFill>
                  <a:srgbClr val="C00000"/>
                </a:solidFill>
              </a:rPr>
              <a:t>eğitim kalitesini </a:t>
            </a:r>
            <a:r>
              <a:rPr lang="tr-TR" sz="4500" dirty="0">
                <a:solidFill>
                  <a:srgbClr val="005A9E"/>
                </a:solidFill>
              </a:rPr>
              <a:t>artırmak mümkün mü</a:t>
            </a:r>
            <a:r>
              <a:rPr lang="tr-TR" sz="4500" dirty="0" smtClean="0">
                <a:solidFill>
                  <a:srgbClr val="005A9E"/>
                </a:solidFill>
              </a:rPr>
              <a:t>?</a:t>
            </a:r>
            <a:endParaRPr lang="az-Latn-AZ" sz="4500" dirty="0" smtClean="0">
              <a:solidFill>
                <a:srgbClr val="005A9E"/>
              </a:solidFill>
            </a:endParaRPr>
          </a:p>
          <a:p>
            <a:pPr marL="0" lvl="0" indent="0" algn="just">
              <a:buNone/>
            </a:pPr>
            <a:endParaRPr lang="tr-TR" sz="3700" dirty="0" smtClean="0"/>
          </a:p>
          <a:p>
            <a:pPr lvl="0" algn="just"/>
            <a:r>
              <a:rPr lang="az-Latn-AZ" sz="4500" dirty="0" smtClean="0">
                <a:solidFill>
                  <a:srgbClr val="005A9E"/>
                </a:solidFill>
              </a:rPr>
              <a:t>Cocuklar </a:t>
            </a:r>
            <a:r>
              <a:rPr lang="az-Latn-AZ" sz="4500" i="1" dirty="0" smtClean="0">
                <a:solidFill>
                  <a:srgbClr val="C00000"/>
                </a:solidFill>
              </a:rPr>
              <a:t>bilin</a:t>
            </a:r>
            <a:r>
              <a:rPr lang="tr-TR" sz="4500" i="1" dirty="0" smtClean="0">
                <a:solidFill>
                  <a:srgbClr val="C00000"/>
                </a:solidFill>
              </a:rPr>
              <a:t>ç</a:t>
            </a:r>
            <a:r>
              <a:rPr lang="az-Latn-AZ" sz="4500" i="1" dirty="0" smtClean="0">
                <a:solidFill>
                  <a:srgbClr val="C00000"/>
                </a:solidFill>
              </a:rPr>
              <a:t>sizse</a:t>
            </a:r>
            <a:r>
              <a:rPr lang="az-Latn-AZ" sz="4500" dirty="0" smtClean="0">
                <a:solidFill>
                  <a:srgbClr val="005A9E"/>
                </a:solidFill>
              </a:rPr>
              <a:t> insan değiller mi?</a:t>
            </a:r>
            <a:endParaRPr lang="tr-TR" sz="4500" dirty="0">
              <a:solidFill>
                <a:schemeClr val="bg1"/>
              </a:solidFill>
            </a:endParaRPr>
          </a:p>
          <a:p>
            <a:pPr marL="514350" indent="-514350">
              <a:buAutoNum type="arabicPeriod"/>
            </a:pPr>
            <a:endParaRPr lang="tr-TR" dirty="0"/>
          </a:p>
        </p:txBody>
      </p:sp>
      <p:sp>
        <p:nvSpPr>
          <p:cNvPr id="3" name="Unvan 2"/>
          <p:cNvSpPr>
            <a:spLocks noGrp="1"/>
          </p:cNvSpPr>
          <p:nvPr>
            <p:ph type="title"/>
          </p:nvPr>
        </p:nvSpPr>
        <p:spPr>
          <a:xfrm>
            <a:off x="395536" y="188640"/>
            <a:ext cx="8229600" cy="504056"/>
          </a:xfrm>
        </p:spPr>
        <p:txBody>
          <a:bodyPr>
            <a:normAutofit fontScale="90000"/>
          </a:bodyPr>
          <a:lstStyle/>
          <a:p>
            <a:pPr algn="ctr"/>
            <a:r>
              <a:rPr lang="az-Latn-AZ" sz="3600" b="1" i="1" dirty="0" smtClean="0">
                <a:solidFill>
                  <a:schemeClr val="tx1"/>
                </a:solidFill>
              </a:rPr>
              <a:t/>
            </a:r>
            <a:br>
              <a:rPr lang="az-Latn-AZ" sz="3600" b="1" i="1" dirty="0" smtClean="0">
                <a:solidFill>
                  <a:schemeClr val="tx1"/>
                </a:solidFill>
              </a:rPr>
            </a:br>
            <a:r>
              <a:rPr lang="tr-TR" sz="3600" b="1" dirty="0">
                <a:solidFill>
                  <a:srgbClr val="005A9E"/>
                </a:solidFill>
              </a:rPr>
              <a:t>Psikolojinin Tanımı</a:t>
            </a:r>
            <a:endParaRPr lang="tr-TR" sz="3600" b="1" i="1" dirty="0">
              <a:solidFill>
                <a:srgbClr val="005A9E"/>
              </a:solidFill>
            </a:endParaRPr>
          </a:p>
        </p:txBody>
      </p:sp>
    </p:spTree>
    <p:extLst>
      <p:ext uri="{BB962C8B-B14F-4D97-AF65-F5344CB8AC3E}">
        <p14:creationId xmlns:p14="http://schemas.microsoft.com/office/powerpoint/2010/main" val="2186951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908720"/>
            <a:ext cx="8568952" cy="5452982"/>
          </a:xfrm>
        </p:spPr>
        <p:txBody>
          <a:bodyPr>
            <a:normAutofit/>
          </a:bodyPr>
          <a:lstStyle/>
          <a:p>
            <a:pPr marL="0" indent="0" algn="just">
              <a:buNone/>
            </a:pPr>
            <a:r>
              <a:rPr lang="tr-TR" sz="3200" b="1" i="1" dirty="0" smtClean="0">
                <a:solidFill>
                  <a:srgbClr val="005A9E"/>
                </a:solidFill>
              </a:rPr>
              <a:t>-  </a:t>
            </a:r>
            <a:r>
              <a:rPr lang="tr-TR" sz="3200" i="1" dirty="0" smtClean="0">
                <a:solidFill>
                  <a:srgbClr val="005A9E"/>
                </a:solidFill>
              </a:rPr>
              <a:t>psikoloji </a:t>
            </a:r>
            <a:r>
              <a:rPr lang="tr-TR" sz="3200" i="1" dirty="0">
                <a:solidFill>
                  <a:srgbClr val="005A9E"/>
                </a:solidFill>
              </a:rPr>
              <a:t>matematik </a:t>
            </a:r>
            <a:r>
              <a:rPr lang="tr-TR" sz="3200" i="1" dirty="0" smtClean="0">
                <a:solidFill>
                  <a:srgbClr val="005A9E"/>
                </a:solidFill>
              </a:rPr>
              <a:t>değildir;</a:t>
            </a:r>
          </a:p>
          <a:p>
            <a:pPr algn="just">
              <a:buFontTx/>
              <a:buChar char="-"/>
            </a:pPr>
            <a:r>
              <a:rPr lang="tr-TR" sz="3200" i="1" dirty="0" smtClean="0">
                <a:solidFill>
                  <a:srgbClr val="005A9E"/>
                </a:solidFill>
              </a:rPr>
              <a:t>çelişkilidir, bilinmeyen yönleri </a:t>
            </a:r>
            <a:r>
              <a:rPr lang="tr-TR" sz="3200" i="1" dirty="0">
                <a:solidFill>
                  <a:srgbClr val="005A9E"/>
                </a:solidFill>
              </a:rPr>
              <a:t>ç</a:t>
            </a:r>
            <a:r>
              <a:rPr lang="tr-TR" sz="3200" i="1" dirty="0" smtClean="0">
                <a:solidFill>
                  <a:srgbClr val="005A9E"/>
                </a:solidFill>
              </a:rPr>
              <a:t>oktur;</a:t>
            </a:r>
          </a:p>
          <a:p>
            <a:pPr algn="just">
              <a:buFontTx/>
              <a:buChar char="-"/>
            </a:pPr>
            <a:r>
              <a:rPr lang="tr-TR" sz="3200" i="1" dirty="0" err="1" smtClean="0">
                <a:solidFill>
                  <a:srgbClr val="005A9E"/>
                </a:solidFill>
              </a:rPr>
              <a:t>interdisiplinerdir</a:t>
            </a:r>
            <a:r>
              <a:rPr lang="tr-TR" sz="3200" i="1" dirty="0">
                <a:solidFill>
                  <a:srgbClr val="005A9E"/>
                </a:solidFill>
              </a:rPr>
              <a:t>.</a:t>
            </a:r>
            <a:endParaRPr lang="tr-TR" sz="3200" i="1" dirty="0" smtClean="0">
              <a:solidFill>
                <a:srgbClr val="005A9E"/>
              </a:solidFill>
            </a:endParaRPr>
          </a:p>
          <a:p>
            <a:pPr algn="just"/>
            <a:r>
              <a:rPr lang="tr-TR" sz="3200" dirty="0" smtClean="0">
                <a:solidFill>
                  <a:srgbClr val="005A9E"/>
                </a:solidFill>
              </a:rPr>
              <a:t>Bazen </a:t>
            </a:r>
            <a:r>
              <a:rPr lang="tr-TR" sz="3200" dirty="0">
                <a:solidFill>
                  <a:srgbClr val="005A9E"/>
                </a:solidFill>
              </a:rPr>
              <a:t>beyin zedelenmesinden dolayı insan somut bir fonksiyonunu kayıp eder, ama </a:t>
            </a:r>
            <a:r>
              <a:rPr lang="tr-TR" sz="3200" i="1" dirty="0">
                <a:solidFill>
                  <a:srgbClr val="C00000"/>
                </a:solidFill>
              </a:rPr>
              <a:t>başka fonksiyonları normal </a:t>
            </a:r>
            <a:r>
              <a:rPr lang="tr-TR" sz="3200" dirty="0">
                <a:solidFill>
                  <a:srgbClr val="005A9E"/>
                </a:solidFill>
              </a:rPr>
              <a:t>çalışır. </a:t>
            </a:r>
            <a:endParaRPr lang="az-Latn-AZ" sz="3200" dirty="0" smtClean="0">
              <a:solidFill>
                <a:srgbClr val="005A9E"/>
              </a:solidFill>
            </a:endParaRPr>
          </a:p>
          <a:p>
            <a:pPr marL="0" indent="0" algn="just">
              <a:buNone/>
            </a:pPr>
            <a:endParaRPr lang="az-Latn-AZ" sz="3200" dirty="0" smtClean="0">
              <a:solidFill>
                <a:srgbClr val="005A9E"/>
              </a:solidFill>
            </a:endParaRPr>
          </a:p>
          <a:p>
            <a:pPr algn="just"/>
            <a:r>
              <a:rPr lang="tr-TR" sz="3200" dirty="0" smtClean="0">
                <a:solidFill>
                  <a:srgbClr val="005A9E"/>
                </a:solidFill>
              </a:rPr>
              <a:t>Örnek olarak, </a:t>
            </a:r>
            <a:r>
              <a:rPr lang="tr-TR" sz="3200" dirty="0">
                <a:solidFill>
                  <a:srgbClr val="005A9E"/>
                </a:solidFill>
              </a:rPr>
              <a:t>beyin zedesinden dolayı insan bazen </a:t>
            </a:r>
            <a:r>
              <a:rPr lang="tr-TR" sz="3200" i="1" dirty="0">
                <a:solidFill>
                  <a:srgbClr val="C00000"/>
                </a:solidFill>
              </a:rPr>
              <a:t>önce tanıdığı yüzleri </a:t>
            </a:r>
            <a:r>
              <a:rPr lang="tr-TR" sz="3200" dirty="0">
                <a:solidFill>
                  <a:srgbClr val="005A9E"/>
                </a:solidFill>
              </a:rPr>
              <a:t>tanımıyor. </a:t>
            </a:r>
            <a:endParaRPr lang="az-Latn-AZ" sz="3200" dirty="0" smtClean="0">
              <a:solidFill>
                <a:srgbClr val="005A9E"/>
              </a:solidFill>
            </a:endParaRPr>
          </a:p>
          <a:p>
            <a:pPr marL="0" indent="0" algn="just">
              <a:buNone/>
            </a:pPr>
            <a:endParaRPr lang="az-Latn-AZ" sz="3200" dirty="0" smtClean="0">
              <a:solidFill>
                <a:srgbClr val="005A9E"/>
              </a:solidFill>
            </a:endParaRPr>
          </a:p>
        </p:txBody>
      </p:sp>
      <p:sp>
        <p:nvSpPr>
          <p:cNvPr id="3" name="2 Başlık"/>
          <p:cNvSpPr>
            <a:spLocks noGrp="1"/>
          </p:cNvSpPr>
          <p:nvPr>
            <p:ph type="title"/>
          </p:nvPr>
        </p:nvSpPr>
        <p:spPr>
          <a:xfrm>
            <a:off x="457200" y="260648"/>
            <a:ext cx="8229600" cy="504056"/>
          </a:xfrm>
        </p:spPr>
        <p:txBody>
          <a:bodyPr>
            <a:noAutofit/>
          </a:bodyPr>
          <a:lstStyle/>
          <a:p>
            <a:pPr algn="ctr"/>
            <a:r>
              <a:rPr lang="az-Latn-AZ" sz="3200" b="1" i="1" dirty="0" smtClean="0">
                <a:solidFill>
                  <a:schemeClr val="tx1"/>
                </a:solidFill>
              </a:rPr>
              <a:t/>
            </a:r>
            <a:br>
              <a:rPr lang="az-Latn-AZ" sz="3200" b="1" i="1" dirty="0" smtClean="0">
                <a:solidFill>
                  <a:schemeClr val="tx1"/>
                </a:solidFill>
              </a:rPr>
            </a:br>
            <a:r>
              <a:rPr lang="az-Latn-AZ" sz="3200" b="1" i="1" dirty="0">
                <a:solidFill>
                  <a:schemeClr val="tx1"/>
                </a:solidFill>
              </a:rPr>
              <a:t/>
            </a:r>
            <a:br>
              <a:rPr lang="az-Latn-AZ" sz="3200" b="1" i="1" dirty="0">
                <a:solidFill>
                  <a:schemeClr val="tx1"/>
                </a:solidFill>
              </a:rPr>
            </a:br>
            <a:r>
              <a:rPr lang="az-Latn-AZ" sz="3200" b="1" i="1" dirty="0" smtClean="0">
                <a:solidFill>
                  <a:schemeClr val="tx1"/>
                </a:solidFill>
              </a:rPr>
              <a:t/>
            </a:r>
            <a:br>
              <a:rPr lang="az-Latn-AZ" sz="3200" b="1" i="1" dirty="0" smtClean="0">
                <a:solidFill>
                  <a:schemeClr val="tx1"/>
                </a:solidFill>
              </a:rPr>
            </a:br>
            <a:r>
              <a:rPr lang="tr-TR" dirty="0">
                <a:effectLst/>
              </a:rPr>
              <a:t/>
            </a:r>
            <a:br>
              <a:rPr lang="tr-TR" dirty="0">
                <a:effectLst/>
              </a:rPr>
            </a:br>
            <a:r>
              <a:rPr lang="tr-TR" sz="3200" b="1" dirty="0">
                <a:solidFill>
                  <a:srgbClr val="005A9E"/>
                </a:solidFill>
              </a:rPr>
              <a:t>Psikolojinin Tanımı</a:t>
            </a:r>
            <a:endParaRPr lang="tr-TR" sz="3200" dirty="0">
              <a:solidFill>
                <a:srgbClr val="005A9E"/>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4944</TotalTime>
  <Words>2139</Words>
  <Application>Microsoft Office PowerPoint</Application>
  <PresentationFormat>Ekran Gösterisi (4:3)</PresentationFormat>
  <Paragraphs>207</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Kağıt</vt:lpstr>
      <vt:lpstr>        </vt:lpstr>
      <vt:lpstr>Dersin Planı</vt:lpstr>
      <vt:lpstr>             Psikolojinin Tanımı</vt:lpstr>
      <vt:lpstr>Psikolojinin Tanımı</vt:lpstr>
      <vt:lpstr>Psikolojinin Tanımı</vt:lpstr>
      <vt:lpstr>Psikolojinin Tanımı</vt:lpstr>
      <vt:lpstr>Psikolojinin Tanımı</vt:lpstr>
      <vt:lpstr> Psikolojinin Tanımı</vt:lpstr>
      <vt:lpstr>    Psikolojinin Tanımı</vt:lpstr>
      <vt:lpstr>Psikolojinin Tanımı</vt:lpstr>
      <vt:lpstr>Psikolojinin Tanımı</vt:lpstr>
      <vt:lpstr>Psikoloji Tarihi</vt:lpstr>
      <vt:lpstr>Psikoloji Tarihi</vt:lpstr>
      <vt:lpstr>Psikoloji Tarihi</vt:lpstr>
      <vt:lpstr>Psikoloji Tarihi</vt:lpstr>
      <vt:lpstr>YAKLAŞIMLAR</vt:lpstr>
      <vt:lpstr>Yapısalcılık yaklaşımı</vt:lpstr>
      <vt:lpstr>İşlevselcilik yaklaşımı </vt:lpstr>
      <vt:lpstr>İşlevselcilik yaklaşımı</vt:lpstr>
      <vt:lpstr>      Davranışçılık yaklaşımı</vt:lpstr>
      <vt:lpstr>Davranışçılık yaklaşımı</vt:lpstr>
      <vt:lpstr>Gestalt Yaklaşımı</vt:lpstr>
      <vt:lpstr>Gestalt Yaklaşımı</vt:lpstr>
      <vt:lpstr>Psikanalitik yaklaşım</vt:lpstr>
      <vt:lpstr>Psikanalitik yaklaşım</vt:lpstr>
      <vt:lpstr>Hümanist (insancıl) yaklaşım</vt:lpstr>
      <vt:lpstr>Hümanist (insancıl) yaklaşım</vt:lpstr>
      <vt:lpstr>Bilişsel yaklaşım</vt:lpstr>
      <vt:lpstr>Biyolojik yaklaşım (davranışsal nörobilim, psikolojik biyoloji)</vt:lpstr>
      <vt:lpstr> </vt:lpstr>
      <vt:lpstr>TEMEL ALT ALANLARI</vt:lpstr>
      <vt:lpstr>Deneysel Psikoloji </vt:lpstr>
      <vt:lpstr> </vt:lpstr>
      <vt:lpstr> </vt:lpstr>
      <vt:lpstr> </vt:lpstr>
      <vt:lpstr>UYGULAMA ALANLARI</vt:lpstr>
      <vt:lpstr> </vt:lpstr>
      <vt:lpstr> </vt:lpstr>
      <vt:lpstr> </vt:lpstr>
      <vt:lpstr> </vt:lpstr>
      <vt:lpstr> </vt:lpstr>
      <vt:lpstr> </vt:lpstr>
      <vt:lpstr> </vt:lpstr>
      <vt:lpstr>PSİKOLOJİDE ÖNCÜ KADINLAR </vt:lpstr>
      <vt:lpstr>Christine Ladd-Franklin (1847-1930):</vt:lpstr>
      <vt:lpstr>Margaret Floy Washburn (1871-1939):</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1</dc:title>
  <dc:creator>win8</dc:creator>
  <cp:lastModifiedBy>Emine Sarac</cp:lastModifiedBy>
  <cp:revision>523</cp:revision>
  <cp:lastPrinted>2022-10-20T12:57:20Z</cp:lastPrinted>
  <dcterms:created xsi:type="dcterms:W3CDTF">2017-07-05T12:15:48Z</dcterms:created>
  <dcterms:modified xsi:type="dcterms:W3CDTF">2022-10-21T08:46:07Z</dcterms:modified>
</cp:coreProperties>
</file>