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38"/>
  </p:notesMasterIdLst>
  <p:sldIdLst>
    <p:sldId id="297" r:id="rId3"/>
    <p:sldId id="298" r:id="rId4"/>
    <p:sldId id="332" r:id="rId5"/>
    <p:sldId id="260" r:id="rId6"/>
    <p:sldId id="274" r:id="rId7"/>
    <p:sldId id="294" r:id="rId8"/>
    <p:sldId id="277" r:id="rId9"/>
    <p:sldId id="295" r:id="rId10"/>
    <p:sldId id="283" r:id="rId11"/>
    <p:sldId id="284" r:id="rId12"/>
    <p:sldId id="279" r:id="rId13"/>
    <p:sldId id="280" r:id="rId14"/>
    <p:sldId id="282" r:id="rId15"/>
    <p:sldId id="281" r:id="rId16"/>
    <p:sldId id="302" r:id="rId17"/>
    <p:sldId id="319" r:id="rId18"/>
    <p:sldId id="320" r:id="rId19"/>
    <p:sldId id="321" r:id="rId20"/>
    <p:sldId id="322" r:id="rId21"/>
    <p:sldId id="323" r:id="rId22"/>
    <p:sldId id="285" r:id="rId23"/>
    <p:sldId id="307" r:id="rId24"/>
    <p:sldId id="324" r:id="rId25"/>
    <p:sldId id="325" r:id="rId26"/>
    <p:sldId id="308" r:id="rId27"/>
    <p:sldId id="326" r:id="rId28"/>
    <p:sldId id="327" r:id="rId29"/>
    <p:sldId id="311" r:id="rId30"/>
    <p:sldId id="328" r:id="rId31"/>
    <p:sldId id="313" r:id="rId32"/>
    <p:sldId id="329" r:id="rId33"/>
    <p:sldId id="314" r:id="rId34"/>
    <p:sldId id="330" r:id="rId35"/>
    <p:sldId id="286" r:id="rId36"/>
    <p:sldId id="33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C9E7-5051-4573-9775-79183EF7824D}" type="datetimeFigureOut">
              <a:rPr lang="tr-TR" smtClean="0"/>
              <a:t>01.01.2021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EED2-AA96-4090-9D8B-11ED18F9DC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69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smtClean="0"/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BFA4F5-E0BD-475D-85FB-678D2CD073FA}" type="slidenum">
              <a:rPr lang="tr-TR" altLang="tr-TR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tr-TR" altLang="tr-T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1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0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8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4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9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5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3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4D949E-F078-453F-9917-C2B31A971EB1}" type="slidenum">
              <a:rPr lang="tr-TR" altLang="tr-TR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2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3402-1DD3-472E-B03C-37DD5E23C4AA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2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04AC-0498-42FD-8ACB-59A7EEC024CB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34AD-277C-4CF6-BA7D-F21F1A4B887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5A00-29A1-4894-A25A-538DFBE1DB6E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62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B3E8-4BF2-4E33-A27C-D2CBA718FBB9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9105-8E9B-40CB-AE1B-1A9A7B3C2B8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3E8F-72B4-48BF-BEE8-54F4AF0C29E8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9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D190-9401-48F3-ABF5-DFF6C146163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6267-D543-4C30-A1CD-172B8DFFDE18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4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CCD6-DFC7-4E83-B867-983878B8D23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7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9F001-4394-4013-860B-671C1F5C3EF4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fetakkaya@cag.edu.tr" TargetMode="External"/><Relationship Id="rId2" Type="http://schemas.openxmlformats.org/officeDocument/2006/relationships/hyperlink" Target="https://www.cag.edu.tr/tr/akademik-kadro/429/hakkind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 err="1"/>
              <a:t>Irresolvable</a:t>
            </a:r>
            <a:r>
              <a:rPr lang="tr-TR" altLang="tr-TR" sz="3200" dirty="0"/>
              <a:t> </a:t>
            </a:r>
            <a:r>
              <a:rPr lang="tr-TR" altLang="tr-TR" sz="3200" dirty="0" err="1"/>
              <a:t>Conflicts</a:t>
            </a:r>
            <a:r>
              <a:rPr lang="tr-TR" altLang="tr-TR" sz="3200" dirty="0"/>
              <a:t>: </a:t>
            </a:r>
            <a:r>
              <a:rPr lang="tr-TR" altLang="tr-TR" sz="3200" dirty="0" err="1"/>
              <a:t>Arab</a:t>
            </a:r>
            <a:r>
              <a:rPr lang="tr-TR" altLang="tr-TR" sz="3200" dirty="0"/>
              <a:t> </a:t>
            </a:r>
            <a:r>
              <a:rPr lang="tr-TR" altLang="tr-TR" sz="3200" dirty="0" err="1" smtClean="0"/>
              <a:t>Israel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Conflict</a:t>
            </a:r>
            <a:endParaRPr lang="en-US" altLang="tr-TR" sz="3200" dirty="0" smtClean="0"/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 smtClean="0"/>
              <a:t>Assist</a:t>
            </a:r>
            <a:r>
              <a:rPr lang="tr-TR" altLang="tr-TR" dirty="0" smtClean="0"/>
              <a:t>. Prof. Saffet Akkaya</a:t>
            </a:r>
          </a:p>
          <a:p>
            <a:r>
              <a:rPr lang="tr-TR" altLang="tr-TR" dirty="0" err="1" smtClean="0"/>
              <a:t>Find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course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material</a:t>
            </a:r>
            <a:r>
              <a:rPr lang="tr-TR" altLang="tr-TR" dirty="0" smtClean="0"/>
              <a:t> at </a:t>
            </a:r>
            <a:r>
              <a:rPr lang="tr-TR" altLang="tr-TR" dirty="0" err="1" smtClean="0"/>
              <a:t>my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page</a:t>
            </a:r>
            <a:r>
              <a:rPr lang="tr-TR" altLang="tr-TR" dirty="0" smtClean="0"/>
              <a:t> on IIBF </a:t>
            </a:r>
            <a:r>
              <a:rPr lang="tr-TR" altLang="tr-TR" dirty="0" smtClean="0">
                <a:hlinkClick r:id="rId2"/>
              </a:rPr>
              <a:t>https://www.cag.edu.tr/tr/akademik-kadro/429/hakkinda</a:t>
            </a:r>
            <a:r>
              <a:rPr lang="tr-TR" altLang="tr-TR" dirty="0" smtClean="0"/>
              <a:t> </a:t>
            </a:r>
          </a:p>
          <a:p>
            <a:r>
              <a:rPr lang="tr-TR" altLang="tr-TR" dirty="0" smtClean="0">
                <a:solidFill>
                  <a:srgbClr val="0070C0"/>
                </a:solidFill>
                <a:hlinkClick r:id="rId3"/>
              </a:rPr>
              <a:t>E-mail: saffetakkaya@cag.edu.tr</a:t>
            </a:r>
            <a:endParaRPr lang="tr-TR" altLang="tr-TR" dirty="0" smtClean="0">
              <a:solidFill>
                <a:srgbClr val="0070C0"/>
              </a:solidFill>
            </a:endParaRP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28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French</a:t>
            </a:r>
            <a:r>
              <a:rPr lang="tr-TR" dirty="0" smtClean="0"/>
              <a:t>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26931" y="2490135"/>
            <a:ext cx="4207935" cy="3444997"/>
          </a:xfrm>
        </p:spPr>
        <p:txBody>
          <a:bodyPr/>
          <a:lstStyle/>
          <a:p>
            <a:r>
              <a:rPr lang="tr-TR" dirty="0" err="1" smtClean="0"/>
              <a:t>Lebanon</a:t>
            </a:r>
            <a:endParaRPr lang="tr-TR" dirty="0" smtClean="0"/>
          </a:p>
          <a:p>
            <a:pPr lvl="1"/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Christian</a:t>
            </a:r>
            <a:r>
              <a:rPr lang="tr-TR" dirty="0" smtClean="0"/>
              <a:t> </a:t>
            </a:r>
            <a:r>
              <a:rPr lang="tr-TR" dirty="0" err="1" smtClean="0"/>
              <a:t>minorities</a:t>
            </a:r>
            <a:endParaRPr lang="tr-TR" dirty="0" smtClean="0"/>
          </a:p>
          <a:p>
            <a:r>
              <a:rPr lang="tr-TR" dirty="0" err="1" smtClean="0"/>
              <a:t>Syria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Expel</a:t>
            </a:r>
            <a:r>
              <a:rPr lang="tr-TR" dirty="0" smtClean="0"/>
              <a:t> of </a:t>
            </a:r>
            <a:r>
              <a:rPr lang="tr-TR" dirty="0" err="1" smtClean="0"/>
              <a:t>King</a:t>
            </a:r>
            <a:r>
              <a:rPr lang="tr-TR" dirty="0" smtClean="0"/>
              <a:t> </a:t>
            </a:r>
            <a:r>
              <a:rPr lang="tr-TR" dirty="0" err="1" smtClean="0"/>
              <a:t>Faisal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Syria</a:t>
            </a:r>
            <a:endParaRPr lang="tr-TR" dirty="0"/>
          </a:p>
        </p:txBody>
      </p:sp>
      <p:pic>
        <p:nvPicPr>
          <p:cNvPr id="49154" name="Picture 2" descr="Mandate System &lt;ul&gt;&lt;li&gt;France- Mandates of: &lt;/li&gt;&lt;/ul&gt;&lt;ul&gt;&lt;li&gt;Lebanon &lt;/li&gt;&lt;/ul&gt;&lt;ul&gt;&lt;ul&gt;&lt;li&gt;Supports Maronite (christian) ..."/>
          <p:cNvPicPr>
            <a:picLocks noChangeAspect="1" noChangeArrowheads="1"/>
          </p:cNvPicPr>
          <p:nvPr/>
        </p:nvPicPr>
        <p:blipFill>
          <a:blip r:embed="rId2"/>
          <a:srcRect l="6672" t="28797" r="50000" b="11199"/>
          <a:stretch>
            <a:fillRect/>
          </a:stretch>
        </p:blipFill>
        <p:spPr bwMode="auto">
          <a:xfrm>
            <a:off x="5021000" y="2336800"/>
            <a:ext cx="3731115" cy="387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8982" y="540327"/>
            <a:ext cx="7578436" cy="1097002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British</a:t>
            </a:r>
            <a:r>
              <a:rPr lang="tr-TR" sz="3200" dirty="0" smtClean="0"/>
              <a:t> </a:t>
            </a:r>
            <a:r>
              <a:rPr lang="tr-TR" sz="3200" dirty="0" err="1" smtClean="0"/>
              <a:t>Diplomacy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Middle</a:t>
            </a:r>
            <a:r>
              <a:rPr lang="tr-TR" sz="3200" dirty="0" smtClean="0"/>
              <a:t> East</a:t>
            </a:r>
            <a:endParaRPr lang="tr-TR" sz="3200" dirty="0"/>
          </a:p>
        </p:txBody>
      </p:sp>
      <p:pic>
        <p:nvPicPr>
          <p:cNvPr id="45062" name="Picture 6" descr="gertrude bell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3" y="1267890"/>
            <a:ext cx="8412480" cy="5116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333462"/>
            <a:ext cx="6798734" cy="1303867"/>
          </a:xfrm>
        </p:spPr>
        <p:txBody>
          <a:bodyPr/>
          <a:lstStyle/>
          <a:p>
            <a:r>
              <a:rPr lang="tr-TR" dirty="0" err="1" smtClean="0"/>
              <a:t>Leading</a:t>
            </a:r>
            <a:r>
              <a:rPr lang="tr-TR" dirty="0" smtClean="0"/>
              <a:t> </a:t>
            </a:r>
            <a:r>
              <a:rPr lang="tr-TR" dirty="0" err="1" smtClean="0"/>
              <a:t>Figures</a:t>
            </a:r>
            <a:endParaRPr lang="tr-TR" dirty="0"/>
          </a:p>
        </p:txBody>
      </p:sp>
      <p:pic>
        <p:nvPicPr>
          <p:cNvPr id="79874" name="Picture 2" descr="https://upload.wikimedia.org/wikipedia/commons/thumb/9/90/Harry_St._John_Bridger_Philby.jpg/800px-Harry_St._John_Bridger_Philby.jpg"/>
          <p:cNvPicPr>
            <a:picLocks noChangeAspect="1" noChangeArrowheads="1"/>
          </p:cNvPicPr>
          <p:nvPr/>
        </p:nvPicPr>
        <p:blipFill>
          <a:blip r:embed="rId2"/>
          <a:srcRect l="25466" t="13792" r="16770" b="19310"/>
          <a:stretch>
            <a:fillRect/>
          </a:stretch>
        </p:blipFill>
        <p:spPr bwMode="auto">
          <a:xfrm>
            <a:off x="299260" y="1878676"/>
            <a:ext cx="3092334" cy="4605252"/>
          </a:xfrm>
          <a:prstGeom prst="rect">
            <a:avLst/>
          </a:prstGeom>
          <a:noFill/>
        </p:spPr>
      </p:pic>
      <p:pic>
        <p:nvPicPr>
          <p:cNvPr id="79876" name="Picture 4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4783" y="1862050"/>
            <a:ext cx="3136265" cy="4602719"/>
          </a:xfrm>
          <a:prstGeom prst="rect">
            <a:avLst/>
          </a:prstGeom>
          <a:noFill/>
        </p:spPr>
      </p:pic>
      <p:pic>
        <p:nvPicPr>
          <p:cNvPr id="79880" name="Picture 8" descr="gertrude bell ile ilgili görsel sonucu"/>
          <p:cNvPicPr>
            <a:picLocks noChangeAspect="1" noChangeArrowheads="1"/>
          </p:cNvPicPr>
          <p:nvPr/>
        </p:nvPicPr>
        <p:blipFill>
          <a:blip r:embed="rId4"/>
          <a:srcRect l="25135" t="11062" r="9722"/>
          <a:stretch>
            <a:fillRect/>
          </a:stretch>
        </p:blipFill>
        <p:spPr bwMode="auto">
          <a:xfrm>
            <a:off x="5818909" y="1845425"/>
            <a:ext cx="2992568" cy="462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3723" y="745589"/>
            <a:ext cx="7872603" cy="147361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League</a:t>
            </a:r>
            <a:r>
              <a:rPr lang="tr-TR" dirty="0" smtClean="0"/>
              <a:t> of </a:t>
            </a:r>
            <a:r>
              <a:rPr lang="tr-TR" dirty="0" err="1" smtClean="0"/>
              <a:t>Nations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and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Mandate</a:t>
            </a:r>
            <a:r>
              <a:rPr lang="tr-TR" dirty="0" smtClean="0"/>
              <a:t> </a:t>
            </a:r>
            <a:r>
              <a:rPr lang="tr-TR" dirty="0" err="1" smtClean="0"/>
              <a:t>Governments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3723" y="2490135"/>
            <a:ext cx="4220308" cy="3444997"/>
          </a:xfrm>
        </p:spPr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wake</a:t>
            </a:r>
            <a:r>
              <a:rPr lang="tr-TR" dirty="0" smtClean="0"/>
              <a:t> of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 smtClean="0"/>
          </a:p>
          <a:p>
            <a:r>
              <a:rPr lang="tr-TR" dirty="0" err="1" smtClean="0"/>
              <a:t>Weak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consequence</a:t>
            </a:r>
            <a:r>
              <a:rPr lang="tr-TR" dirty="0" smtClean="0"/>
              <a:t> of </a:t>
            </a:r>
            <a:r>
              <a:rPr lang="tr-TR" dirty="0" err="1" smtClean="0"/>
              <a:t>superiority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West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East</a:t>
            </a:r>
          </a:p>
        </p:txBody>
      </p:sp>
      <p:pic>
        <p:nvPicPr>
          <p:cNvPr id="46082" name="Picture 2" descr="END OF WWI &lt;ul&gt;&lt;li&gt;Arab regions expect British to hold to word &lt;/li&gt;&lt;/ul&gt;&lt;ul&gt;&lt;li&gt;USSR leaks Sykes-Picot - MISTRUST! &lt;/li&gt;&lt;..."/>
          <p:cNvPicPr>
            <a:picLocks noChangeAspect="1" noChangeArrowheads="1"/>
          </p:cNvPicPr>
          <p:nvPr/>
        </p:nvPicPr>
        <p:blipFill>
          <a:blip r:embed="rId2"/>
          <a:srcRect l="48475" t="31934" r="4864" b="18564"/>
          <a:stretch>
            <a:fillRect/>
          </a:stretch>
        </p:blipFill>
        <p:spPr bwMode="auto">
          <a:xfrm>
            <a:off x="5092505" y="2433711"/>
            <a:ext cx="3553821" cy="377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British</a:t>
            </a:r>
            <a:r>
              <a:rPr lang="tr-TR" dirty="0" smtClean="0"/>
              <a:t> </a:t>
            </a:r>
            <a:r>
              <a:rPr lang="tr-TR" dirty="0" err="1" smtClean="0"/>
              <a:t>Diplomacy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6865" y="2490135"/>
            <a:ext cx="4178906" cy="3444997"/>
          </a:xfrm>
        </p:spPr>
        <p:txBody>
          <a:bodyPr>
            <a:normAutofit/>
          </a:bodyPr>
          <a:lstStyle/>
          <a:p>
            <a:r>
              <a:rPr lang="tr-TR" dirty="0" smtClean="0"/>
              <a:t>“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promise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Arabs</a:t>
            </a:r>
            <a:r>
              <a:rPr lang="tr-TR" dirty="0" smtClean="0"/>
              <a:t> </a:t>
            </a:r>
            <a:r>
              <a:rPr lang="tr-TR" dirty="0" err="1" smtClean="0"/>
              <a:t>freedom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independence</a:t>
            </a:r>
            <a:r>
              <a:rPr lang="tr-TR" dirty="0" smtClean="0"/>
              <a:t>.”</a:t>
            </a:r>
          </a:p>
          <a:p>
            <a:pPr lvl="2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Lawrence of </a:t>
            </a:r>
            <a:r>
              <a:rPr lang="tr-TR" sz="2400" dirty="0" err="1" smtClean="0">
                <a:solidFill>
                  <a:srgbClr val="FF0000"/>
                </a:solidFill>
              </a:rPr>
              <a:t>Arabia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British Wheelings And Dealings &lt;ul&gt;&lt;li&gt;Muslims: &lt;/li&gt;&lt;/ul&gt;&lt;ul&gt;&lt;li&gt;Promise disgruntled regions full independence if they he..."/>
          <p:cNvPicPr>
            <a:picLocks noChangeAspect="1" noChangeArrowheads="1"/>
          </p:cNvPicPr>
          <p:nvPr/>
        </p:nvPicPr>
        <p:blipFill>
          <a:blip r:embed="rId2"/>
          <a:srcRect l="52629" t="27224" r="9276" b="9702"/>
          <a:stretch>
            <a:fillRect/>
          </a:stretch>
        </p:blipFill>
        <p:spPr bwMode="auto">
          <a:xfrm>
            <a:off x="5486399" y="2322286"/>
            <a:ext cx="2641600" cy="3280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5" y="449837"/>
            <a:ext cx="7080443" cy="1303867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/>
              <a:t>Sion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 in </a:t>
            </a:r>
            <a:r>
              <a:rPr lang="tr-TR" dirty="0" err="1" smtClean="0"/>
              <a:t>Jerusalem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2706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16" y="1742845"/>
            <a:ext cx="7963593" cy="452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1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/>
          </a:bodyPr>
          <a:lstStyle/>
          <a:p>
            <a:r>
              <a:rPr lang="tr-TR" dirty="0" err="1" smtClean="0"/>
              <a:t>Sionizm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1766" y="2373760"/>
            <a:ext cx="8048209" cy="3877411"/>
          </a:xfrm>
        </p:spPr>
        <p:txBody>
          <a:bodyPr>
            <a:noAutofit/>
          </a:bodyPr>
          <a:lstStyle/>
          <a:p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last</a:t>
            </a:r>
            <a:r>
              <a:rPr lang="tr-TR" sz="1900" dirty="0"/>
              <a:t> </a:t>
            </a:r>
            <a:r>
              <a:rPr lang="tr-TR" sz="1900" dirty="0" err="1"/>
              <a:t>independent</a:t>
            </a:r>
            <a:r>
              <a:rPr lang="tr-TR" sz="1900" dirty="0"/>
              <a:t> </a:t>
            </a:r>
            <a:r>
              <a:rPr lang="tr-TR" sz="1900" dirty="0" err="1"/>
              <a:t>Jewish</a:t>
            </a:r>
            <a:r>
              <a:rPr lang="tr-TR" sz="1900" dirty="0"/>
              <a:t> </a:t>
            </a:r>
            <a:r>
              <a:rPr lang="tr-TR" sz="1900" dirty="0" err="1"/>
              <a:t>state</a:t>
            </a:r>
            <a:r>
              <a:rPr lang="tr-TR" sz="1900" dirty="0"/>
              <a:t> had </a:t>
            </a:r>
            <a:r>
              <a:rPr lang="tr-TR" sz="1900" dirty="0" err="1"/>
              <a:t>been</a:t>
            </a:r>
            <a:r>
              <a:rPr lang="tr-TR" sz="1900" dirty="0"/>
              <a:t> </a:t>
            </a:r>
            <a:r>
              <a:rPr lang="tr-TR" sz="1900" dirty="0" err="1"/>
              <a:t>destroyed</a:t>
            </a:r>
            <a:r>
              <a:rPr lang="tr-TR" sz="1900" dirty="0"/>
              <a:t> in 63 BC </a:t>
            </a:r>
            <a:r>
              <a:rPr lang="tr-TR" sz="1900" dirty="0" err="1"/>
              <a:t>by</a:t>
            </a:r>
            <a:r>
              <a:rPr lang="tr-TR" sz="1900" dirty="0"/>
              <a:t> </a:t>
            </a:r>
            <a:r>
              <a:rPr lang="tr-TR" sz="1900" dirty="0" smtClean="0"/>
              <a:t>Roman </a:t>
            </a:r>
            <a:r>
              <a:rPr lang="tr-TR" sz="1900" dirty="0" err="1" smtClean="0"/>
              <a:t>Empire</a:t>
            </a:r>
            <a:r>
              <a:rPr lang="tr-TR" sz="1900" dirty="0" smtClean="0"/>
              <a:t>.</a:t>
            </a:r>
          </a:p>
          <a:p>
            <a:r>
              <a:rPr lang="tr-TR" sz="1900" dirty="0" err="1" smtClean="0"/>
              <a:t>Palestine</a:t>
            </a:r>
            <a:r>
              <a:rPr lang="tr-TR" sz="1900" dirty="0" smtClean="0"/>
              <a:t> </a:t>
            </a:r>
            <a:r>
              <a:rPr lang="tr-TR" sz="1900" dirty="0" err="1" smtClean="0"/>
              <a:t>was</a:t>
            </a:r>
            <a:r>
              <a:rPr lang="tr-TR" sz="1900" dirty="0" smtClean="0"/>
              <a:t> a </a:t>
            </a:r>
            <a:r>
              <a:rPr lang="tr-TR" sz="1900" dirty="0" err="1" smtClean="0"/>
              <a:t>part</a:t>
            </a:r>
            <a:r>
              <a:rPr lang="tr-TR" sz="1900" dirty="0" smtClean="0"/>
              <a:t> of </a:t>
            </a:r>
            <a:r>
              <a:rPr lang="tr-TR" sz="1900" dirty="0" err="1"/>
              <a:t>Ottoman</a:t>
            </a:r>
            <a:r>
              <a:rPr lang="tr-TR" sz="1900" dirty="0"/>
              <a:t> </a:t>
            </a:r>
            <a:r>
              <a:rPr lang="tr-TR" sz="1900" dirty="0" err="1" smtClean="0"/>
              <a:t>Empire</a:t>
            </a:r>
            <a:r>
              <a:rPr lang="tr-TR" sz="1900" dirty="0" smtClean="0"/>
              <a:t> </a:t>
            </a:r>
            <a:r>
              <a:rPr lang="tr-TR" sz="1900" dirty="0" err="1" smtClean="0"/>
              <a:t>between</a:t>
            </a:r>
            <a:r>
              <a:rPr lang="tr-TR" sz="1900" dirty="0" smtClean="0"/>
              <a:t> 16-20 </a:t>
            </a:r>
            <a:r>
              <a:rPr lang="tr-TR" sz="1900" dirty="0" err="1" smtClean="0"/>
              <a:t>Centuries</a:t>
            </a:r>
            <a:r>
              <a:rPr lang="tr-TR" sz="1900" dirty="0" smtClean="0"/>
              <a:t>.</a:t>
            </a:r>
          </a:p>
          <a:p>
            <a:r>
              <a:rPr lang="tr-TR" sz="1900" dirty="0" err="1" smtClean="0"/>
              <a:t>The</a:t>
            </a:r>
            <a:r>
              <a:rPr lang="tr-TR" sz="1900" dirty="0" smtClean="0"/>
              <a:t> </a:t>
            </a:r>
            <a:r>
              <a:rPr lang="tr-TR" sz="1900" dirty="0"/>
              <a:t>modern </a:t>
            </a:r>
            <a:r>
              <a:rPr lang="tr-TR" sz="1900" dirty="0" err="1"/>
              <a:t>conflict</a:t>
            </a:r>
            <a:r>
              <a:rPr lang="tr-TR" sz="1900" dirty="0"/>
              <a:t> </a:t>
            </a:r>
            <a:r>
              <a:rPr lang="tr-TR" sz="1900" dirty="0" err="1"/>
              <a:t>between</a:t>
            </a:r>
            <a:r>
              <a:rPr lang="tr-TR" sz="1900" dirty="0"/>
              <a:t> </a:t>
            </a:r>
            <a:r>
              <a:rPr lang="tr-TR" sz="1900" dirty="0" err="1"/>
              <a:t>Jews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 smtClean="0"/>
              <a:t>Arabs</a:t>
            </a:r>
            <a:r>
              <a:rPr lang="tr-TR" sz="1900" dirty="0" smtClean="0"/>
              <a:t> </a:t>
            </a:r>
            <a:r>
              <a:rPr lang="tr-TR" sz="1900" dirty="0" err="1" smtClean="0"/>
              <a:t>began</a:t>
            </a:r>
            <a:r>
              <a:rPr lang="tr-TR" sz="1900" dirty="0" smtClean="0"/>
              <a:t> </a:t>
            </a:r>
            <a:r>
              <a:rPr lang="tr-TR" sz="1900" dirty="0"/>
              <a:t>in 1881. </a:t>
            </a:r>
            <a:endParaRPr lang="tr-TR" sz="1900" dirty="0" smtClean="0"/>
          </a:p>
          <a:p>
            <a:r>
              <a:rPr lang="tr-TR" sz="1900" dirty="0" smtClean="0"/>
              <a:t>At </a:t>
            </a:r>
            <a:r>
              <a:rPr lang="tr-TR" sz="1900" dirty="0" err="1"/>
              <a:t>that</a:t>
            </a:r>
            <a:r>
              <a:rPr lang="tr-TR" sz="1900" dirty="0"/>
              <a:t> time, </a:t>
            </a:r>
            <a:r>
              <a:rPr lang="tr-TR" sz="1900" dirty="0" err="1"/>
              <a:t>about</a:t>
            </a:r>
            <a:r>
              <a:rPr lang="tr-TR" sz="1900" dirty="0"/>
              <a:t> 565,000 </a:t>
            </a:r>
            <a:r>
              <a:rPr lang="tr-TR" sz="1900" dirty="0" err="1"/>
              <a:t>Arabs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24,000 </a:t>
            </a:r>
            <a:r>
              <a:rPr lang="tr-TR" sz="1900" dirty="0" err="1"/>
              <a:t>Jews</a:t>
            </a:r>
            <a:r>
              <a:rPr lang="tr-TR" sz="1900" dirty="0"/>
              <a:t> </a:t>
            </a:r>
            <a:r>
              <a:rPr lang="tr-TR" sz="1900" dirty="0" err="1"/>
              <a:t>lived</a:t>
            </a:r>
            <a:r>
              <a:rPr lang="tr-TR" sz="1900" dirty="0"/>
              <a:t> in </a:t>
            </a:r>
            <a:r>
              <a:rPr lang="tr-TR" sz="1900" dirty="0" err="1" smtClean="0"/>
              <a:t>Palestine</a:t>
            </a:r>
            <a:r>
              <a:rPr lang="tr-TR" sz="1900" dirty="0" smtClean="0"/>
              <a:t>. </a:t>
            </a:r>
          </a:p>
          <a:p>
            <a:r>
              <a:rPr lang="tr-TR" sz="1900" dirty="0" err="1" smtClean="0"/>
              <a:t>About</a:t>
            </a:r>
            <a:r>
              <a:rPr lang="tr-TR" sz="1900" dirty="0" smtClean="0"/>
              <a:t> </a:t>
            </a:r>
            <a:r>
              <a:rPr lang="tr-TR" sz="1900" dirty="0"/>
              <a:t>90% of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Arabs</a:t>
            </a:r>
            <a:r>
              <a:rPr lang="tr-TR" sz="1900" dirty="0"/>
              <a:t> </a:t>
            </a:r>
            <a:r>
              <a:rPr lang="tr-TR" sz="1900" dirty="0" err="1"/>
              <a:t>were</a:t>
            </a:r>
            <a:r>
              <a:rPr lang="tr-TR" sz="1900" dirty="0"/>
              <a:t> </a:t>
            </a:r>
            <a:r>
              <a:rPr lang="tr-TR" sz="1900" dirty="0" err="1"/>
              <a:t>Muslim</a:t>
            </a:r>
            <a:r>
              <a:rPr lang="tr-TR" sz="1900" dirty="0"/>
              <a:t> </a:t>
            </a:r>
            <a:r>
              <a:rPr lang="tr-TR" sz="1900" dirty="0" err="1"/>
              <a:t>while</a:t>
            </a:r>
            <a:r>
              <a:rPr lang="tr-TR" sz="1900" dirty="0"/>
              <a:t> </a:t>
            </a:r>
            <a:r>
              <a:rPr lang="tr-TR" sz="1900" dirty="0" err="1"/>
              <a:t>most</a:t>
            </a:r>
            <a:r>
              <a:rPr lang="tr-TR" sz="1900" dirty="0"/>
              <a:t> of </a:t>
            </a:r>
            <a:r>
              <a:rPr lang="tr-TR" sz="1900" dirty="0" err="1"/>
              <a:t>the</a:t>
            </a:r>
            <a:r>
              <a:rPr lang="tr-TR" sz="1900" dirty="0"/>
              <a:t> rest </a:t>
            </a:r>
            <a:r>
              <a:rPr lang="tr-TR" sz="1900" dirty="0" err="1"/>
              <a:t>were</a:t>
            </a:r>
            <a:r>
              <a:rPr lang="tr-TR" sz="1900" dirty="0"/>
              <a:t> </a:t>
            </a:r>
            <a:r>
              <a:rPr lang="tr-TR" sz="1900" dirty="0" err="1"/>
              <a:t>Christian</a:t>
            </a:r>
            <a:r>
              <a:rPr lang="tr-TR" sz="1900" dirty="0" smtClean="0"/>
              <a:t>. </a:t>
            </a:r>
          </a:p>
          <a:p>
            <a:r>
              <a:rPr lang="tr-TR" sz="1900" dirty="0" smtClean="0"/>
              <a:t>A </a:t>
            </a:r>
            <a:r>
              <a:rPr lang="tr-TR" sz="1900" dirty="0" err="1"/>
              <a:t>few</a:t>
            </a:r>
            <a:r>
              <a:rPr lang="tr-TR" sz="1900" dirty="0"/>
              <a:t> </a:t>
            </a:r>
            <a:r>
              <a:rPr lang="tr-TR" sz="1900" dirty="0" err="1" smtClean="0"/>
              <a:t>Zionist</a:t>
            </a:r>
            <a:r>
              <a:rPr lang="tr-TR" sz="1900" dirty="0" smtClean="0"/>
              <a:t> </a:t>
            </a:r>
            <a:r>
              <a:rPr lang="tr-TR" sz="1900" dirty="0" err="1"/>
              <a:t>Jews</a:t>
            </a:r>
            <a:r>
              <a:rPr lang="tr-TR" sz="1900" dirty="0"/>
              <a:t> </a:t>
            </a:r>
            <a:r>
              <a:rPr lang="tr-TR" sz="1900" dirty="0" err="1"/>
              <a:t>from</a:t>
            </a:r>
            <a:r>
              <a:rPr lang="tr-TR" sz="1900" dirty="0"/>
              <a:t> </a:t>
            </a:r>
            <a:r>
              <a:rPr lang="tr-TR" sz="1900" dirty="0" err="1"/>
              <a:t>outside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Holy</a:t>
            </a:r>
            <a:r>
              <a:rPr lang="tr-TR" sz="1900" dirty="0"/>
              <a:t> Land </a:t>
            </a:r>
            <a:r>
              <a:rPr lang="tr-TR" sz="1900" dirty="0" err="1"/>
              <a:t>decided</a:t>
            </a:r>
            <a:r>
              <a:rPr lang="tr-TR" sz="1900" dirty="0"/>
              <a:t> </a:t>
            </a:r>
            <a:r>
              <a:rPr lang="tr-TR" sz="1900" dirty="0" err="1" smtClean="0"/>
              <a:t>to</a:t>
            </a:r>
            <a:r>
              <a:rPr lang="tr-TR" sz="1900" dirty="0" smtClean="0"/>
              <a:t> </a:t>
            </a:r>
            <a:r>
              <a:rPr lang="tr-TR" sz="1900" dirty="0" err="1"/>
              <a:t>emigrate</a:t>
            </a:r>
            <a:r>
              <a:rPr lang="tr-TR" sz="1900" dirty="0"/>
              <a:t> </a:t>
            </a:r>
            <a:r>
              <a:rPr lang="tr-TR" sz="1900" dirty="0" err="1"/>
              <a:t>to</a:t>
            </a:r>
            <a:r>
              <a:rPr lang="tr-TR" sz="1900" dirty="0"/>
              <a:t> </a:t>
            </a:r>
            <a:r>
              <a:rPr lang="tr-TR" sz="1900" dirty="0" err="1" smtClean="0"/>
              <a:t>Palestine</a:t>
            </a:r>
            <a:r>
              <a:rPr lang="tr-TR" sz="1900" dirty="0"/>
              <a:t>.</a:t>
            </a:r>
            <a:r>
              <a:rPr lang="tr-TR" sz="1900" dirty="0" smtClean="0"/>
              <a:t> </a:t>
            </a:r>
            <a:endParaRPr lang="tr-TR" sz="1900" dirty="0"/>
          </a:p>
          <a:p>
            <a:r>
              <a:rPr lang="tr-TR" sz="1900" dirty="0" err="1" smtClean="0"/>
              <a:t>Zionism</a:t>
            </a:r>
            <a:r>
              <a:rPr lang="tr-TR" sz="1900" dirty="0"/>
              <a:t> </a:t>
            </a:r>
            <a:r>
              <a:rPr lang="tr-TR" sz="1900" dirty="0" smtClean="0"/>
              <a:t>is  </a:t>
            </a:r>
            <a:r>
              <a:rPr lang="tr-TR" sz="1900" dirty="0" err="1"/>
              <a:t>one</a:t>
            </a:r>
            <a:r>
              <a:rPr lang="tr-TR" sz="1900" dirty="0"/>
              <a:t> form of </a:t>
            </a:r>
            <a:r>
              <a:rPr lang="tr-TR" sz="1900" dirty="0" err="1"/>
              <a:t>Jewish</a:t>
            </a:r>
            <a:r>
              <a:rPr lang="tr-TR" sz="1900" dirty="0"/>
              <a:t> </a:t>
            </a:r>
            <a:r>
              <a:rPr lang="tr-TR" sz="1900" dirty="0" err="1"/>
              <a:t>nationalism</a:t>
            </a:r>
            <a:r>
              <a:rPr lang="tr-TR" sz="1900" dirty="0"/>
              <a:t>, </a:t>
            </a:r>
            <a:r>
              <a:rPr lang="tr-TR" sz="1900" dirty="0" err="1"/>
              <a:t>called</a:t>
            </a:r>
            <a:r>
              <a:rPr lang="tr-TR" sz="1900" dirty="0"/>
              <a:t> </a:t>
            </a:r>
            <a:r>
              <a:rPr lang="tr-TR" sz="1900" dirty="0" err="1"/>
              <a:t>for</a:t>
            </a:r>
            <a:r>
              <a:rPr lang="tr-TR" sz="1900" dirty="0"/>
              <a:t> </a:t>
            </a:r>
            <a:r>
              <a:rPr lang="tr-TR" sz="1900" dirty="0" err="1" smtClean="0"/>
              <a:t>the</a:t>
            </a:r>
            <a:r>
              <a:rPr lang="tr-TR" sz="1900" dirty="0" smtClean="0"/>
              <a:t> </a:t>
            </a:r>
            <a:r>
              <a:rPr lang="tr-TR" sz="1900" dirty="0" err="1"/>
              <a:t>return</a:t>
            </a:r>
            <a:r>
              <a:rPr lang="tr-TR" sz="1900" dirty="0"/>
              <a:t> of </a:t>
            </a:r>
            <a:r>
              <a:rPr lang="tr-TR" sz="1900" dirty="0" err="1"/>
              <a:t>Jews</a:t>
            </a:r>
            <a:r>
              <a:rPr lang="tr-TR" sz="1900" dirty="0"/>
              <a:t> </a:t>
            </a:r>
            <a:r>
              <a:rPr lang="tr-TR" sz="1900" dirty="0" err="1"/>
              <a:t>to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Holy</a:t>
            </a:r>
            <a:r>
              <a:rPr lang="tr-TR" sz="1900" dirty="0"/>
              <a:t> Land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re-</a:t>
            </a:r>
            <a:r>
              <a:rPr lang="tr-TR" sz="1900" dirty="0" err="1"/>
              <a:t>establishment</a:t>
            </a:r>
            <a:r>
              <a:rPr lang="tr-TR" sz="1900" dirty="0"/>
              <a:t> of a </a:t>
            </a:r>
            <a:r>
              <a:rPr lang="tr-TR" sz="1900" dirty="0" err="1"/>
              <a:t>Jewish</a:t>
            </a:r>
            <a:r>
              <a:rPr lang="tr-TR" sz="1900" dirty="0"/>
              <a:t> </a:t>
            </a:r>
            <a:r>
              <a:rPr lang="tr-TR" sz="1900" dirty="0" err="1" smtClean="0"/>
              <a:t>homeland</a:t>
            </a:r>
            <a:r>
              <a:rPr lang="tr-TR" sz="1900" dirty="0" smtClean="0"/>
              <a:t>.</a:t>
            </a:r>
          </a:p>
          <a:p>
            <a:endParaRPr lang="tr-TR" sz="1900" dirty="0" smtClean="0"/>
          </a:p>
        </p:txBody>
      </p:sp>
    </p:spTree>
    <p:extLst>
      <p:ext uri="{BB962C8B-B14F-4D97-AF65-F5344CB8AC3E}">
        <p14:creationId xmlns:p14="http://schemas.microsoft.com/office/powerpoint/2010/main" val="2055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1767" y="2373760"/>
            <a:ext cx="4738255" cy="3744407"/>
          </a:xfrm>
        </p:spPr>
        <p:txBody>
          <a:bodyPr>
            <a:noAutofit/>
          </a:bodyPr>
          <a:lstStyle/>
          <a:p>
            <a:r>
              <a:rPr lang="tr-TR" sz="2200" dirty="0" err="1" smtClean="0"/>
              <a:t>Until</a:t>
            </a:r>
            <a:r>
              <a:rPr lang="tr-TR" sz="2200" dirty="0" smtClean="0"/>
              <a:t> 1870s,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Jews</a:t>
            </a:r>
            <a:r>
              <a:rPr lang="tr-TR" sz="2200" dirty="0" smtClean="0"/>
              <a:t> </a:t>
            </a:r>
            <a:r>
              <a:rPr lang="tr-TR" sz="2200" dirty="0" err="1" smtClean="0"/>
              <a:t>lived</a:t>
            </a:r>
            <a:r>
              <a:rPr lang="tr-TR" sz="2200" dirty="0" smtClean="0"/>
              <a:t> </a:t>
            </a:r>
            <a:r>
              <a:rPr lang="tr-TR" sz="2200" dirty="0" err="1" smtClean="0"/>
              <a:t>all</a:t>
            </a:r>
            <a:r>
              <a:rPr lang="tr-TR" sz="2200" dirty="0" smtClean="0"/>
              <a:t> </a:t>
            </a:r>
            <a:r>
              <a:rPr lang="tr-TR" sz="2200" dirty="0" err="1" smtClean="0"/>
              <a:t>across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world</a:t>
            </a:r>
            <a:r>
              <a:rPr lang="tr-TR" sz="2200" dirty="0" smtClean="0"/>
              <a:t> </a:t>
            </a:r>
            <a:r>
              <a:rPr lang="tr-TR" sz="2200" dirty="0" err="1" smtClean="0"/>
              <a:t>including</a:t>
            </a:r>
            <a:r>
              <a:rPr lang="tr-TR" sz="2200" dirty="0" smtClean="0"/>
              <a:t> </a:t>
            </a:r>
            <a:r>
              <a:rPr lang="tr-TR" sz="2200" dirty="0" err="1" smtClean="0"/>
              <a:t>Africa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South </a:t>
            </a:r>
            <a:r>
              <a:rPr lang="tr-TR" sz="2200" dirty="0" err="1" smtClean="0"/>
              <a:t>America</a:t>
            </a:r>
            <a:endParaRPr lang="tr-TR" sz="2200" dirty="0" smtClean="0"/>
          </a:p>
          <a:p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nationalist</a:t>
            </a:r>
            <a:r>
              <a:rPr lang="tr-TR" sz="2200" dirty="0" smtClean="0"/>
              <a:t> </a:t>
            </a:r>
            <a:r>
              <a:rPr lang="tr-TR" sz="2200" dirty="0" err="1" smtClean="0"/>
              <a:t>ideology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decline</a:t>
            </a:r>
            <a:r>
              <a:rPr lang="tr-TR" sz="2200" dirty="0" smtClean="0"/>
              <a:t> of </a:t>
            </a:r>
            <a:r>
              <a:rPr lang="tr-TR" sz="2200" dirty="0" err="1" smtClean="0"/>
              <a:t>Ottoman</a:t>
            </a:r>
            <a:r>
              <a:rPr lang="tr-TR" sz="2200" dirty="0" smtClean="0"/>
              <a:t> </a:t>
            </a:r>
            <a:r>
              <a:rPr lang="tr-TR" sz="2200" dirty="0" err="1" smtClean="0"/>
              <a:t>Empire</a:t>
            </a:r>
            <a:r>
              <a:rPr lang="tr-TR" sz="2200" dirty="0" smtClean="0"/>
              <a:t> </a:t>
            </a:r>
            <a:r>
              <a:rPr lang="tr-TR" sz="2200" dirty="0" err="1" smtClean="0"/>
              <a:t>grew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idea of </a:t>
            </a:r>
            <a:r>
              <a:rPr lang="tr-TR" sz="2200" dirty="0" err="1" smtClean="0"/>
              <a:t>returning</a:t>
            </a:r>
            <a:r>
              <a:rPr lang="tr-TR" sz="2200" dirty="0" smtClean="0"/>
              <a:t> </a:t>
            </a:r>
            <a:r>
              <a:rPr lang="tr-TR" sz="2200" dirty="0" err="1" smtClean="0"/>
              <a:t>homeland</a:t>
            </a:r>
            <a:r>
              <a:rPr lang="tr-TR" sz="2200" dirty="0" smtClean="0"/>
              <a:t>, </a:t>
            </a:r>
            <a:r>
              <a:rPr lang="tr-TR" sz="2200" dirty="0" err="1" smtClean="0"/>
              <a:t>Palestine</a:t>
            </a:r>
            <a:r>
              <a:rPr lang="tr-TR" sz="2200" dirty="0" smtClean="0"/>
              <a:t> </a:t>
            </a:r>
            <a:r>
              <a:rPr lang="tr-TR" sz="2200" dirty="0" err="1" smtClean="0"/>
              <a:t>amongst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Jewish</a:t>
            </a:r>
            <a:r>
              <a:rPr lang="tr-TR" sz="2200" dirty="0" smtClean="0"/>
              <a:t> </a:t>
            </a:r>
            <a:r>
              <a:rPr lang="tr-TR" sz="2200" dirty="0" err="1" smtClean="0"/>
              <a:t>people</a:t>
            </a:r>
            <a:r>
              <a:rPr lang="tr-TR" sz="2200" dirty="0" smtClean="0"/>
              <a:t>.</a:t>
            </a:r>
          </a:p>
          <a:p>
            <a:r>
              <a:rPr lang="tr-TR" sz="2200" dirty="0" err="1" smtClean="0"/>
              <a:t>For</a:t>
            </a:r>
            <a:r>
              <a:rPr lang="tr-TR" sz="2200" dirty="0" smtClean="0"/>
              <a:t> </a:t>
            </a:r>
            <a:r>
              <a:rPr lang="tr-TR" sz="2200" dirty="0" err="1" smtClean="0"/>
              <a:t>Sionist</a:t>
            </a:r>
            <a:r>
              <a:rPr lang="tr-TR" sz="2200" dirty="0" smtClean="0"/>
              <a:t> </a:t>
            </a:r>
            <a:r>
              <a:rPr lang="tr-TR" sz="2200" dirty="0" err="1" smtClean="0"/>
              <a:t>ideology</a:t>
            </a:r>
            <a:r>
              <a:rPr lang="tr-TR" sz="2200" dirty="0" smtClean="0"/>
              <a:t>, a </a:t>
            </a:r>
            <a:r>
              <a:rPr lang="tr-TR" sz="2200" dirty="0" err="1" smtClean="0"/>
              <a:t>Hungarian</a:t>
            </a:r>
            <a:r>
              <a:rPr lang="tr-TR" sz="2200" dirty="0" smtClean="0"/>
              <a:t> </a:t>
            </a:r>
            <a:r>
              <a:rPr lang="tr-TR" sz="2200" dirty="0" err="1" smtClean="0"/>
              <a:t>Jew</a:t>
            </a:r>
            <a:r>
              <a:rPr lang="tr-TR" sz="2200" dirty="0" smtClean="0"/>
              <a:t>  </a:t>
            </a:r>
            <a:r>
              <a:rPr lang="tr-TR" sz="2200" dirty="0" err="1" smtClean="0"/>
              <a:t>Theodor</a:t>
            </a:r>
            <a:r>
              <a:rPr lang="tr-TR" sz="2200" dirty="0" smtClean="0"/>
              <a:t> </a:t>
            </a:r>
            <a:r>
              <a:rPr lang="tr-TR" sz="2200" dirty="0" err="1" smtClean="0"/>
              <a:t>Herzl</a:t>
            </a:r>
            <a:r>
              <a:rPr lang="tr-TR" sz="2200" dirty="0" smtClean="0"/>
              <a:t> </a:t>
            </a:r>
            <a:r>
              <a:rPr lang="tr-TR" sz="2200" dirty="0" err="1" smtClean="0"/>
              <a:t>writes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book</a:t>
            </a:r>
            <a:r>
              <a:rPr lang="tr-TR" sz="2200" dirty="0" smtClean="0"/>
              <a:t> “</a:t>
            </a:r>
            <a:r>
              <a:rPr lang="tr-TR" sz="2200" dirty="0" err="1" smtClean="0"/>
              <a:t>Jewish</a:t>
            </a:r>
            <a:r>
              <a:rPr lang="tr-TR" sz="2200" dirty="0" smtClean="0"/>
              <a:t> </a:t>
            </a:r>
            <a:r>
              <a:rPr lang="tr-TR" sz="2200" dirty="0" err="1" smtClean="0"/>
              <a:t>State</a:t>
            </a:r>
            <a:r>
              <a:rPr lang="tr-TR" sz="2200" dirty="0" smtClean="0"/>
              <a:t>/</a:t>
            </a:r>
            <a:r>
              <a:rPr lang="tr-TR" sz="2200" dirty="0" err="1" smtClean="0"/>
              <a:t>Juden</a:t>
            </a:r>
            <a:r>
              <a:rPr lang="tr-TR" sz="2200" dirty="0" smtClean="0"/>
              <a:t> </a:t>
            </a:r>
            <a:r>
              <a:rPr lang="tr-TR" sz="2200" dirty="0" err="1" smtClean="0"/>
              <a:t>Staat</a:t>
            </a:r>
            <a:r>
              <a:rPr lang="tr-TR" sz="2200" dirty="0" smtClean="0"/>
              <a:t>”. (1896)</a:t>
            </a:r>
            <a:endParaRPr lang="tr-TR" sz="2200" dirty="0"/>
          </a:p>
        </p:txBody>
      </p:sp>
      <p:pic>
        <p:nvPicPr>
          <p:cNvPr id="4" name="Picture 4" descr="Theodor Herzl 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5534" y="2310938"/>
            <a:ext cx="2892829" cy="4106458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Sionizm</a:t>
            </a:r>
            <a:r>
              <a:rPr lang="tr-TR" dirty="0" smtClean="0"/>
              <a:t>/</a:t>
            </a:r>
            <a:r>
              <a:rPr lang="tr-TR" dirty="0" err="1" smtClean="0"/>
              <a:t>Theodor</a:t>
            </a:r>
            <a:r>
              <a:rPr lang="tr-TR" dirty="0" smtClean="0"/>
              <a:t> </a:t>
            </a:r>
            <a:r>
              <a:rPr lang="tr-TR" dirty="0" err="1" smtClean="0"/>
              <a:t>Herzl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(1860-1904)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21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Sionizm</a:t>
            </a:r>
            <a:r>
              <a:rPr lang="tr-TR" dirty="0"/>
              <a:t>/</a:t>
            </a:r>
            <a:r>
              <a:rPr lang="tr-TR" dirty="0" err="1"/>
              <a:t>Theodor</a:t>
            </a:r>
            <a:r>
              <a:rPr lang="tr-TR" dirty="0"/>
              <a:t> </a:t>
            </a:r>
            <a:r>
              <a:rPr lang="tr-TR" dirty="0" err="1"/>
              <a:t>Herzl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(1860-1904)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698268" y="2373759"/>
            <a:ext cx="7697587" cy="4043665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1897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Congress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held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Theodor</a:t>
            </a:r>
            <a:r>
              <a:rPr lang="tr-TR" dirty="0" smtClean="0"/>
              <a:t> </a:t>
            </a:r>
            <a:r>
              <a:rPr lang="tr-TR" dirty="0" err="1" smtClean="0"/>
              <a:t>Herzl</a:t>
            </a:r>
            <a:r>
              <a:rPr lang="tr-TR" dirty="0" smtClean="0"/>
              <a:t> in Basel </a:t>
            </a:r>
            <a:r>
              <a:rPr lang="tr-TR" dirty="0" err="1" smtClean="0"/>
              <a:t>Switzerland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Congress</a:t>
            </a:r>
            <a:r>
              <a:rPr lang="tr-TR" dirty="0" smtClean="0"/>
              <a:t> </a:t>
            </a:r>
            <a:r>
              <a:rPr lang="tr-TR" dirty="0" err="1" smtClean="0"/>
              <a:t>Herzl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; «</a:t>
            </a:r>
            <a:r>
              <a:rPr lang="tr-TR" dirty="0" err="1" smtClean="0"/>
              <a:t>Today</a:t>
            </a:r>
            <a:r>
              <a:rPr lang="tr-TR" dirty="0" smtClean="0"/>
              <a:t> I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, </a:t>
            </a:r>
            <a:r>
              <a:rPr lang="tr-TR" dirty="0" err="1" smtClean="0"/>
              <a:t>this</a:t>
            </a:r>
            <a:r>
              <a:rPr lang="tr-TR" dirty="0" smtClean="0"/>
              <a:t> is a </a:t>
            </a:r>
            <a:r>
              <a:rPr lang="tr-TR" dirty="0" err="1" smtClean="0"/>
              <a:t>reality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prove</a:t>
            </a:r>
            <a:r>
              <a:rPr lang="tr-TR" dirty="0" smtClean="0"/>
              <a:t> </a:t>
            </a:r>
            <a:r>
              <a:rPr lang="tr-TR" dirty="0" err="1" smtClean="0"/>
              <a:t>itself</a:t>
            </a:r>
            <a:r>
              <a:rPr lang="tr-TR" dirty="0" smtClean="0"/>
              <a:t> in 5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in 50 </a:t>
            </a:r>
            <a:r>
              <a:rPr lang="tr-TR" dirty="0" err="1" smtClean="0"/>
              <a:t>years</a:t>
            </a:r>
            <a:r>
              <a:rPr lang="tr-TR" dirty="0" smtClean="0"/>
              <a:t>." </a:t>
            </a:r>
          </a:p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Congress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borders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roughly</a:t>
            </a:r>
            <a:r>
              <a:rPr lang="tr-TR" dirty="0" smtClean="0"/>
              <a:t> </a:t>
            </a:r>
            <a:r>
              <a:rPr lang="tr-TR" dirty="0" err="1" smtClean="0"/>
              <a:t>plotted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Congress</a:t>
            </a:r>
            <a:r>
              <a:rPr lang="tr-TR" dirty="0" smtClean="0"/>
              <a:t>, </a:t>
            </a:r>
            <a:r>
              <a:rPr lang="tr-TR" dirty="0" err="1" smtClean="0"/>
              <a:t>Herzl</a:t>
            </a:r>
            <a:r>
              <a:rPr lang="tr-TR" dirty="0" smtClean="0"/>
              <a:t> 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elected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Chairman</a:t>
            </a:r>
            <a:r>
              <a:rPr lang="tr-TR" dirty="0" smtClean="0"/>
              <a:t> of World </a:t>
            </a:r>
            <a:r>
              <a:rPr lang="tr-TR" dirty="0" err="1" smtClean="0"/>
              <a:t>Sionist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Herzl </a:t>
            </a:r>
            <a:r>
              <a:rPr lang="en-US" dirty="0"/>
              <a:t>himself </a:t>
            </a:r>
            <a:r>
              <a:rPr lang="en-US" dirty="0" smtClean="0"/>
              <a:t>worked </a:t>
            </a:r>
            <a:r>
              <a:rPr lang="en-US" dirty="0"/>
              <a:t>to internationalize Zionism until he </a:t>
            </a:r>
            <a:r>
              <a:rPr lang="en-US" dirty="0" smtClean="0"/>
              <a:t>died </a:t>
            </a:r>
            <a:r>
              <a:rPr lang="en-US" dirty="0"/>
              <a:t>in 1904</a:t>
            </a:r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First </a:t>
            </a:r>
            <a:r>
              <a:rPr lang="tr-TR" dirty="0" err="1" smtClean="0"/>
              <a:t>Steps</a:t>
            </a:r>
            <a:r>
              <a:rPr lang="tr-TR" dirty="0" smtClean="0"/>
              <a:t> of </a:t>
            </a:r>
            <a:r>
              <a:rPr lang="tr-TR" dirty="0" err="1" smtClean="0"/>
              <a:t>Sionism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698268" y="2373759"/>
            <a:ext cx="8049947" cy="4043665"/>
          </a:xfrm>
        </p:spPr>
        <p:txBody>
          <a:bodyPr>
            <a:noAutofit/>
          </a:bodyPr>
          <a:lstStyle/>
          <a:p>
            <a:r>
              <a:rPr lang="en-US" sz="2000" dirty="0" smtClean="0"/>
              <a:t>Over </a:t>
            </a:r>
            <a:r>
              <a:rPr lang="en-US" sz="2000" dirty="0"/>
              <a:t>the next few decades, Zionism moved on two fronts. </a:t>
            </a:r>
            <a:endParaRPr lang="tr-TR" sz="2000" dirty="0" smtClean="0"/>
          </a:p>
          <a:p>
            <a:r>
              <a:rPr lang="en-US" sz="2000" dirty="0" smtClean="0"/>
              <a:t>In Europe </a:t>
            </a:r>
            <a:r>
              <a:rPr lang="en-US" sz="2000" dirty="0"/>
              <a:t>and other capitals, Zionist leaders sought statehood through diplomacy. </a:t>
            </a:r>
            <a:endParaRPr lang="tr-TR" sz="2000" dirty="0" smtClean="0"/>
          </a:p>
          <a:p>
            <a:r>
              <a:rPr lang="en-US" sz="2000" dirty="0" smtClean="0"/>
              <a:t>On </a:t>
            </a:r>
            <a:r>
              <a:rPr lang="en-US" sz="2000" dirty="0"/>
              <a:t>the </a:t>
            </a:r>
            <a:r>
              <a:rPr lang="en-US" sz="2000" dirty="0" smtClean="0"/>
              <a:t>ground </a:t>
            </a:r>
            <a:r>
              <a:rPr lang="en-US" sz="2000" dirty="0"/>
              <a:t>in the Holy Land, Zionists built new communities, bought land, welcomed new </a:t>
            </a:r>
            <a:r>
              <a:rPr lang="en-US" sz="2000" dirty="0" smtClean="0"/>
              <a:t>immigrants</a:t>
            </a:r>
            <a:r>
              <a:rPr lang="tr-TR" sz="2000" dirty="0" smtClean="0"/>
              <a:t>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emphasized </a:t>
            </a:r>
            <a:r>
              <a:rPr lang="en-US" sz="2000" dirty="0"/>
              <a:t>Jewish labor and agriculture. </a:t>
            </a:r>
            <a:endParaRPr lang="tr-TR" sz="2000" dirty="0" smtClean="0"/>
          </a:p>
          <a:p>
            <a:r>
              <a:rPr lang="en-US" sz="2000" dirty="0" err="1" smtClean="0"/>
              <a:t>Chaim</a:t>
            </a:r>
            <a:r>
              <a:rPr lang="en-US" sz="2000" dirty="0" smtClean="0"/>
              <a:t> </a:t>
            </a:r>
            <a:r>
              <a:rPr lang="en-US" sz="2000" dirty="0"/>
              <a:t>Weizmann later </a:t>
            </a:r>
            <a:r>
              <a:rPr lang="en-US" sz="2000" dirty="0" smtClean="0"/>
              <a:t>symbolize</a:t>
            </a:r>
            <a:r>
              <a:rPr lang="tr-TR" sz="2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this international diplomatic </a:t>
            </a:r>
            <a:r>
              <a:rPr lang="en-US" sz="2000" dirty="0" smtClean="0"/>
              <a:t>route</a:t>
            </a:r>
            <a:r>
              <a:rPr lang="en-US" sz="2000" dirty="0"/>
              <a:t>. </a:t>
            </a:r>
            <a:endParaRPr lang="tr-TR" sz="2000" dirty="0" smtClean="0"/>
          </a:p>
          <a:p>
            <a:r>
              <a:rPr lang="en-US" sz="2000" dirty="0" smtClean="0"/>
              <a:t>Over </a:t>
            </a:r>
            <a:r>
              <a:rPr lang="en-US" sz="2000" dirty="0"/>
              <a:t>time, David Ben </a:t>
            </a:r>
            <a:r>
              <a:rPr lang="en-US" sz="2000" dirty="0" err="1"/>
              <a:t>Gurion</a:t>
            </a:r>
            <a:r>
              <a:rPr lang="en-US" sz="2000" dirty="0"/>
              <a:t> emerged as the leader of </a:t>
            </a:r>
            <a:r>
              <a:rPr lang="en-US" sz="2000" dirty="0" smtClean="0"/>
              <a:t>Jewish presence in </a:t>
            </a:r>
            <a:r>
              <a:rPr lang="en-US" sz="2000" dirty="0"/>
              <a:t>Palestine. </a:t>
            </a:r>
            <a:endParaRPr lang="tr-TR" sz="2000" dirty="0" smtClean="0"/>
          </a:p>
          <a:p>
            <a:r>
              <a:rPr lang="en-US" sz="2000" dirty="0" smtClean="0"/>
              <a:t>He </a:t>
            </a:r>
            <a:r>
              <a:rPr lang="en-US" sz="2000" dirty="0"/>
              <a:t>later became Israel’s first and longest-serving </a:t>
            </a:r>
            <a:r>
              <a:rPr lang="en-US" sz="2000" dirty="0" smtClean="0"/>
              <a:t>prime </a:t>
            </a:r>
            <a:r>
              <a:rPr lang="en-US" sz="2000" dirty="0"/>
              <a:t>minister.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36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96672"/>
            <a:ext cx="6798734" cy="1303867"/>
          </a:xfrm>
        </p:spPr>
        <p:txBody>
          <a:bodyPr/>
          <a:lstStyle/>
          <a:p>
            <a:pPr algn="ctr" eaLnBrk="1" hangingPunct="1"/>
            <a:r>
              <a:rPr lang="tr-TR" altLang="tr-TR" sz="3200" dirty="0" smtClean="0"/>
              <a:t>Main Source </a:t>
            </a:r>
            <a:r>
              <a:rPr lang="tr-TR" altLang="tr-TR" sz="3200" dirty="0" err="1" smtClean="0"/>
              <a:t>for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the</a:t>
            </a:r>
            <a:r>
              <a:rPr lang="tr-TR" altLang="tr-TR" sz="3200" dirty="0" smtClean="0"/>
              <a:t> Course</a:t>
            </a:r>
            <a:br>
              <a:rPr lang="tr-TR" altLang="tr-TR" sz="3200" dirty="0" smtClean="0"/>
            </a:br>
            <a:r>
              <a:rPr lang="tr-TR" altLang="tr-TR" sz="3200" dirty="0" err="1" smtClean="0"/>
              <a:t>Pages</a:t>
            </a:r>
            <a:r>
              <a:rPr lang="tr-TR" altLang="tr-TR" sz="3200" dirty="0" smtClean="0"/>
              <a:t>: 62-84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2017713"/>
            <a:ext cx="6513512" cy="43640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40005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73238"/>
            <a:ext cx="66294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17056"/>
          <a:stretch>
            <a:fillRect/>
          </a:stretch>
        </p:blipFill>
        <p:spPr bwMode="auto">
          <a:xfrm>
            <a:off x="5508625" y="1773238"/>
            <a:ext cx="23764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First </a:t>
            </a:r>
            <a:r>
              <a:rPr lang="tr-TR" dirty="0" err="1" smtClean="0"/>
              <a:t>Steps</a:t>
            </a:r>
            <a:r>
              <a:rPr lang="tr-TR" dirty="0" smtClean="0"/>
              <a:t> of </a:t>
            </a:r>
            <a:r>
              <a:rPr lang="tr-TR" dirty="0" err="1" smtClean="0"/>
              <a:t>Sionism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698268" y="2373759"/>
            <a:ext cx="8049947" cy="4043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Zionist diplomats scored a major victory on November 2, </a:t>
            </a:r>
            <a:r>
              <a:rPr lang="en-US" dirty="0" smtClean="0"/>
              <a:t>1917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Lord </a:t>
            </a:r>
            <a:r>
              <a:rPr lang="en-US" dirty="0"/>
              <a:t>Arthur J. </a:t>
            </a:r>
            <a:r>
              <a:rPr lang="en-US" dirty="0" smtClean="0"/>
              <a:t>Balfour</a:t>
            </a:r>
            <a:r>
              <a:rPr lang="en-US" dirty="0"/>
              <a:t>, the British Foreign Secretary, wrote </a:t>
            </a:r>
            <a:r>
              <a:rPr lang="tr-TR" dirty="0" smtClean="0"/>
              <a:t>a </a:t>
            </a:r>
            <a:r>
              <a:rPr lang="tr-TR" dirty="0" err="1" smtClean="0"/>
              <a:t>letter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Lord Rothschild, a Jewish </a:t>
            </a:r>
            <a:r>
              <a:rPr lang="en-US" dirty="0" smtClean="0"/>
              <a:t>leader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This statement</a:t>
            </a:r>
            <a:r>
              <a:rPr lang="en-US" dirty="0"/>
              <a:t>, known as the </a:t>
            </a:r>
            <a:r>
              <a:rPr lang="en-US" b="1" dirty="0"/>
              <a:t>Balfour Declaration</a:t>
            </a:r>
            <a:r>
              <a:rPr lang="en-US" dirty="0"/>
              <a:t>, clearly privileged the Zionist cause over the </a:t>
            </a:r>
            <a:r>
              <a:rPr lang="en-US" dirty="0" smtClean="0"/>
              <a:t>rights </a:t>
            </a:r>
            <a:r>
              <a:rPr lang="en-US" dirty="0"/>
              <a:t>of the Arab inhabitants of Palestine.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4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3321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Balfour</a:t>
            </a:r>
            <a:r>
              <a:rPr lang="tr-TR" dirty="0" smtClean="0"/>
              <a:t> </a:t>
            </a:r>
            <a:r>
              <a:rPr lang="tr-TR" dirty="0" err="1" smtClean="0"/>
              <a:t>Declaration</a:t>
            </a:r>
            <a:r>
              <a:rPr lang="tr-TR" dirty="0" smtClean="0"/>
              <a:t>-1917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8393" y="2490135"/>
            <a:ext cx="4880210" cy="3444997"/>
          </a:xfrm>
        </p:spPr>
        <p:txBody>
          <a:bodyPr>
            <a:noAutofit/>
          </a:bodyPr>
          <a:lstStyle/>
          <a:p>
            <a:r>
              <a:rPr lang="tr-TR" b="1" dirty="0" smtClean="0"/>
              <a:t>«</a:t>
            </a:r>
            <a:r>
              <a:rPr lang="tr-TR" dirty="0" smtClean="0"/>
              <a:t> Her </a:t>
            </a:r>
            <a:r>
              <a:rPr lang="tr-TR" dirty="0" err="1" smtClean="0"/>
              <a:t>Majestie’s</a:t>
            </a:r>
            <a:r>
              <a:rPr lang="tr-TR" dirty="0" smtClean="0"/>
              <a:t> </a:t>
            </a:r>
            <a:r>
              <a:rPr lang="tr-TR" dirty="0" err="1" smtClean="0"/>
              <a:t>Government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Jews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homeland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civil</a:t>
            </a:r>
            <a:r>
              <a:rPr lang="tr-TR" dirty="0" smtClean="0"/>
              <a:t> </a:t>
            </a:r>
            <a:r>
              <a:rPr lang="tr-TR" dirty="0" err="1" smtClean="0"/>
              <a:t>rights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religious</a:t>
            </a:r>
            <a:r>
              <a:rPr lang="tr-TR" dirty="0" smtClean="0"/>
              <a:t> </a:t>
            </a:r>
            <a:r>
              <a:rPr lang="tr-TR" dirty="0" err="1" smtClean="0"/>
              <a:t>rights</a:t>
            </a:r>
            <a:r>
              <a:rPr lang="tr-TR" dirty="0" smtClean="0"/>
              <a:t> of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guarrantie</a:t>
            </a:r>
            <a:r>
              <a:rPr lang="tr-TR" dirty="0" smtClean="0"/>
              <a:t>.</a:t>
            </a:r>
            <a:r>
              <a:rPr lang="tr-TR" b="1" dirty="0" smtClean="0"/>
              <a:t>»</a:t>
            </a:r>
            <a:endParaRPr lang="tr-TR" dirty="0"/>
          </a:p>
        </p:txBody>
      </p:sp>
      <p:pic>
        <p:nvPicPr>
          <p:cNvPr id="43010" name="Picture 2" descr="British Wheelings and Dealings &lt;ul&gt;&lt;li&gt;Jews- Balfour Declaration:  &lt;/li&gt;&lt;/ul&gt;&lt;ul&gt;&lt;li&gt;His Majesty’s Government views with f..."/>
          <p:cNvPicPr>
            <a:picLocks noChangeAspect="1" noChangeArrowheads="1"/>
          </p:cNvPicPr>
          <p:nvPr/>
        </p:nvPicPr>
        <p:blipFill>
          <a:blip r:embed="rId2"/>
          <a:srcRect l="50916" t="28146" r="7716"/>
          <a:stretch>
            <a:fillRect/>
          </a:stretch>
        </p:blipFill>
        <p:spPr bwMode="auto">
          <a:xfrm>
            <a:off x="5570806" y="2335237"/>
            <a:ext cx="3108960" cy="404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/>
          </a:bodyPr>
          <a:lstStyle/>
          <a:p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Immigration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1767" y="2373760"/>
            <a:ext cx="8229600" cy="3744407"/>
          </a:xfrm>
        </p:spPr>
        <p:txBody>
          <a:bodyPr>
            <a:noAutofit/>
          </a:bodyPr>
          <a:lstStyle/>
          <a:p>
            <a:r>
              <a:rPr lang="tr-TR" dirty="0" err="1" smtClean="0"/>
              <a:t>Until</a:t>
            </a:r>
            <a:r>
              <a:rPr lang="tr-TR" dirty="0" smtClean="0"/>
              <a:t> 1917 World </a:t>
            </a:r>
            <a:r>
              <a:rPr lang="tr-TR" dirty="0" err="1" smtClean="0"/>
              <a:t>Zionist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/WZO has </a:t>
            </a:r>
            <a:r>
              <a:rPr lang="tr-TR" dirty="0" err="1" smtClean="0"/>
              <a:t>supported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 </a:t>
            </a:r>
            <a:r>
              <a:rPr lang="tr-TR" dirty="0" err="1" smtClean="0"/>
              <a:t>immigrations</a:t>
            </a:r>
            <a:r>
              <a:rPr lang="tr-TR" dirty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Palestine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WTO has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funds</a:t>
            </a:r>
            <a:r>
              <a:rPr lang="tr-TR" dirty="0" smtClean="0"/>
              <a:t>;</a:t>
            </a:r>
          </a:p>
          <a:p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Fund</a:t>
            </a:r>
            <a:r>
              <a:rPr lang="tr-TR" dirty="0" smtClean="0"/>
              <a:t> (1901 – </a:t>
            </a:r>
            <a:r>
              <a:rPr lang="tr-TR" dirty="0" err="1" smtClean="0"/>
              <a:t>Purchase</a:t>
            </a:r>
            <a:r>
              <a:rPr lang="tr-TR" dirty="0" smtClean="0"/>
              <a:t> of Land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Settlements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r>
              <a:rPr lang="tr-TR" dirty="0" smtClean="0"/>
              <a:t>) </a:t>
            </a:r>
          </a:p>
          <a:p>
            <a:r>
              <a:rPr lang="tr-TR" dirty="0" smtClean="0"/>
              <a:t>British-</a:t>
            </a:r>
            <a:r>
              <a:rPr lang="tr-TR" dirty="0" err="1" smtClean="0"/>
              <a:t>Palestine</a:t>
            </a:r>
            <a:r>
              <a:rPr lang="tr-TR" dirty="0" smtClean="0"/>
              <a:t> Bank (1903 – </a:t>
            </a:r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tr-TR" dirty="0" err="1" smtClean="0"/>
              <a:t>credit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Agriculture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Farmers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 smtClean="0"/>
          </a:p>
          <a:p>
            <a:r>
              <a:rPr lang="tr-TR" dirty="0" err="1" smtClean="0"/>
              <a:t>Until</a:t>
            </a:r>
            <a:r>
              <a:rPr lang="tr-TR" dirty="0" smtClean="0"/>
              <a:t> 1942 “</a:t>
            </a:r>
            <a:r>
              <a:rPr lang="tr-TR" dirty="0" err="1" smtClean="0"/>
              <a:t>Israel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” has not </a:t>
            </a:r>
            <a:r>
              <a:rPr lang="tr-TR" dirty="0" err="1" smtClean="0"/>
              <a:t>been</a:t>
            </a:r>
            <a:r>
              <a:rPr lang="tr-TR" dirty="0" smtClean="0"/>
              <a:t> put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3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503188"/>
            <a:ext cx="6798734" cy="1090086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Jewish</a:t>
            </a:r>
            <a:r>
              <a:rPr lang="tr-TR" sz="3200" dirty="0" smtClean="0"/>
              <a:t> </a:t>
            </a:r>
            <a:r>
              <a:rPr lang="tr-TR" sz="3200" dirty="0" err="1" smtClean="0"/>
              <a:t>Immigration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Palestine</a:t>
            </a:r>
            <a:endParaRPr lang="tr-TR" sz="32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644433"/>
              </p:ext>
            </p:extLst>
          </p:nvPr>
        </p:nvGraphicFramePr>
        <p:xfrm>
          <a:off x="1207700" y="1610330"/>
          <a:ext cx="7132323" cy="3740728"/>
        </p:xfrm>
        <a:graphic>
          <a:graphicData uri="http://schemas.openxmlformats.org/drawingml/2006/table">
            <a:tbl>
              <a:tblPr/>
              <a:tblGrid>
                <a:gridCol w="96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4182">
                <a:tc gridSpan="5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81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r>
                        <a:rPr lang="tr-TR" sz="1600" b="1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Muslims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Jews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Christians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486.177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83.790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71.464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7.617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493.147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174.606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88.907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10.101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906.551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474.102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125.413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12.881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1946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1.076.783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608.225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145.063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15.488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Riots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Immigrations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81148" y="2373760"/>
            <a:ext cx="7647710" cy="3744407"/>
          </a:xfrm>
        </p:spPr>
        <p:txBody>
          <a:bodyPr>
            <a:no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/>
              <a:t>1881-1948, the Jewish community, </a:t>
            </a:r>
            <a:r>
              <a:rPr lang="en-US" sz="2000" dirty="0" smtClean="0"/>
              <a:t>was </a:t>
            </a:r>
            <a:r>
              <a:rPr lang="en-US" sz="2000" dirty="0"/>
              <a:t>much more effective </a:t>
            </a:r>
            <a:r>
              <a:rPr lang="tr-TR" sz="2000" dirty="0" smtClean="0"/>
              <a:t> </a:t>
            </a:r>
            <a:r>
              <a:rPr lang="en-US" sz="2000" dirty="0" smtClean="0"/>
              <a:t>than </a:t>
            </a:r>
            <a:r>
              <a:rPr lang="en-US" sz="2000" dirty="0"/>
              <a:t>the Arab side at building state-like institutions. </a:t>
            </a:r>
            <a:endParaRPr lang="tr-TR" sz="2000" dirty="0" smtClean="0"/>
          </a:p>
          <a:p>
            <a:r>
              <a:rPr lang="en-US" sz="2000" dirty="0" smtClean="0"/>
              <a:t>For </a:t>
            </a:r>
            <a:r>
              <a:rPr lang="en-US" sz="2000" dirty="0"/>
              <a:t>instance, the Jewish Agency </a:t>
            </a:r>
            <a:r>
              <a:rPr lang="en-US" sz="2000" dirty="0" smtClean="0"/>
              <a:t>functioned </a:t>
            </a:r>
            <a:r>
              <a:rPr lang="en-US" sz="2000" dirty="0"/>
              <a:t>as a quasi-government. </a:t>
            </a:r>
            <a:endParaRPr lang="tr-TR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Jewish National Fund raised capital </a:t>
            </a:r>
            <a:r>
              <a:rPr lang="en-US" sz="2000" dirty="0" smtClean="0"/>
              <a:t>to </a:t>
            </a:r>
            <a:r>
              <a:rPr lang="en-US" sz="2000" dirty="0"/>
              <a:t>purchase land, often from </a:t>
            </a:r>
            <a:r>
              <a:rPr lang="en-US" sz="2000" dirty="0" smtClean="0"/>
              <a:t>Arab </a:t>
            </a:r>
            <a:r>
              <a:rPr lang="en-US" sz="2000" dirty="0"/>
              <a:t>landowners, for Jewish settlement. </a:t>
            </a:r>
            <a:endParaRPr lang="tr-TR" sz="2000" dirty="0" smtClean="0"/>
          </a:p>
          <a:p>
            <a:r>
              <a:rPr lang="en-US" sz="2000" dirty="0" smtClean="0"/>
              <a:t>Tel </a:t>
            </a:r>
            <a:r>
              <a:rPr lang="en-US" sz="2000" dirty="0"/>
              <a:t>Aviv, established in 1909, rapidly became an urban center of Jewish life, and Jews </a:t>
            </a:r>
            <a:r>
              <a:rPr lang="en-US" sz="2000" dirty="0" smtClean="0"/>
              <a:t>established </a:t>
            </a:r>
            <a:r>
              <a:rPr lang="en-US" sz="2000" dirty="0"/>
              <a:t>many agricultural collectives called kibbutzim. </a:t>
            </a:r>
            <a:endParaRPr lang="tr-TR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Arab side was less organized and more reactive. </a:t>
            </a:r>
            <a:endParaRPr lang="tr-TR" sz="2000" dirty="0" smtClean="0"/>
          </a:p>
          <a:p>
            <a:r>
              <a:rPr lang="en-US" sz="2000" dirty="0" smtClean="0"/>
              <a:t>Arab </a:t>
            </a:r>
            <a:r>
              <a:rPr lang="en-US" sz="2000" dirty="0"/>
              <a:t>leadership was </a:t>
            </a:r>
            <a:r>
              <a:rPr lang="en-US" sz="2000" dirty="0" smtClean="0"/>
              <a:t>usually </a:t>
            </a:r>
            <a:r>
              <a:rPr lang="en-US" sz="2000" dirty="0"/>
              <a:t>based on family and clan ties rather than on political and ideological factors as </a:t>
            </a:r>
            <a:r>
              <a:rPr lang="en-US" sz="2000" dirty="0" smtClean="0"/>
              <a:t>among </a:t>
            </a:r>
            <a:r>
              <a:rPr lang="en-US" sz="2000" dirty="0"/>
              <a:t>the Zionist leaders.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725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Riots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Immigrations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81148" y="2373760"/>
            <a:ext cx="7647710" cy="3744407"/>
          </a:xfrm>
        </p:spPr>
        <p:txBody>
          <a:bodyPr>
            <a:noAutofit/>
          </a:bodyPr>
          <a:lstStyle/>
          <a:p>
            <a:r>
              <a:rPr lang="tr-TR" dirty="0" smtClean="0"/>
              <a:t>British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immigration</a:t>
            </a:r>
            <a:r>
              <a:rPr lang="tr-TR" dirty="0" smtClean="0"/>
              <a:t> of </a:t>
            </a:r>
            <a:r>
              <a:rPr lang="tr-TR" dirty="0" err="1" smtClean="0"/>
              <a:t>Jews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Palestine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Jews</a:t>
            </a:r>
            <a:r>
              <a:rPr lang="tr-TR" dirty="0" smtClean="0"/>
              <a:t> </a:t>
            </a:r>
            <a:r>
              <a:rPr lang="tr-TR" dirty="0" err="1" smtClean="0"/>
              <a:t>bought</a:t>
            </a:r>
            <a:r>
              <a:rPr lang="tr-TR" dirty="0" smtClean="0"/>
              <a:t> </a:t>
            </a:r>
            <a:r>
              <a:rPr lang="tr-TR" dirty="0" err="1" smtClean="0"/>
              <a:t>huge</a:t>
            </a:r>
            <a:r>
              <a:rPr lang="tr-TR" dirty="0" smtClean="0"/>
              <a:t> </a:t>
            </a:r>
            <a:r>
              <a:rPr lang="tr-TR" dirty="0" err="1" smtClean="0"/>
              <a:t>amounts</a:t>
            </a:r>
            <a:r>
              <a:rPr lang="tr-TR" dirty="0" smtClean="0"/>
              <a:t> of </a:t>
            </a:r>
            <a:r>
              <a:rPr lang="tr-TR" dirty="0" err="1" smtClean="0"/>
              <a:t>land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Arab</a:t>
            </a:r>
            <a:r>
              <a:rPr lang="tr-TR" dirty="0" smtClean="0"/>
              <a:t> Land </a:t>
            </a:r>
            <a:r>
              <a:rPr lang="tr-TR" dirty="0" err="1" smtClean="0"/>
              <a:t>Lordss</a:t>
            </a:r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dramatic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in </a:t>
            </a:r>
            <a:r>
              <a:rPr lang="tr-TR" dirty="0" err="1" smtClean="0"/>
              <a:t>demografic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 </a:t>
            </a:r>
            <a:r>
              <a:rPr lang="tr-TR" dirty="0" err="1" smtClean="0"/>
              <a:t>fueled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unrest</a:t>
            </a:r>
            <a:r>
              <a:rPr lang="tr-TR" dirty="0" smtClean="0"/>
              <a:t> </a:t>
            </a:r>
            <a:r>
              <a:rPr lang="tr-TR" dirty="0" err="1" smtClean="0"/>
              <a:t>amongst</a:t>
            </a:r>
            <a:r>
              <a:rPr lang="tr-TR" dirty="0" smtClean="0"/>
              <a:t> </a:t>
            </a:r>
            <a:r>
              <a:rPr lang="tr-TR" dirty="0" err="1" smtClean="0"/>
              <a:t>poor</a:t>
            </a:r>
            <a:r>
              <a:rPr lang="tr-TR" dirty="0" smtClean="0"/>
              <a:t>, </a:t>
            </a:r>
            <a:r>
              <a:rPr lang="tr-TR" dirty="0" err="1" smtClean="0"/>
              <a:t>landless</a:t>
            </a:r>
            <a:r>
              <a:rPr lang="tr-TR" dirty="0" smtClean="0"/>
              <a:t> </a:t>
            </a:r>
            <a:r>
              <a:rPr lang="tr-TR" dirty="0" err="1" smtClean="0"/>
              <a:t>Palestinian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1920, 1921,1929 </a:t>
            </a:r>
            <a:r>
              <a:rPr lang="tr-TR" dirty="0" err="1" smtClean="0"/>
              <a:t>and</a:t>
            </a:r>
            <a:r>
              <a:rPr lang="tr-TR" dirty="0" smtClean="0"/>
              <a:t> 1939 </a:t>
            </a:r>
            <a:r>
              <a:rPr lang="tr-TR" dirty="0" err="1" smtClean="0"/>
              <a:t>blody</a:t>
            </a:r>
            <a:r>
              <a:rPr lang="tr-TR" dirty="0" smtClean="0"/>
              <a:t> </a:t>
            </a:r>
            <a:r>
              <a:rPr lang="tr-TR" dirty="0" err="1" smtClean="0"/>
              <a:t>riots</a:t>
            </a:r>
            <a:r>
              <a:rPr lang="tr-TR" dirty="0" smtClean="0"/>
              <a:t> </a:t>
            </a:r>
            <a:r>
              <a:rPr lang="tr-TR" dirty="0" err="1" smtClean="0"/>
              <a:t>emerged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protest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Jews</a:t>
            </a:r>
            <a:r>
              <a:rPr lang="tr-TR" dirty="0" smtClean="0"/>
              <a:t>.</a:t>
            </a:r>
          </a:p>
          <a:p>
            <a:r>
              <a:rPr lang="tr-TR" dirty="0" smtClean="0"/>
              <a:t>British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immigration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75.000 </a:t>
            </a:r>
            <a:r>
              <a:rPr lang="tr-TR" dirty="0" err="1" smtClean="0"/>
              <a:t>annually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28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/>
          </a:bodyPr>
          <a:lstStyle/>
          <a:p>
            <a:r>
              <a:rPr lang="tr-TR" dirty="0" err="1" smtClean="0"/>
              <a:t>End</a:t>
            </a:r>
            <a:r>
              <a:rPr lang="tr-TR" dirty="0" smtClean="0"/>
              <a:t> of British </a:t>
            </a:r>
            <a:r>
              <a:rPr lang="tr-TR" dirty="0" err="1" smtClean="0"/>
              <a:t>Rule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81148" y="2373760"/>
            <a:ext cx="7647710" cy="3744407"/>
          </a:xfrm>
        </p:spPr>
        <p:txBody>
          <a:bodyPr>
            <a:noAutofit/>
          </a:bodyPr>
          <a:lstStyle/>
          <a:p>
            <a:r>
              <a:rPr lang="tr-TR" dirty="0" err="1"/>
              <a:t>After</a:t>
            </a:r>
            <a:r>
              <a:rPr lang="tr-TR" dirty="0"/>
              <a:t> World </a:t>
            </a:r>
            <a:r>
              <a:rPr lang="tr-TR" dirty="0" err="1"/>
              <a:t>War</a:t>
            </a:r>
            <a:r>
              <a:rPr lang="tr-TR" dirty="0"/>
              <a:t> II (1939-1945), </a:t>
            </a:r>
            <a:r>
              <a:rPr lang="tr-TR" dirty="0" err="1"/>
              <a:t>the</a:t>
            </a:r>
            <a:r>
              <a:rPr lang="tr-TR" dirty="0"/>
              <a:t> British </a:t>
            </a:r>
            <a:r>
              <a:rPr lang="tr-TR" dirty="0" err="1"/>
              <a:t>soon</a:t>
            </a:r>
            <a:r>
              <a:rPr lang="tr-TR" dirty="0"/>
              <a:t> </a:t>
            </a:r>
            <a:r>
              <a:rPr lang="tr-TR" dirty="0" err="1"/>
              <a:t>realized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Palestine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workable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February</a:t>
            </a:r>
            <a:r>
              <a:rPr lang="tr-TR" dirty="0"/>
              <a:t> 1947, Britain </a:t>
            </a:r>
            <a:r>
              <a:rPr lang="tr-TR" dirty="0" err="1"/>
              <a:t>asked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fledgling</a:t>
            </a:r>
            <a:r>
              <a:rPr lang="tr-TR" dirty="0"/>
              <a:t> United Nations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</a:t>
            </a:r>
            <a:r>
              <a:rPr lang="tr-TR" dirty="0"/>
              <a:t> of </a:t>
            </a:r>
            <a:r>
              <a:rPr lang="tr-TR" dirty="0" err="1" smtClean="0"/>
              <a:t>Palestine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United </a:t>
            </a:r>
            <a:r>
              <a:rPr lang="tr-TR" dirty="0"/>
              <a:t>Nations Special </a:t>
            </a:r>
            <a:r>
              <a:rPr lang="tr-TR" dirty="0" err="1" smtClean="0"/>
              <a:t>Committee</a:t>
            </a:r>
            <a:r>
              <a:rPr lang="tr-TR" dirty="0" smtClean="0"/>
              <a:t> </a:t>
            </a:r>
            <a:r>
              <a:rPr lang="tr-TR" dirty="0"/>
              <a:t>on </a:t>
            </a:r>
            <a:r>
              <a:rPr lang="tr-TR" dirty="0" err="1"/>
              <a:t>Palestine</a:t>
            </a:r>
            <a:r>
              <a:rPr lang="tr-TR" dirty="0"/>
              <a:t> (UNSCOP) </a:t>
            </a:r>
            <a:r>
              <a:rPr lang="tr-TR" dirty="0" err="1"/>
              <a:t>favored</a:t>
            </a:r>
            <a:r>
              <a:rPr lang="tr-TR" dirty="0"/>
              <a:t> a </a:t>
            </a:r>
            <a:r>
              <a:rPr lang="tr-TR" dirty="0" err="1"/>
              <a:t>partition</a:t>
            </a:r>
            <a:r>
              <a:rPr lang="tr-TR" dirty="0"/>
              <a:t> of </a:t>
            </a:r>
            <a:r>
              <a:rPr lang="tr-TR" dirty="0" err="1"/>
              <a:t>Palestine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states</a:t>
            </a:r>
            <a:r>
              <a:rPr lang="tr-TR" dirty="0"/>
              <a:t>, a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an </a:t>
            </a:r>
            <a:r>
              <a:rPr lang="tr-TR" dirty="0" err="1"/>
              <a:t>Arab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/>
          </a:bodyPr>
          <a:lstStyle/>
          <a:p>
            <a:r>
              <a:rPr lang="tr-TR" dirty="0" smtClean="0"/>
              <a:t>UN </a:t>
            </a:r>
            <a:r>
              <a:rPr lang="tr-TR" dirty="0" err="1" smtClean="0"/>
              <a:t>Partition</a:t>
            </a:r>
            <a:r>
              <a:rPr lang="tr-TR" dirty="0" smtClean="0"/>
              <a:t> Plan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9585" y="2373760"/>
            <a:ext cx="7625542" cy="3744407"/>
          </a:xfrm>
        </p:spPr>
        <p:txBody>
          <a:bodyPr>
            <a:noAutofit/>
          </a:bodyPr>
          <a:lstStyle/>
          <a:p>
            <a:r>
              <a:rPr lang="en-US" sz="2100" dirty="0"/>
              <a:t>According to UNSCOP, the Arab state would be about 42% of Palestine and the Jewish one about 55</a:t>
            </a:r>
            <a:r>
              <a:rPr lang="en-US" sz="2100" dirty="0" smtClean="0"/>
              <a:t>%</a:t>
            </a:r>
            <a:r>
              <a:rPr lang="tr-TR" sz="2100" dirty="0" smtClean="0"/>
              <a:t>.</a:t>
            </a:r>
            <a:endParaRPr lang="en-US" sz="2100" dirty="0"/>
          </a:p>
          <a:p>
            <a:r>
              <a:rPr lang="en-US" sz="2100" dirty="0"/>
              <a:t>The remaining territory, including Jerusalem, would be an international zone. </a:t>
            </a:r>
            <a:endParaRPr lang="tr-TR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Jewish state would have </a:t>
            </a:r>
            <a:r>
              <a:rPr lang="en-US" sz="2100" dirty="0" smtClean="0"/>
              <a:t>about </a:t>
            </a:r>
            <a:r>
              <a:rPr lang="en-US" sz="2100" dirty="0"/>
              <a:t>500,000 Jews and </a:t>
            </a:r>
            <a:r>
              <a:rPr lang="en-US" sz="2100" dirty="0" smtClean="0"/>
              <a:t>400,000 </a:t>
            </a:r>
            <a:r>
              <a:rPr lang="en-US" sz="2100" dirty="0"/>
              <a:t>Arabs</a:t>
            </a:r>
            <a:r>
              <a:rPr lang="en-US" sz="2100" dirty="0" smtClean="0"/>
              <a:t>.</a:t>
            </a:r>
            <a:endParaRPr lang="tr-TR" sz="2100" dirty="0" smtClean="0"/>
          </a:p>
          <a:p>
            <a:r>
              <a:rPr lang="en-US" sz="2100" dirty="0" smtClean="0"/>
              <a:t>On </a:t>
            </a:r>
            <a:r>
              <a:rPr lang="en-US" sz="2100" dirty="0"/>
              <a:t>November 29, 1947, UNSCOP’s majority report was approved by </a:t>
            </a:r>
            <a:r>
              <a:rPr lang="en-US" sz="2100" dirty="0" smtClean="0"/>
              <a:t>the </a:t>
            </a:r>
            <a:r>
              <a:rPr lang="en-US" sz="2100" dirty="0"/>
              <a:t>United Nations General Assembly as resolution 181. </a:t>
            </a:r>
            <a:endParaRPr lang="tr-TR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Jews accepted partition, and </a:t>
            </a:r>
            <a:r>
              <a:rPr lang="en-US" sz="2100" dirty="0" smtClean="0"/>
              <a:t>the </a:t>
            </a:r>
            <a:r>
              <a:rPr lang="en-US" sz="2100" dirty="0"/>
              <a:t>Arabs rejected it. </a:t>
            </a:r>
          </a:p>
          <a:p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2266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4291" y="915337"/>
            <a:ext cx="7241309" cy="1303867"/>
          </a:xfrm>
        </p:spPr>
        <p:txBody>
          <a:bodyPr>
            <a:normAutofit/>
          </a:bodyPr>
          <a:lstStyle/>
          <a:p>
            <a:pPr algn="l"/>
            <a:r>
              <a:rPr lang="tr-TR" dirty="0" smtClean="0"/>
              <a:t>UN </a:t>
            </a:r>
            <a:r>
              <a:rPr lang="tr-TR" dirty="0" err="1" smtClean="0"/>
              <a:t>Partition</a:t>
            </a:r>
            <a:r>
              <a:rPr lang="tr-TR" dirty="0" smtClean="0"/>
              <a:t> Plan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8562" y="2335390"/>
            <a:ext cx="3338865" cy="3444997"/>
          </a:xfrm>
        </p:spPr>
        <p:txBody>
          <a:bodyPr/>
          <a:lstStyle/>
          <a:p>
            <a:r>
              <a:rPr lang="tr-TR" dirty="0" err="1" smtClean="0"/>
              <a:t>Palestine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Israel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endParaRPr lang="tr-TR" dirty="0" smtClean="0"/>
          </a:p>
          <a:p>
            <a:r>
              <a:rPr lang="tr-TR" dirty="0" err="1" smtClean="0"/>
              <a:t>Jerusalem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Capital</a:t>
            </a:r>
            <a:r>
              <a:rPr lang="tr-TR" dirty="0" smtClean="0"/>
              <a:t> </a:t>
            </a:r>
            <a:r>
              <a:rPr lang="tr-TR" dirty="0"/>
              <a:t>C</a:t>
            </a:r>
            <a:r>
              <a:rPr lang="tr-TR" dirty="0" smtClean="0"/>
              <a:t>ity</a:t>
            </a:r>
          </a:p>
        </p:txBody>
      </p:sp>
      <p:pic>
        <p:nvPicPr>
          <p:cNvPr id="1026" name="Picture 2" descr="un partition plan palest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9" y="568035"/>
            <a:ext cx="3895725" cy="58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928083" y="449263"/>
            <a:ext cx="7370762" cy="1304925"/>
          </a:xfrm>
        </p:spPr>
        <p:txBody>
          <a:bodyPr>
            <a:normAutofit/>
          </a:bodyPr>
          <a:lstStyle/>
          <a:p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Israeli</a:t>
            </a:r>
            <a:r>
              <a:rPr lang="tr-TR" dirty="0" smtClean="0"/>
              <a:t> </a:t>
            </a:r>
            <a:r>
              <a:rPr lang="tr-TR" dirty="0" err="1" smtClean="0"/>
              <a:t>Wars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64425" y="1639888"/>
            <a:ext cx="7994650" cy="4165600"/>
          </a:xfrm>
        </p:spPr>
        <p:txBody>
          <a:bodyPr>
            <a:noAutofit/>
          </a:bodyPr>
          <a:lstStyle/>
          <a:p>
            <a:r>
              <a:rPr lang="tr-TR" sz="2100" dirty="0" smtClean="0"/>
              <a:t>I</a:t>
            </a:r>
            <a:r>
              <a:rPr lang="en-US" sz="2100" dirty="0" err="1" smtClean="0"/>
              <a:t>mmediately</a:t>
            </a:r>
            <a:r>
              <a:rPr lang="en-US" sz="2100" dirty="0" smtClean="0"/>
              <a:t>, </a:t>
            </a:r>
            <a:r>
              <a:rPr lang="en-US" sz="2100" dirty="0"/>
              <a:t>fighting started in Palestine between Jewish and Arab forces. </a:t>
            </a:r>
            <a:endParaRPr lang="tr-TR" sz="2100" dirty="0" smtClean="0"/>
          </a:p>
          <a:p>
            <a:r>
              <a:rPr lang="en-US" sz="2100" dirty="0" smtClean="0"/>
              <a:t>Until Israel </a:t>
            </a:r>
            <a:r>
              <a:rPr lang="en-US" sz="2100" dirty="0"/>
              <a:t>declared its independence on May 14, 1948, most of the fighting was between local </a:t>
            </a:r>
            <a:r>
              <a:rPr lang="en-US" sz="2100" dirty="0" smtClean="0"/>
              <a:t>forces</a:t>
            </a:r>
            <a:r>
              <a:rPr lang="en-US" sz="2100" dirty="0"/>
              <a:t>. </a:t>
            </a:r>
            <a:endParaRPr lang="tr-TR" sz="2100" dirty="0" smtClean="0"/>
          </a:p>
          <a:p>
            <a:r>
              <a:rPr lang="en-US" sz="2100" dirty="0" smtClean="0"/>
              <a:t>Once </a:t>
            </a:r>
            <a:r>
              <a:rPr lang="en-US" sz="2100" dirty="0"/>
              <a:t>Israel declared independence, Arab states became directly involved. </a:t>
            </a:r>
            <a:endParaRPr lang="tr-TR" sz="2100" dirty="0" smtClean="0"/>
          </a:p>
          <a:p>
            <a:r>
              <a:rPr lang="en-US" sz="2100" dirty="0" smtClean="0"/>
              <a:t>By </a:t>
            </a:r>
            <a:r>
              <a:rPr lang="en-US" sz="2100" dirty="0"/>
              <a:t>the time the fighting fully ended in early 1949, Israel controlled </a:t>
            </a:r>
          </a:p>
          <a:p>
            <a:r>
              <a:rPr lang="en-US" sz="2100" dirty="0"/>
              <a:t>about 78% of the territory in UNSCOP’s plan. </a:t>
            </a:r>
            <a:endParaRPr lang="tr-TR" sz="2100" dirty="0" smtClean="0"/>
          </a:p>
          <a:p>
            <a:r>
              <a:rPr lang="en-US" sz="2100" dirty="0" smtClean="0"/>
              <a:t>Jerusalem </a:t>
            </a:r>
            <a:r>
              <a:rPr lang="en-US" sz="2100" dirty="0"/>
              <a:t>was not under international </a:t>
            </a:r>
            <a:r>
              <a:rPr lang="en-US" sz="2100" dirty="0" smtClean="0"/>
              <a:t>control</a:t>
            </a:r>
            <a:r>
              <a:rPr lang="en-US" sz="2100" dirty="0"/>
              <a:t>. Israel controlled the west of the city while </a:t>
            </a:r>
            <a:r>
              <a:rPr lang="en-US" sz="2100" dirty="0" smtClean="0"/>
              <a:t>Jordan</a:t>
            </a:r>
            <a:r>
              <a:rPr lang="en-US" sz="2100" dirty="0"/>
              <a:t>, held </a:t>
            </a:r>
            <a:r>
              <a:rPr lang="en-US" sz="2100" dirty="0" smtClean="0"/>
              <a:t>the </a:t>
            </a:r>
            <a:r>
              <a:rPr lang="en-US" sz="2100" dirty="0"/>
              <a:t>east. </a:t>
            </a:r>
            <a:endParaRPr lang="tr-TR" sz="2100" dirty="0" smtClean="0"/>
          </a:p>
          <a:p>
            <a:r>
              <a:rPr lang="en-US" sz="2100" dirty="0" smtClean="0"/>
              <a:t>In </a:t>
            </a:r>
            <a:r>
              <a:rPr lang="en-US" sz="2100" dirty="0"/>
              <a:t>1949, Israel signed armistice agreements with Egypt, </a:t>
            </a:r>
            <a:r>
              <a:rPr lang="en-US" sz="2100" dirty="0" smtClean="0"/>
              <a:t>Jordan,</a:t>
            </a:r>
            <a:r>
              <a:rPr lang="tr-TR" sz="2100" dirty="0" smtClean="0"/>
              <a:t> L</a:t>
            </a:r>
            <a:r>
              <a:rPr lang="en-US" sz="2100" dirty="0" err="1" smtClean="0"/>
              <a:t>ebanon</a:t>
            </a:r>
            <a:r>
              <a:rPr lang="en-US" sz="2100" dirty="0"/>
              <a:t>, and Syria.</a:t>
            </a:r>
          </a:p>
          <a:p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11041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Current Issues in World Politics</a:t>
            </a:r>
            <a:endParaRPr lang="tr-TR" altLang="tr-TR" sz="360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9613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FF0000"/>
                </a:solidFill>
              </a:rPr>
              <a:t>Syllabus weeks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1st : </a:t>
            </a:r>
            <a:r>
              <a:rPr lang="en-US" altLang="tr-TR" sz="1600" smtClean="0"/>
              <a:t>Sovereignty: The Violation and Restoration of Iraqi Authority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2nd: </a:t>
            </a:r>
            <a:r>
              <a:rPr lang="en-US" altLang="tr-TR" sz="1600" smtClean="0"/>
              <a:t>Resource Scarcity: The Changing Dynamics and Implications of Global Energy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3rd: </a:t>
            </a:r>
            <a:r>
              <a:rPr lang="en-US" altLang="tr-TR" sz="1600" smtClean="0"/>
              <a:t>War Crimes and International Criminal Court and Syria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4th: Irresolvable Conflicts: Arab Israeli conflict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5th: Irresolvable Conflicts: Israeli Palestinian Impasse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6th: </a:t>
            </a:r>
            <a:r>
              <a:rPr lang="en-US" altLang="tr-TR" sz="1600" smtClean="0"/>
              <a:t>Asymmetrical Warfare: New/Old Wars in the world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0070C0"/>
                </a:solidFill>
              </a:rPr>
              <a:t>Midterm Exam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7th: </a:t>
            </a:r>
            <a:r>
              <a:rPr lang="en-US" altLang="tr-TR" sz="1600" smtClean="0"/>
              <a:t>The Proliferation Problem Applied: The Case of North Korea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8th: </a:t>
            </a:r>
            <a:r>
              <a:rPr lang="en-US" altLang="tr-TR" sz="1600" smtClean="0"/>
              <a:t>Pivotal States: Confronting and Accommodating Iran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9th: </a:t>
            </a:r>
            <a:r>
              <a:rPr lang="en-US" altLang="tr-TR" sz="1600" smtClean="0"/>
              <a:t>The Phenomenon of Fundamental Political Change:  The Arab Spring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10th: </a:t>
            </a:r>
            <a:r>
              <a:rPr lang="en-US" altLang="tr-TR" sz="1600" smtClean="0"/>
              <a:t>Global Warming :Facing the Problem After Copenhagen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11th: </a:t>
            </a:r>
            <a:r>
              <a:rPr lang="fr-FR" altLang="tr-TR" sz="1600" smtClean="0"/>
              <a:t>International Immigration, Refugees &amp; Syrian Refugees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12th: </a:t>
            </a:r>
            <a:r>
              <a:rPr lang="en-US" altLang="tr-TR" sz="1600" smtClean="0"/>
              <a:t>Failed and Failing States: Pakistan case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0070C0"/>
                </a:solidFill>
              </a:rPr>
              <a:t>Final Exam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endParaRPr lang="tr-TR" altLang="tr-TR" sz="1600" smtClean="0"/>
          </a:p>
        </p:txBody>
      </p:sp>
    </p:spTree>
    <p:extLst>
      <p:ext uri="{BB962C8B-B14F-4D97-AF65-F5344CB8AC3E}">
        <p14:creationId xmlns:p14="http://schemas.microsoft.com/office/powerpoint/2010/main" val="3519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4241" y="815587"/>
            <a:ext cx="327875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1948 </a:t>
            </a:r>
            <a:br>
              <a:rPr lang="tr-TR" dirty="0" smtClean="0"/>
            </a:br>
            <a:r>
              <a:rPr lang="tr-TR" dirty="0" smtClean="0"/>
              <a:t>Arap </a:t>
            </a:r>
            <a:r>
              <a:rPr lang="tr-TR" dirty="0" err="1" smtClean="0"/>
              <a:t>Israel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15 May-10 </a:t>
            </a:r>
            <a:r>
              <a:rPr lang="tr-TR" dirty="0" err="1" smtClean="0"/>
              <a:t>June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8562" y="2717776"/>
            <a:ext cx="3338865" cy="3444997"/>
          </a:xfrm>
        </p:spPr>
        <p:txBody>
          <a:bodyPr/>
          <a:lstStyle/>
          <a:p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Armies</a:t>
            </a:r>
            <a:endParaRPr lang="tr-TR" dirty="0" smtClean="0"/>
          </a:p>
          <a:p>
            <a:pPr lvl="1"/>
            <a:r>
              <a:rPr lang="tr-TR" dirty="0" err="1" smtClean="0"/>
              <a:t>Eypt</a:t>
            </a:r>
            <a:endParaRPr lang="tr-TR" dirty="0" smtClean="0"/>
          </a:p>
          <a:p>
            <a:pPr lvl="1"/>
            <a:r>
              <a:rPr lang="tr-TR" dirty="0" smtClean="0"/>
              <a:t>Jordan</a:t>
            </a:r>
          </a:p>
          <a:p>
            <a:pPr lvl="1"/>
            <a:r>
              <a:rPr lang="tr-TR" dirty="0" err="1" smtClean="0"/>
              <a:t>Lebanon</a:t>
            </a:r>
            <a:endParaRPr lang="tr-TR" dirty="0" smtClean="0"/>
          </a:p>
          <a:p>
            <a:pPr lvl="1"/>
            <a:r>
              <a:rPr lang="tr-TR" dirty="0" err="1" smtClean="0"/>
              <a:t>Syria</a:t>
            </a:r>
            <a:endParaRPr lang="tr-TR" dirty="0" smtClean="0"/>
          </a:p>
          <a:p>
            <a:pPr lvl="1"/>
            <a:r>
              <a:rPr lang="tr-TR" dirty="0" err="1" smtClean="0"/>
              <a:t>Iraq</a:t>
            </a:r>
            <a:endParaRPr lang="tr-TR" dirty="0" smtClean="0"/>
          </a:p>
          <a:p>
            <a:pPr lvl="1"/>
            <a:r>
              <a:rPr lang="tr-TR" dirty="0" err="1" smtClean="0"/>
              <a:t>Saudi</a:t>
            </a:r>
            <a:r>
              <a:rPr lang="tr-TR" dirty="0" smtClean="0"/>
              <a:t> </a:t>
            </a:r>
            <a:r>
              <a:rPr lang="tr-TR" dirty="0" err="1" smtClean="0"/>
              <a:t>Arabia</a:t>
            </a:r>
            <a:endParaRPr lang="tr-TR" dirty="0"/>
          </a:p>
        </p:txBody>
      </p:sp>
      <p:pic>
        <p:nvPicPr>
          <p:cNvPr id="80898" name="Picture 2" descr="1948 Arab Israeli War - May 15-June 10.svg"/>
          <p:cNvPicPr>
            <a:picLocks noChangeAspect="1" noChangeArrowheads="1"/>
          </p:cNvPicPr>
          <p:nvPr/>
        </p:nvPicPr>
        <p:blipFill>
          <a:blip r:embed="rId2"/>
          <a:srcRect l="36358" t="1679" r="1678" b="8817"/>
          <a:stretch>
            <a:fillRect/>
          </a:stretch>
        </p:blipFill>
        <p:spPr bwMode="auto">
          <a:xfrm>
            <a:off x="4422371" y="448881"/>
            <a:ext cx="4721629" cy="593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928083" y="449263"/>
            <a:ext cx="7370762" cy="1304925"/>
          </a:xfrm>
        </p:spPr>
        <p:txBody>
          <a:bodyPr>
            <a:normAutofit/>
          </a:bodyPr>
          <a:lstStyle/>
          <a:p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Israeli</a:t>
            </a:r>
            <a:r>
              <a:rPr lang="tr-TR" dirty="0" smtClean="0"/>
              <a:t> </a:t>
            </a:r>
            <a:r>
              <a:rPr lang="tr-TR" dirty="0" err="1" smtClean="0"/>
              <a:t>Wars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64425" y="1639888"/>
            <a:ext cx="7994650" cy="4165600"/>
          </a:xfrm>
        </p:spPr>
        <p:txBody>
          <a:bodyPr>
            <a:noAutofit/>
          </a:bodyPr>
          <a:lstStyle/>
          <a:p>
            <a:r>
              <a:rPr lang="tr-TR" sz="2100" dirty="0" smtClean="0"/>
              <a:t>I</a:t>
            </a:r>
            <a:r>
              <a:rPr lang="en-US" sz="2100" dirty="0" err="1" smtClean="0"/>
              <a:t>mmediately</a:t>
            </a:r>
            <a:r>
              <a:rPr lang="en-US" sz="2100" dirty="0" smtClean="0"/>
              <a:t>, </a:t>
            </a:r>
            <a:r>
              <a:rPr lang="en-US" sz="2100" dirty="0"/>
              <a:t>fighting started in Palestine between Jewish and Arab forces. </a:t>
            </a:r>
            <a:endParaRPr lang="tr-TR" sz="2100" dirty="0" smtClean="0"/>
          </a:p>
          <a:p>
            <a:r>
              <a:rPr lang="en-US" sz="2100" dirty="0" smtClean="0"/>
              <a:t>Until Israel </a:t>
            </a:r>
            <a:r>
              <a:rPr lang="en-US" sz="2100" dirty="0"/>
              <a:t>declared its independence on May 14, 1948, most of the fighting was between local </a:t>
            </a:r>
            <a:r>
              <a:rPr lang="en-US" sz="2100" dirty="0" smtClean="0"/>
              <a:t>forces</a:t>
            </a:r>
            <a:r>
              <a:rPr lang="en-US" sz="2100" dirty="0"/>
              <a:t>. </a:t>
            </a:r>
            <a:endParaRPr lang="tr-TR" sz="2100" dirty="0" smtClean="0"/>
          </a:p>
          <a:p>
            <a:r>
              <a:rPr lang="en-US" sz="2100" dirty="0" smtClean="0"/>
              <a:t>Once </a:t>
            </a:r>
            <a:r>
              <a:rPr lang="en-US" sz="2100" dirty="0"/>
              <a:t>Israel declared independence, Arab states became directly involved. </a:t>
            </a:r>
            <a:endParaRPr lang="tr-TR" sz="2100" dirty="0" smtClean="0"/>
          </a:p>
          <a:p>
            <a:r>
              <a:rPr lang="en-US" sz="2100" dirty="0" smtClean="0"/>
              <a:t>By </a:t>
            </a:r>
            <a:r>
              <a:rPr lang="en-US" sz="2100" dirty="0"/>
              <a:t>the time the fighting fully ended in early 1949, Israel controlled </a:t>
            </a:r>
          </a:p>
          <a:p>
            <a:r>
              <a:rPr lang="en-US" sz="2100" dirty="0"/>
              <a:t>about 78% of the territory in UNSCOP’s plan. </a:t>
            </a:r>
            <a:endParaRPr lang="tr-TR" sz="2100" dirty="0" smtClean="0"/>
          </a:p>
          <a:p>
            <a:r>
              <a:rPr lang="en-US" sz="2100" dirty="0" smtClean="0"/>
              <a:t>Jerusalem </a:t>
            </a:r>
            <a:r>
              <a:rPr lang="en-US" sz="2100" dirty="0"/>
              <a:t>was not under international </a:t>
            </a:r>
            <a:r>
              <a:rPr lang="en-US" sz="2100" dirty="0" smtClean="0"/>
              <a:t>control</a:t>
            </a:r>
            <a:r>
              <a:rPr lang="en-US" sz="2100" dirty="0"/>
              <a:t>. Israel controlled the west of the city while </a:t>
            </a:r>
            <a:r>
              <a:rPr lang="en-US" sz="2100" dirty="0" smtClean="0"/>
              <a:t>Jordan</a:t>
            </a:r>
            <a:r>
              <a:rPr lang="en-US" sz="2100" dirty="0"/>
              <a:t>, held </a:t>
            </a:r>
            <a:r>
              <a:rPr lang="en-US" sz="2100" dirty="0" smtClean="0"/>
              <a:t>the </a:t>
            </a:r>
            <a:r>
              <a:rPr lang="en-US" sz="2100" dirty="0"/>
              <a:t>east. </a:t>
            </a:r>
            <a:endParaRPr lang="tr-TR" sz="2100" dirty="0" smtClean="0"/>
          </a:p>
          <a:p>
            <a:r>
              <a:rPr lang="en-US" sz="2100" dirty="0" smtClean="0"/>
              <a:t>In </a:t>
            </a:r>
            <a:r>
              <a:rPr lang="en-US" sz="2100" dirty="0"/>
              <a:t>1949, Israel signed armistice agreements with Egypt, </a:t>
            </a:r>
            <a:r>
              <a:rPr lang="en-US" sz="2100" dirty="0" smtClean="0"/>
              <a:t>Jordan,</a:t>
            </a:r>
            <a:r>
              <a:rPr lang="tr-TR" sz="2100" dirty="0" smtClean="0"/>
              <a:t> L</a:t>
            </a:r>
            <a:r>
              <a:rPr lang="en-US" sz="2100" dirty="0" err="1" smtClean="0"/>
              <a:t>ebanon</a:t>
            </a:r>
            <a:r>
              <a:rPr lang="en-US" sz="2100" dirty="0"/>
              <a:t>, and Syria.</a:t>
            </a:r>
          </a:p>
          <a:p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31217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Arab-İsrael</a:t>
            </a:r>
            <a:r>
              <a:rPr lang="tr-TR" dirty="0" smtClean="0"/>
              <a:t> </a:t>
            </a:r>
            <a:r>
              <a:rPr lang="tr-TR" dirty="0" err="1" smtClean="0"/>
              <a:t>Wars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tr-TR" dirty="0" smtClean="0"/>
              <a:t>1956 </a:t>
            </a:r>
            <a:r>
              <a:rPr lang="tr-TR" dirty="0" err="1" smtClean="0"/>
              <a:t>Suez</a:t>
            </a:r>
            <a:r>
              <a:rPr lang="tr-TR" dirty="0" smtClean="0"/>
              <a:t> Canal </a:t>
            </a:r>
            <a:r>
              <a:rPr lang="tr-TR" dirty="0" err="1" smtClean="0"/>
              <a:t>War</a:t>
            </a:r>
            <a:r>
              <a:rPr lang="tr-TR" dirty="0" smtClean="0"/>
              <a:t> </a:t>
            </a:r>
          </a:p>
          <a:p>
            <a:r>
              <a:rPr lang="tr-TR" dirty="0" smtClean="0"/>
              <a:t>1967 6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 smtClean="0"/>
          </a:p>
          <a:p>
            <a:r>
              <a:rPr lang="tr-TR" dirty="0" smtClean="0"/>
              <a:t>1973 Yom </a:t>
            </a:r>
            <a:r>
              <a:rPr lang="tr-TR" dirty="0" err="1" smtClean="0"/>
              <a:t>Kippur</a:t>
            </a:r>
            <a:r>
              <a:rPr lang="tr-TR" dirty="0" smtClean="0"/>
              <a:t> </a:t>
            </a:r>
            <a:r>
              <a:rPr lang="tr-TR" dirty="0" err="1" smtClean="0"/>
              <a:t>War</a:t>
            </a:r>
            <a:endParaRPr lang="tr-TR" dirty="0" smtClean="0"/>
          </a:p>
          <a:p>
            <a:r>
              <a:rPr lang="tr-TR" dirty="0" smtClean="0"/>
              <a:t>1988 First </a:t>
            </a:r>
            <a:r>
              <a:rPr lang="tr-TR" dirty="0" err="1" smtClean="0"/>
              <a:t>Intifadah</a:t>
            </a:r>
            <a:r>
              <a:rPr lang="tr-TR" dirty="0" smtClean="0"/>
              <a:t> (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).</a:t>
            </a:r>
          </a:p>
          <a:p>
            <a:r>
              <a:rPr lang="tr-TR" dirty="0" smtClean="0"/>
              <a:t>2000’de Second </a:t>
            </a:r>
            <a:r>
              <a:rPr lang="tr-TR" dirty="0" err="1" smtClean="0"/>
              <a:t>Intifadah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8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Week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Wars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Arabs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Israel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reasons</a:t>
            </a:r>
            <a:r>
              <a:rPr lang="tr-TR" dirty="0" smtClean="0"/>
              <a:t> of </a:t>
            </a:r>
            <a:r>
              <a:rPr lang="tr-TR" dirty="0" err="1" smtClean="0"/>
              <a:t>Israeli</a:t>
            </a:r>
            <a:r>
              <a:rPr lang="tr-TR" dirty="0" smtClean="0"/>
              <a:t> </a:t>
            </a:r>
            <a:r>
              <a:rPr lang="tr-TR" dirty="0" err="1" smtClean="0"/>
              <a:t>Palestinian</a:t>
            </a:r>
            <a:r>
              <a:rPr lang="tr-TR" dirty="0" smtClean="0"/>
              <a:t> </a:t>
            </a:r>
            <a:r>
              <a:rPr lang="tr-TR" dirty="0" err="1" smtClean="0"/>
              <a:t>Impasse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Palestine</a:t>
            </a:r>
            <a:r>
              <a:rPr lang="tr-TR" dirty="0" smtClean="0"/>
              <a:t> </a:t>
            </a:r>
            <a:r>
              <a:rPr lang="tr-TR" dirty="0" err="1" smtClean="0"/>
              <a:t>Conflict</a:t>
            </a:r>
            <a:r>
              <a:rPr lang="tr-TR" dirty="0" smtClean="0"/>
              <a:t> has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implications</a:t>
            </a:r>
            <a:r>
              <a:rPr lang="tr-TR" dirty="0" smtClean="0"/>
              <a:t> on </a:t>
            </a:r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global </a:t>
            </a:r>
            <a:r>
              <a:rPr lang="tr-TR" dirty="0" err="1" smtClean="0"/>
              <a:t>relations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r>
              <a:rPr lang="tr-TR" dirty="0" smtClean="0"/>
              <a:t> </a:t>
            </a:r>
            <a:r>
              <a:rPr lang="tr-TR" dirty="0" err="1" smtClean="0"/>
              <a:t>proves</a:t>
            </a:r>
            <a:r>
              <a:rPr lang="tr-TR" dirty="0" smtClean="0"/>
              <a:t> how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picture</a:t>
            </a:r>
            <a:r>
              <a:rPr lang="tr-TR" dirty="0" smtClean="0"/>
              <a:t> is </a:t>
            </a:r>
            <a:r>
              <a:rPr lang="tr-TR" dirty="0" err="1" smtClean="0"/>
              <a:t>developing</a:t>
            </a:r>
            <a:r>
              <a:rPr lang="tr-TR" dirty="0" smtClean="0"/>
              <a:t> in </a:t>
            </a:r>
            <a:r>
              <a:rPr lang="tr-TR" dirty="0" err="1" smtClean="0"/>
              <a:t>disfavor</a:t>
            </a:r>
            <a:r>
              <a:rPr lang="tr-TR" dirty="0" smtClean="0"/>
              <a:t> of </a:t>
            </a:r>
            <a:r>
              <a:rPr lang="tr-TR" dirty="0" err="1" smtClean="0"/>
              <a:t>Palestinians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3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33978"/>
            <a:ext cx="6798734" cy="1093572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Palestine</a:t>
            </a:r>
            <a:r>
              <a:rPr lang="tr-TR" b="1" i="1" dirty="0" smtClean="0"/>
              <a:t>-</a:t>
            </a:r>
            <a:r>
              <a:rPr lang="tr-TR" b="1" i="1" dirty="0" err="1" smtClean="0"/>
              <a:t>Israel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Conflict</a:t>
            </a:r>
            <a:endParaRPr lang="ru-RU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bUN palestine plan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02" y="1718442"/>
            <a:ext cx="8131126" cy="451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6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33978"/>
            <a:ext cx="6798734" cy="1093572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Questions</a:t>
            </a:r>
            <a:r>
              <a:rPr lang="tr-TR" b="1" i="1" dirty="0" smtClean="0"/>
              <a:t>?</a:t>
            </a:r>
            <a:endParaRPr lang="ru-RU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9" y="1745674"/>
            <a:ext cx="6993491" cy="41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72" y="1622281"/>
            <a:ext cx="8131126" cy="47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 Başlık"/>
          <p:cNvSpPr>
            <a:spLocks noGrp="1"/>
          </p:cNvSpPr>
          <p:nvPr>
            <p:ph type="title"/>
          </p:nvPr>
        </p:nvSpPr>
        <p:spPr>
          <a:xfrm>
            <a:off x="1176866" y="625058"/>
            <a:ext cx="6798734" cy="957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The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Middle</a:t>
            </a:r>
            <a:r>
              <a:rPr lang="tr-TR" sz="3200" b="1" dirty="0" smtClean="0">
                <a:solidFill>
                  <a:srgbClr val="FF0000"/>
                </a:solidFill>
              </a:rPr>
              <a:t> East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91491" y="4003964"/>
            <a:ext cx="4558145" cy="17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tadog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25053"/>
            <a:ext cx="8478981" cy="48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2" y="4932222"/>
            <a:ext cx="8409708" cy="160789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err="1" smtClean="0">
                <a:solidFill>
                  <a:srgbClr val="FF0000"/>
                </a:solidFill>
              </a:rPr>
              <a:t>Crossroad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between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three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continents</a:t>
            </a:r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Center of </a:t>
            </a:r>
            <a:r>
              <a:rPr lang="tr-TR" sz="2400" b="1" dirty="0" err="1" smtClean="0">
                <a:solidFill>
                  <a:srgbClr val="FF0000"/>
                </a:solidFill>
              </a:rPr>
              <a:t>three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big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religions</a:t>
            </a:r>
            <a:r>
              <a:rPr lang="tr-TR" sz="2400" b="1" dirty="0" smtClean="0">
                <a:solidFill>
                  <a:srgbClr val="FF0000"/>
                </a:solidFill>
              </a:rPr>
              <a:t> (</a:t>
            </a:r>
            <a:r>
              <a:rPr lang="tr-TR" sz="2400" b="1" dirty="0" err="1" smtClean="0">
                <a:solidFill>
                  <a:srgbClr val="FF0000"/>
                </a:solidFill>
              </a:rPr>
              <a:t>Jewish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Christian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Muslim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Center of </a:t>
            </a:r>
            <a:r>
              <a:rPr lang="tr-TR" sz="2400" b="1" dirty="0" err="1">
                <a:solidFill>
                  <a:srgbClr val="FF0000"/>
                </a:solidFill>
              </a:rPr>
              <a:t>e</a:t>
            </a:r>
            <a:r>
              <a:rPr lang="tr-TR" sz="2400" b="1" dirty="0" err="1" smtClean="0">
                <a:solidFill>
                  <a:srgbClr val="FF0000"/>
                </a:solidFill>
              </a:rPr>
              <a:t>nergy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resources</a:t>
            </a:r>
            <a:r>
              <a:rPr lang="tr-TR" sz="2400" b="1" dirty="0" smtClean="0">
                <a:solidFill>
                  <a:srgbClr val="FF0000"/>
                </a:solidFill>
              </a:rPr>
              <a:t> (</a:t>
            </a:r>
            <a:r>
              <a:rPr lang="tr-TR" sz="2400" b="1" dirty="0" err="1" smtClean="0">
                <a:solidFill>
                  <a:srgbClr val="FF0000"/>
                </a:solidFill>
              </a:rPr>
              <a:t>oil-natural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gas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Issues with Colonialism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Religions: Judaism, Christianity</a:t>
            </a:r>
            <a:r>
              <a:rPr lang="tr-TR" altLang="en-US" dirty="0" smtClean="0"/>
              <a:t>, </a:t>
            </a:r>
            <a:r>
              <a:rPr lang="en-US" altLang="en-US" dirty="0" smtClean="0"/>
              <a:t>Islam </a:t>
            </a:r>
          </a:p>
          <a:p>
            <a:pPr>
              <a:defRPr/>
            </a:pPr>
            <a:r>
              <a:rPr lang="en-US" altLang="en-US" dirty="0" smtClean="0"/>
              <a:t>Languages: Turkish</a:t>
            </a:r>
            <a:r>
              <a:rPr lang="tr-TR" altLang="en-US" dirty="0" smtClean="0"/>
              <a:t>, </a:t>
            </a:r>
            <a:r>
              <a:rPr lang="en-US" altLang="en-US" dirty="0" smtClean="0"/>
              <a:t>Arabic, Persian, Hebrew, Kurdish, Armenian</a:t>
            </a:r>
          </a:p>
          <a:p>
            <a:pPr>
              <a:defRPr/>
            </a:pPr>
            <a:r>
              <a:rPr lang="en-US" altLang="en-US" dirty="0" smtClean="0"/>
              <a:t>Borders: </a:t>
            </a:r>
            <a:r>
              <a:rPr lang="tr-TR" altLang="en-US" dirty="0" smtClean="0"/>
              <a:t>C</a:t>
            </a:r>
            <a:r>
              <a:rPr lang="en-US" altLang="en-US" dirty="0" err="1" smtClean="0"/>
              <a:t>reated</a:t>
            </a:r>
            <a:r>
              <a:rPr lang="en-US" altLang="en-US" dirty="0" smtClean="0"/>
              <a:t> by European nations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after</a:t>
            </a:r>
            <a:r>
              <a:rPr lang="tr-TR" altLang="en-US" dirty="0" smtClean="0"/>
              <a:t> WWI </a:t>
            </a:r>
            <a:r>
              <a:rPr lang="en-US" altLang="en-US" dirty="0" smtClean="0"/>
              <a:t> without </a:t>
            </a:r>
            <a:r>
              <a:rPr lang="tr-TR" altLang="en-US" dirty="0" err="1" smtClean="0"/>
              <a:t>considering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ethnic makeup of the region</a:t>
            </a:r>
            <a:endParaRPr lang="tr-TR" altLang="en-US" dirty="0" smtClean="0"/>
          </a:p>
          <a:p>
            <a:pPr>
              <a:defRPr/>
            </a:pPr>
            <a:r>
              <a:rPr lang="tr-TR" altLang="en-US" dirty="0" err="1" smtClean="0"/>
              <a:t>Colonial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rule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starting</a:t>
            </a:r>
            <a:r>
              <a:rPr lang="tr-TR" altLang="en-US" dirty="0" smtClean="0"/>
              <a:t> at </a:t>
            </a:r>
            <a:r>
              <a:rPr lang="tr-TR" altLang="en-US" dirty="0" err="1" smtClean="0"/>
              <a:t>the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beginning</a:t>
            </a:r>
            <a:r>
              <a:rPr lang="tr-TR" altLang="en-US" dirty="0" smtClean="0"/>
              <a:t> of 19th Century (1800- </a:t>
            </a:r>
            <a:r>
              <a:rPr lang="tr-TR" altLang="en-US" dirty="0" err="1" smtClean="0"/>
              <a:t>Today</a:t>
            </a:r>
            <a:r>
              <a:rPr lang="tr-TR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8770205" y="5902036"/>
            <a:ext cx="276813" cy="374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10" y="1505243"/>
            <a:ext cx="7976381" cy="48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176866" y="625058"/>
            <a:ext cx="6798734" cy="156396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The</a:t>
            </a:r>
            <a:r>
              <a:rPr lang="tr-TR" sz="2800" b="1" dirty="0" smtClean="0">
                <a:solidFill>
                  <a:srgbClr val="FF0000"/>
                </a:solidFill>
              </a:rPr>
              <a:t> Dominant </a:t>
            </a:r>
            <a:r>
              <a:rPr lang="tr-TR" sz="2800" b="1" dirty="0" err="1" smtClean="0">
                <a:solidFill>
                  <a:srgbClr val="FF0000"/>
                </a:solidFill>
              </a:rPr>
              <a:t>Power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>OTTOMAN EMPIRE (1299-1918)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15637"/>
            <a:ext cx="6798734" cy="9861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ea typeface="+mj-ea"/>
                <a:cs typeface="+mj-cs"/>
              </a:rPr>
              <a:t>Sykes-Picot </a:t>
            </a:r>
            <a:r>
              <a:rPr lang="en-US" sz="2800" dirty="0" smtClean="0">
                <a:ea typeface="+mj-ea"/>
                <a:cs typeface="+mj-cs"/>
              </a:rPr>
              <a:t>Agreement</a:t>
            </a:r>
            <a:r>
              <a:rPr lang="tr-TR" sz="2800" dirty="0" smtClean="0">
                <a:ea typeface="+mj-ea"/>
                <a:cs typeface="+mj-cs"/>
              </a:rPr>
              <a:t> </a:t>
            </a:r>
            <a:br>
              <a:rPr lang="tr-TR" sz="2800" dirty="0" smtClean="0">
                <a:ea typeface="+mj-ea"/>
                <a:cs typeface="+mj-cs"/>
              </a:rPr>
            </a:br>
            <a:r>
              <a:rPr lang="tr-TR" sz="2800" dirty="0" err="1" smtClean="0">
                <a:ea typeface="+mj-ea"/>
                <a:cs typeface="+mj-cs"/>
              </a:rPr>
              <a:t>Partition</a:t>
            </a:r>
            <a:r>
              <a:rPr lang="tr-TR" sz="2800" dirty="0" smtClean="0">
                <a:ea typeface="+mj-ea"/>
                <a:cs typeface="+mj-cs"/>
              </a:rPr>
              <a:t> of </a:t>
            </a:r>
            <a:r>
              <a:rPr lang="tr-TR" sz="2800" dirty="0" err="1" smtClean="0">
                <a:ea typeface="+mj-ea"/>
                <a:cs typeface="+mj-cs"/>
              </a:rPr>
              <a:t>Middle</a:t>
            </a:r>
            <a:r>
              <a:rPr lang="tr-TR" sz="2800" dirty="0" smtClean="0">
                <a:ea typeface="+mj-ea"/>
                <a:cs typeface="+mj-cs"/>
              </a:rPr>
              <a:t> East </a:t>
            </a:r>
            <a:r>
              <a:rPr lang="tr-TR" sz="2800" dirty="0" err="1" smtClean="0">
                <a:ea typeface="+mj-ea"/>
                <a:cs typeface="+mj-cs"/>
              </a:rPr>
              <a:t>by</a:t>
            </a:r>
            <a:r>
              <a:rPr lang="tr-TR" sz="2800" dirty="0" smtClean="0">
                <a:ea typeface="+mj-ea"/>
                <a:cs typeface="+mj-cs"/>
              </a:rPr>
              <a:t> Britain </a:t>
            </a:r>
            <a:r>
              <a:rPr lang="tr-TR" sz="2800" dirty="0" err="1" smtClean="0">
                <a:ea typeface="+mj-ea"/>
                <a:cs typeface="+mj-cs"/>
              </a:rPr>
              <a:t>and</a:t>
            </a:r>
            <a:r>
              <a:rPr lang="tr-TR" sz="2800" dirty="0" smtClean="0">
                <a:ea typeface="+mj-ea"/>
                <a:cs typeface="+mj-cs"/>
              </a:rPr>
              <a:t> France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9219" name="Picture 4" descr="sykes-picot-191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2862" b="19797"/>
          <a:stretch/>
        </p:blipFill>
        <p:spPr>
          <a:xfrm>
            <a:off x="443345" y="1401787"/>
            <a:ext cx="8285019" cy="5068292"/>
          </a:xfrm>
          <a:noFill/>
        </p:spPr>
      </p:pic>
    </p:spTree>
    <p:extLst>
      <p:ext uri="{BB962C8B-B14F-4D97-AF65-F5344CB8AC3E}">
        <p14:creationId xmlns:p14="http://schemas.microsoft.com/office/powerpoint/2010/main" val="4726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British</a:t>
            </a:r>
            <a:r>
              <a:rPr lang="tr-TR" dirty="0" smtClean="0"/>
              <a:t>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6865" y="2490135"/>
            <a:ext cx="4619024" cy="3444997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Mesopotamia</a:t>
            </a:r>
            <a:r>
              <a:rPr lang="tr-TR" dirty="0" smtClean="0"/>
              <a:t> (Irak)</a:t>
            </a:r>
          </a:p>
          <a:p>
            <a:pPr lvl="1"/>
            <a:r>
              <a:rPr lang="tr-TR" dirty="0" err="1" smtClean="0"/>
              <a:t>Puppet</a:t>
            </a:r>
            <a:r>
              <a:rPr lang="tr-TR" dirty="0" smtClean="0"/>
              <a:t> </a:t>
            </a:r>
            <a:r>
              <a:rPr lang="tr-TR" dirty="0" err="1" smtClean="0"/>
              <a:t>King</a:t>
            </a:r>
            <a:endParaRPr lang="tr-TR" dirty="0" smtClean="0"/>
          </a:p>
          <a:p>
            <a:pPr lvl="1"/>
            <a:r>
              <a:rPr lang="tr-TR" dirty="0" smtClean="0"/>
              <a:t>75 </a:t>
            </a:r>
            <a:r>
              <a:rPr lang="tr-TR" dirty="0" err="1" smtClean="0"/>
              <a:t>year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of </a:t>
            </a:r>
            <a:r>
              <a:rPr lang="tr-TR" dirty="0" err="1" smtClean="0"/>
              <a:t>oil</a:t>
            </a:r>
            <a:r>
              <a:rPr lang="tr-TR" dirty="0" smtClean="0"/>
              <a:t> </a:t>
            </a:r>
            <a:r>
              <a:rPr lang="tr-TR" dirty="0" err="1" smtClean="0"/>
              <a:t>consession</a:t>
            </a:r>
            <a:endParaRPr lang="tr-TR" dirty="0" smtClean="0"/>
          </a:p>
          <a:p>
            <a:r>
              <a:rPr lang="tr-TR" dirty="0" smtClean="0"/>
              <a:t>Trans-Jordan (</a:t>
            </a:r>
            <a:r>
              <a:rPr lang="tr-TR" dirty="0" err="1" smtClean="0"/>
              <a:t>İsrael</a:t>
            </a:r>
            <a:r>
              <a:rPr lang="tr-TR" dirty="0" smtClean="0"/>
              <a:t>, Jordan, </a:t>
            </a:r>
            <a:r>
              <a:rPr lang="tr-TR" dirty="0" err="1" smtClean="0"/>
              <a:t>Palestine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Independence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Jews</a:t>
            </a:r>
            <a:r>
              <a:rPr lang="tr-TR" dirty="0" smtClean="0"/>
              <a:t> on </a:t>
            </a:r>
            <a:r>
              <a:rPr lang="tr-TR" dirty="0" err="1" smtClean="0"/>
              <a:t>land</a:t>
            </a:r>
            <a:r>
              <a:rPr lang="tr-TR" dirty="0" smtClean="0"/>
              <a:t> </a:t>
            </a:r>
            <a:r>
              <a:rPr lang="tr-TR" dirty="0" err="1" smtClean="0"/>
              <a:t>purchase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migration</a:t>
            </a:r>
            <a:r>
              <a:rPr lang="tr-TR" dirty="0" smtClean="0"/>
              <a:t> </a:t>
            </a:r>
          </a:p>
          <a:p>
            <a:pPr lvl="1"/>
            <a:endParaRPr lang="tr-TR" dirty="0" smtClean="0"/>
          </a:p>
        </p:txBody>
      </p:sp>
      <p:pic>
        <p:nvPicPr>
          <p:cNvPr id="54274" name="Picture 2" descr="Mandate System &lt;ul&gt;&lt;li&gt;UK- Mandates of: &lt;/li&gt;&lt;/ul&gt;&lt;ul&gt;&lt;li&gt;Mesopotamia (Iraq) &lt;/li&gt;&lt;/ul&gt;&lt;ul&gt;&lt;ul&gt;&lt;li&gt;Install puppet king &lt;/l..."/>
          <p:cNvPicPr>
            <a:picLocks noChangeAspect="1" noChangeArrowheads="1"/>
          </p:cNvPicPr>
          <p:nvPr/>
        </p:nvPicPr>
        <p:blipFill>
          <a:blip r:embed="rId2"/>
          <a:srcRect l="6898" t="28553" r="50296" b="11126"/>
          <a:stretch>
            <a:fillRect/>
          </a:stretch>
        </p:blipFill>
        <p:spPr bwMode="auto">
          <a:xfrm>
            <a:off x="5866228" y="2475914"/>
            <a:ext cx="2968283" cy="340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1260</TotalTime>
  <Words>1449</Words>
  <Application>Microsoft Office PowerPoint</Application>
  <PresentationFormat>Ekran Gösterisi (4:3)</PresentationFormat>
  <Paragraphs>179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37" baseType="lpstr">
      <vt:lpstr>Натуральные материалы</vt:lpstr>
      <vt:lpstr>Blends</vt:lpstr>
      <vt:lpstr>Irresolvable Conflicts: Arab Israel Conflict</vt:lpstr>
      <vt:lpstr>Main Source for the Course Pages: 62-84 </vt:lpstr>
      <vt:lpstr>Current Issues in World Politics</vt:lpstr>
      <vt:lpstr>The Middle East </vt:lpstr>
      <vt:lpstr> Crossroad between three continents Center of three big religions (Jewish, Christian, Muslim) Center of energy resources (oil-natural gas) </vt:lpstr>
      <vt:lpstr>Issues with Colonialism</vt:lpstr>
      <vt:lpstr>The Dominant Power OTTOMAN EMPIRE (1299-1918)</vt:lpstr>
      <vt:lpstr>Sykes-Picot Agreement  Partition of Middle East by Britain and France</vt:lpstr>
      <vt:lpstr>British Mandate </vt:lpstr>
      <vt:lpstr>French Mandate </vt:lpstr>
      <vt:lpstr>British Diplomacy and the Middle East</vt:lpstr>
      <vt:lpstr>Leading Figures</vt:lpstr>
      <vt:lpstr>League of Nations and Mandate Governments</vt:lpstr>
      <vt:lpstr>British Diplomacy</vt:lpstr>
      <vt:lpstr>Sion Mountain in Jerusalem</vt:lpstr>
      <vt:lpstr>Sionizm</vt:lpstr>
      <vt:lpstr>Sionizm/Theodor Herzl (1860-1904)</vt:lpstr>
      <vt:lpstr>Sionizm/Theodor Herzl (1860-1904)</vt:lpstr>
      <vt:lpstr>First Steps of Sionism in Palestine</vt:lpstr>
      <vt:lpstr>First Steps of Sionism in Palestine</vt:lpstr>
      <vt:lpstr> Balfour Declaration-1917</vt:lpstr>
      <vt:lpstr>Jewish Immigration to Palestine</vt:lpstr>
      <vt:lpstr>Jewish Immigration to Palestine</vt:lpstr>
      <vt:lpstr>Arab Riots against Jewish  Immigrations</vt:lpstr>
      <vt:lpstr>Arab Riots against Jewish  Immigrations</vt:lpstr>
      <vt:lpstr>End of British Rule in Palestine</vt:lpstr>
      <vt:lpstr>UN Partition Plan</vt:lpstr>
      <vt:lpstr>UN Partition Plan</vt:lpstr>
      <vt:lpstr>Arab Israeli Wars</vt:lpstr>
      <vt:lpstr>1948  Arap Israel War 15 May-10 June</vt:lpstr>
      <vt:lpstr>Arab Israeli Wars</vt:lpstr>
      <vt:lpstr>Following Arab-İsrael Wars</vt:lpstr>
      <vt:lpstr>Next Week</vt:lpstr>
      <vt:lpstr>Palestine-Israel Conflict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Prof. Khalladin</dc:creator>
  <cp:lastModifiedBy>Kkm02</cp:lastModifiedBy>
  <cp:revision>50</cp:revision>
  <dcterms:created xsi:type="dcterms:W3CDTF">2016-08-25T07:17:33Z</dcterms:created>
  <dcterms:modified xsi:type="dcterms:W3CDTF">2021-01-01T17:46:54Z</dcterms:modified>
</cp:coreProperties>
</file>