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70" r:id="rId15"/>
    <p:sldId id="271" r:id="rId16"/>
    <p:sldId id="269" r:id="rId17"/>
    <p:sldId id="273" r:id="rId18"/>
    <p:sldId id="272" r:id="rId19"/>
    <p:sldId id="274"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400800" y="6355080"/>
            <a:ext cx="2286000" cy="365760"/>
          </a:xfrm>
        </p:spPr>
        <p:txBody>
          <a:bodyPr/>
          <a:lstStyle>
            <a:lvl1pPr>
              <a:defRPr sz="1400"/>
            </a:lvl1pPr>
          </a:lstStyle>
          <a:p>
            <a:fld id="{3C803C08-2B3C-4A3D-9FD4-5BDF7DB93203}" type="datetimeFigureOut">
              <a:rPr lang="tr-TR" smtClean="0"/>
              <a:t>20.10.2023</a:t>
            </a:fld>
            <a:endParaRPr lang="tr-TR"/>
          </a:p>
        </p:txBody>
      </p:sp>
      <p:sp>
        <p:nvSpPr>
          <p:cNvPr id="17" name="Altbilgi Yer Tutucusu 16"/>
          <p:cNvSpPr>
            <a:spLocks noGrp="1"/>
          </p:cNvSpPr>
          <p:nvPr>
            <p:ph type="ftr" sz="quarter" idx="11"/>
          </p:nvPr>
        </p:nvSpPr>
        <p:spPr>
          <a:xfrm>
            <a:off x="2898648" y="6355080"/>
            <a:ext cx="3474720" cy="365760"/>
          </a:xfrm>
        </p:spPr>
        <p:txBody>
          <a:bodyPr/>
          <a:lstStyle/>
          <a:p>
            <a:endParaRPr lang="tr-TR"/>
          </a:p>
        </p:txBody>
      </p:sp>
      <p:sp>
        <p:nvSpPr>
          <p:cNvPr id="29" name="Slayt Numarası Yer Tutucusu 28"/>
          <p:cNvSpPr>
            <a:spLocks noGrp="1"/>
          </p:cNvSpPr>
          <p:nvPr>
            <p:ph type="sldNum" sz="quarter" idx="12"/>
          </p:nvPr>
        </p:nvSpPr>
        <p:spPr>
          <a:xfrm>
            <a:off x="1216152" y="6355080"/>
            <a:ext cx="1219200" cy="365760"/>
          </a:xfrm>
        </p:spPr>
        <p:txBody>
          <a:bodyPr/>
          <a:lstStyle/>
          <a:p>
            <a:fld id="{0C09EA5D-A5A1-4355-BA06-F817AFA314BA}" type="slidenum">
              <a:rPr lang="tr-TR" smtClean="0"/>
              <a:t>‹#›</a:t>
            </a:fld>
            <a:endParaRPr lang="tr-TR"/>
          </a:p>
        </p:txBody>
      </p:sp>
      <p:sp>
        <p:nvSpPr>
          <p:cNvPr id="21" name="Dikdörtgen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Dikdörtgen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Dikdörtgen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C803C08-2B3C-4A3D-9FD4-5BDF7DB93203}" type="datetimeFigureOut">
              <a:rPr lang="tr-TR" smtClean="0"/>
              <a:t>20.10.2023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09EA5D-A5A1-4355-BA06-F817AFA314B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C803C08-2B3C-4A3D-9FD4-5BDF7DB93203}" type="datetimeFigureOut">
              <a:rPr lang="tr-TR" smtClean="0"/>
              <a:t>20.10.2023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09EA5D-A5A1-4355-BA06-F817AFA314BA}" type="slidenum">
              <a:rPr lang="tr-TR" smtClean="0"/>
              <a:t>‹#›</a:t>
            </a:fld>
            <a:endParaRPr lang="tr-TR"/>
          </a:p>
        </p:txBody>
      </p:sp>
      <p:sp>
        <p:nvSpPr>
          <p:cNvPr id="7" name="Düz Bağlayıcı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kizkenar Üçgen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3C803C08-2B3C-4A3D-9FD4-5BDF7DB93203}" type="datetimeFigureOut">
              <a:rPr lang="tr-TR" smtClean="0"/>
              <a:t>20.10.2023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C09EA5D-A5A1-4355-BA06-F817AFA314BA}" type="slidenum">
              <a:rPr lang="tr-TR" smtClean="0"/>
              <a:t>‹#›</a:t>
            </a:fld>
            <a:endParaRPr lang="tr-TR"/>
          </a:p>
        </p:txBody>
      </p:sp>
      <p:sp>
        <p:nvSpPr>
          <p:cNvPr id="8" name="İçerik Yer Tutucusu 7"/>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6400800" y="6355080"/>
            <a:ext cx="2286000" cy="365760"/>
          </a:xfrm>
        </p:spPr>
        <p:txBody>
          <a:bodyPr/>
          <a:lstStyle/>
          <a:p>
            <a:fld id="{3C803C08-2B3C-4A3D-9FD4-5BDF7DB93203}" type="datetimeFigureOut">
              <a:rPr lang="tr-TR" smtClean="0"/>
              <a:t>20.10.2023</a:t>
            </a:fld>
            <a:endParaRPr lang="tr-TR"/>
          </a:p>
        </p:txBody>
      </p:sp>
      <p:sp>
        <p:nvSpPr>
          <p:cNvPr id="5" name="Altbilgi Yer Tutucusu 4"/>
          <p:cNvSpPr>
            <a:spLocks noGrp="1"/>
          </p:cNvSpPr>
          <p:nvPr>
            <p:ph type="ftr" sz="quarter" idx="11"/>
          </p:nvPr>
        </p:nvSpPr>
        <p:spPr>
          <a:xfrm>
            <a:off x="2898648" y="6355080"/>
            <a:ext cx="3474720" cy="365760"/>
          </a:xfrm>
        </p:spPr>
        <p:txBody>
          <a:bodyPr/>
          <a:lstStyle/>
          <a:p>
            <a:endParaRPr lang="tr-TR"/>
          </a:p>
        </p:txBody>
      </p:sp>
      <p:sp>
        <p:nvSpPr>
          <p:cNvPr id="6" name="Slayt Numarası Yer Tutucusu 5"/>
          <p:cNvSpPr>
            <a:spLocks noGrp="1"/>
          </p:cNvSpPr>
          <p:nvPr>
            <p:ph type="sldNum" sz="quarter" idx="12"/>
          </p:nvPr>
        </p:nvSpPr>
        <p:spPr>
          <a:xfrm>
            <a:off x="1069848" y="6355080"/>
            <a:ext cx="1520952" cy="365760"/>
          </a:xfrm>
        </p:spPr>
        <p:txBody>
          <a:bodyPr/>
          <a:lstStyle/>
          <a:p>
            <a:fld id="{0C09EA5D-A5A1-4355-BA06-F817AFA314BA}" type="slidenum">
              <a:rPr lang="tr-TR" smtClean="0"/>
              <a:t>‹#›</a:t>
            </a:fld>
            <a:endParaRPr lang="tr-TR"/>
          </a:p>
        </p:txBody>
      </p:sp>
      <p:sp>
        <p:nvSpPr>
          <p:cNvPr id="7" name="Dikdörtgen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3C803C08-2B3C-4A3D-9FD4-5BDF7DB93203}" type="datetimeFigureOut">
              <a:rPr lang="tr-TR" smtClean="0"/>
              <a:t>20.10.2023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C09EA5D-A5A1-4355-BA06-F817AFA314BA}" type="slidenum">
              <a:rPr lang="tr-TR" smtClean="0"/>
              <a:t>‹#›</a:t>
            </a:fld>
            <a:endParaRPr lang="tr-TR"/>
          </a:p>
        </p:txBody>
      </p:sp>
      <p:sp>
        <p:nvSpPr>
          <p:cNvPr id="9" name="İçerik Yer Tutucusu 8"/>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3C803C08-2B3C-4A3D-9FD4-5BDF7DB93203}" type="datetimeFigureOut">
              <a:rPr lang="tr-TR" smtClean="0"/>
              <a:t>20.10.2023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C09EA5D-A5A1-4355-BA06-F817AFA314BA}" type="slidenum">
              <a:rPr lang="tr-TR" smtClean="0"/>
              <a:t>‹#›</a:t>
            </a:fld>
            <a:endParaRPr lang="tr-TR"/>
          </a:p>
        </p:txBody>
      </p:sp>
      <p:sp>
        <p:nvSpPr>
          <p:cNvPr id="11" name="İçerik Yer Tutucusu 10"/>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3C803C08-2B3C-4A3D-9FD4-5BDF7DB93203}" type="datetimeFigureOut">
              <a:rPr lang="tr-TR" smtClean="0"/>
              <a:t>20.10.2023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C09EA5D-A5A1-4355-BA06-F817AFA314BA}" type="slidenum">
              <a:rPr lang="tr-TR" smtClean="0"/>
              <a:t>‹#›</a:t>
            </a:fld>
            <a:endParaRPr lang="tr-TR"/>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C803C08-2B3C-4A3D-9FD4-5BDF7DB93203}" type="datetimeFigureOut">
              <a:rPr lang="tr-TR" smtClean="0"/>
              <a:t>20.10.2023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C09EA5D-A5A1-4355-BA06-F817AFA314BA}" type="slidenum">
              <a:rPr lang="tr-TR" smtClean="0"/>
              <a:t>‹#›</a:t>
            </a:fld>
            <a:endParaRPr lang="tr-TR"/>
          </a:p>
        </p:txBody>
      </p:sp>
      <p:sp>
        <p:nvSpPr>
          <p:cNvPr id="5" name="Düz Bağlayıcı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kizkenar Üçge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3C803C08-2B3C-4A3D-9FD4-5BDF7DB93203}" type="datetimeFigureOut">
              <a:rPr lang="tr-TR" smtClean="0"/>
              <a:t>20.10.2023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C09EA5D-A5A1-4355-BA06-F817AFA314BA}"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Düz Bağlayıcı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çerik Yer Tutucusu 11"/>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3C803C08-2B3C-4A3D-9FD4-5BDF7DB93203}" type="datetimeFigureOut">
              <a:rPr lang="tr-TR" smtClean="0"/>
              <a:t>20.10.2023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C09EA5D-A5A1-4355-BA06-F817AFA314BA}" type="slidenum">
              <a:rPr lang="tr-TR" smtClean="0"/>
              <a:t>‹#›</a:t>
            </a:fld>
            <a:endParaRPr lang="tr-TR"/>
          </a:p>
        </p:txBody>
      </p:sp>
      <p:sp>
        <p:nvSpPr>
          <p:cNvPr id="8" name="Düz Bağlayıcı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kizkenar Üçge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C803C08-2B3C-4A3D-9FD4-5BDF7DB93203}" type="datetimeFigureOut">
              <a:rPr lang="tr-TR" smtClean="0"/>
              <a:t>20.10.2023</a:t>
            </a:fld>
            <a:endParaRPr lang="tr-TR"/>
          </a:p>
        </p:txBody>
      </p:sp>
      <p:sp>
        <p:nvSpPr>
          <p:cNvPr id="3" name="Altbilgi Yer Tutucusu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09EA5D-A5A1-4355-BA06-F817AFA314BA}" type="slidenum">
              <a:rPr lang="tr-TR" smtClean="0"/>
              <a:t>‹#›</a:t>
            </a:fld>
            <a:endParaRPr lang="tr-TR"/>
          </a:p>
        </p:txBody>
      </p:sp>
      <p:sp>
        <p:nvSpPr>
          <p:cNvPr id="28" name="Düz Bağlayıcı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Düz Bağlayıcı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kizkenar Üçgen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İşletmelerde Yeni Teknolojiler</a:t>
            </a:r>
            <a:endParaRPr lang="tr-TR" dirty="0"/>
          </a:p>
        </p:txBody>
      </p:sp>
      <p:sp>
        <p:nvSpPr>
          <p:cNvPr id="3" name="Alt Başlık 2"/>
          <p:cNvSpPr>
            <a:spLocks noGrp="1"/>
          </p:cNvSpPr>
          <p:nvPr>
            <p:ph type="subTitle" idx="1"/>
          </p:nvPr>
        </p:nvSpPr>
        <p:spPr/>
        <p:txBody>
          <a:bodyPr>
            <a:normAutofit fontScale="70000" lnSpcReduction="20000"/>
          </a:bodyPr>
          <a:lstStyle/>
          <a:p>
            <a:r>
              <a:rPr lang="tr-TR" dirty="0" smtClean="0"/>
              <a:t>Dr. </a:t>
            </a:r>
            <a:r>
              <a:rPr lang="tr-TR" dirty="0" err="1" smtClean="0"/>
              <a:t>Öğr</a:t>
            </a:r>
            <a:r>
              <a:rPr lang="tr-TR" dirty="0" smtClean="0"/>
              <a:t> Üyesi Fatih Koç </a:t>
            </a:r>
          </a:p>
          <a:p>
            <a:r>
              <a:rPr lang="tr-TR" dirty="0" smtClean="0"/>
              <a:t>Çağ Üniversitesi </a:t>
            </a:r>
            <a:endParaRPr lang="tr-TR" dirty="0"/>
          </a:p>
        </p:txBody>
      </p:sp>
    </p:spTree>
    <p:extLst>
      <p:ext uri="{BB962C8B-B14F-4D97-AF65-F5344CB8AC3E}">
        <p14:creationId xmlns:p14="http://schemas.microsoft.com/office/powerpoint/2010/main" val="3710416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HAARP neden komplo teorisi?</a:t>
            </a:r>
            <a:endParaRPr lang="tr-TR" dirty="0"/>
          </a:p>
        </p:txBody>
      </p:sp>
      <p:sp>
        <p:nvSpPr>
          <p:cNvPr id="3" name="İçerik Yer Tutucusu 2"/>
          <p:cNvSpPr>
            <a:spLocks noGrp="1"/>
          </p:cNvSpPr>
          <p:nvPr>
            <p:ph sz="quarter" idx="1"/>
          </p:nvPr>
        </p:nvSpPr>
        <p:spPr/>
        <p:txBody>
          <a:bodyPr/>
          <a:lstStyle/>
          <a:p>
            <a:r>
              <a:rPr lang="tr-TR" dirty="0"/>
              <a:t>1990 ile 2014 yılları arasında HAARP, Amerika Birleşik Devletleri Hava Kuvvetleri (USAF) ve Amerika Birleşik Devletleri Deniz Kuvvetleri tarafından ortaklaşa yönetilen bir programdı. Amacı, Dünya'nın </a:t>
            </a:r>
            <a:r>
              <a:rPr lang="tr-TR" dirty="0" err="1"/>
              <a:t>iyonosferinin</a:t>
            </a:r>
            <a:r>
              <a:rPr lang="tr-TR" dirty="0"/>
              <a:t> fiziksel ve elektriksel özelliklerini </a:t>
            </a:r>
            <a:r>
              <a:rPr lang="tr-TR" dirty="0" smtClean="0"/>
              <a:t>araştırmaktır çünkü </a:t>
            </a:r>
            <a:r>
              <a:rPr lang="tr-TR" dirty="0" err="1" smtClean="0"/>
              <a:t>iyonosfer</a:t>
            </a:r>
            <a:r>
              <a:rPr lang="tr-TR" dirty="0" smtClean="0"/>
              <a:t> dünyanın askeri </a:t>
            </a:r>
            <a:r>
              <a:rPr lang="tr-TR" dirty="0"/>
              <a:t>ve sivil iletişim ve </a:t>
            </a:r>
            <a:r>
              <a:rPr lang="tr-TR" dirty="0" err="1"/>
              <a:t>navigasyon</a:t>
            </a:r>
            <a:r>
              <a:rPr lang="tr-TR" dirty="0"/>
              <a:t> </a:t>
            </a:r>
            <a:r>
              <a:rPr lang="tr-TR" dirty="0" smtClean="0"/>
              <a:t>sistemlerini </a:t>
            </a:r>
            <a:r>
              <a:rPr lang="tr-TR" dirty="0"/>
              <a:t>etkileyebilir</a:t>
            </a:r>
            <a:r>
              <a:rPr lang="tr-TR" dirty="0" smtClean="0"/>
              <a:t>.</a:t>
            </a:r>
            <a:endParaRPr lang="tr-TR" dirty="0"/>
          </a:p>
          <a:p>
            <a:endParaRPr lang="tr-TR" dirty="0"/>
          </a:p>
        </p:txBody>
      </p:sp>
    </p:spTree>
    <p:extLst>
      <p:ext uri="{BB962C8B-B14F-4D97-AF65-F5344CB8AC3E}">
        <p14:creationId xmlns:p14="http://schemas.microsoft.com/office/powerpoint/2010/main" val="92888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HAARP ne yapmaktadır?</a:t>
            </a:r>
            <a:endParaRPr lang="tr-TR" dirty="0"/>
          </a:p>
        </p:txBody>
      </p:sp>
      <p:sp>
        <p:nvSpPr>
          <p:cNvPr id="3" name="İçerik Yer Tutucusu 2"/>
          <p:cNvSpPr>
            <a:spLocks noGrp="1"/>
          </p:cNvSpPr>
          <p:nvPr>
            <p:ph sz="quarter" idx="1"/>
          </p:nvPr>
        </p:nvSpPr>
        <p:spPr/>
        <p:txBody>
          <a:bodyPr/>
          <a:lstStyle/>
          <a:p>
            <a:r>
              <a:rPr lang="tr-TR" dirty="0" err="1"/>
              <a:t>HAARP'daki</a:t>
            </a:r>
            <a:r>
              <a:rPr lang="tr-TR" dirty="0"/>
              <a:t> bilim insanları, HF radyo vericilerini kullanarak </a:t>
            </a:r>
            <a:r>
              <a:rPr lang="tr-TR" dirty="0" err="1"/>
              <a:t>iyonosferin</a:t>
            </a:r>
            <a:r>
              <a:rPr lang="tr-TR" dirty="0"/>
              <a:t> küçük bölgelerini ısıtarak etkileri gözlemlemekte ve bunlar arasında </a:t>
            </a:r>
            <a:r>
              <a:rPr lang="tr-TR" dirty="0" err="1"/>
              <a:t>iyonosfer</a:t>
            </a:r>
            <a:r>
              <a:rPr lang="tr-TR" dirty="0"/>
              <a:t> ısınmasını da içermektedir. </a:t>
            </a:r>
            <a:endParaRPr lang="tr-TR" dirty="0" smtClean="0"/>
          </a:p>
          <a:p>
            <a:r>
              <a:rPr lang="tr-TR" dirty="0" smtClean="0"/>
              <a:t>Geleneksel </a:t>
            </a:r>
            <a:r>
              <a:rPr lang="tr-TR" dirty="0"/>
              <a:t>uzay araştırmaları için yerden yapılan gözlemler veya sonda roketlerle yapılan deneyler, istenen doğal koşullara ulaşmak için son derece uzun sürebilir (günler, haftalar, hatta yıllar</a:t>
            </a:r>
            <a:r>
              <a:rPr lang="tr-TR" dirty="0" smtClean="0"/>
              <a:t>)</a:t>
            </a:r>
          </a:p>
          <a:p>
            <a:r>
              <a:rPr lang="tr-TR" dirty="0" smtClean="0"/>
              <a:t>Uydular </a:t>
            </a:r>
            <a:r>
              <a:rPr lang="tr-TR" dirty="0"/>
              <a:t>çok daha büyük </a:t>
            </a:r>
            <a:r>
              <a:rPr lang="tr-TR" dirty="0" err="1"/>
              <a:t>veritabanları</a:t>
            </a:r>
            <a:r>
              <a:rPr lang="tr-TR" dirty="0"/>
              <a:t> biriktirebilirler, ancak uyduyu istenilen olaylarla koordine etmek zordur</a:t>
            </a:r>
            <a:endParaRPr lang="tr-TR" dirty="0"/>
          </a:p>
        </p:txBody>
      </p:sp>
    </p:spTree>
    <p:extLst>
      <p:ext uri="{BB962C8B-B14F-4D97-AF65-F5344CB8AC3E}">
        <p14:creationId xmlns:p14="http://schemas.microsoft.com/office/powerpoint/2010/main" val="406450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Yeni teknolojilerin üzerine dayandığı konseptler</a:t>
            </a:r>
            <a:endParaRPr lang="tr-TR" dirty="0"/>
          </a:p>
        </p:txBody>
      </p:sp>
      <p:sp>
        <p:nvSpPr>
          <p:cNvPr id="3" name="İçerik Yer Tutucusu 2"/>
          <p:cNvSpPr>
            <a:spLocks noGrp="1"/>
          </p:cNvSpPr>
          <p:nvPr>
            <p:ph sz="quarter" idx="1"/>
          </p:nvPr>
        </p:nvSpPr>
        <p:spPr/>
        <p:txBody>
          <a:bodyPr/>
          <a:lstStyle/>
          <a:p>
            <a:r>
              <a:rPr lang="tr-TR" dirty="0" smtClean="0"/>
              <a:t>ROI = Yatırımın geri dönüşü</a:t>
            </a:r>
            <a:endParaRPr lang="en-US" dirty="0"/>
          </a:p>
          <a:p>
            <a:endParaRPr lang="en-US" dirty="0"/>
          </a:p>
          <a:p>
            <a:r>
              <a:rPr lang="en-US" dirty="0" err="1"/>
              <a:t>Antinatalism</a:t>
            </a:r>
            <a:r>
              <a:rPr lang="en-US" dirty="0"/>
              <a:t> </a:t>
            </a:r>
            <a:r>
              <a:rPr lang="tr-TR" dirty="0" smtClean="0"/>
              <a:t>bir felsefe</a:t>
            </a:r>
            <a:endParaRPr lang="en-US" dirty="0"/>
          </a:p>
          <a:p>
            <a:pPr marL="274320" lvl="1" indent="0">
              <a:buNone/>
            </a:pPr>
            <a:r>
              <a:rPr lang="tr-TR" dirty="0" smtClean="0"/>
              <a:t>ROI (çocuk) &lt; 0</a:t>
            </a:r>
          </a:p>
          <a:p>
            <a:endParaRPr lang="en-US" dirty="0"/>
          </a:p>
          <a:p>
            <a:r>
              <a:rPr lang="tr-TR" dirty="0" smtClean="0"/>
              <a:t>Yeni teknolojinin hayata geçmesi için:</a:t>
            </a:r>
            <a:endParaRPr lang="en-US" dirty="0"/>
          </a:p>
          <a:p>
            <a:pPr lvl="1"/>
            <a:r>
              <a:rPr lang="tr-TR" dirty="0" smtClean="0"/>
              <a:t>İnsan hayatına faydalı olması </a:t>
            </a:r>
            <a:endParaRPr lang="en-US" dirty="0"/>
          </a:p>
          <a:p>
            <a:pPr lvl="1"/>
            <a:r>
              <a:rPr lang="tr-TR" dirty="0" err="1" smtClean="0"/>
              <a:t>Min</a:t>
            </a:r>
            <a:r>
              <a:rPr lang="tr-TR" dirty="0" smtClean="0"/>
              <a:t> </a:t>
            </a:r>
            <a:r>
              <a:rPr lang="en-US" dirty="0" smtClean="0"/>
              <a:t>ROI </a:t>
            </a:r>
            <a:r>
              <a:rPr lang="tr-TR" dirty="0" smtClean="0"/>
              <a:t>(yeni teknoloji) </a:t>
            </a:r>
            <a:r>
              <a:rPr lang="en-US" dirty="0" smtClean="0"/>
              <a:t>&gt; </a:t>
            </a:r>
            <a:r>
              <a:rPr lang="tr-TR" dirty="0" smtClean="0"/>
              <a:t>0 ve yüksek olmalı</a:t>
            </a:r>
            <a:endParaRPr lang="en-US" dirty="0"/>
          </a:p>
          <a:p>
            <a:endParaRPr lang="tr-TR" dirty="0"/>
          </a:p>
        </p:txBody>
      </p:sp>
    </p:spTree>
    <p:extLst>
      <p:ext uri="{BB962C8B-B14F-4D97-AF65-F5344CB8AC3E}">
        <p14:creationId xmlns:p14="http://schemas.microsoft.com/office/powerpoint/2010/main" val="153764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r>
              <a:rPr lang="tr-TR" dirty="0" smtClean="0"/>
              <a:t>HAARP deprem yaratarak insanları öldüremez, fakat bazı teknolojiler hayatımızı kurtarabilir. </a:t>
            </a:r>
            <a:endParaRPr lang="tr-TR" dirty="0"/>
          </a:p>
        </p:txBody>
      </p:sp>
    </p:spTree>
    <p:extLst>
      <p:ext uri="{BB962C8B-B14F-4D97-AF65-F5344CB8AC3E}">
        <p14:creationId xmlns:p14="http://schemas.microsoft.com/office/powerpoint/2010/main" val="1638477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Şok Emiciler</a:t>
            </a:r>
            <a:endParaRPr lang="tr-TR" dirty="0"/>
          </a:p>
        </p:txBody>
      </p:sp>
      <p:sp>
        <p:nvSpPr>
          <p:cNvPr id="3" name="İçerik Yer Tutucusu 2"/>
          <p:cNvSpPr>
            <a:spLocks noGrp="1"/>
          </p:cNvSpPr>
          <p:nvPr>
            <p:ph sz="quarter" idx="1"/>
          </p:nvPr>
        </p:nvSpPr>
        <p:spPr/>
        <p:txBody>
          <a:bodyPr/>
          <a:lstStyle/>
          <a:p>
            <a:r>
              <a:rPr lang="tr-TR" dirty="0"/>
              <a:t>Bu, otomobiller ve diğer taşıtlarda kullanılan mekanik bileşenlerdir. Bunların temel işlevi, aracın tekerleklerinin yüzeydeki bozukluklar, çukurlar veya titreşimler nedeniyle oluşan şokları ve titreşimleri azaltmaktır</a:t>
            </a:r>
            <a:r>
              <a:rPr lang="tr-TR" dirty="0" smtClean="0"/>
              <a:t>.</a:t>
            </a:r>
          </a:p>
          <a:p>
            <a:r>
              <a:rPr lang="tr-TR" dirty="0" smtClean="0"/>
              <a:t>Binalarda da uygulanabilmektedir. </a:t>
            </a:r>
          </a:p>
          <a:p>
            <a:endParaRPr lang="tr-TR" dirty="0"/>
          </a:p>
          <a:p>
            <a:r>
              <a:rPr lang="tr-TR" dirty="0"/>
              <a:t>https://www.youtube.com/watch?v=eU5nFvfCGsE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365104"/>
            <a:ext cx="2954009" cy="217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135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Sarkaç Güçlendirme </a:t>
            </a:r>
            <a:endParaRPr lang="tr-TR" dirty="0"/>
          </a:p>
        </p:txBody>
      </p:sp>
      <p:sp>
        <p:nvSpPr>
          <p:cNvPr id="3" name="İçerik Yer Tutucusu 2"/>
          <p:cNvSpPr>
            <a:spLocks noGrp="1"/>
          </p:cNvSpPr>
          <p:nvPr>
            <p:ph sz="quarter" idx="1"/>
          </p:nvPr>
        </p:nvSpPr>
        <p:spPr>
          <a:xfrm>
            <a:off x="457200" y="1219200"/>
            <a:ext cx="5842992" cy="4937760"/>
          </a:xfrm>
        </p:spPr>
        <p:txBody>
          <a:bodyPr>
            <a:normAutofit fontScale="92500" lnSpcReduction="20000"/>
          </a:bodyPr>
          <a:lstStyle/>
          <a:p>
            <a:r>
              <a:rPr lang="tr-TR" dirty="0"/>
              <a:t>Bu sarkaçlar, deprem sırasında binanın hareketini dengelemek ve titreşimleri emmek için tasarlanmıştır. Bu şekilde, binanın üst yapısı sallandığında, sarkaçlar bu hareketi karşılar ve binayı daha stabil tutar. Böylece, binanın yapısal bütünlüğünü korumak ve deprem sırasında yıkılma riskini azaltmak amaçlanır</a:t>
            </a:r>
            <a:r>
              <a:rPr lang="tr-TR" dirty="0" smtClean="0"/>
              <a:t>.</a:t>
            </a:r>
          </a:p>
          <a:p>
            <a:endParaRPr lang="tr-TR" dirty="0" smtClean="0"/>
          </a:p>
          <a:p>
            <a:r>
              <a:rPr lang="tr-TR" dirty="0"/>
              <a:t>https://www.youtube.com/watch?v=GzMuF-LMGaM</a:t>
            </a:r>
            <a:endParaRPr lang="tr-TR" dirty="0" smtClean="0"/>
          </a:p>
          <a:p>
            <a:endParaRPr lang="tr-TR" dirty="0"/>
          </a:p>
          <a:p>
            <a:r>
              <a:rPr lang="tr-TR" dirty="0" err="1" smtClean="0"/>
              <a:t>Taipei</a:t>
            </a:r>
            <a:r>
              <a:rPr lang="tr-TR" dirty="0" smtClean="0"/>
              <a:t> 101 6.8 </a:t>
            </a:r>
            <a:r>
              <a:rPr lang="tr-TR" dirty="0" err="1" smtClean="0"/>
              <a:t>magnitude</a:t>
            </a:r>
            <a:r>
              <a:rPr lang="tr-TR" dirty="0" smtClean="0"/>
              <a:t> (101. kat) https</a:t>
            </a:r>
            <a:r>
              <a:rPr lang="tr-TR" dirty="0"/>
              <a:t>://www.youtube.com/watch?v=k51nFin7Wzc</a:t>
            </a:r>
            <a:endParaRPr lang="tr-TR" dirty="0" smtClean="0"/>
          </a:p>
          <a:p>
            <a:endParaRPr lang="tr-TR" dirty="0"/>
          </a:p>
          <a:p>
            <a:endParaRPr lang="tr-TR" dirty="0"/>
          </a:p>
        </p:txBody>
      </p:sp>
      <p:pic>
        <p:nvPicPr>
          <p:cNvPr id="4" name="Content Placeholder 3"/>
          <p:cNvPicPr>
            <a:picLocks noChangeAspect="1"/>
          </p:cNvPicPr>
          <p:nvPr/>
        </p:nvPicPr>
        <p:blipFill>
          <a:blip r:embed="rId2"/>
          <a:stretch>
            <a:fillRect/>
          </a:stretch>
        </p:blipFill>
        <p:spPr>
          <a:xfrm>
            <a:off x="6460232" y="1988840"/>
            <a:ext cx="2683768" cy="1735929"/>
          </a:xfrm>
          <a:prstGeom prst="rect">
            <a:avLst/>
          </a:prstGeom>
        </p:spPr>
      </p:pic>
    </p:spTree>
    <p:extLst>
      <p:ext uri="{BB962C8B-B14F-4D97-AF65-F5344CB8AC3E}">
        <p14:creationId xmlns:p14="http://schemas.microsoft.com/office/powerpoint/2010/main" val="3878153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Levite</a:t>
            </a:r>
            <a:r>
              <a:rPr lang="tr-TR" dirty="0" smtClean="0"/>
              <a:t> Temel</a:t>
            </a:r>
            <a:endParaRPr lang="tr-TR" dirty="0"/>
          </a:p>
        </p:txBody>
      </p:sp>
      <p:sp>
        <p:nvSpPr>
          <p:cNvPr id="3" name="İçerik Yer Tutucusu 2"/>
          <p:cNvSpPr>
            <a:spLocks noGrp="1"/>
          </p:cNvSpPr>
          <p:nvPr>
            <p:ph sz="quarter" idx="1"/>
          </p:nvPr>
        </p:nvSpPr>
        <p:spPr/>
        <p:txBody>
          <a:bodyPr/>
          <a:lstStyle/>
          <a:p>
            <a:r>
              <a:rPr lang="tr-TR" dirty="0"/>
              <a:t>Bu teknoloji, bir binanın temelini yerçekimine karşı koyarak havada tutma veya yükseltme yeteneğine dayanır. </a:t>
            </a:r>
            <a:r>
              <a:rPr lang="tr-TR" dirty="0" err="1"/>
              <a:t>Levite</a:t>
            </a:r>
            <a:r>
              <a:rPr lang="tr-TR" dirty="0"/>
              <a:t> temel, manyetik veya elektromanyetik alanlar, hava yastıkları veya diğer teknikler aracılığıyla kullanılarak gerçekleştirilebilir</a:t>
            </a:r>
            <a:r>
              <a:rPr lang="tr-TR" dirty="0" smtClean="0"/>
              <a:t>.</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940" y="3212976"/>
            <a:ext cx="6288779" cy="346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398127" y="5624373"/>
            <a:ext cx="2304256" cy="646331"/>
          </a:xfrm>
          <a:prstGeom prst="rect">
            <a:avLst/>
          </a:prstGeom>
          <a:noFill/>
        </p:spPr>
        <p:txBody>
          <a:bodyPr wrap="square" rtlCol="0">
            <a:spAutoFit/>
          </a:bodyPr>
          <a:lstStyle/>
          <a:p>
            <a:r>
              <a:rPr lang="tr-TR" dirty="0" smtClean="0"/>
              <a:t>Kaynak: Business </a:t>
            </a:r>
            <a:r>
              <a:rPr lang="tr-TR" dirty="0" err="1" smtClean="0"/>
              <a:t>Insider</a:t>
            </a:r>
            <a:endParaRPr lang="tr-TR" dirty="0"/>
          </a:p>
        </p:txBody>
      </p:sp>
    </p:spTree>
    <p:extLst>
      <p:ext uri="{BB962C8B-B14F-4D97-AF65-F5344CB8AC3E}">
        <p14:creationId xmlns:p14="http://schemas.microsoft.com/office/powerpoint/2010/main" val="1790743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Şekil hafızalı alaşımlar</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a:t>Şekil hafızalı alaşımı (</a:t>
            </a:r>
            <a:r>
              <a:rPr lang="tr-TR" dirty="0" err="1"/>
              <a:t>shape</a:t>
            </a:r>
            <a:r>
              <a:rPr lang="tr-TR" dirty="0"/>
              <a:t> </a:t>
            </a:r>
            <a:r>
              <a:rPr lang="tr-TR" dirty="0" err="1"/>
              <a:t>memory</a:t>
            </a:r>
            <a:r>
              <a:rPr lang="tr-TR" dirty="0"/>
              <a:t> </a:t>
            </a:r>
            <a:r>
              <a:rPr lang="tr-TR" dirty="0" err="1"/>
              <a:t>alloy</a:t>
            </a:r>
            <a:r>
              <a:rPr lang="tr-TR" dirty="0"/>
              <a:t>), yüksek gerilimlere dayanabilir ve hala orijinal şekline dönebilir. </a:t>
            </a:r>
            <a:endParaRPr lang="tr-TR" dirty="0" smtClean="0"/>
          </a:p>
          <a:p>
            <a:r>
              <a:rPr lang="tr-TR" dirty="0" smtClean="0"/>
              <a:t>Birçok </a:t>
            </a:r>
            <a:r>
              <a:rPr lang="tr-TR" dirty="0"/>
              <a:t>mühendis, geleneksel çelik ve beton yapıların yerine kullanmak üzere bu "akıllı malzemeler" olarak adlandırılan malzemelerle denemeler yapmaktadır. </a:t>
            </a:r>
            <a:endParaRPr lang="tr-TR" dirty="0" smtClean="0"/>
          </a:p>
          <a:p>
            <a:r>
              <a:rPr lang="tr-TR" dirty="0" smtClean="0"/>
              <a:t>Umut </a:t>
            </a:r>
            <a:r>
              <a:rPr lang="tr-TR" dirty="0"/>
              <a:t>vadeden bir alaşım, </a:t>
            </a:r>
            <a:r>
              <a:rPr lang="tr-TR" dirty="0">
                <a:solidFill>
                  <a:srgbClr val="FF0000"/>
                </a:solidFill>
              </a:rPr>
              <a:t>nikel titanyum veya </a:t>
            </a:r>
            <a:r>
              <a:rPr lang="tr-TR" dirty="0" err="1">
                <a:solidFill>
                  <a:srgbClr val="FF0000"/>
                </a:solidFill>
              </a:rPr>
              <a:t>nitinol</a:t>
            </a:r>
            <a:r>
              <a:rPr lang="tr-TR" dirty="0">
                <a:solidFill>
                  <a:srgbClr val="FF0000"/>
                </a:solidFill>
              </a:rPr>
              <a:t> </a:t>
            </a:r>
            <a:r>
              <a:rPr lang="tr-TR" dirty="0"/>
              <a:t>olarak bilinir ve çelikten %10 ila %30 daha fazla elastikiyet sunar [kaynak: </a:t>
            </a:r>
            <a:r>
              <a:rPr lang="tr-TR" dirty="0" err="1"/>
              <a:t>Raffiee</a:t>
            </a:r>
            <a:r>
              <a:rPr lang="tr-TR" dirty="0"/>
              <a:t>]. </a:t>
            </a:r>
            <a:endParaRPr lang="tr-TR" dirty="0" smtClean="0"/>
          </a:p>
          <a:p>
            <a:r>
              <a:rPr lang="tr-TR" dirty="0" smtClean="0"/>
              <a:t>2012 </a:t>
            </a:r>
            <a:r>
              <a:rPr lang="tr-TR" dirty="0"/>
              <a:t>yılında, Nevada, </a:t>
            </a:r>
            <a:r>
              <a:rPr lang="tr-TR" dirty="0" err="1"/>
              <a:t>Reno</a:t>
            </a:r>
            <a:r>
              <a:rPr lang="tr-TR" dirty="0"/>
              <a:t> Üniversitesi'nde araştırmacılar, çelik ve betondan yapılmış köprü sütunlarını </a:t>
            </a:r>
            <a:r>
              <a:rPr lang="tr-TR" dirty="0" err="1"/>
              <a:t>nitinol</a:t>
            </a:r>
            <a:r>
              <a:rPr lang="tr-TR" dirty="0"/>
              <a:t> ve betondan yapılmış sütunlarla karşılaştıran bir çalışma yaptı. Şekil hafızalı alaşım, geleneksel malzemeleri her seviyede geride bıraktı ve çok daha az hasar gördü [kaynak: </a:t>
            </a:r>
            <a:r>
              <a:rPr lang="tr-TR" dirty="0" err="1"/>
              <a:t>Raffiee</a:t>
            </a:r>
            <a:r>
              <a:rPr lang="tr-TR" dirty="0" smtClean="0"/>
              <a:t>].</a:t>
            </a:r>
          </a:p>
          <a:p>
            <a:endParaRPr lang="tr-TR" dirty="0"/>
          </a:p>
          <a:p>
            <a:endParaRPr lang="tr-TR" dirty="0"/>
          </a:p>
        </p:txBody>
      </p:sp>
    </p:spTree>
    <p:extLst>
      <p:ext uri="{BB962C8B-B14F-4D97-AF65-F5344CB8AC3E}">
        <p14:creationId xmlns:p14="http://schemas.microsoft.com/office/powerpoint/2010/main" val="3961968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Midye ve Örümcek</a:t>
            </a:r>
            <a:endParaRPr lang="tr-TR" dirty="0"/>
          </a:p>
        </p:txBody>
      </p:sp>
      <p:sp>
        <p:nvSpPr>
          <p:cNvPr id="3" name="İçerik Yer Tutucusu 2"/>
          <p:cNvSpPr>
            <a:spLocks noGrp="1"/>
          </p:cNvSpPr>
          <p:nvPr>
            <p:ph sz="quarter" idx="1"/>
          </p:nvPr>
        </p:nvSpPr>
        <p:spPr/>
        <p:txBody>
          <a:bodyPr>
            <a:normAutofit fontScale="70000" lnSpcReduction="20000"/>
          </a:bodyPr>
          <a:lstStyle/>
          <a:p>
            <a:r>
              <a:rPr lang="tr-TR" dirty="0"/>
              <a:t>Deniz midyeleri, tehlikeli konumlarında tutunabilmek için "</a:t>
            </a:r>
            <a:r>
              <a:rPr lang="tr-TR" dirty="0" err="1"/>
              <a:t>byssal</a:t>
            </a:r>
            <a:r>
              <a:rPr lang="tr-TR" dirty="0"/>
              <a:t> iplikler" olarak bilinen yapışkan lifler salgılar. </a:t>
            </a:r>
            <a:endParaRPr lang="tr-TR" dirty="0" smtClean="0"/>
          </a:p>
          <a:p>
            <a:endParaRPr lang="tr-TR" dirty="0" smtClean="0"/>
          </a:p>
          <a:p>
            <a:r>
              <a:rPr lang="tr-TR" dirty="0" smtClean="0"/>
              <a:t>Bu </a:t>
            </a:r>
            <a:r>
              <a:rPr lang="tr-TR" dirty="0"/>
              <a:t>ipliklerin bazıları sert ve </a:t>
            </a:r>
            <a:r>
              <a:rPr lang="tr-TR" dirty="0" err="1"/>
              <a:t>rijitken</a:t>
            </a:r>
            <a:r>
              <a:rPr lang="tr-TR" dirty="0"/>
              <a:t>, diğerleri esnek ve elastiktir. Bir dalga midyelere çarptığında, esnek lifler şoku emer ve enerjiyi dağıttığı için midye yerinde kalır. </a:t>
            </a:r>
            <a:endParaRPr lang="tr-TR" dirty="0" smtClean="0"/>
          </a:p>
          <a:p>
            <a:endParaRPr lang="tr-TR" dirty="0"/>
          </a:p>
          <a:p>
            <a:r>
              <a:rPr lang="tr-TR" dirty="0"/>
              <a:t>Başka ilginç bir iplik örümceklerin güney ucundan gelir. Hepimiz, pound başına, örümcek ipliğinin çelikten daha güçlü olduğunu biliyoruz </a:t>
            </a:r>
            <a:r>
              <a:rPr lang="tr-TR" dirty="0" smtClean="0"/>
              <a:t>ancak </a:t>
            </a:r>
            <a:r>
              <a:rPr lang="tr-TR" dirty="0"/>
              <a:t>MIT bilim adamları, bu doğal malzemenin yoğun gerilim altındaki dinamik tepkisini benzersiz kılanın bu olduğuna inanıyorlar. </a:t>
            </a:r>
            <a:endParaRPr lang="tr-TR" dirty="0" smtClean="0"/>
          </a:p>
          <a:p>
            <a:endParaRPr lang="tr-TR" dirty="0"/>
          </a:p>
          <a:p>
            <a:r>
              <a:rPr lang="tr-TR" dirty="0" smtClean="0"/>
              <a:t>Araştırmacılar </a:t>
            </a:r>
            <a:r>
              <a:rPr lang="tr-TR" dirty="0"/>
              <a:t>örümcek ipliğinin bireysel tellerini çekip çekerek, ipliklerin başlangıçta sert, sonra esnek, sonra tekrar sert olduğunu bulmuşlardır. İşte bu karmaşık, doğrusal olmayan yanıt, örümcek ağlarını bu kadar dayanıklı yapan ve depreme dayanıklı inşaatın gelecek neslinde taklit edilmesi gereken böylesine çekici bir malzeme haline getirir</a:t>
            </a:r>
            <a:r>
              <a:rPr lang="tr-TR" dirty="0" smtClean="0"/>
              <a:t>.</a:t>
            </a:r>
            <a:endParaRPr lang="tr-TR" dirty="0"/>
          </a:p>
          <a:p>
            <a:pPr marL="0" indent="0">
              <a:buNone/>
            </a:pPr>
            <a:r>
              <a:rPr lang="tr-TR" dirty="0"/>
              <a:t/>
            </a:r>
            <a:br>
              <a:rPr lang="tr-TR" dirty="0"/>
            </a:br>
            <a:endParaRPr lang="tr-TR" dirty="0"/>
          </a:p>
        </p:txBody>
      </p:sp>
    </p:spTree>
    <p:extLst>
      <p:ext uri="{BB962C8B-B14F-4D97-AF65-F5344CB8AC3E}">
        <p14:creationId xmlns:p14="http://schemas.microsoft.com/office/powerpoint/2010/main" val="313372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Karton ve YTONG</a:t>
            </a:r>
            <a:endParaRPr lang="tr-TR" dirty="0"/>
          </a:p>
        </p:txBody>
      </p:sp>
      <p:sp>
        <p:nvSpPr>
          <p:cNvPr id="3" name="İçerik Yer Tutucusu 2"/>
          <p:cNvSpPr>
            <a:spLocks noGrp="1"/>
          </p:cNvSpPr>
          <p:nvPr>
            <p:ph sz="quarter" idx="1"/>
          </p:nvPr>
        </p:nvSpPr>
        <p:spPr>
          <a:xfrm>
            <a:off x="457200" y="1219200"/>
            <a:ext cx="5482952" cy="5162128"/>
          </a:xfrm>
        </p:spPr>
        <p:txBody>
          <a:bodyPr>
            <a:normAutofit fontScale="92500" lnSpcReduction="20000"/>
          </a:bodyPr>
          <a:lstStyle/>
          <a:p>
            <a:r>
              <a:rPr lang="tr-TR" dirty="0"/>
              <a:t>Hatta karton, sağlam ve dayanıklı bir inşaat malzemesine dönüşebilir. Japon mimar </a:t>
            </a:r>
            <a:r>
              <a:rPr lang="tr-TR" dirty="0" err="1"/>
              <a:t>Shigeru</a:t>
            </a:r>
            <a:r>
              <a:rPr lang="tr-TR" dirty="0"/>
              <a:t> Ban, karton tüpleri poliüretan kaplanmış olarak başlıca taşıyıcı elemanlar olarak içeren birkaç yapının tasarımını gerçekleştirmiştir. </a:t>
            </a:r>
            <a:endParaRPr lang="tr-TR" dirty="0" smtClean="0"/>
          </a:p>
          <a:p>
            <a:r>
              <a:rPr lang="tr-TR" dirty="0" smtClean="0"/>
              <a:t>2013 </a:t>
            </a:r>
            <a:r>
              <a:rPr lang="tr-TR" dirty="0"/>
              <a:t>yılında Ban, tasarımlarından birini - Geçiş Katedrali'ni - Yeni Zelanda'nın </a:t>
            </a:r>
            <a:r>
              <a:rPr lang="tr-TR" dirty="0" err="1"/>
              <a:t>Christchurch</a:t>
            </a:r>
            <a:r>
              <a:rPr lang="tr-TR" dirty="0"/>
              <a:t> şehrinde tanıttı. Kilise, 98 dev karton tüpünü ahşap kirişlerle takviye ederek inşa edilmiştir [kaynak: </a:t>
            </a:r>
            <a:r>
              <a:rPr lang="tr-TR" dirty="0" err="1"/>
              <a:t>Slezak</a:t>
            </a:r>
            <a:r>
              <a:rPr lang="tr-TR" dirty="0"/>
              <a:t>]. Karton ve ahşap yapısı son derece hafif ve esnek olduğu için, deprem anlarında betondan çok daha iyi performans gösterir. Ve eğer çökerse, içinde toplanmış insanları ezmek çok daha az olasıdır. </a:t>
            </a:r>
            <a:endParaRPr lang="tr-TR" dirty="0"/>
          </a:p>
        </p:txBody>
      </p:sp>
      <p:pic>
        <p:nvPicPr>
          <p:cNvPr id="4" name="Content Placeholder 4"/>
          <p:cNvPicPr>
            <a:picLocks noChangeAspect="1"/>
          </p:cNvPicPr>
          <p:nvPr/>
        </p:nvPicPr>
        <p:blipFill>
          <a:blip r:embed="rId2"/>
          <a:stretch>
            <a:fillRect/>
          </a:stretch>
        </p:blipFill>
        <p:spPr>
          <a:xfrm>
            <a:off x="6257481" y="1556792"/>
            <a:ext cx="2819400" cy="3876675"/>
          </a:xfrm>
          <a:prstGeom prst="rect">
            <a:avLst/>
          </a:prstGeom>
        </p:spPr>
      </p:pic>
    </p:spTree>
    <p:extLst>
      <p:ext uri="{BB962C8B-B14F-4D97-AF65-F5344CB8AC3E}">
        <p14:creationId xmlns:p14="http://schemas.microsoft.com/office/powerpoint/2010/main" val="2356272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Yeni Teknolojiler derken?</a:t>
            </a:r>
            <a:endParaRPr lang="tr-TR" dirty="0"/>
          </a:p>
        </p:txBody>
      </p:sp>
      <p:sp>
        <p:nvSpPr>
          <p:cNvPr id="3" name="İçerik Yer Tutucusu 2"/>
          <p:cNvSpPr>
            <a:spLocks noGrp="1"/>
          </p:cNvSpPr>
          <p:nvPr>
            <p:ph sz="quarter" idx="1"/>
          </p:nvPr>
        </p:nvSpPr>
        <p:spPr/>
        <p:txBody>
          <a:bodyPr/>
          <a:lstStyle/>
          <a:p>
            <a:r>
              <a:rPr lang="tr-TR" dirty="0" smtClean="0"/>
              <a:t>Yapay Zeka </a:t>
            </a:r>
          </a:p>
          <a:p>
            <a:r>
              <a:rPr lang="tr-TR" dirty="0" smtClean="0"/>
              <a:t>İnsan Robot Etkileşimi</a:t>
            </a:r>
          </a:p>
          <a:p>
            <a:r>
              <a:rPr lang="tr-TR" dirty="0" smtClean="0"/>
              <a:t>Nesnelerin </a:t>
            </a:r>
            <a:r>
              <a:rPr lang="tr-TR" dirty="0"/>
              <a:t>İ</a:t>
            </a:r>
            <a:r>
              <a:rPr lang="tr-TR" dirty="0" smtClean="0"/>
              <a:t>nterneti</a:t>
            </a:r>
          </a:p>
          <a:p>
            <a:r>
              <a:rPr lang="tr-TR" dirty="0" err="1" smtClean="0"/>
              <a:t>Blokzinciri</a:t>
            </a:r>
            <a:endParaRPr lang="tr-TR" dirty="0" smtClean="0"/>
          </a:p>
          <a:p>
            <a:endParaRPr lang="tr-TR" dirty="0"/>
          </a:p>
          <a:p>
            <a:r>
              <a:rPr lang="tr-TR" dirty="0" smtClean="0"/>
              <a:t>Deprem Teknolojileri</a:t>
            </a:r>
          </a:p>
          <a:p>
            <a:r>
              <a:rPr lang="tr-TR" dirty="0" smtClean="0"/>
              <a:t>Nükleer Teknolojiler</a:t>
            </a:r>
          </a:p>
          <a:p>
            <a:r>
              <a:rPr lang="tr-TR" dirty="0"/>
              <a:t>Uzay Teknolojisi</a:t>
            </a:r>
          </a:p>
          <a:p>
            <a:endParaRPr lang="tr-TR" dirty="0" smtClean="0"/>
          </a:p>
          <a:p>
            <a:endParaRPr lang="tr-TR" dirty="0"/>
          </a:p>
        </p:txBody>
      </p:sp>
    </p:spTree>
    <p:extLst>
      <p:ext uri="{BB962C8B-B14F-4D97-AF65-F5344CB8AC3E}">
        <p14:creationId xmlns:p14="http://schemas.microsoft.com/office/powerpoint/2010/main" val="97304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Neden Yeni Teknolojiler ve Nasıl?</a:t>
            </a:r>
            <a:endParaRPr lang="tr-TR" dirty="0"/>
          </a:p>
        </p:txBody>
      </p:sp>
      <p:sp>
        <p:nvSpPr>
          <p:cNvPr id="2" name="İçerik Yer Tutucusu 1"/>
          <p:cNvSpPr>
            <a:spLocks noGrp="1"/>
          </p:cNvSpPr>
          <p:nvPr>
            <p:ph sz="quarter" idx="1"/>
          </p:nvPr>
        </p:nvSpPr>
        <p:spPr/>
        <p:txBody>
          <a:bodyPr>
            <a:normAutofit lnSpcReduction="10000"/>
          </a:bodyPr>
          <a:lstStyle/>
          <a:p>
            <a:r>
              <a:rPr lang="en-US" dirty="0"/>
              <a:t>M – M – M </a:t>
            </a:r>
            <a:r>
              <a:rPr lang="tr-TR" dirty="0" smtClean="0"/>
              <a:t>döngüsü</a:t>
            </a:r>
            <a:endParaRPr lang="en-US" dirty="0"/>
          </a:p>
          <a:p>
            <a:endParaRPr lang="en-US" dirty="0"/>
          </a:p>
          <a:p>
            <a:r>
              <a:rPr lang="en-US" dirty="0"/>
              <a:t>M – P – M </a:t>
            </a:r>
            <a:r>
              <a:rPr lang="tr-TR" dirty="0" smtClean="0"/>
              <a:t>döngüsü</a:t>
            </a:r>
            <a:endParaRPr lang="en-US" dirty="0"/>
          </a:p>
          <a:p>
            <a:endParaRPr lang="en-US" dirty="0"/>
          </a:p>
          <a:p>
            <a:r>
              <a:rPr lang="en-US" dirty="0"/>
              <a:t>P – P – P </a:t>
            </a:r>
            <a:r>
              <a:rPr lang="tr-TR" dirty="0" smtClean="0"/>
              <a:t>döngüsü</a:t>
            </a:r>
          </a:p>
          <a:p>
            <a:endParaRPr lang="tr-TR" dirty="0"/>
          </a:p>
          <a:p>
            <a:r>
              <a:rPr lang="tr-TR" dirty="0" smtClean="0"/>
              <a:t>M: Para </a:t>
            </a:r>
          </a:p>
          <a:p>
            <a:r>
              <a:rPr lang="tr-TR" dirty="0" smtClean="0"/>
              <a:t>P: Ürün</a:t>
            </a:r>
          </a:p>
          <a:p>
            <a:endParaRPr lang="tr-TR" dirty="0"/>
          </a:p>
          <a:p>
            <a:r>
              <a:rPr lang="tr-TR" dirty="0" smtClean="0">
                <a:solidFill>
                  <a:srgbClr val="FF0000"/>
                </a:solidFill>
              </a:rPr>
              <a:t>Yaratıcı Yıkım</a:t>
            </a:r>
          </a:p>
          <a:p>
            <a:r>
              <a:rPr lang="tr-TR" dirty="0" smtClean="0">
                <a:solidFill>
                  <a:srgbClr val="FF0000"/>
                </a:solidFill>
              </a:rPr>
              <a:t>Mavi Soluk Nokta (Carl Sagan)</a:t>
            </a:r>
            <a:endParaRPr lang="en-US" dirty="0">
              <a:solidFill>
                <a:srgbClr val="FF0000"/>
              </a:solidFill>
            </a:endParaRPr>
          </a:p>
          <a:p>
            <a:endParaRPr lang="tr-TR" dirty="0"/>
          </a:p>
        </p:txBody>
      </p:sp>
    </p:spTree>
    <p:extLst>
      <p:ext uri="{BB962C8B-B14F-4D97-AF65-F5344CB8AC3E}">
        <p14:creationId xmlns:p14="http://schemas.microsoft.com/office/powerpoint/2010/main" val="978103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Dünyanın katmanları</a:t>
            </a:r>
            <a:endParaRPr lang="tr-TR" dirty="0"/>
          </a:p>
        </p:txBody>
      </p:sp>
      <p:sp>
        <p:nvSpPr>
          <p:cNvPr id="3" name="İçerik Yer Tutucusu 2"/>
          <p:cNvSpPr>
            <a:spLocks noGrp="1"/>
          </p:cNvSpPr>
          <p:nvPr>
            <p:ph sz="quarter" idx="1"/>
          </p:nvPr>
        </p:nvSpPr>
        <p:spPr/>
        <p:txBody>
          <a:bodyPr/>
          <a:lstStyle/>
          <a:p>
            <a:r>
              <a:rPr lang="tr-TR" dirty="0">
                <a:latin typeface="Times New Roman" pitchFamily="18" charset="0"/>
                <a:cs typeface="Times New Roman" pitchFamily="18" charset="0"/>
              </a:rPr>
              <a:t>"Dünya sistemindeki her şey dört ana alt sistemden birine yerleştirilebilir: kara, su, canlı varlıklar veya hava</a:t>
            </a:r>
            <a:r>
              <a:rPr lang="tr-TR" dirty="0" smtClean="0">
                <a:latin typeface="Times New Roman" pitchFamily="18" charset="0"/>
                <a:cs typeface="Times New Roman" pitchFamily="18" charset="0"/>
              </a:rPr>
              <a:t>.</a:t>
            </a:r>
          </a:p>
          <a:p>
            <a:r>
              <a:rPr lang="tr-TR" dirty="0" smtClean="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Atmosfer</a:t>
            </a:r>
            <a:r>
              <a:rPr lang="tr-TR" dirty="0">
                <a:latin typeface="Times New Roman" pitchFamily="18" charset="0"/>
                <a:cs typeface="Times New Roman" pitchFamily="18" charset="0"/>
              </a:rPr>
              <a:t> - Dünya sistemindeki tüm havayı içerir. Yeryüzünün yüzeyinin bir metreden azından gezegenin yüzeyinin 10.000 kilometreden fazlasına kadar uzanır. </a:t>
            </a:r>
            <a:endParaRPr lang="tr-TR" dirty="0" smtClean="0">
              <a:latin typeface="Times New Roman" pitchFamily="18" charset="0"/>
              <a:cs typeface="Times New Roman" pitchFamily="18" charset="0"/>
            </a:endParaRPr>
          </a:p>
          <a:p>
            <a:r>
              <a:rPr lang="tr-TR" dirty="0" smtClean="0">
                <a:solidFill>
                  <a:srgbClr val="FF0000"/>
                </a:solidFill>
                <a:latin typeface="Times New Roman" pitchFamily="18" charset="0"/>
                <a:cs typeface="Times New Roman" pitchFamily="18" charset="0"/>
              </a:rPr>
              <a:t>Biyosfer</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 Gezegenin tüm canlı varlıklarını içerir. Bu küre, Dünya'nın tüm mikroorganizmalarını, bitkilerini ve hayvanlarını içerir. </a:t>
            </a:r>
            <a:endParaRPr lang="tr-TR" dirty="0" smtClean="0">
              <a:latin typeface="Times New Roman" pitchFamily="18" charset="0"/>
              <a:cs typeface="Times New Roman" pitchFamily="18" charset="0"/>
            </a:endParaRPr>
          </a:p>
          <a:p>
            <a:r>
              <a:rPr lang="tr-TR" dirty="0" smtClean="0">
                <a:solidFill>
                  <a:srgbClr val="FF0000"/>
                </a:solidFill>
                <a:latin typeface="Times New Roman" pitchFamily="18" charset="0"/>
                <a:cs typeface="Times New Roman" pitchFamily="18" charset="0"/>
              </a:rPr>
              <a:t>Hidrosfer</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 Gezegenin katı, sıvı ve gaz halindeki tüm suyunu içerir. Kalınlığı 10 ila 20 kilometre arasında değişir."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909076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Dünyanın katmanları</a:t>
            </a:r>
            <a:endParaRPr lang="tr-TR" dirty="0"/>
          </a:p>
        </p:txBody>
      </p:sp>
      <p:sp>
        <p:nvSpPr>
          <p:cNvPr id="3" name="İçerik Yer Tutucusu 2"/>
          <p:cNvSpPr>
            <a:spLocks noGrp="1"/>
          </p:cNvSpPr>
          <p:nvPr>
            <p:ph sz="quarter" idx="1"/>
          </p:nvPr>
        </p:nvSpPr>
        <p:spPr/>
        <p:txBody>
          <a:bodyPr/>
          <a:lstStyle/>
          <a:p>
            <a:r>
              <a:rPr lang="tr-TR" dirty="0" smtClean="0"/>
              <a:t>«Litosfer </a:t>
            </a:r>
            <a:r>
              <a:rPr lang="tr-TR" dirty="0"/>
              <a:t>- gezegenin kabuğunun (yüzey) tüm soğuk, sert katı topraklarını, kabuğun altındaki yarı katı toprakları ve gezegenin merkezine yakın sıvı toprakları içerir</a:t>
            </a:r>
            <a:r>
              <a:rPr lang="tr-TR" dirty="0" smtClean="0"/>
              <a:t>.»</a:t>
            </a:r>
          </a:p>
          <a:p>
            <a:endParaRPr lang="tr-TR" dirty="0"/>
          </a:p>
          <a:p>
            <a:endParaRPr lang="tr-TR" dirty="0"/>
          </a:p>
        </p:txBody>
      </p:sp>
      <p:pic>
        <p:nvPicPr>
          <p:cNvPr id="4" name="Picture 3"/>
          <p:cNvPicPr>
            <a:picLocks noChangeAspect="1"/>
          </p:cNvPicPr>
          <p:nvPr/>
        </p:nvPicPr>
        <p:blipFill>
          <a:blip r:embed="rId2"/>
          <a:stretch>
            <a:fillRect/>
          </a:stretch>
        </p:blipFill>
        <p:spPr>
          <a:xfrm>
            <a:off x="159937" y="3501008"/>
            <a:ext cx="3845194" cy="2568272"/>
          </a:xfrm>
          <a:prstGeom prst="rect">
            <a:avLst/>
          </a:prstGeom>
        </p:spPr>
      </p:pic>
      <p:pic>
        <p:nvPicPr>
          <p:cNvPr id="5" name="Picture 4"/>
          <p:cNvPicPr>
            <a:picLocks noChangeAspect="1"/>
          </p:cNvPicPr>
          <p:nvPr/>
        </p:nvPicPr>
        <p:blipFill>
          <a:blip r:embed="rId3"/>
          <a:stretch>
            <a:fillRect/>
          </a:stretch>
        </p:blipFill>
        <p:spPr>
          <a:xfrm>
            <a:off x="4005131" y="2852936"/>
            <a:ext cx="5065776" cy="3612480"/>
          </a:xfrm>
          <a:prstGeom prst="rect">
            <a:avLst/>
          </a:prstGeom>
        </p:spPr>
      </p:pic>
    </p:spTree>
    <p:extLst>
      <p:ext uri="{BB962C8B-B14F-4D97-AF65-F5344CB8AC3E}">
        <p14:creationId xmlns:p14="http://schemas.microsoft.com/office/powerpoint/2010/main" val="9612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828328"/>
          </a:xfrm>
        </p:spPr>
        <p:txBody>
          <a:bodyPr/>
          <a:lstStyle/>
          <a:p>
            <a:pPr algn="ctr"/>
            <a:r>
              <a:rPr lang="tr-TR" dirty="0" smtClean="0"/>
              <a:t>Kabuk: 2.900 KM</a:t>
            </a:r>
            <a:endParaRPr lang="tr-TR" dirty="0"/>
          </a:p>
        </p:txBody>
      </p:sp>
      <p:pic>
        <p:nvPicPr>
          <p:cNvPr id="4" name="Picture 3"/>
          <p:cNvPicPr>
            <a:picLocks noGrp="1" noChangeAspect="1"/>
          </p:cNvPicPr>
          <p:nvPr>
            <p:ph sz="quarter" idx="1"/>
          </p:nvPr>
        </p:nvPicPr>
        <p:blipFill>
          <a:blip r:embed="rId2"/>
          <a:stretch>
            <a:fillRect/>
          </a:stretch>
        </p:blipFill>
        <p:spPr>
          <a:xfrm>
            <a:off x="467544" y="1052736"/>
            <a:ext cx="8424936" cy="5550920"/>
          </a:xfrm>
          <a:prstGeom prst="rect">
            <a:avLst/>
          </a:prstGeom>
        </p:spPr>
      </p:pic>
    </p:spTree>
    <p:extLst>
      <p:ext uri="{BB962C8B-B14F-4D97-AF65-F5344CB8AC3E}">
        <p14:creationId xmlns:p14="http://schemas.microsoft.com/office/powerpoint/2010/main" val="1149282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HAARP nedir?</a:t>
            </a:r>
            <a:endParaRPr lang="tr-TR" dirty="0"/>
          </a:p>
        </p:txBody>
      </p:sp>
      <p:sp>
        <p:nvSpPr>
          <p:cNvPr id="3" name="İçerik Yer Tutucusu 2"/>
          <p:cNvSpPr>
            <a:spLocks noGrp="1"/>
          </p:cNvSpPr>
          <p:nvPr>
            <p:ph sz="quarter" idx="1"/>
          </p:nvPr>
        </p:nvSpPr>
        <p:spPr>
          <a:xfrm>
            <a:off x="457200" y="1219200"/>
            <a:ext cx="8507288" cy="5306144"/>
          </a:xfrm>
        </p:spPr>
        <p:txBody>
          <a:bodyPr>
            <a:normAutofit/>
          </a:bodyPr>
          <a:lstStyle/>
          <a:p>
            <a:r>
              <a:rPr lang="tr-TR" dirty="0"/>
              <a:t>Yüksek </a:t>
            </a:r>
            <a:r>
              <a:rPr lang="tr-TR" dirty="0" smtClean="0"/>
              <a:t>Frekanslı </a:t>
            </a:r>
            <a:r>
              <a:rPr lang="tr-TR" dirty="0"/>
              <a:t>Aktif </a:t>
            </a:r>
            <a:r>
              <a:rPr lang="tr-TR" dirty="0" err="1"/>
              <a:t>Auroral</a:t>
            </a:r>
            <a:r>
              <a:rPr lang="tr-TR" dirty="0"/>
              <a:t> Araştırma </a:t>
            </a:r>
            <a:r>
              <a:rPr lang="tr-TR" dirty="0" smtClean="0"/>
              <a:t>Programı</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p:txBody>
      </p:sp>
      <p:pic>
        <p:nvPicPr>
          <p:cNvPr id="4" name="Picture 11"/>
          <p:cNvPicPr>
            <a:picLocks noChangeAspect="1"/>
          </p:cNvPicPr>
          <p:nvPr/>
        </p:nvPicPr>
        <p:blipFill>
          <a:blip r:embed="rId2"/>
          <a:stretch>
            <a:fillRect/>
          </a:stretch>
        </p:blipFill>
        <p:spPr>
          <a:xfrm>
            <a:off x="539553" y="1628800"/>
            <a:ext cx="3600399" cy="2607735"/>
          </a:xfrm>
          <a:prstGeom prst="rect">
            <a:avLst/>
          </a:prstGeom>
        </p:spPr>
      </p:pic>
      <p:sp>
        <p:nvSpPr>
          <p:cNvPr id="5" name="Metin kutusu 4"/>
          <p:cNvSpPr txBox="1"/>
          <p:nvPr/>
        </p:nvSpPr>
        <p:spPr>
          <a:xfrm flipH="1">
            <a:off x="5364088" y="1916832"/>
            <a:ext cx="3096344" cy="1754326"/>
          </a:xfrm>
          <a:prstGeom prst="rect">
            <a:avLst/>
          </a:prstGeom>
          <a:noFill/>
        </p:spPr>
        <p:txBody>
          <a:bodyPr wrap="square" rtlCol="0">
            <a:spAutoFit/>
          </a:bodyPr>
          <a:lstStyle/>
          <a:p>
            <a:r>
              <a:rPr lang="tr-TR" dirty="0" smtClean="0"/>
              <a:t>Bu program, atmosferdeki yüksek frekanslı radyo dalgalarını kullanarak </a:t>
            </a:r>
            <a:r>
              <a:rPr lang="tr-TR" dirty="0" err="1" smtClean="0"/>
              <a:t>aurora</a:t>
            </a:r>
            <a:r>
              <a:rPr lang="tr-TR" dirty="0" smtClean="0"/>
              <a:t> (kuzey ışıkları) ve </a:t>
            </a:r>
            <a:r>
              <a:rPr lang="tr-TR" dirty="0" err="1" smtClean="0"/>
              <a:t>iyonosfer</a:t>
            </a:r>
            <a:r>
              <a:rPr lang="tr-TR" dirty="0" smtClean="0"/>
              <a:t> üzerindeki etkilerini incelemek amacıyla kullanılmaktadır. </a:t>
            </a:r>
            <a:endParaRPr lang="tr-TR" dirty="0" smtClean="0"/>
          </a:p>
        </p:txBody>
      </p:sp>
      <p:sp>
        <p:nvSpPr>
          <p:cNvPr id="6" name="Metin kutusu 5"/>
          <p:cNvSpPr txBox="1"/>
          <p:nvPr/>
        </p:nvSpPr>
        <p:spPr>
          <a:xfrm flipH="1">
            <a:off x="395536" y="4437112"/>
            <a:ext cx="8496944" cy="2031325"/>
          </a:xfrm>
          <a:prstGeom prst="rect">
            <a:avLst/>
          </a:prstGeom>
          <a:noFill/>
        </p:spPr>
        <p:txBody>
          <a:bodyPr wrap="square" rtlCol="0">
            <a:spAutoFit/>
          </a:bodyPr>
          <a:lstStyle/>
          <a:p>
            <a:r>
              <a:rPr lang="tr-TR" dirty="0" smtClean="0"/>
              <a:t>Bu program, atmosferdeki yüksek frekanslı radyo dalgalarını kullanarak </a:t>
            </a:r>
            <a:r>
              <a:rPr lang="tr-TR" dirty="0" err="1" smtClean="0"/>
              <a:t>aurora</a:t>
            </a:r>
            <a:r>
              <a:rPr lang="tr-TR" dirty="0" smtClean="0"/>
              <a:t> (kuzey ışıkları) ve </a:t>
            </a:r>
            <a:r>
              <a:rPr lang="tr-TR" dirty="0" err="1" smtClean="0"/>
              <a:t>iyonosfer</a:t>
            </a:r>
            <a:r>
              <a:rPr lang="tr-TR" dirty="0" smtClean="0"/>
              <a:t> üzerindeki etkilerini incelemek amacıyla kullanılmaktadır. </a:t>
            </a:r>
          </a:p>
          <a:p>
            <a:endParaRPr lang="tr-TR" dirty="0"/>
          </a:p>
          <a:p>
            <a:r>
              <a:rPr lang="tr-TR" dirty="0" err="1"/>
              <a:t>İyonosfer</a:t>
            </a:r>
            <a:r>
              <a:rPr lang="tr-TR" dirty="0"/>
              <a:t>, Dünya'nın yüzeyinin yaklaşık 50 ila 400 mil yukarısına kadar uzanır, tam olarak uzayın sınırında bulunur. Nötr üst atmosferle birlikte, </a:t>
            </a:r>
            <a:r>
              <a:rPr lang="tr-TR" dirty="0" err="1"/>
              <a:t>iyonosfer</a:t>
            </a:r>
            <a:r>
              <a:rPr lang="tr-TR" dirty="0"/>
              <a:t>, Dünya'nın alt atmosferi ile - yaşadığımız ve nefes aldığımız yer - ve uzayın boşluğu arasındaki sınırı oluşturur</a:t>
            </a:r>
            <a:r>
              <a:rPr lang="tr-TR" dirty="0" smtClean="0"/>
              <a:t>.</a:t>
            </a:r>
            <a:endParaRPr lang="tr-TR" dirty="0" smtClean="0"/>
          </a:p>
          <a:p>
            <a:endParaRPr lang="tr-TR" dirty="0" smtClean="0"/>
          </a:p>
        </p:txBody>
      </p:sp>
    </p:spTree>
    <p:extLst>
      <p:ext uri="{BB962C8B-B14F-4D97-AF65-F5344CB8AC3E}">
        <p14:creationId xmlns:p14="http://schemas.microsoft.com/office/powerpoint/2010/main" val="7336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HAARP neden kuruldu?</a:t>
            </a:r>
            <a:endParaRPr lang="tr-TR" dirty="0"/>
          </a:p>
        </p:txBody>
      </p:sp>
      <p:sp>
        <p:nvSpPr>
          <p:cNvPr id="3" name="İçerik Yer Tutucusu 2"/>
          <p:cNvSpPr>
            <a:spLocks noGrp="1"/>
          </p:cNvSpPr>
          <p:nvPr>
            <p:ph sz="quarter" idx="1"/>
          </p:nvPr>
        </p:nvSpPr>
        <p:spPr/>
        <p:txBody>
          <a:bodyPr>
            <a:normAutofit/>
          </a:bodyPr>
          <a:lstStyle/>
          <a:p>
            <a:r>
              <a:rPr lang="tr-TR" dirty="0"/>
              <a:t>"Yüksek Frekanslı Aktif Aurora Araştırma Programı, 1990 yılında Dünya'nın üst atmosferi hakkındaki bilgimizi genişletme amacıyla bir kongre girişimi olarak başladı ve bu atmosferin radyo dalga yayılımı üzerindeki etkilerini incelemeyi hedefledi. Özellikle, hem sivil hem de savunma amaçları için iletişim ve gözetleme sistemlerini geliştirmek amacıyla anlayış kazanmak ve bunu kullanmak üzerine vurgu yapıldı.</a:t>
            </a:r>
          </a:p>
          <a:p>
            <a:endParaRPr lang="tr-TR" dirty="0"/>
          </a:p>
        </p:txBody>
      </p:sp>
    </p:spTree>
    <p:extLst>
      <p:ext uri="{BB962C8B-B14F-4D97-AF65-F5344CB8AC3E}">
        <p14:creationId xmlns:p14="http://schemas.microsoft.com/office/powerpoint/2010/main" val="491734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Komplo teorisi</a:t>
            </a:r>
            <a:endParaRPr lang="tr-TR" dirty="0"/>
          </a:p>
        </p:txBody>
      </p:sp>
      <p:sp>
        <p:nvSpPr>
          <p:cNvPr id="3" name="İçerik Yer Tutucusu 2"/>
          <p:cNvSpPr>
            <a:spLocks noGrp="1"/>
          </p:cNvSpPr>
          <p:nvPr>
            <p:ph sz="quarter" idx="1"/>
          </p:nvPr>
        </p:nvSpPr>
        <p:spPr/>
        <p:txBody>
          <a:bodyPr>
            <a:normAutofit/>
          </a:bodyPr>
          <a:lstStyle/>
          <a:p>
            <a:endParaRPr lang="tr-TR" dirty="0" smtClean="0"/>
          </a:p>
          <a:p>
            <a:r>
              <a:rPr lang="tr-TR" dirty="0" smtClean="0"/>
              <a:t>genellikle </a:t>
            </a:r>
            <a:r>
              <a:rPr lang="tr-TR" dirty="0"/>
              <a:t>mantıklı veya bilimsel temellere dayanmayan, </a:t>
            </a:r>
            <a:endParaRPr lang="tr-TR" dirty="0" smtClean="0"/>
          </a:p>
          <a:p>
            <a:r>
              <a:rPr lang="tr-TR" dirty="0" smtClean="0"/>
              <a:t>gizli </a:t>
            </a:r>
            <a:r>
              <a:rPr lang="tr-TR" dirty="0"/>
              <a:t>planlar, entrikalar veya çeşitli kurumların ya da grupların arkasında kötü niyetli niyetler olduğunu iddia eden inanç veya düşünce sistemlerini ifade eder. </a:t>
            </a:r>
            <a:endParaRPr lang="tr-TR" dirty="0" smtClean="0"/>
          </a:p>
          <a:p>
            <a:r>
              <a:rPr lang="tr-TR" dirty="0" smtClean="0"/>
              <a:t>bu </a:t>
            </a:r>
            <a:r>
              <a:rPr lang="tr-TR" dirty="0"/>
              <a:t>teoriler, karmaşık olayları sadece birkaç kişinin veya grupların gizli planlarını açıklamakla açıklamaya çalışır ve genellikle gerçek dışı veya kanıtlanmamış iddialara dayanır</a:t>
            </a:r>
            <a:r>
              <a:rPr lang="tr-TR" dirty="0" smtClean="0"/>
              <a:t>.</a:t>
            </a:r>
          </a:p>
          <a:p>
            <a:r>
              <a:rPr lang="tr-TR" dirty="0" smtClean="0"/>
              <a:t>komplo </a:t>
            </a:r>
            <a:r>
              <a:rPr lang="tr-TR" dirty="0"/>
              <a:t>teorileri, sosyal, politik, bilimsel veya tarihî konularda yaygın olarak ortaya çıkabilir.</a:t>
            </a:r>
            <a:endParaRPr lang="tr-TR" dirty="0"/>
          </a:p>
        </p:txBody>
      </p:sp>
    </p:spTree>
    <p:extLst>
      <p:ext uri="{BB962C8B-B14F-4D97-AF65-F5344CB8AC3E}">
        <p14:creationId xmlns:p14="http://schemas.microsoft.com/office/powerpoint/2010/main" val="6505722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109</TotalTime>
  <Words>1090</Words>
  <Application>Microsoft Office PowerPoint</Application>
  <PresentationFormat>Ekran Gösterisi (4:3)</PresentationFormat>
  <Paragraphs>102</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Kaynak</vt:lpstr>
      <vt:lpstr>İşletmelerde Yeni Teknolojiler</vt:lpstr>
      <vt:lpstr>Yeni Teknolojiler derken?</vt:lpstr>
      <vt:lpstr>Neden Yeni Teknolojiler ve Nasıl?</vt:lpstr>
      <vt:lpstr>Dünyanın katmanları</vt:lpstr>
      <vt:lpstr>Dünyanın katmanları</vt:lpstr>
      <vt:lpstr>Kabuk: 2.900 KM</vt:lpstr>
      <vt:lpstr>HAARP nedir?</vt:lpstr>
      <vt:lpstr>HAARP neden kuruldu?</vt:lpstr>
      <vt:lpstr>Komplo teorisi</vt:lpstr>
      <vt:lpstr>HAARP neden komplo teorisi?</vt:lpstr>
      <vt:lpstr>HAARP ne yapmaktadır?</vt:lpstr>
      <vt:lpstr>Yeni teknolojilerin üzerine dayandığı konseptler</vt:lpstr>
      <vt:lpstr>PowerPoint Sunusu</vt:lpstr>
      <vt:lpstr>Şok Emiciler</vt:lpstr>
      <vt:lpstr>Sarkaç Güçlendirme </vt:lpstr>
      <vt:lpstr>Levite Temel</vt:lpstr>
      <vt:lpstr>Şekil hafızalı alaşımlar</vt:lpstr>
      <vt:lpstr>Midye ve Örümcek</vt:lpstr>
      <vt:lpstr>Karton ve YTONG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İşletmelerde Yeni Teknolojiler</dc:title>
  <dc:creator>Fatih KOÇ</dc:creator>
  <cp:lastModifiedBy>Fatih KOÇ</cp:lastModifiedBy>
  <cp:revision>10</cp:revision>
  <dcterms:created xsi:type="dcterms:W3CDTF">2023-10-20T12:23:41Z</dcterms:created>
  <dcterms:modified xsi:type="dcterms:W3CDTF">2023-10-20T14:13:07Z</dcterms:modified>
</cp:coreProperties>
</file>