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6" r:id="rId1"/>
  </p:sldMasterIdLst>
  <p:notesMasterIdLst>
    <p:notesMasterId r:id="rId40"/>
  </p:notesMasterIdLst>
  <p:sldIdLst>
    <p:sldId id="701" r:id="rId2"/>
    <p:sldId id="808" r:id="rId3"/>
    <p:sldId id="851" r:id="rId4"/>
    <p:sldId id="816" r:id="rId5"/>
    <p:sldId id="818" r:id="rId6"/>
    <p:sldId id="847" r:id="rId7"/>
    <p:sldId id="817" r:id="rId8"/>
    <p:sldId id="844" r:id="rId9"/>
    <p:sldId id="819" r:id="rId10"/>
    <p:sldId id="820" r:id="rId11"/>
    <p:sldId id="821" r:id="rId12"/>
    <p:sldId id="822" r:id="rId13"/>
    <p:sldId id="823" r:id="rId14"/>
    <p:sldId id="824" r:id="rId15"/>
    <p:sldId id="825" r:id="rId16"/>
    <p:sldId id="826" r:id="rId17"/>
    <p:sldId id="827" r:id="rId18"/>
    <p:sldId id="828" r:id="rId19"/>
    <p:sldId id="829" r:id="rId20"/>
    <p:sldId id="830" r:id="rId21"/>
    <p:sldId id="831" r:id="rId22"/>
    <p:sldId id="832" r:id="rId23"/>
    <p:sldId id="833" r:id="rId24"/>
    <p:sldId id="834" r:id="rId25"/>
    <p:sldId id="835" r:id="rId26"/>
    <p:sldId id="836" r:id="rId27"/>
    <p:sldId id="845" r:id="rId28"/>
    <p:sldId id="849" r:id="rId29"/>
    <p:sldId id="837" r:id="rId30"/>
    <p:sldId id="838" r:id="rId31"/>
    <p:sldId id="850" r:id="rId32"/>
    <p:sldId id="839" r:id="rId33"/>
    <p:sldId id="840" r:id="rId34"/>
    <p:sldId id="848" r:id="rId35"/>
    <p:sldId id="841" r:id="rId36"/>
    <p:sldId id="846" r:id="rId37"/>
    <p:sldId id="842" r:id="rId38"/>
    <p:sldId id="843" r:id="rId39"/>
  </p:sldIdLst>
  <p:sldSz cx="9144000" cy="6858000" type="screen4x3"/>
  <p:notesSz cx="9144000" cy="6858000"/>
  <p:defaultTextStyle>
    <a:defPPr>
      <a:defRPr kern="0"/>
    </a:def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p:cViewPr>
        <p:scale>
          <a:sx n="94" d="100"/>
          <a:sy n="94" d="100"/>
        </p:scale>
        <p:origin x="-2124" y="-4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B7D4227-B58E-497E-A0C9-5750D037DD88}" type="datetimeFigureOut">
              <a:rPr lang="tr-TR" smtClean="0"/>
              <a:t>28.12.2022</a:t>
            </a:fld>
            <a:endParaRPr lang="tr-TR"/>
          </a:p>
        </p:txBody>
      </p:sp>
      <p:sp>
        <p:nvSpPr>
          <p:cNvPr id="4" name="Slayt Görüntüsü Yer Tutucusu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E1D6AA9-43FF-4195-9DE0-6FFFA60948B9}" type="slidenum">
              <a:rPr lang="tr-TR" smtClean="0"/>
              <a:t>‹#›</a:t>
            </a:fld>
            <a:endParaRPr lang="tr-TR"/>
          </a:p>
        </p:txBody>
      </p:sp>
    </p:spTree>
    <p:extLst>
      <p:ext uri="{BB962C8B-B14F-4D97-AF65-F5344CB8AC3E}">
        <p14:creationId xmlns:p14="http://schemas.microsoft.com/office/powerpoint/2010/main" val="3842437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4</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13</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14</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15</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16</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17</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18</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19</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20</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21</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22</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5</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23</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24</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25</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26</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27</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28</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29</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30</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31</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32</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6</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33</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34</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35</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36</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37</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38</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7</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8</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9</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10</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11</a:t>
            </a:fld>
            <a:endParaRPr lang="tr-TR"/>
          </a:p>
        </p:txBody>
      </p:sp>
    </p:spTree>
    <p:extLst>
      <p:ext uri="{BB962C8B-B14F-4D97-AF65-F5344CB8AC3E}">
        <p14:creationId xmlns:p14="http://schemas.microsoft.com/office/powerpoint/2010/main" val="139849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CE1D6AA9-43FF-4195-9DE0-6FFFA60948B9}" type="slidenum">
              <a:rPr lang="tr-TR" smtClean="0"/>
              <a:t>12</a:t>
            </a:fld>
            <a:endParaRPr lang="tr-TR"/>
          </a:p>
        </p:txBody>
      </p:sp>
    </p:spTree>
    <p:extLst>
      <p:ext uri="{BB962C8B-B14F-4D97-AF65-F5344CB8AC3E}">
        <p14:creationId xmlns:p14="http://schemas.microsoft.com/office/powerpoint/2010/main" val="139849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9B14DC24-4009-47E6-B384-8227EF270E9D}" type="datetime1">
              <a:rPr lang="tr-TR" smtClean="0"/>
              <a:t>28.12.2022</a:t>
            </a:fld>
            <a:endParaRPr lang="en-US"/>
          </a:p>
        </p:txBody>
      </p:sp>
      <p:sp>
        <p:nvSpPr>
          <p:cNvPr id="5" name="Footer Placeholder 4"/>
          <p:cNvSpPr>
            <a:spLocks noGrp="1"/>
          </p:cNvSpPr>
          <p:nvPr>
            <p:ph type="ftr" sz="quarter" idx="11"/>
          </p:nvPr>
        </p:nvSpPr>
        <p:spPr/>
        <p:txBody>
          <a:bodyPr/>
          <a:lstStyle/>
          <a:p>
            <a:r>
              <a:rPr lang="es-ES" smtClean="0"/>
              <a:t>Sigorta Branşları</a:t>
            </a:r>
            <a:endParaRPr lang="tr-TR"/>
          </a:p>
        </p:txBody>
      </p:sp>
      <p:sp>
        <p:nvSpPr>
          <p:cNvPr id="6" name="Slide Number Placeholder 5"/>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E4BB8A9-12E2-4806-BE98-6DE11025BA3F}" type="datetime1">
              <a:rPr lang="tr-TR" smtClean="0"/>
              <a:t>28.12.2022</a:t>
            </a:fld>
            <a:endParaRPr lang="en-US"/>
          </a:p>
        </p:txBody>
      </p:sp>
      <p:sp>
        <p:nvSpPr>
          <p:cNvPr id="5" name="Footer Placeholder 4"/>
          <p:cNvSpPr>
            <a:spLocks noGrp="1"/>
          </p:cNvSpPr>
          <p:nvPr>
            <p:ph type="ftr" sz="quarter" idx="11"/>
          </p:nvPr>
        </p:nvSpPr>
        <p:spPr/>
        <p:txBody>
          <a:bodyPr/>
          <a:lstStyle/>
          <a:p>
            <a:r>
              <a:rPr lang="es-ES" smtClean="0"/>
              <a:t>Sigorta Branşları</a:t>
            </a:r>
            <a:endParaRPr lang="tr-TR"/>
          </a:p>
        </p:txBody>
      </p:sp>
      <p:sp>
        <p:nvSpPr>
          <p:cNvPr id="6" name="Slide Number Placeholder 5"/>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0EBA0BC8-F66C-4502-A385-1FF7AA44A8FD}" type="datetime1">
              <a:rPr lang="tr-TR" smtClean="0"/>
              <a:t>28.12.2022</a:t>
            </a:fld>
            <a:endParaRPr lang="en-US"/>
          </a:p>
        </p:txBody>
      </p:sp>
      <p:sp>
        <p:nvSpPr>
          <p:cNvPr id="5" name="Footer Placeholder 4"/>
          <p:cNvSpPr>
            <a:spLocks noGrp="1"/>
          </p:cNvSpPr>
          <p:nvPr>
            <p:ph type="ftr" sz="quarter" idx="11"/>
          </p:nvPr>
        </p:nvSpPr>
        <p:spPr/>
        <p:txBody>
          <a:bodyPr/>
          <a:lstStyle/>
          <a:p>
            <a:r>
              <a:rPr lang="es-ES" smtClean="0"/>
              <a:t>Sigorta Branşları</a:t>
            </a:r>
            <a:endParaRPr lang="tr-TR"/>
          </a:p>
        </p:txBody>
      </p:sp>
      <p:sp>
        <p:nvSpPr>
          <p:cNvPr id="6" name="Slide Number Placeholder 5"/>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CC00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s-ES" smtClean="0"/>
              <a:t>Sigorta Branşları</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59A1445-0B8B-47E6-9A5C-D26FCF31E7F9}" type="datetime1">
              <a:rPr lang="tr-TR" smtClean="0"/>
              <a:t>28.12.2022</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BC0FAFE2-CB84-49F5-8BED-398603DE3582}" type="datetime1">
              <a:rPr lang="tr-TR" smtClean="0"/>
              <a:t>28.12.2022</a:t>
            </a:fld>
            <a:endParaRPr lang="en-US"/>
          </a:p>
        </p:txBody>
      </p:sp>
      <p:sp>
        <p:nvSpPr>
          <p:cNvPr id="5" name="Footer Placeholder 4"/>
          <p:cNvSpPr>
            <a:spLocks noGrp="1"/>
          </p:cNvSpPr>
          <p:nvPr>
            <p:ph type="ftr" sz="quarter" idx="11"/>
          </p:nvPr>
        </p:nvSpPr>
        <p:spPr/>
        <p:txBody>
          <a:bodyPr/>
          <a:lstStyle/>
          <a:p>
            <a:r>
              <a:rPr lang="es-ES" smtClean="0"/>
              <a:t>Sigorta Branşları</a:t>
            </a:r>
            <a:endParaRPr lang="tr-TR"/>
          </a:p>
        </p:txBody>
      </p:sp>
      <p:sp>
        <p:nvSpPr>
          <p:cNvPr id="6" name="Slide Number Placeholder 5"/>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tr-TR"/>
              <a:t>Asıl başlık stili için tıklatın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EA1B0D2C-C9F9-4440-BCE3-E35820B50EFB}" type="datetime1">
              <a:rPr lang="tr-TR" smtClean="0"/>
              <a:t>28.12.2022</a:t>
            </a:fld>
            <a:endParaRPr lang="en-US"/>
          </a:p>
        </p:txBody>
      </p:sp>
      <p:sp>
        <p:nvSpPr>
          <p:cNvPr id="5" name="Footer Placeholder 4"/>
          <p:cNvSpPr>
            <a:spLocks noGrp="1"/>
          </p:cNvSpPr>
          <p:nvPr>
            <p:ph type="ftr" sz="quarter" idx="11"/>
          </p:nvPr>
        </p:nvSpPr>
        <p:spPr/>
        <p:txBody>
          <a:bodyPr/>
          <a:lstStyle/>
          <a:p>
            <a:r>
              <a:rPr lang="es-ES" smtClean="0"/>
              <a:t>Sigorta Branşları</a:t>
            </a:r>
            <a:endParaRPr lang="tr-TR"/>
          </a:p>
        </p:txBody>
      </p:sp>
      <p:sp>
        <p:nvSpPr>
          <p:cNvPr id="6" name="Slide Number Placeholder 5"/>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1B3AF18-4D7F-477F-AFBE-1FF2C74D37EC}" type="datetime1">
              <a:rPr lang="tr-TR" smtClean="0"/>
              <a:t>28.12.2022</a:t>
            </a:fld>
            <a:endParaRPr lang="en-US"/>
          </a:p>
        </p:txBody>
      </p:sp>
      <p:sp>
        <p:nvSpPr>
          <p:cNvPr id="6" name="Footer Placeholder 5"/>
          <p:cNvSpPr>
            <a:spLocks noGrp="1"/>
          </p:cNvSpPr>
          <p:nvPr>
            <p:ph type="ftr" sz="quarter" idx="11"/>
          </p:nvPr>
        </p:nvSpPr>
        <p:spPr/>
        <p:txBody>
          <a:bodyPr/>
          <a:lstStyle/>
          <a:p>
            <a:r>
              <a:rPr lang="es-ES" smtClean="0"/>
              <a:t>Sigorta Branşları</a:t>
            </a:r>
            <a:endParaRPr lang="tr-TR"/>
          </a:p>
        </p:txBody>
      </p:sp>
      <p:sp>
        <p:nvSpPr>
          <p:cNvPr id="7" name="Slide Number Placeholder 6"/>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0FBFE1E5-7099-4A1E-951B-6AB8E922A42B}" type="datetime1">
              <a:rPr lang="tr-TR" smtClean="0"/>
              <a:t>28.12.2022</a:t>
            </a:fld>
            <a:endParaRPr lang="en-US"/>
          </a:p>
        </p:txBody>
      </p:sp>
      <p:sp>
        <p:nvSpPr>
          <p:cNvPr id="8" name="Footer Placeholder 7"/>
          <p:cNvSpPr>
            <a:spLocks noGrp="1"/>
          </p:cNvSpPr>
          <p:nvPr>
            <p:ph type="ftr" sz="quarter" idx="11"/>
          </p:nvPr>
        </p:nvSpPr>
        <p:spPr/>
        <p:txBody>
          <a:bodyPr/>
          <a:lstStyle/>
          <a:p>
            <a:r>
              <a:rPr lang="es-ES" smtClean="0"/>
              <a:t>Sigorta Branşları</a:t>
            </a:r>
            <a:endParaRPr lang="tr-TR"/>
          </a:p>
        </p:txBody>
      </p:sp>
      <p:sp>
        <p:nvSpPr>
          <p:cNvPr id="9" name="Slide Number Placeholder 8"/>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61B1EF60-1149-4BC9-B891-FC3121B0A50E}" type="datetime1">
              <a:rPr lang="tr-TR" smtClean="0"/>
              <a:t>28.12.2022</a:t>
            </a:fld>
            <a:endParaRPr lang="en-US"/>
          </a:p>
        </p:txBody>
      </p:sp>
      <p:sp>
        <p:nvSpPr>
          <p:cNvPr id="4" name="Footer Placeholder 3"/>
          <p:cNvSpPr>
            <a:spLocks noGrp="1"/>
          </p:cNvSpPr>
          <p:nvPr>
            <p:ph type="ftr" sz="quarter" idx="11"/>
          </p:nvPr>
        </p:nvSpPr>
        <p:spPr/>
        <p:txBody>
          <a:bodyPr/>
          <a:lstStyle/>
          <a:p>
            <a:r>
              <a:rPr lang="es-ES" smtClean="0"/>
              <a:t>Sigorta Branşları</a:t>
            </a:r>
            <a:endParaRPr lang="tr-TR"/>
          </a:p>
        </p:txBody>
      </p:sp>
      <p:sp>
        <p:nvSpPr>
          <p:cNvPr id="5" name="Slide Number Placeholder 4"/>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DD405B-F100-4A57-A546-69E1253C55A0}" type="datetime1">
              <a:rPr lang="tr-TR" smtClean="0"/>
              <a:t>28.12.2022</a:t>
            </a:fld>
            <a:endParaRPr lang="en-US"/>
          </a:p>
        </p:txBody>
      </p:sp>
      <p:sp>
        <p:nvSpPr>
          <p:cNvPr id="3" name="Footer Placeholder 2"/>
          <p:cNvSpPr>
            <a:spLocks noGrp="1"/>
          </p:cNvSpPr>
          <p:nvPr>
            <p:ph type="ftr" sz="quarter" idx="11"/>
          </p:nvPr>
        </p:nvSpPr>
        <p:spPr/>
        <p:txBody>
          <a:bodyPr/>
          <a:lstStyle/>
          <a:p>
            <a:r>
              <a:rPr lang="es-ES" smtClean="0"/>
              <a:t>Sigorta Branşları</a:t>
            </a:r>
            <a:endParaRPr lang="tr-TR"/>
          </a:p>
        </p:txBody>
      </p:sp>
      <p:sp>
        <p:nvSpPr>
          <p:cNvPr id="4" name="Slide Number Placeholder 3"/>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tr-TR"/>
              <a:t>Asıl başlık stili için tıklatın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26E42CA8-7339-4F72-8A56-D7706619C2DE}" type="datetime1">
              <a:rPr lang="tr-TR" smtClean="0"/>
              <a:t>28.12.2022</a:t>
            </a:fld>
            <a:endParaRPr lang="en-US"/>
          </a:p>
        </p:txBody>
      </p:sp>
      <p:sp>
        <p:nvSpPr>
          <p:cNvPr id="6" name="Footer Placeholder 5"/>
          <p:cNvSpPr>
            <a:spLocks noGrp="1"/>
          </p:cNvSpPr>
          <p:nvPr>
            <p:ph type="ftr" sz="quarter" idx="11"/>
          </p:nvPr>
        </p:nvSpPr>
        <p:spPr/>
        <p:txBody>
          <a:bodyPr/>
          <a:lstStyle/>
          <a:p>
            <a:r>
              <a:rPr lang="es-ES" smtClean="0"/>
              <a:t>Sigorta Branşları</a:t>
            </a:r>
            <a:endParaRPr lang="tr-TR"/>
          </a:p>
        </p:txBody>
      </p:sp>
      <p:sp>
        <p:nvSpPr>
          <p:cNvPr id="7" name="Slide Number Placeholder 6"/>
          <p:cNvSpPr>
            <a:spLocks noGrp="1"/>
          </p:cNvSpPr>
          <p:nvPr>
            <p:ph type="sldNum" sz="quarter" idx="12"/>
          </p:nvPr>
        </p:nvSpPr>
        <p:spPr/>
        <p:txBody>
          <a:bodyPr/>
          <a:lstStyle/>
          <a:p>
            <a:pPr marL="115570">
              <a:lnSpc>
                <a:spcPts val="1240"/>
              </a:lnSpc>
            </a:pPr>
            <a:fld id="{81D60167-4931-47E6-BA6A-407CBD079E47}" type="slidenum">
              <a:rPr lang="tr-TR" spc="-25" smtClean="0"/>
              <a:t>‹#›</a:t>
            </a:fld>
            <a:endParaRPr lang="tr-TR" spc="-25" dirty="0"/>
          </a:p>
        </p:txBody>
      </p:sp>
      <p:sp>
        <p:nvSpPr>
          <p:cNvPr id="9" name="Content Placeholder 8"/>
          <p:cNvSpPr>
            <a:spLocks noGrp="1"/>
          </p:cNvSpPr>
          <p:nvPr>
            <p:ph sz="quarter" idx="13"/>
          </p:nvPr>
        </p:nvSpPr>
        <p:spPr>
          <a:xfrm>
            <a:off x="304800" y="381000"/>
            <a:ext cx="7772400" cy="494284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tr-TR"/>
              <a:t>Asıl başlık stili için tıklatın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8" name="Date Placeholder 7"/>
          <p:cNvSpPr>
            <a:spLocks noGrp="1"/>
          </p:cNvSpPr>
          <p:nvPr>
            <p:ph type="dt" sz="half" idx="10"/>
          </p:nvPr>
        </p:nvSpPr>
        <p:spPr/>
        <p:txBody>
          <a:bodyPr/>
          <a:lstStyle/>
          <a:p>
            <a:fld id="{EFA263B9-47CF-490C-8582-440DC1C47549}" type="datetime1">
              <a:rPr lang="tr-TR" smtClean="0"/>
              <a:t>28.12.2022</a:t>
            </a:fld>
            <a:endParaRPr lang="en-US"/>
          </a:p>
        </p:txBody>
      </p:sp>
      <p:sp>
        <p:nvSpPr>
          <p:cNvPr id="9" name="Slide Number Placeholder 8"/>
          <p:cNvSpPr>
            <a:spLocks noGrp="1"/>
          </p:cNvSpPr>
          <p:nvPr>
            <p:ph type="sldNum" sz="quarter" idx="11"/>
          </p:nvPr>
        </p:nvSpPr>
        <p:spPr/>
        <p:txBody>
          <a:bodyPr/>
          <a:lstStyle/>
          <a:p>
            <a:pPr marL="115570">
              <a:lnSpc>
                <a:spcPts val="1240"/>
              </a:lnSpc>
            </a:pPr>
            <a:fld id="{81D60167-4931-47E6-BA6A-407CBD079E47}" type="slidenum">
              <a:rPr lang="tr-TR" spc="-25" smtClean="0"/>
              <a:t>‹#›</a:t>
            </a:fld>
            <a:endParaRPr lang="tr-TR" spc="-25" dirty="0"/>
          </a:p>
        </p:txBody>
      </p:sp>
      <p:sp>
        <p:nvSpPr>
          <p:cNvPr id="10" name="Footer Placeholder 9"/>
          <p:cNvSpPr>
            <a:spLocks noGrp="1"/>
          </p:cNvSpPr>
          <p:nvPr>
            <p:ph type="ftr" sz="quarter" idx="12"/>
          </p:nvPr>
        </p:nvSpPr>
        <p:spPr/>
        <p:txBody>
          <a:bodyPr/>
          <a:lstStyle/>
          <a:p>
            <a:r>
              <a:rPr lang="es-ES" smtClean="0"/>
              <a:t>Sigorta Branşları</a:t>
            </a:r>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marL="115570">
              <a:lnSpc>
                <a:spcPts val="1240"/>
              </a:lnSpc>
            </a:pPr>
            <a:fld id="{81D60167-4931-47E6-BA6A-407CBD079E47}" type="slidenum">
              <a:rPr lang="tr-TR" spc="-25" smtClean="0"/>
              <a:t>‹#›</a:t>
            </a:fld>
            <a:endParaRPr lang="tr-TR" spc="-25"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s-ES" smtClean="0"/>
              <a:t>Sigorta Branşları</a:t>
            </a:r>
            <a:endParaRPr lang="tr-T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C020B68-BAAE-4235-A968-A575B5FE907A}" type="datetime1">
              <a:rPr lang="tr-TR" smtClean="0"/>
              <a:t>28.12.2022</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ilarademirez@cag.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304800" y="762000"/>
            <a:ext cx="7924800" cy="2593975"/>
          </a:xfrm>
        </p:spPr>
        <p:txBody>
          <a:bodyPr/>
          <a:lstStyle/>
          <a:p>
            <a:r>
              <a:rPr lang="tr-TR" sz="4800" b="1" dirty="0">
                <a:effectLst>
                  <a:outerShdw blurRad="38100" dist="38100" dir="2700000" algn="tl">
                    <a:srgbClr val="000000">
                      <a:alpha val="43137"/>
                    </a:srgbClr>
                  </a:outerShdw>
                </a:effectLst>
              </a:rPr>
              <a:t>SİG 203</a:t>
            </a:r>
            <a:br>
              <a:rPr lang="tr-TR" sz="4800" b="1" dirty="0">
                <a:effectLst>
                  <a:outerShdw blurRad="38100" dist="38100" dir="2700000" algn="tl">
                    <a:srgbClr val="000000">
                      <a:alpha val="43137"/>
                    </a:srgbClr>
                  </a:outerShdw>
                </a:effectLst>
              </a:rPr>
            </a:br>
            <a:r>
              <a:rPr lang="tr-TR" sz="4000" b="1" dirty="0">
                <a:effectLst>
                  <a:outerShdw blurRad="38100" dist="38100" dir="2700000" algn="tl">
                    <a:srgbClr val="000000">
                      <a:alpha val="43137"/>
                    </a:srgbClr>
                  </a:outerShdw>
                </a:effectLst>
              </a:rPr>
              <a:t>TEMEL  SİGORTACILIK  İŞLEMLERİ</a:t>
            </a:r>
          </a:p>
        </p:txBody>
      </p:sp>
      <p:sp>
        <p:nvSpPr>
          <p:cNvPr id="3" name="Alt Başlık 2"/>
          <p:cNvSpPr>
            <a:spLocks noGrp="1"/>
          </p:cNvSpPr>
          <p:nvPr>
            <p:ph type="subTitle" idx="1"/>
          </p:nvPr>
        </p:nvSpPr>
        <p:spPr>
          <a:xfrm>
            <a:off x="685800" y="3657600"/>
            <a:ext cx="7391400" cy="2209800"/>
          </a:xfrm>
        </p:spPr>
        <p:txBody>
          <a:bodyPr>
            <a:normAutofit/>
          </a:bodyPr>
          <a:lstStyle/>
          <a:p>
            <a:pPr algn="r"/>
            <a:r>
              <a:rPr lang="tr-TR" b="1" dirty="0" err="1"/>
              <a:t>Öğr</a:t>
            </a:r>
            <a:r>
              <a:rPr lang="tr-TR" b="1" dirty="0"/>
              <a:t>. Gör. Dilara </a:t>
            </a:r>
            <a:r>
              <a:rPr lang="tr-TR" b="1" dirty="0" err="1"/>
              <a:t>Demirez</a:t>
            </a:r>
            <a:endParaRPr lang="tr-TR" b="1" dirty="0"/>
          </a:p>
          <a:p>
            <a:pPr algn="r"/>
            <a:r>
              <a:rPr lang="tr-TR" dirty="0">
                <a:hlinkClick r:id="rId2"/>
              </a:rPr>
              <a:t>dilarademirez@cag.edu.tr</a:t>
            </a:r>
            <a:endParaRPr lang="tr-TR" dirty="0"/>
          </a:p>
          <a:p>
            <a:pPr algn="r"/>
            <a:r>
              <a:rPr lang="tr-TR" dirty="0"/>
              <a:t>Ders notları sistemden indirilebilir.</a:t>
            </a:r>
          </a:p>
          <a:p>
            <a:pPr algn="r"/>
            <a:r>
              <a:rPr lang="tr-TR" sz="1800" dirty="0"/>
              <a:t>Ödev %10</a:t>
            </a:r>
          </a:p>
          <a:p>
            <a:pPr algn="r"/>
            <a:r>
              <a:rPr lang="tr-TR" sz="1800" dirty="0"/>
              <a:t>Vize %40</a:t>
            </a:r>
          </a:p>
          <a:p>
            <a:pPr algn="r"/>
            <a:r>
              <a:rPr lang="tr-TR" sz="1800" dirty="0"/>
              <a:t>Final %50</a:t>
            </a:r>
          </a:p>
        </p:txBody>
      </p:sp>
    </p:spTree>
    <p:extLst>
      <p:ext uri="{BB962C8B-B14F-4D97-AF65-F5344CB8AC3E}">
        <p14:creationId xmlns:p14="http://schemas.microsoft.com/office/powerpoint/2010/main" val="247072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10</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61371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Trafik Sigortası: </a:t>
            </a:r>
            <a:r>
              <a:rPr lang="tr-TR" sz="2800" b="1" dirty="0" smtClean="0">
                <a:latin typeface="+mn-lt"/>
                <a:cs typeface="Comic Sans MS"/>
              </a:rPr>
              <a:t>Sigortacı, poliçede tanımlanan motorlu	aracın işletilmesi sırasında, bir kimsenin ölümüne veya yaralanmasına veya bir şeyin zarara uğramasına sebebiyet vermiş olmasından dolayı, Karayolları Trafik Kanunu'na göre işletene düşen hukuki sorumluluğu, zorunlu sigorta limitlerine kadar temin eder.</a:t>
            </a: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Bu sigorta ile </a:t>
            </a:r>
            <a:r>
              <a:rPr lang="tr-TR" sz="2800" b="1" dirty="0" smtClean="0">
                <a:solidFill>
                  <a:srgbClr val="FF0000"/>
                </a:solidFill>
                <a:latin typeface="+mn-lt"/>
                <a:cs typeface="Comic Sans MS"/>
              </a:rPr>
              <a:t>Maddi ve Bedeni </a:t>
            </a:r>
            <a:r>
              <a:rPr lang="tr-TR" sz="2800" b="1" dirty="0" smtClean="0">
                <a:latin typeface="+mn-lt"/>
                <a:cs typeface="Comic Sans MS"/>
              </a:rPr>
              <a:t>olmak üzere limitli teminat	verilmektedir.</a:t>
            </a:r>
          </a:p>
        </p:txBody>
      </p:sp>
    </p:spTree>
    <p:extLst>
      <p:ext uri="{BB962C8B-B14F-4D97-AF65-F5344CB8AC3E}">
        <p14:creationId xmlns:p14="http://schemas.microsoft.com/office/powerpoint/2010/main" val="2118267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11</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6044603"/>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Yeşil Kart Sigortası: </a:t>
            </a:r>
            <a:r>
              <a:rPr lang="tr-TR" sz="2800" b="1" dirty="0">
                <a:latin typeface="+mn-lt"/>
                <a:cs typeface="Comic Sans MS"/>
              </a:rPr>
              <a:t>Bu sigorta, ülkeler arasında seyahat eden motorlu taşıt kullanıcılarına yardımcı olmak ve ilgili motorlu	taşıt kullanıcılarının seyahat ettikleri ülkelerde neden oldukları kazaların sonucunda zarar görenlerin korunmasını sağlamayı amaçlamaktadır. </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Bir </a:t>
            </a:r>
            <a:r>
              <a:rPr lang="tr-TR" sz="2800" b="1" dirty="0">
                <a:latin typeface="+mn-lt"/>
                <a:cs typeface="Comic Sans MS"/>
              </a:rPr>
              <a:t>motorlu </a:t>
            </a:r>
            <a:r>
              <a:rPr lang="tr-TR" sz="2800" b="1" dirty="0" smtClean="0">
                <a:latin typeface="+mn-lt"/>
                <a:cs typeface="Comic Sans MS"/>
              </a:rPr>
              <a:t>taşıt işleteninin</a:t>
            </a:r>
            <a:r>
              <a:rPr lang="tr-TR" sz="2800" b="1" dirty="0">
                <a:latin typeface="+mn-lt"/>
                <a:cs typeface="Comic Sans MS"/>
              </a:rPr>
              <a:t>, ziyaret ettiği her ülkenin sınırında ayrı bir sigorta poliçesi yaptırması gerekmeksizin, vereceği zararlar teminat altına </a:t>
            </a:r>
            <a:r>
              <a:rPr lang="tr-TR" sz="2800" b="1" dirty="0" smtClean="0">
                <a:latin typeface="+mn-lt"/>
                <a:cs typeface="Comic Sans MS"/>
              </a:rPr>
              <a:t>alınmıştır.</a:t>
            </a:r>
            <a:endParaRPr lang="tr-TR" sz="2800" b="1" dirty="0">
              <a:latin typeface="+mn-lt"/>
              <a:cs typeface="Comic Sans MS"/>
            </a:endParaRPr>
          </a:p>
        </p:txBody>
      </p:sp>
    </p:spTree>
    <p:extLst>
      <p:ext uri="{BB962C8B-B14F-4D97-AF65-F5344CB8AC3E}">
        <p14:creationId xmlns:p14="http://schemas.microsoft.com/office/powerpoint/2010/main" val="467540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12</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475194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Kasko: </a:t>
            </a:r>
            <a:r>
              <a:rPr lang="tr-TR" sz="2800" b="1" dirty="0">
                <a:latin typeface="+mn-lt"/>
                <a:cs typeface="Comic Sans MS"/>
              </a:rPr>
              <a:t>Poliçede belirtilen araç ve aracın üzerine fabrika çıkışında standart donanım olarak monte edilmiş her türlü ses, iletişim ve görüntü cihazları ile poliçede belirtilmeleri koşuluyla araçta standardının dışında yer alan, fabrika çıkışında veya sonradan ilave edilmiş aksesuarlar sigorta kapsamı içindedir.</a:t>
            </a:r>
          </a:p>
        </p:txBody>
      </p:sp>
    </p:spTree>
    <p:extLst>
      <p:ext uri="{BB962C8B-B14F-4D97-AF65-F5344CB8AC3E}">
        <p14:creationId xmlns:p14="http://schemas.microsoft.com/office/powerpoint/2010/main" val="1395954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13</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Kasko: </a:t>
            </a:r>
            <a:endParaRPr lang="tr-TR" sz="2800" b="1" dirty="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Aracın karayolunda veya demiryolunda kullanılabilen motorlu, motorsuz araçlarla çarpışması, hareket veya durma halinde iken sigortalının veya aracı kullananın iradesi dışında araca ani ve harici etkiler neticesinde sabit veya hareketli bir cismin çarpması veya aracın böyle bir cisme çarpması, devrilmesi, düşmesi, yuvarlanması gibi kazalar,</a:t>
            </a:r>
          </a:p>
          <a:p>
            <a:pPr marL="457200" indent="-457200" algn="just">
              <a:lnSpc>
                <a:spcPct val="100000"/>
              </a:lnSpc>
              <a:spcBef>
                <a:spcPts val="5"/>
              </a:spcBef>
              <a:buFont typeface="Wingdings" panose="05000000000000000000" pitchFamily="2" charset="2"/>
              <a:buChar char="Ø"/>
            </a:pPr>
            <a:endParaRPr lang="tr-TR" sz="2800" b="1" dirty="0">
              <a:latin typeface="+mn-lt"/>
              <a:cs typeface="Comic Sans MS"/>
            </a:endParaRPr>
          </a:p>
        </p:txBody>
      </p:sp>
    </p:spTree>
    <p:extLst>
      <p:ext uri="{BB962C8B-B14F-4D97-AF65-F5344CB8AC3E}">
        <p14:creationId xmlns:p14="http://schemas.microsoft.com/office/powerpoint/2010/main" val="305919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14</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632160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Kasko: </a:t>
            </a:r>
            <a:endParaRPr lang="tr-TR" sz="2800" b="1" dirty="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Üçüncü kişilerin kötü niyet veya muziplikle yaptıkları hareketler ile fiil ehliyetine sahip olmayan kişilerin yol açacağı zararlar,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Aracın yanması,</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Aracın veya araç parçalarının çalınması veya çalınmaya teşebbüs edilmesi teminat altına alınmıştır.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Teminat kapsamı açısından </a:t>
            </a:r>
            <a:r>
              <a:rPr lang="tr-TR" sz="2700" b="1" dirty="0" smtClean="0">
                <a:solidFill>
                  <a:srgbClr val="FF0000"/>
                </a:solidFill>
                <a:latin typeface="+mn-lt"/>
                <a:cs typeface="Comic Sans MS"/>
              </a:rPr>
              <a:t>dar kasko, kasko, genişletilmiş kasko ve tam kasko</a:t>
            </a:r>
            <a:r>
              <a:rPr lang="tr-TR" sz="2700" b="1" dirty="0" smtClean="0">
                <a:latin typeface="+mn-lt"/>
                <a:cs typeface="Comic Sans MS"/>
              </a:rPr>
              <a:t> olarak sınıflandırılmaktadır.</a:t>
            </a:r>
          </a:p>
          <a:p>
            <a:pPr marL="457200" indent="-457200" algn="just">
              <a:lnSpc>
                <a:spcPct val="100000"/>
              </a:lnSpc>
              <a:spcBef>
                <a:spcPts val="5"/>
              </a:spcBef>
              <a:buFont typeface="Wingdings" panose="05000000000000000000" pitchFamily="2" charset="2"/>
              <a:buChar char="Ø"/>
            </a:pPr>
            <a:endParaRPr lang="tr-TR" sz="2800" b="1" dirty="0">
              <a:latin typeface="+mn-lt"/>
              <a:cs typeface="Comic Sans MS"/>
            </a:endParaRPr>
          </a:p>
        </p:txBody>
      </p:sp>
    </p:spTree>
    <p:extLst>
      <p:ext uri="{BB962C8B-B14F-4D97-AF65-F5344CB8AC3E}">
        <p14:creationId xmlns:p14="http://schemas.microsoft.com/office/powerpoint/2010/main" val="4159019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15</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075107"/>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İhtiyari Mali Sorumluluk: </a:t>
            </a:r>
            <a:r>
              <a:rPr lang="tr-TR" sz="2700" b="1" dirty="0">
                <a:latin typeface="+mn-lt"/>
                <a:cs typeface="Comic Sans MS"/>
              </a:rPr>
              <a:t>Sigortacı, poliçede gösterilen aracın kullanılmasından doğan ve Karayolları Trafik </a:t>
            </a:r>
            <a:r>
              <a:rPr lang="tr-TR" sz="2700" b="1" dirty="0" smtClean="0">
                <a:latin typeface="+mn-lt"/>
                <a:cs typeface="Comic Sans MS"/>
              </a:rPr>
              <a:t>Kanunu’na </a:t>
            </a:r>
            <a:r>
              <a:rPr lang="tr-TR" sz="2700" b="1" dirty="0">
                <a:latin typeface="+mn-lt"/>
                <a:cs typeface="Comic Sans MS"/>
              </a:rPr>
              <a:t>ve Umumi Hükümlere göre aracın işletenine </a:t>
            </a:r>
            <a:r>
              <a:rPr lang="tr-TR" sz="2700" b="1" dirty="0" smtClean="0">
                <a:latin typeface="+mn-lt"/>
                <a:cs typeface="Comic Sans MS"/>
              </a:rPr>
              <a:t>üzerine düşecek hukuki </a:t>
            </a:r>
            <a:r>
              <a:rPr lang="tr-TR" sz="2700" b="1" dirty="0">
                <a:latin typeface="+mn-lt"/>
                <a:cs typeface="Comic Sans MS"/>
              </a:rPr>
              <a:t>sorumluluğu ve bu poliçe teminat	</a:t>
            </a:r>
            <a:r>
              <a:rPr lang="tr-TR" sz="2700" b="1" dirty="0" smtClean="0">
                <a:latin typeface="+mn-lt"/>
                <a:cs typeface="Comic Sans MS"/>
              </a:rPr>
              <a:t>kapsamında olmak </a:t>
            </a:r>
            <a:r>
              <a:rPr lang="tr-TR" sz="2700" b="1" dirty="0">
                <a:latin typeface="+mn-lt"/>
                <a:cs typeface="Comic Sans MS"/>
              </a:rPr>
              <a:t>şartıyla Zorunlu Mali Sorumluluk Sigortası hadlerinin üzerinde kalan kısmını, poliçede yazılı hadlere kadar temin eder.</a:t>
            </a:r>
          </a:p>
        </p:txBody>
      </p:sp>
    </p:spTree>
    <p:extLst>
      <p:ext uri="{BB962C8B-B14F-4D97-AF65-F5344CB8AC3E}">
        <p14:creationId xmlns:p14="http://schemas.microsoft.com/office/powerpoint/2010/main" val="117128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16</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632160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Hırsızlık: </a:t>
            </a:r>
            <a:r>
              <a:rPr lang="tr-TR" sz="2700" b="1" dirty="0">
                <a:latin typeface="+mn-lt"/>
                <a:cs typeface="Comic Sans MS"/>
              </a:rPr>
              <a:t>Bu sigorta ile kırma, delme, yıkma, devirme ve zorlamayla, araç, gereç veya bedeni çeviklik sayesinde tırmanma veya aşma suretiyle ya da kaybolan, çalınan veya haksız yere elde edilen asıl anahtarla veya anahtar uydurarak veya başka aletler veya şifre yardımıyla kilit açma suretiyle girilerek, sigortalı yerlere gizlice girip saklanarak veya kapanarak, öldürme, yaralama, zor ve şiddet kullanma veya tehditle, yapılması halinde sigortalı kıymetlerde doğrudan meydana gelen maddi kayıp ve zararlar teminat altına alınmıştır.</a:t>
            </a:r>
          </a:p>
        </p:txBody>
      </p:sp>
    </p:spTree>
    <p:extLst>
      <p:ext uri="{BB962C8B-B14F-4D97-AF65-F5344CB8AC3E}">
        <p14:creationId xmlns:p14="http://schemas.microsoft.com/office/powerpoint/2010/main" val="25380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17</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Nakliyat </a:t>
            </a:r>
            <a:r>
              <a:rPr lang="tr-TR" sz="2800" b="1" dirty="0" smtClean="0">
                <a:solidFill>
                  <a:srgbClr val="FF0000"/>
                </a:solidFill>
                <a:latin typeface="+mn-lt"/>
                <a:cs typeface="Comic Sans MS"/>
              </a:rPr>
              <a:t>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Nakliyat Sigortaları: </a:t>
            </a:r>
            <a:r>
              <a:rPr lang="tr-TR" sz="2700" b="1" dirty="0">
                <a:latin typeface="+mn-lt"/>
                <a:cs typeface="Comic Sans MS"/>
              </a:rPr>
              <a:t>En eski sigortacılık dalı olan Nakliyat Sigortaları, malların bir yerden bir yere bir veya çok sayı ve/veya türdeki nakil aracıyla taşınması sırasında uğrayabileceği ziya ve hasarları güvence altına alan sigorta türüdür. </a:t>
            </a:r>
            <a:endParaRPr lang="tr-TR" sz="27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Diğer </a:t>
            </a:r>
            <a:r>
              <a:rPr lang="tr-TR" sz="2700" b="1" dirty="0">
                <a:latin typeface="+mn-lt"/>
                <a:cs typeface="Comic Sans MS"/>
              </a:rPr>
              <a:t>bir deyişle, bu sigorta türüyle, denizyolu, demiryolu, karayolu ve hava yolu ile yapılan sevkiyat sırasında gerçekleşme ihtimali </a:t>
            </a:r>
            <a:r>
              <a:rPr lang="tr-TR" sz="2700" b="1" dirty="0" smtClean="0">
                <a:latin typeface="+mn-lt"/>
                <a:cs typeface="Comic Sans MS"/>
              </a:rPr>
              <a:t>olan risklere </a:t>
            </a:r>
            <a:r>
              <a:rPr lang="tr-TR" sz="2700" b="1" dirty="0">
                <a:latin typeface="+mn-lt"/>
                <a:cs typeface="Comic Sans MS"/>
              </a:rPr>
              <a:t>karşı sigortalının mal </a:t>
            </a:r>
            <a:r>
              <a:rPr lang="tr-TR" sz="2700" b="1" dirty="0" smtClean="0">
                <a:latin typeface="+mn-lt"/>
                <a:cs typeface="Comic Sans MS"/>
              </a:rPr>
              <a:t>üzerindeki menfaati </a:t>
            </a:r>
            <a:r>
              <a:rPr lang="tr-TR" sz="2700" b="1" dirty="0">
                <a:latin typeface="+mn-lt"/>
                <a:cs typeface="Comic Sans MS"/>
              </a:rPr>
              <a:t>korunmaktadır.</a:t>
            </a:r>
          </a:p>
        </p:txBody>
      </p:sp>
    </p:spTree>
    <p:extLst>
      <p:ext uri="{BB962C8B-B14F-4D97-AF65-F5344CB8AC3E}">
        <p14:creationId xmlns:p14="http://schemas.microsoft.com/office/powerpoint/2010/main" val="3203613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18</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75217"/>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Nakliyat </a:t>
            </a:r>
            <a:r>
              <a:rPr lang="tr-TR" sz="2800" b="1" dirty="0" smtClean="0">
                <a:solidFill>
                  <a:srgbClr val="FF0000"/>
                </a:solidFill>
                <a:latin typeface="+mn-lt"/>
                <a:cs typeface="Comic Sans MS"/>
              </a:rPr>
              <a:t>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Fırtınadan</a:t>
            </a:r>
            <a:r>
              <a:rPr lang="tr-TR" sz="2700" b="1" dirty="0" smtClean="0">
                <a:latin typeface="+mn-lt"/>
                <a:cs typeface="Comic Sans MS"/>
              </a:rPr>
              <a:t>, geminin batmasından veya karaya vurmak veyahut sığlığa bindirmek gibi haller, oturma, çatışma, sabit, seyyar veya </a:t>
            </a:r>
            <a:r>
              <a:rPr lang="tr-TR" sz="2700" b="1" dirty="0" err="1" smtClean="0">
                <a:latin typeface="+mn-lt"/>
                <a:cs typeface="Comic Sans MS"/>
              </a:rPr>
              <a:t>sabih</a:t>
            </a:r>
            <a:r>
              <a:rPr lang="tr-TR" sz="2700" b="1" dirty="0" smtClean="0">
                <a:latin typeface="+mn-lt"/>
                <a:cs typeface="Comic Sans MS"/>
              </a:rPr>
              <a:t> (yüzen) bir cisme (buz dahil) çarpma, malın denize atılması, yangın ve infilak, kaptan ve gemi adamlarının barataryası, yükleme, aktarma ve boşaltma işlemleri esnasında bir veya birden çok dengin düşmesi nedeniyle taşınan yüke gelebilecek zıya veya hasarlar teminat kapsamındadır.</a:t>
            </a:r>
          </a:p>
        </p:txBody>
      </p:sp>
    </p:spTree>
    <p:extLst>
      <p:ext uri="{BB962C8B-B14F-4D97-AF65-F5344CB8AC3E}">
        <p14:creationId xmlns:p14="http://schemas.microsoft.com/office/powerpoint/2010/main" val="368627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19</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Mühendislik </a:t>
            </a:r>
            <a:r>
              <a:rPr lang="tr-TR" sz="2800" b="1" dirty="0" smtClean="0">
                <a:solidFill>
                  <a:srgbClr val="FF0000"/>
                </a:solidFill>
                <a:latin typeface="+mn-lt"/>
                <a:cs typeface="Comic Sans MS"/>
              </a:rPr>
              <a:t>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Mühendislik Sigortaları</a:t>
            </a:r>
          </a:p>
          <a:p>
            <a:pPr algn="ctr">
              <a:lnSpc>
                <a:spcPct val="100000"/>
              </a:lnSpc>
              <a:spcBef>
                <a:spcPts val="5"/>
              </a:spcBef>
            </a:pPr>
            <a:r>
              <a:rPr lang="tr-TR" sz="2700" b="1" dirty="0">
                <a:latin typeface="+mn-lt"/>
                <a:cs typeface="Comic Sans MS"/>
              </a:rPr>
              <a:t>Sigortacılık sektöründe Makine-Montaj Sigortaları olarak da ifade edilen Mühendislik Sigortaları</a:t>
            </a:r>
            <a:r>
              <a:rPr lang="tr-TR" sz="2700" b="1" dirty="0" smtClean="0">
                <a:latin typeface="+mn-lt"/>
                <a:cs typeface="Comic Sans MS"/>
              </a:rPr>
              <a:t>;</a:t>
            </a:r>
          </a:p>
          <a:p>
            <a:pPr algn="ctr">
              <a:lnSpc>
                <a:spcPct val="100000"/>
              </a:lnSpc>
              <a:spcBef>
                <a:spcPts val="5"/>
              </a:spcBef>
            </a:pPr>
            <a:endParaRPr lang="tr-TR" sz="2700" b="1" dirty="0">
              <a:latin typeface="+mn-lt"/>
              <a:cs typeface="Comic Sans MS"/>
            </a:endParaRP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İnşaat Bütün Riskler (</a:t>
            </a:r>
            <a:r>
              <a:rPr lang="tr-TR" sz="2700" b="1" dirty="0" err="1">
                <a:latin typeface="+mn-lt"/>
                <a:cs typeface="Comic Sans MS"/>
              </a:rPr>
              <a:t>All</a:t>
            </a:r>
            <a:r>
              <a:rPr lang="tr-TR" sz="2700" b="1" dirty="0">
                <a:latin typeface="+mn-lt"/>
                <a:cs typeface="Comic Sans MS"/>
              </a:rPr>
              <a:t> </a:t>
            </a:r>
            <a:r>
              <a:rPr lang="tr-TR" sz="2700" b="1" dirty="0" err="1">
                <a:latin typeface="+mn-lt"/>
                <a:cs typeface="Comic Sans MS"/>
              </a:rPr>
              <a:t>Risks</a:t>
            </a:r>
            <a:r>
              <a:rPr lang="tr-TR" sz="2700" b="1" dirty="0">
                <a:latin typeface="+mn-lt"/>
                <a:cs typeface="Comic Sans MS"/>
              </a:rPr>
              <a:t>) Sigortası,</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Montaj Bütün Riskler Sigortası,</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Makine Kırılması Sigortası</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Elektronik Cihaz Sigortası</a:t>
            </a:r>
          </a:p>
          <a:p>
            <a:pPr algn="ctr">
              <a:lnSpc>
                <a:spcPct val="100000"/>
              </a:lnSpc>
              <a:spcBef>
                <a:spcPts val="5"/>
              </a:spcBef>
            </a:pPr>
            <a:r>
              <a:rPr lang="tr-TR" sz="2700" b="1" dirty="0">
                <a:latin typeface="+mn-lt"/>
                <a:cs typeface="Comic Sans MS"/>
              </a:rPr>
              <a:t>olmak üzere dört alt branşa ayrılmaktadır.</a:t>
            </a:r>
          </a:p>
        </p:txBody>
      </p:sp>
    </p:spTree>
    <p:extLst>
      <p:ext uri="{BB962C8B-B14F-4D97-AF65-F5344CB8AC3E}">
        <p14:creationId xmlns:p14="http://schemas.microsoft.com/office/powerpoint/2010/main" val="56838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2806426"/>
            <a:ext cx="7321550" cy="844462"/>
          </a:xfrm>
          <a:prstGeom prst="rect">
            <a:avLst/>
          </a:prstGeom>
        </p:spPr>
        <p:txBody>
          <a:bodyPr vert="horz" wrap="square" lIns="0" tIns="13335" rIns="0" bIns="0" rtlCol="0">
            <a:spAutoFit/>
          </a:bodyPr>
          <a:lstStyle/>
          <a:p>
            <a:pPr marL="12700" algn="ctr">
              <a:lnSpc>
                <a:spcPct val="100000"/>
              </a:lnSpc>
              <a:spcBef>
                <a:spcPts val="105"/>
              </a:spcBef>
            </a:pPr>
            <a:r>
              <a:rPr lang="tr-TR" sz="5400" dirty="0" smtClean="0">
                <a:solidFill>
                  <a:srgbClr val="C00000"/>
                </a:solidFill>
                <a:latin typeface="+mn-lt"/>
              </a:rPr>
              <a:t>SİGORTA BRANŞLARI</a:t>
            </a:r>
            <a:endParaRPr sz="5400" dirty="0">
              <a:latin typeface="+mn-lt"/>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a:t>
            </a:fld>
            <a:endParaRPr spc="-25" dirty="0"/>
          </a:p>
        </p:txBody>
      </p:sp>
      <p:sp>
        <p:nvSpPr>
          <p:cNvPr id="2" name="Altbilgi Yer Tutucusu 1"/>
          <p:cNvSpPr>
            <a:spLocks noGrp="1"/>
          </p:cNvSpPr>
          <p:nvPr>
            <p:ph type="ftr" sz="quarter" idx="5"/>
          </p:nvPr>
        </p:nvSpPr>
        <p:spPr>
          <a:xfrm rot="16200000">
            <a:off x="7015410" y="3477260"/>
            <a:ext cx="3510281" cy="365760"/>
          </a:xfrm>
        </p:spPr>
        <p:txBody>
          <a:bodyPr/>
          <a:lstStyle/>
          <a:p>
            <a:r>
              <a:rPr lang="es-ES" smtClean="0"/>
              <a:t>Sigorta Branşları</a:t>
            </a:r>
            <a:endParaRPr lang="tr-TR" dirty="0"/>
          </a:p>
        </p:txBody>
      </p:sp>
    </p:spTree>
    <p:extLst>
      <p:ext uri="{BB962C8B-B14F-4D97-AF65-F5344CB8AC3E}">
        <p14:creationId xmlns:p14="http://schemas.microsoft.com/office/powerpoint/2010/main" val="2957900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20</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422872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Mühendislik Sigortası</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algn="just">
              <a:lnSpc>
                <a:spcPct val="100000"/>
              </a:lnSpc>
              <a:spcBef>
                <a:spcPts val="5"/>
              </a:spcBef>
            </a:pPr>
            <a:r>
              <a:rPr lang="tr-TR" sz="2700" b="1" dirty="0" smtClean="0">
                <a:solidFill>
                  <a:srgbClr val="FF0000"/>
                </a:solidFill>
                <a:latin typeface="+mn-lt"/>
                <a:cs typeface="Comic Sans MS"/>
              </a:rPr>
              <a:t>İnşaat Sigortası: </a:t>
            </a:r>
            <a:r>
              <a:rPr lang="tr-TR" sz="2700" b="1" dirty="0" smtClean="0">
                <a:latin typeface="+mn-lt"/>
                <a:cs typeface="Comic Sans MS"/>
              </a:rPr>
              <a:t>Bu sigorta, konusunu teşkil eden değerlerin teminat müddeti içinde, inşaat sahasında bulunduğu sırada, inşaat süresinde bu poliçede gösterilen	istisnalar dışında kalan, önceden bilinmeyen ve ani	bir sebeple herhangi bir ziya ve hasara uğraması halini temin eder.</a:t>
            </a:r>
            <a:endParaRPr lang="tr-TR" sz="2700" b="1" dirty="0">
              <a:latin typeface="+mn-lt"/>
              <a:cs typeface="Comic Sans MS"/>
            </a:endParaRPr>
          </a:p>
        </p:txBody>
      </p:sp>
    </p:spTree>
    <p:extLst>
      <p:ext uri="{BB962C8B-B14F-4D97-AF65-F5344CB8AC3E}">
        <p14:creationId xmlns:p14="http://schemas.microsoft.com/office/powerpoint/2010/main" val="363074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21</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059718"/>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Mühendislik Sigortası</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algn="just">
              <a:lnSpc>
                <a:spcPct val="100000"/>
              </a:lnSpc>
              <a:spcBef>
                <a:spcPts val="5"/>
              </a:spcBef>
            </a:pPr>
            <a:r>
              <a:rPr lang="tr-TR" sz="2700" b="1" dirty="0" smtClean="0">
                <a:solidFill>
                  <a:srgbClr val="FF0000"/>
                </a:solidFill>
                <a:latin typeface="+mn-lt"/>
                <a:cs typeface="Comic Sans MS"/>
              </a:rPr>
              <a:t>Montaj Sigortası: </a:t>
            </a:r>
            <a:r>
              <a:rPr lang="tr-TR" sz="2700" b="1" dirty="0">
                <a:latin typeface="+mn-lt"/>
                <a:cs typeface="Comic Sans MS"/>
              </a:rPr>
              <a:t>Genellikle mekanik veya elektrik tesisi ile bağlantılı işlerde sigortalanmış ve montajı yapılan jeneratörler, asansörler, kazanlar ve benzeri yatırımlar için kullanılır. </a:t>
            </a:r>
            <a:r>
              <a:rPr lang="tr-TR" sz="2700" b="1" dirty="0">
                <a:latin typeface="+mn-lt"/>
                <a:cs typeface="Comic Sans MS"/>
              </a:rPr>
              <a:t>Konusunu teşkil eden değerlerin teminat müddeti içinde, montaj sahasında bulunduğu sırada, bu poliçede gösterilecek istisnalar dışında kalan, önceden bilinmeyen ve ani bir sebeple herhangi bir ziya ve hasara uğraması halini temin eder.</a:t>
            </a:r>
          </a:p>
        </p:txBody>
      </p:sp>
    </p:spTree>
    <p:extLst>
      <p:ext uri="{BB962C8B-B14F-4D97-AF65-F5344CB8AC3E}">
        <p14:creationId xmlns:p14="http://schemas.microsoft.com/office/powerpoint/2010/main" val="2170584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22</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059718"/>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Mühendislik Sigortası</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algn="just">
              <a:lnSpc>
                <a:spcPct val="100000"/>
              </a:lnSpc>
              <a:spcBef>
                <a:spcPts val="5"/>
              </a:spcBef>
            </a:pPr>
            <a:r>
              <a:rPr lang="tr-TR" sz="2700" b="1" dirty="0" smtClean="0">
                <a:solidFill>
                  <a:srgbClr val="FF0000"/>
                </a:solidFill>
                <a:latin typeface="+mn-lt"/>
                <a:cs typeface="Comic Sans MS"/>
              </a:rPr>
              <a:t>Makine Kırılması Sigortası: </a:t>
            </a:r>
            <a:r>
              <a:rPr lang="tr-TR" sz="2700" b="1" dirty="0">
                <a:latin typeface="+mn-lt"/>
                <a:cs typeface="Comic Sans MS"/>
              </a:rPr>
              <a:t>Sigortacı, bu poliçe ile poliçenin ayrılmaz cüzünü teşkil eden ekli envanter cetvelinde sayıları, imalat yılları; nitelikleri ve değerleri yazılı makine ve tesisleri deneme devresinden sonra normal çalışır halde iken veya aynı iş yerinde temizleme, revizyon veya değiştirme esnasında veya dururken ani ve beklenmedik her türlü sebepten meydana gelebilecek zararları teminat altına alır.</a:t>
            </a:r>
          </a:p>
        </p:txBody>
      </p:sp>
    </p:spTree>
    <p:extLst>
      <p:ext uri="{BB962C8B-B14F-4D97-AF65-F5344CB8AC3E}">
        <p14:creationId xmlns:p14="http://schemas.microsoft.com/office/powerpoint/2010/main" val="1471247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23</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890715"/>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Mühendislik Sigortası</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algn="just">
              <a:lnSpc>
                <a:spcPct val="100000"/>
              </a:lnSpc>
              <a:spcBef>
                <a:spcPts val="5"/>
              </a:spcBef>
            </a:pPr>
            <a:r>
              <a:rPr lang="tr-TR" sz="2700" b="1" dirty="0" smtClean="0">
                <a:solidFill>
                  <a:srgbClr val="FF0000"/>
                </a:solidFill>
                <a:latin typeface="+mn-lt"/>
                <a:cs typeface="Comic Sans MS"/>
              </a:rPr>
              <a:t>Elektronik Cihaz Sigortası: </a:t>
            </a:r>
            <a:r>
              <a:rPr lang="tr-TR" sz="2700" b="1" dirty="0">
                <a:latin typeface="+mn-lt"/>
                <a:cs typeface="Comic Sans MS"/>
              </a:rPr>
              <a:t>Poliçeye eklenen listede cinsi, adedi, miktarı, sayısı, yapım yılları, niteliği ve sigorta kıymetleri yazılı; tekil ünite veya muhtelif birimler halinde belirtilmiş olan elektronik makine, teçhizat veya bilgi işlem sistemlerinin </a:t>
            </a:r>
            <a:r>
              <a:rPr lang="tr-TR" sz="2700" b="1" dirty="0" smtClean="0">
                <a:latin typeface="+mn-lt"/>
                <a:cs typeface="Comic Sans MS"/>
              </a:rPr>
              <a:t>normal </a:t>
            </a:r>
            <a:r>
              <a:rPr lang="tr-TR" sz="2700" b="1" dirty="0">
                <a:latin typeface="+mn-lt"/>
                <a:cs typeface="Comic Sans MS"/>
              </a:rPr>
              <a:t>çalışır halde iken veya aynı işyerinde temizleme, bakım, revizyon ve yer değiştirme esnasında veya dururken önceden bilinmeyen ani ve </a:t>
            </a:r>
            <a:r>
              <a:rPr lang="tr-TR" sz="2700" b="1" dirty="0" smtClean="0">
                <a:latin typeface="+mn-lt"/>
                <a:cs typeface="Comic Sans MS"/>
              </a:rPr>
              <a:t>beklenmedik </a:t>
            </a:r>
            <a:r>
              <a:rPr lang="tr-TR" sz="2700" b="1" dirty="0">
                <a:latin typeface="+mn-lt"/>
                <a:cs typeface="Comic Sans MS"/>
              </a:rPr>
              <a:t>sebepten meydana gelen maddi ziya ve hasarların gerektirdiği tamirat masrafları ve ikame bedellerini temin eder.</a:t>
            </a:r>
          </a:p>
        </p:txBody>
      </p:sp>
    </p:spTree>
    <p:extLst>
      <p:ext uri="{BB962C8B-B14F-4D97-AF65-F5344CB8AC3E}">
        <p14:creationId xmlns:p14="http://schemas.microsoft.com/office/powerpoint/2010/main" val="4091456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24</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632160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Tarım </a:t>
            </a:r>
            <a:r>
              <a:rPr lang="tr-TR" sz="2800" b="1" dirty="0" smtClean="0">
                <a:solidFill>
                  <a:srgbClr val="FF0000"/>
                </a:solidFill>
                <a:latin typeface="+mn-lt"/>
                <a:cs typeface="Comic Sans MS"/>
              </a:rPr>
              <a:t>Sigortası</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Tarım Sigortaları</a:t>
            </a:r>
          </a:p>
          <a:p>
            <a:pPr algn="ctr">
              <a:lnSpc>
                <a:spcPct val="100000"/>
              </a:lnSpc>
              <a:spcBef>
                <a:spcPts val="5"/>
              </a:spcBef>
            </a:pPr>
            <a:r>
              <a:rPr lang="tr-TR" sz="2700" b="1" dirty="0">
                <a:latin typeface="+mn-lt"/>
                <a:cs typeface="Comic Sans MS"/>
              </a:rPr>
              <a:t>Tarımsal üretimi ve hayvanları beklenmeyen risklere karşı sigorta güvencesi altına alan Tarım Sigortaları çerçevesinde;</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Bitkisel Ürün,</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Sera,</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Büyükbaş Hayvan Hayat,</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Küçükbaş Hayvan Hayat,</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Kümes Hayvanları Hayat,</a:t>
            </a:r>
          </a:p>
          <a:p>
            <a:pPr marL="457200" indent="-457200" algn="ctr">
              <a:lnSpc>
                <a:spcPct val="100000"/>
              </a:lnSpc>
              <a:spcBef>
                <a:spcPts val="5"/>
              </a:spcBef>
              <a:buFont typeface="Wingdings" panose="05000000000000000000" pitchFamily="2" charset="2"/>
              <a:buChar char="ü"/>
            </a:pPr>
            <a:r>
              <a:rPr lang="tr-TR" sz="2700" b="1" dirty="0">
                <a:latin typeface="+mn-lt"/>
                <a:cs typeface="Comic Sans MS"/>
              </a:rPr>
              <a:t>Su Ürünleri </a:t>
            </a:r>
            <a:endParaRPr lang="tr-TR" sz="2700" b="1" dirty="0" smtClean="0">
              <a:latin typeface="+mn-lt"/>
              <a:cs typeface="Comic Sans MS"/>
            </a:endParaRPr>
          </a:p>
          <a:p>
            <a:pPr algn="ctr">
              <a:lnSpc>
                <a:spcPct val="100000"/>
              </a:lnSpc>
              <a:spcBef>
                <a:spcPts val="5"/>
              </a:spcBef>
            </a:pPr>
            <a:r>
              <a:rPr lang="tr-TR" sz="2700" b="1" dirty="0" smtClean="0">
                <a:latin typeface="+mn-lt"/>
                <a:cs typeface="Comic Sans MS"/>
              </a:rPr>
              <a:t>sigortaları </a:t>
            </a:r>
            <a:r>
              <a:rPr lang="tr-TR" sz="2700" b="1" dirty="0">
                <a:latin typeface="+mn-lt"/>
                <a:cs typeface="Comic Sans MS"/>
              </a:rPr>
              <a:t>yapılmaktadır.</a:t>
            </a:r>
          </a:p>
        </p:txBody>
      </p:sp>
    </p:spTree>
    <p:extLst>
      <p:ext uri="{BB962C8B-B14F-4D97-AF65-F5344CB8AC3E}">
        <p14:creationId xmlns:p14="http://schemas.microsoft.com/office/powerpoint/2010/main" val="3949373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25</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4213333"/>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Tarım Sigortası</a:t>
            </a:r>
            <a:endParaRPr lang="tr-TR" sz="2800" b="1" dirty="0" smtClean="0">
              <a:solidFill>
                <a:srgbClr val="FF0000"/>
              </a:solidFill>
              <a:latin typeface="+mn-lt"/>
              <a:cs typeface="Comic Sans MS"/>
            </a:endParaRPr>
          </a:p>
          <a:p>
            <a:pPr algn="just">
              <a:lnSpc>
                <a:spcPct val="100000"/>
              </a:lnSpc>
              <a:spcBef>
                <a:spcPts val="5"/>
              </a:spcBef>
            </a:pPr>
            <a:endParaRPr lang="tr-TR" sz="2700" b="1" dirty="0" smtClean="0">
              <a:latin typeface="+mn-lt"/>
              <a:cs typeface="Comic Sans MS"/>
            </a:endParaRPr>
          </a:p>
          <a:p>
            <a:pPr algn="just">
              <a:lnSpc>
                <a:spcPct val="100000"/>
              </a:lnSpc>
              <a:spcBef>
                <a:spcPts val="5"/>
              </a:spcBef>
            </a:pPr>
            <a:r>
              <a:rPr lang="tr-TR" sz="2700" b="1" dirty="0" smtClean="0">
                <a:latin typeface="+mn-lt"/>
                <a:cs typeface="Comic Sans MS"/>
              </a:rPr>
              <a:t>Ayrıca, 5363 sayılı Tarım Sigortaları Kanunu ile oluşturulan Tarım Sigortaları Havuzu tarafından kapsama alınacak bitkiler, bitkisel ürünler ve seralar, tarımsal yapılar, tarım alet ve makineleri	ile çiftlik hayvanları için, devlet destekli	sigorta teminatı sunulmaktadır.</a:t>
            </a:r>
            <a:endParaRPr lang="tr-TR" sz="2700" b="1" dirty="0">
              <a:latin typeface="+mn-lt"/>
              <a:cs typeface="Comic Sans MS"/>
            </a:endParaRPr>
          </a:p>
        </p:txBody>
      </p:sp>
    </p:spTree>
    <p:extLst>
      <p:ext uri="{BB962C8B-B14F-4D97-AF65-F5344CB8AC3E}">
        <p14:creationId xmlns:p14="http://schemas.microsoft.com/office/powerpoint/2010/main" val="333919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26</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SİGORTALARI</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Can Sigortaları (Hayat, Ferdi Kaza, Hastalık Sigortaları)</a:t>
            </a:r>
          </a:p>
          <a:p>
            <a:pPr algn="just">
              <a:lnSpc>
                <a:spcPct val="100000"/>
              </a:lnSpc>
              <a:spcBef>
                <a:spcPts val="5"/>
              </a:spcBef>
            </a:pPr>
            <a:r>
              <a:rPr lang="tr-TR" sz="2700" b="1" dirty="0" smtClean="0">
                <a:latin typeface="+mn-lt"/>
                <a:cs typeface="Comic Sans MS"/>
              </a:rPr>
              <a:t>İnsan hayatına yönelik rizikoları teminat altına alan sigortalara can sigortaları denir. Can sigortaları insanları, ölüm, sakatlık, hastalanma, yaşlanma, kaza geçirme gibi tehlikelere karşı teminat altına alır. Can sigortaları ferdi kaza sigortası, sağlık sigortası ve hayat sigortalarından oluşur. Örneğin can sigortaları kapsamında yer alan hayat sigortaları, sigorta konusu insan hayatı olan, genellikle uzun vadeli sigortalardır.</a:t>
            </a:r>
          </a:p>
        </p:txBody>
      </p:sp>
    </p:spTree>
    <p:extLst>
      <p:ext uri="{BB962C8B-B14F-4D97-AF65-F5344CB8AC3E}">
        <p14:creationId xmlns:p14="http://schemas.microsoft.com/office/powerpoint/2010/main" val="102742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27</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2050" name="Picture 2" descr="C:\Users\39403018312\Downloads\IMG_821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40" y="1066800"/>
            <a:ext cx="8472487" cy="430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438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28</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6146" name="Picture 2" descr="C:\Users\39403018312\Downloads\IMG_821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2068059"/>
            <a:ext cx="8458200" cy="29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97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29</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75217"/>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a:t>
            </a:r>
            <a:r>
              <a:rPr lang="tr-TR" sz="2800" b="1" dirty="0" smtClean="0">
                <a:solidFill>
                  <a:srgbClr val="FF0000"/>
                </a:solidFill>
                <a:latin typeface="+mn-lt"/>
                <a:cs typeface="Comic Sans MS"/>
              </a:rPr>
              <a:t>SİGORTALARI</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Hayat Sigortaları:</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Hayat sigortaları, meblağ sigortalarındandır.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Başlangıçta, hayatı sigorta konusu olan kişinin sigorta süresi içerisinde ölmesi halinde, poliçeden yararlanan kişi veya kişilere ya da sigortalının yasal varislerine toplu	para ödenmesi amacıyla düzenlenen hayat poliçeleri, zaman içinde kişilerin emeklilik programlarına bir destek niteliğinde ve yatırım amaçlı kullanılır olmuştur.</a:t>
            </a: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p:txBody>
      </p:sp>
    </p:spTree>
    <p:extLst>
      <p:ext uri="{BB962C8B-B14F-4D97-AF65-F5344CB8AC3E}">
        <p14:creationId xmlns:p14="http://schemas.microsoft.com/office/powerpoint/2010/main" val="52635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a:t>
            </a:fld>
            <a:endParaRPr spc="-25" dirty="0"/>
          </a:p>
        </p:txBody>
      </p:sp>
      <p:sp>
        <p:nvSpPr>
          <p:cNvPr id="2" name="Altbilgi Yer Tutucusu 1"/>
          <p:cNvSpPr>
            <a:spLocks noGrp="1"/>
          </p:cNvSpPr>
          <p:nvPr>
            <p:ph type="ftr" sz="quarter" idx="5"/>
          </p:nvPr>
        </p:nvSpPr>
        <p:spPr>
          <a:xfrm rot="16200000">
            <a:off x="7015410" y="3477260"/>
            <a:ext cx="3510281" cy="365760"/>
          </a:xfrm>
        </p:spPr>
        <p:txBody>
          <a:bodyPr/>
          <a:lstStyle/>
          <a:p>
            <a:r>
              <a:rPr lang="es-ES" smtClean="0"/>
              <a:t>Sigorta Branşları</a:t>
            </a:r>
            <a:endParaRPr lang="tr-TR" dirty="0"/>
          </a:p>
        </p:txBody>
      </p:sp>
      <p:pic>
        <p:nvPicPr>
          <p:cNvPr id="8194" name="Picture 2" descr="C:\Users\39403018312\Downloads\IMG_82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95852" y="0"/>
            <a:ext cx="47522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6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30</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075107"/>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SİGORTALARI</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Hayat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algn="ctr">
              <a:lnSpc>
                <a:spcPct val="100000"/>
              </a:lnSpc>
              <a:spcBef>
                <a:spcPts val="5"/>
              </a:spcBef>
            </a:pPr>
            <a:r>
              <a:rPr lang="tr-TR" sz="2700" b="1" dirty="0" smtClean="0">
                <a:latin typeface="+mn-lt"/>
                <a:cs typeface="Comic Sans MS"/>
              </a:rPr>
              <a:t>Hayat Sigortaları, kendi içinde;</a:t>
            </a:r>
          </a:p>
          <a:p>
            <a:pPr algn="ctr">
              <a:lnSpc>
                <a:spcPct val="100000"/>
              </a:lnSpc>
              <a:spcBef>
                <a:spcPts val="5"/>
              </a:spcBef>
            </a:pPr>
            <a:endParaRPr lang="tr-TR" sz="2700" b="1" dirty="0" smtClean="0">
              <a:latin typeface="+mn-lt"/>
              <a:cs typeface="Comic Sans MS"/>
            </a:endParaRPr>
          </a:p>
          <a:p>
            <a:pPr marL="457200" indent="-457200" algn="ctr">
              <a:lnSpc>
                <a:spcPct val="100000"/>
              </a:lnSpc>
              <a:spcBef>
                <a:spcPts val="5"/>
              </a:spcBef>
              <a:buFont typeface="Wingdings" panose="05000000000000000000" pitchFamily="2" charset="2"/>
              <a:buChar char="ü"/>
            </a:pPr>
            <a:r>
              <a:rPr lang="tr-TR" sz="2700" b="1" dirty="0" smtClean="0">
                <a:latin typeface="+mn-lt"/>
                <a:cs typeface="Comic Sans MS"/>
              </a:rPr>
              <a:t>Risk ağırlıklı Hayat Sigortaları ve</a:t>
            </a:r>
          </a:p>
          <a:p>
            <a:pPr marL="457200" indent="-457200" algn="ctr">
              <a:lnSpc>
                <a:spcPct val="100000"/>
              </a:lnSpc>
              <a:spcBef>
                <a:spcPts val="5"/>
              </a:spcBef>
              <a:buFont typeface="Wingdings" panose="05000000000000000000" pitchFamily="2" charset="2"/>
              <a:buChar char="ü"/>
            </a:pPr>
            <a:r>
              <a:rPr lang="tr-TR" sz="2700" b="1" dirty="0" smtClean="0">
                <a:latin typeface="+mn-lt"/>
                <a:cs typeface="Comic Sans MS"/>
              </a:rPr>
              <a:t>Birikimli Hayat Sigortaları</a:t>
            </a:r>
          </a:p>
          <a:p>
            <a:pPr marL="457200" indent="-457200" algn="ctr">
              <a:lnSpc>
                <a:spcPct val="100000"/>
              </a:lnSpc>
              <a:spcBef>
                <a:spcPts val="5"/>
              </a:spcBef>
              <a:buFont typeface="Wingdings" panose="05000000000000000000" pitchFamily="2" charset="2"/>
              <a:buChar char="ü"/>
            </a:pPr>
            <a:endParaRPr lang="tr-TR" sz="2700" b="1" dirty="0" smtClean="0">
              <a:latin typeface="+mn-lt"/>
              <a:cs typeface="Comic Sans MS"/>
            </a:endParaRPr>
          </a:p>
          <a:p>
            <a:pPr algn="ctr">
              <a:lnSpc>
                <a:spcPct val="100000"/>
              </a:lnSpc>
              <a:spcBef>
                <a:spcPts val="5"/>
              </a:spcBef>
            </a:pPr>
            <a:r>
              <a:rPr lang="tr-TR" sz="2700" b="1" dirty="0" smtClean="0">
                <a:latin typeface="+mn-lt"/>
                <a:cs typeface="Comic Sans MS"/>
              </a:rPr>
              <a:t>olarak gruplanabilir.</a:t>
            </a: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p:txBody>
      </p:sp>
    </p:spTree>
    <p:extLst>
      <p:ext uri="{BB962C8B-B14F-4D97-AF65-F5344CB8AC3E}">
        <p14:creationId xmlns:p14="http://schemas.microsoft.com/office/powerpoint/2010/main" val="3743857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31</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7170" name="Picture 2" descr="C:\Users\39403018312\Downloads\IMG_821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524000"/>
            <a:ext cx="8471824" cy="380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52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32</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4244111"/>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a:t>
            </a:r>
            <a:r>
              <a:rPr lang="tr-TR" sz="2800" b="1" dirty="0" smtClean="0">
                <a:solidFill>
                  <a:srgbClr val="FF0000"/>
                </a:solidFill>
                <a:latin typeface="+mn-lt"/>
                <a:cs typeface="Comic Sans MS"/>
              </a:rPr>
              <a:t>SİGORTALARI</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Ferdi Kaza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Ferdi kaza sigortaları, sigortalının iradesi dışında meydana gelen ani ve harici olaylar neticesinde (kaza) bedensel bir sakatlığa maruz kalmasına veya ölmesi durumlarına karşı teminat sunmaktadır.</a:t>
            </a: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p:txBody>
      </p:sp>
    </p:spTree>
    <p:extLst>
      <p:ext uri="{BB962C8B-B14F-4D97-AF65-F5344CB8AC3E}">
        <p14:creationId xmlns:p14="http://schemas.microsoft.com/office/powerpoint/2010/main" val="161275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33</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a:t>
            </a:r>
            <a:r>
              <a:rPr lang="tr-TR" sz="2800" b="1" dirty="0" smtClean="0">
                <a:solidFill>
                  <a:srgbClr val="FF0000"/>
                </a:solidFill>
                <a:latin typeface="+mn-lt"/>
                <a:cs typeface="Comic Sans MS"/>
              </a:rPr>
              <a:t>SİGORTALARI</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Sağlık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Aslında bir tazminat sigortası olmasına rağmen cana ilişkin risk olarak değerlendirilen bir diğer sigorta olan sağlık sigortaları, sigortalıların sigorta süresi içinde hastalanmaları ve/veya herhangi	bir kaza sonucu yaralanmaları halinde tedavileri için gerekli masrafları ve varsa gündelik tazminatlarını karşılar.</a:t>
            </a: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p:txBody>
      </p:sp>
    </p:spTree>
    <p:extLst>
      <p:ext uri="{BB962C8B-B14F-4D97-AF65-F5344CB8AC3E}">
        <p14:creationId xmlns:p14="http://schemas.microsoft.com/office/powerpoint/2010/main" val="3855764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34</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5122" name="Picture 2" descr="C:\Users\39403018312\Downloads\IMG_821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3400" y="63500"/>
            <a:ext cx="743043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72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35</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075107"/>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CAN </a:t>
            </a:r>
            <a:r>
              <a:rPr lang="tr-TR" sz="2800" b="1" dirty="0" smtClean="0">
                <a:solidFill>
                  <a:srgbClr val="FF0000"/>
                </a:solidFill>
                <a:latin typeface="+mn-lt"/>
                <a:cs typeface="Comic Sans MS"/>
              </a:rPr>
              <a:t>SİGORTALARI</a:t>
            </a: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Hastalık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Sağlık sigortalarından farklı olan bu sigorta türünde, sigortalının sigorta süresi içinde tehlikeli hastalıklar olarak tanımlanan hastalıklardan birine yakalanması halinde poliçede belirtilen bedelin sigortalıya veya </a:t>
            </a:r>
            <a:r>
              <a:rPr lang="tr-TR" sz="2700" b="1" dirty="0" err="1" smtClean="0">
                <a:latin typeface="+mn-lt"/>
                <a:cs typeface="Comic Sans MS"/>
              </a:rPr>
              <a:t>lehdara</a:t>
            </a:r>
            <a:r>
              <a:rPr lang="tr-TR" sz="2700" b="1" dirty="0" smtClean="0">
                <a:latin typeface="+mn-lt"/>
                <a:cs typeface="Comic Sans MS"/>
              </a:rPr>
              <a:t> ödenmesi söz konusudur. Bu bakımdan hastalık sigortası bedel sigortasıdır.</a:t>
            </a:r>
          </a:p>
          <a:p>
            <a:pPr marL="457200" indent="-457200" algn="just">
              <a:lnSpc>
                <a:spcPct val="100000"/>
              </a:lnSpc>
              <a:spcBef>
                <a:spcPts val="5"/>
              </a:spcBef>
              <a:buFont typeface="Wingdings" panose="05000000000000000000" pitchFamily="2" charset="2"/>
              <a:buChar char="Ø"/>
            </a:pPr>
            <a:endParaRPr lang="tr-TR" sz="2700" b="1" dirty="0" smtClean="0">
              <a:latin typeface="+mn-lt"/>
              <a:cs typeface="Comic Sans MS"/>
            </a:endParaRPr>
          </a:p>
        </p:txBody>
      </p:sp>
    </p:spTree>
    <p:extLst>
      <p:ext uri="{BB962C8B-B14F-4D97-AF65-F5344CB8AC3E}">
        <p14:creationId xmlns:p14="http://schemas.microsoft.com/office/powerpoint/2010/main" val="1186188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36</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3074" name="Picture 2" descr="C:\Users\39403018312\Downloads\IMG_821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752600"/>
            <a:ext cx="8413499" cy="367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32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37</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49060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SORUMLULUK SİGORTALARI</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Sorumluluk</a:t>
            </a:r>
            <a:r>
              <a:rPr lang="tr-TR" sz="2800" b="1" dirty="0" smtClean="0">
                <a:solidFill>
                  <a:srgbClr val="FF0000"/>
                </a:solidFill>
                <a:latin typeface="+mn-lt"/>
                <a:cs typeface="Comic Sans MS"/>
              </a:rPr>
              <a:t>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Gerçek veya tüzel kişi sigortalının sorumluluğu dâhilindeki eylem ve fiillerden veya kazalardan dolayı üçüncü şahısların mallarında ve canlarında meydana gelen zararları tazmin eden sigortalardır.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Bu sigortalar ile sigortalının sorumluluğu sonucu ortaya çıkan tazminat ödeme borcu sigortacıya geçmekte ve sigortalı tazminat ödeme borcundan kurtulmaktadır.</a:t>
            </a:r>
          </a:p>
        </p:txBody>
      </p:sp>
    </p:spTree>
    <p:extLst>
      <p:ext uri="{BB962C8B-B14F-4D97-AF65-F5344CB8AC3E}">
        <p14:creationId xmlns:p14="http://schemas.microsoft.com/office/powerpoint/2010/main" val="2626789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38</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906104"/>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SORUMLULUK SİGORTALARI</a:t>
            </a:r>
            <a:endParaRPr lang="tr-TR" sz="2800" b="1" dirty="0" smtClean="0">
              <a:solidFill>
                <a:srgbClr val="FF0000"/>
              </a:solidFill>
              <a:latin typeface="+mn-lt"/>
              <a:cs typeface="Comic Sans MS"/>
            </a:endParaRPr>
          </a:p>
          <a:p>
            <a:pPr algn="ctr">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Sorumluluk</a:t>
            </a:r>
            <a:r>
              <a:rPr lang="tr-TR" sz="2800" b="1" dirty="0" smtClean="0">
                <a:solidFill>
                  <a:srgbClr val="FF0000"/>
                </a:solidFill>
                <a:latin typeface="+mn-lt"/>
                <a:cs typeface="Comic Sans MS"/>
              </a:rPr>
              <a:t> Sigortaları:</a:t>
            </a:r>
          </a:p>
          <a:p>
            <a:pPr marL="457200" indent="-457200" algn="just">
              <a:lnSpc>
                <a:spcPct val="100000"/>
              </a:lnSpc>
              <a:spcBef>
                <a:spcPts val="5"/>
              </a:spcBef>
              <a:buFont typeface="Wingdings" panose="05000000000000000000" pitchFamily="2" charset="2"/>
              <a:buChar char="Ø"/>
            </a:pPr>
            <a:endParaRPr lang="tr-TR" sz="2800" b="1" dirty="0" smtClean="0">
              <a:solidFill>
                <a:srgbClr val="FF0000"/>
              </a:solidFill>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Bu	teminat sigortalının kusurlu hareketinden sorumluluğunu poliçede belirten limit dahilinde karşılamaktadır.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Kamu menfaati düşünülerek bazı sorumluluk sigortalarının yaptırılması zorunlu hale getirilmiştir.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Hukuki Sorumluluk Sigortaları, Motorlu Taşıt Üçüncü Şahıs Mali Sorumluluk Sigortası ve Tehlikeli Maddeler Sorumluluk Sigortası bu tür sigortalara örnek olarak verilebilir.</a:t>
            </a:r>
          </a:p>
        </p:txBody>
      </p:sp>
    </p:spTree>
    <p:extLst>
      <p:ext uri="{BB962C8B-B14F-4D97-AF65-F5344CB8AC3E}">
        <p14:creationId xmlns:p14="http://schemas.microsoft.com/office/powerpoint/2010/main" val="112987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4</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4751942"/>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Yangın Sigortası</a:t>
            </a:r>
          </a:p>
          <a:p>
            <a:pPr algn="l">
              <a:lnSpc>
                <a:spcPct val="100000"/>
              </a:lnSpc>
              <a:spcBef>
                <a:spcPts val="5"/>
              </a:spcBef>
            </a:pP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Bu sigorta ile, taşınır ya da taşınmaz mallarda doğrudan çıkan veya çevreden sirayet eden yangının, yangına sebebiyet vermiş olsun olmasın yıldırımın, infilakın veya yangın ve infilak sonucu meydana gelen duman, buhar ve hararetin sigortalı mallarda </a:t>
            </a:r>
            <a:r>
              <a:rPr lang="tr-TR" sz="2800" b="1" dirty="0" smtClean="0">
                <a:solidFill>
                  <a:srgbClr val="FF0000"/>
                </a:solidFill>
                <a:latin typeface="+mn-lt"/>
                <a:cs typeface="Comic Sans MS"/>
              </a:rPr>
              <a:t>doğrudan</a:t>
            </a:r>
            <a:r>
              <a:rPr lang="tr-TR" sz="2800" b="1" dirty="0" smtClean="0">
                <a:latin typeface="+mn-lt"/>
                <a:cs typeface="Comic Sans MS"/>
              </a:rPr>
              <a:t> neden olacağı </a:t>
            </a:r>
            <a:r>
              <a:rPr lang="tr-TR" sz="2800" b="1" dirty="0" smtClean="0">
                <a:solidFill>
                  <a:srgbClr val="FF0000"/>
                </a:solidFill>
                <a:latin typeface="+mn-lt"/>
                <a:cs typeface="Comic Sans MS"/>
              </a:rPr>
              <a:t>maddi zararlar</a:t>
            </a:r>
            <a:r>
              <a:rPr lang="tr-TR" sz="2800" b="1" dirty="0" smtClean="0">
                <a:latin typeface="+mn-lt"/>
                <a:cs typeface="Comic Sans MS"/>
              </a:rPr>
              <a:t>, </a:t>
            </a:r>
            <a:r>
              <a:rPr lang="tr-TR" sz="2800" b="1" dirty="0" smtClean="0">
                <a:solidFill>
                  <a:srgbClr val="FF0000"/>
                </a:solidFill>
                <a:latin typeface="+mn-lt"/>
                <a:cs typeface="Comic Sans MS"/>
              </a:rPr>
              <a:t>sigorta bedeline kadar </a:t>
            </a:r>
            <a:r>
              <a:rPr lang="tr-TR" sz="2800" b="1" dirty="0" smtClean="0">
                <a:latin typeface="+mn-lt"/>
                <a:cs typeface="Comic Sans MS"/>
              </a:rPr>
              <a:t>temin edilir.</a:t>
            </a:r>
          </a:p>
        </p:txBody>
      </p:sp>
    </p:spTree>
    <p:extLst>
      <p:ext uri="{BB962C8B-B14F-4D97-AF65-F5344CB8AC3E}">
        <p14:creationId xmlns:p14="http://schemas.microsoft.com/office/powerpoint/2010/main" val="150209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5</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61371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Yangın Sigortası</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Grev, lokavt, kargaşalık, halk hareketleri, terör, deprem ve yanardağ püskürmesi dolayısıyla meydana gelen (yangın ve infilak ile yangın ve infilak sonucu meydana gelen duman, buhar ve hararetin sigortalı mallarda doğrudan neden olacağı zararlar da dahil olmak üzere) tüm zararlar sigorta </a:t>
            </a:r>
            <a:r>
              <a:rPr lang="tr-TR" sz="2800" b="1" u="sng" dirty="0" smtClean="0">
                <a:latin typeface="+mn-lt"/>
                <a:cs typeface="Comic Sans MS"/>
              </a:rPr>
              <a:t>teminatının dışındadır.</a:t>
            </a:r>
            <a:r>
              <a:rPr lang="tr-TR" sz="2800" b="1" dirty="0" smtClean="0">
                <a:latin typeface="+mn-lt"/>
                <a:cs typeface="Comic Sans MS"/>
              </a:rPr>
              <a:t> </a:t>
            </a: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Ancak </a:t>
            </a:r>
            <a:r>
              <a:rPr lang="tr-TR" sz="2800" b="1" dirty="0" smtClean="0">
                <a:solidFill>
                  <a:srgbClr val="FF0000"/>
                </a:solidFill>
                <a:latin typeface="+mn-lt"/>
                <a:cs typeface="Comic Sans MS"/>
              </a:rPr>
              <a:t>ek sözleşme </a:t>
            </a:r>
            <a:r>
              <a:rPr lang="tr-TR" sz="2800" b="1" dirty="0" smtClean="0">
                <a:latin typeface="+mn-lt"/>
                <a:cs typeface="Comic Sans MS"/>
              </a:rPr>
              <a:t>ile bu genel şartlara ve ilişik </a:t>
            </a:r>
            <a:r>
              <a:rPr lang="tr-TR" sz="2800" b="1" dirty="0" err="1" smtClean="0">
                <a:latin typeface="+mn-lt"/>
                <a:cs typeface="Comic Sans MS"/>
              </a:rPr>
              <a:t>klozlara</a:t>
            </a:r>
            <a:r>
              <a:rPr lang="tr-TR" sz="2800" b="1" dirty="0" smtClean="0">
                <a:latin typeface="+mn-lt"/>
                <a:cs typeface="Comic Sans MS"/>
              </a:rPr>
              <a:t> göre bu teminat kapsamı içine alınabilirler.</a:t>
            </a:r>
          </a:p>
        </p:txBody>
      </p:sp>
    </p:spTree>
    <p:extLst>
      <p:ext uri="{BB962C8B-B14F-4D97-AF65-F5344CB8AC3E}">
        <p14:creationId xmlns:p14="http://schemas.microsoft.com/office/powerpoint/2010/main" val="72350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6</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4098" name="Picture 2" descr="C:\Users\39403018312\Downloads\IMG_8217.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249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7</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87532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Yangın Sigortası</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Kar ağırlığı, sel ve su baskını, yer kayması, fırtına, dahili su, duman, taşıt çarpması, kara taşıtları, deniz taşıtları, hava taşıtları, kötü niyetli hareketler dolayısıyla meydana gelen zararlar teminat kapsamı dışındadır. Ancak </a:t>
            </a:r>
            <a:r>
              <a:rPr lang="tr-TR" sz="2700" b="1" dirty="0" smtClean="0">
                <a:solidFill>
                  <a:srgbClr val="FF0000"/>
                </a:solidFill>
                <a:latin typeface="+mn-lt"/>
                <a:cs typeface="Comic Sans MS"/>
              </a:rPr>
              <a:t>ek sözleşme </a:t>
            </a:r>
            <a:r>
              <a:rPr lang="tr-TR" sz="2700" b="1" dirty="0" smtClean="0">
                <a:latin typeface="+mn-lt"/>
                <a:cs typeface="Comic Sans MS"/>
              </a:rPr>
              <a:t>ile bu genel şartlara ve ilişik </a:t>
            </a:r>
            <a:r>
              <a:rPr lang="tr-TR" sz="2700" b="1" dirty="0" err="1" smtClean="0">
                <a:latin typeface="+mn-lt"/>
                <a:cs typeface="Comic Sans MS"/>
              </a:rPr>
              <a:t>klozlara</a:t>
            </a:r>
            <a:r>
              <a:rPr lang="tr-TR" sz="2700" b="1" dirty="0" smtClean="0">
                <a:latin typeface="+mn-lt"/>
                <a:cs typeface="Comic Sans MS"/>
              </a:rPr>
              <a:t> göre teminat kapsamı içine alınabilir.</a:t>
            </a:r>
          </a:p>
          <a:p>
            <a:pPr marL="457200" indent="-457200" algn="just">
              <a:lnSpc>
                <a:spcPct val="100000"/>
              </a:lnSpc>
              <a:spcBef>
                <a:spcPts val="5"/>
              </a:spcBef>
              <a:buFont typeface="Wingdings" panose="05000000000000000000" pitchFamily="2" charset="2"/>
              <a:buChar char="Ø"/>
            </a:pPr>
            <a:r>
              <a:rPr lang="tr-TR" sz="2700" b="1" dirty="0" smtClean="0">
                <a:latin typeface="+mn-lt"/>
                <a:cs typeface="Comic Sans MS"/>
              </a:rPr>
              <a:t>Bununla birlikte, bu hallerin neden olduğu yangın ve infilak ile yangın ve infilak sonucunda meydana gelen duman, buhar ve hararetin sigortalı mallarda doğrudan neden olacağı maddi zararlar ek sözleşme olmasa da teminat kapsamı içindedir.</a:t>
            </a:r>
          </a:p>
        </p:txBody>
      </p:sp>
    </p:spTree>
    <p:extLst>
      <p:ext uri="{BB962C8B-B14F-4D97-AF65-F5344CB8AC3E}">
        <p14:creationId xmlns:p14="http://schemas.microsoft.com/office/powerpoint/2010/main" val="274507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8</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pic>
        <p:nvPicPr>
          <p:cNvPr id="1026" name="Picture 2" descr="C:\Users\39403018312\Downloads\IMG_82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6840" y="533400"/>
            <a:ext cx="8330159" cy="591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54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5570">
              <a:lnSpc>
                <a:spcPts val="1240"/>
              </a:lnSpc>
            </a:pPr>
            <a:fld id="{81D60167-4931-47E6-BA6A-407CBD079E47}" type="slidenum">
              <a:rPr spc="-25" dirty="0"/>
              <a:t>9</a:t>
            </a:fld>
            <a:endParaRPr spc="-25" dirty="0"/>
          </a:p>
        </p:txBody>
      </p:sp>
      <p:sp>
        <p:nvSpPr>
          <p:cNvPr id="2" name="Altbilgi Yer Tutucusu 1"/>
          <p:cNvSpPr>
            <a:spLocks noGrp="1"/>
          </p:cNvSpPr>
          <p:nvPr>
            <p:ph type="ftr" sz="quarter" idx="5"/>
          </p:nvPr>
        </p:nvSpPr>
        <p:spPr>
          <a:xfrm rot="16200000">
            <a:off x="6824910" y="3286760"/>
            <a:ext cx="3891281" cy="365760"/>
          </a:xfrm>
        </p:spPr>
        <p:txBody>
          <a:bodyPr/>
          <a:lstStyle/>
          <a:p>
            <a:r>
              <a:rPr lang="es-ES" smtClean="0"/>
              <a:t>Sigorta Branşları</a:t>
            </a:r>
            <a:endParaRPr lang="tr-TR" dirty="0"/>
          </a:p>
        </p:txBody>
      </p:sp>
      <p:sp>
        <p:nvSpPr>
          <p:cNvPr id="6" name="object 11"/>
          <p:cNvSpPr txBox="1"/>
          <p:nvPr/>
        </p:nvSpPr>
        <p:spPr>
          <a:xfrm>
            <a:off x="228600" y="609600"/>
            <a:ext cx="8022921" cy="5613716"/>
          </a:xfrm>
          <a:prstGeom prst="rect">
            <a:avLst/>
          </a:prstGeom>
        </p:spPr>
        <p:txBody>
          <a:bodyPr vert="horz" wrap="square" lIns="0" tIns="12065" rIns="0" bIns="0" rtlCol="0">
            <a:spAutoFit/>
          </a:bodyPr>
          <a:lstStyle/>
          <a:p>
            <a:pPr algn="ctr">
              <a:lnSpc>
                <a:spcPct val="100000"/>
              </a:lnSpc>
              <a:spcBef>
                <a:spcPts val="5"/>
              </a:spcBef>
            </a:pPr>
            <a:r>
              <a:rPr lang="tr-TR" sz="2800" b="1" dirty="0" smtClean="0">
                <a:solidFill>
                  <a:srgbClr val="FF0000"/>
                </a:solidFill>
                <a:latin typeface="+mn-lt"/>
                <a:cs typeface="Comic Sans MS"/>
              </a:rPr>
              <a:t>ÜLKEMİZDEKİ SİGORTA BRANŞLARI</a:t>
            </a:r>
          </a:p>
          <a:p>
            <a:pPr algn="ctr">
              <a:lnSpc>
                <a:spcPct val="100000"/>
              </a:lnSpc>
              <a:spcBef>
                <a:spcPts val="5"/>
              </a:spcBef>
            </a:pPr>
            <a:r>
              <a:rPr lang="tr-TR" sz="2800" b="1" dirty="0" smtClean="0">
                <a:solidFill>
                  <a:srgbClr val="FF0000"/>
                </a:solidFill>
                <a:latin typeface="+mn-lt"/>
                <a:cs typeface="Comic Sans MS"/>
              </a:rPr>
              <a:t>MAL SİGORTALARI</a:t>
            </a:r>
          </a:p>
          <a:p>
            <a:pPr algn="ctr">
              <a:lnSpc>
                <a:spcPct val="100000"/>
              </a:lnSpc>
              <a:spcBef>
                <a:spcPts val="5"/>
              </a:spcBef>
            </a:pPr>
            <a:r>
              <a:rPr lang="tr-TR" sz="2800" b="1" dirty="0" smtClean="0">
                <a:solidFill>
                  <a:srgbClr val="FF0000"/>
                </a:solidFill>
                <a:latin typeface="+mn-lt"/>
                <a:cs typeface="Comic Sans MS"/>
              </a:rPr>
              <a:t>Kaza Sigortası</a:t>
            </a:r>
            <a:endParaRPr lang="tr-TR" sz="2800" b="1" dirty="0" smtClean="0">
              <a:latin typeface="+mn-lt"/>
              <a:cs typeface="Comic Sans MS"/>
            </a:endParaRPr>
          </a:p>
          <a:p>
            <a:pPr marL="457200" indent="-457200" algn="just">
              <a:lnSpc>
                <a:spcPct val="100000"/>
              </a:lnSpc>
              <a:spcBef>
                <a:spcPts val="5"/>
              </a:spcBef>
              <a:buFont typeface="Wingdings" panose="05000000000000000000" pitchFamily="2" charset="2"/>
              <a:buChar char="Ø"/>
            </a:pPr>
            <a:r>
              <a:rPr lang="tr-TR" sz="2800" b="1" dirty="0" smtClean="0">
                <a:latin typeface="+mn-lt"/>
                <a:cs typeface="Comic Sans MS"/>
              </a:rPr>
              <a:t>Ülkemizde sigorta şirketlerinin toplam portföylerinde önemli bir payı olan Kaza Sigortaları, uygulamada </a:t>
            </a:r>
            <a:r>
              <a:rPr lang="tr-TR" sz="2800" b="1" dirty="0" smtClean="0">
                <a:solidFill>
                  <a:srgbClr val="FF0000"/>
                </a:solidFill>
                <a:latin typeface="+mn-lt"/>
                <a:cs typeface="Comic Sans MS"/>
              </a:rPr>
              <a:t>Oto ve Oto Dışı Sigortalar </a:t>
            </a:r>
            <a:r>
              <a:rPr lang="tr-TR" sz="2800" b="1" dirty="0" smtClean="0">
                <a:latin typeface="+mn-lt"/>
                <a:cs typeface="Comic Sans MS"/>
              </a:rPr>
              <a:t>olmak üzere iki bölüme ayrılmaktadır. </a:t>
            </a: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Oto Sigortaları </a:t>
            </a:r>
            <a:r>
              <a:rPr lang="tr-TR" sz="2800" b="1" dirty="0" smtClean="0">
                <a:latin typeface="+mn-lt"/>
                <a:cs typeface="Comic Sans MS"/>
              </a:rPr>
              <a:t>kapsamında Trafik, Yeşil Kart, Kasko ve İhtiyari Mali Sorumluluk Sigortaları yer almaktadır. </a:t>
            </a:r>
          </a:p>
          <a:p>
            <a:pPr marL="457200" indent="-457200" algn="just">
              <a:lnSpc>
                <a:spcPct val="100000"/>
              </a:lnSpc>
              <a:spcBef>
                <a:spcPts val="5"/>
              </a:spcBef>
              <a:buFont typeface="Wingdings" panose="05000000000000000000" pitchFamily="2" charset="2"/>
              <a:buChar char="Ø"/>
            </a:pPr>
            <a:r>
              <a:rPr lang="tr-TR" sz="2800" b="1" dirty="0" smtClean="0">
                <a:solidFill>
                  <a:srgbClr val="FF0000"/>
                </a:solidFill>
                <a:latin typeface="+mn-lt"/>
                <a:cs typeface="Comic Sans MS"/>
              </a:rPr>
              <a:t>Oto Dışı Sigortalar </a:t>
            </a:r>
            <a:r>
              <a:rPr lang="tr-TR" sz="2800" b="1" dirty="0" smtClean="0">
                <a:latin typeface="+mn-lt"/>
                <a:cs typeface="Comic Sans MS"/>
              </a:rPr>
              <a:t>kapsamında ise Hırsızlık, Cam Kırılması ve Sorumluluk Sigortaları (İşveren, Üçüncü Şahıs Sorumluluk gibi) yer almaktadır.</a:t>
            </a:r>
          </a:p>
        </p:txBody>
      </p:sp>
    </p:spTree>
    <p:extLst>
      <p:ext uri="{BB962C8B-B14F-4D97-AF65-F5344CB8AC3E}">
        <p14:creationId xmlns:p14="http://schemas.microsoft.com/office/powerpoint/2010/main" val="3612104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tişiklik">
  <a:themeElements>
    <a:clrScheme name="Bitişiklik">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is">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itişiklik">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4436</TotalTime>
  <Words>1671</Words>
  <Application>Microsoft Office PowerPoint</Application>
  <PresentationFormat>Ekran Gösterisi (4:3)</PresentationFormat>
  <Paragraphs>294</Paragraphs>
  <Slides>38</Slides>
  <Notes>35</Notes>
  <HiddenSlides>0</HiddenSlides>
  <MMClips>0</MMClips>
  <ScaleCrop>false</ScaleCrop>
  <HeadingPairs>
    <vt:vector size="4" baseType="variant">
      <vt:variant>
        <vt:lpstr>Tema</vt:lpstr>
      </vt:variant>
      <vt:variant>
        <vt:i4>1</vt:i4>
      </vt:variant>
      <vt:variant>
        <vt:lpstr>Slayt Başlıkları</vt:lpstr>
      </vt:variant>
      <vt:variant>
        <vt:i4>38</vt:i4>
      </vt:variant>
    </vt:vector>
  </HeadingPairs>
  <TitlesOfParts>
    <vt:vector size="39" baseType="lpstr">
      <vt:lpstr>Bitişiklik</vt:lpstr>
      <vt:lpstr>SİG 203 TEMEL  SİGORTACILIK  İŞLEMLERİ</vt:lpstr>
      <vt:lpstr>SİGORTA BRANŞLARI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uzem</dc:creator>
  <cp:lastModifiedBy>Dilara DEMIREZ</cp:lastModifiedBy>
  <cp:revision>62</cp:revision>
  <dcterms:created xsi:type="dcterms:W3CDTF">2022-10-06T12:47:17Z</dcterms:created>
  <dcterms:modified xsi:type="dcterms:W3CDTF">2022-12-28T07:26:12Z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2017-10-20T00:00:00Z</vt:filetime>
  </property>
  <property fmtid="{D5CDD505-2E9C-101B-9397-08002B2CF9AE}" pid="3" name="Creator">
    <vt:lpwstr>Microsoft® PowerPoint® 2016</vt:lpwstr>
  </property>
  <property fmtid="{D5CDD505-2E9C-101B-9397-08002B2CF9AE}" pid="4" name="LastSaved">
    <vt:filetime>2022-10-06T00:00:00Z</vt:filetime>
  </property>
  <property fmtid="{D5CDD505-2E9C-101B-9397-08002B2CF9AE}" pid="5" name="Producer">
    <vt:lpwstr>Microsoft® PowerPoint® 2016</vt:lpwstr>
  </property>
</Properties>
</file>