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4" r:id="rId5"/>
    <p:sldId id="275" r:id="rId6"/>
    <p:sldId id="276" r:id="rId7"/>
    <p:sldId id="277" r:id="rId8"/>
    <p:sldId id="279" r:id="rId9"/>
    <p:sldId id="296" r:id="rId10"/>
    <p:sldId id="280" r:id="rId11"/>
    <p:sldId id="281" r:id="rId12"/>
    <p:sldId id="283" r:id="rId13"/>
    <p:sldId id="284" r:id="rId14"/>
    <p:sldId id="285" r:id="rId15"/>
    <p:sldId id="286" r:id="rId16"/>
    <p:sldId id="289" r:id="rId17"/>
    <p:sldId id="287" r:id="rId18"/>
    <p:sldId id="293" r:id="rId19"/>
    <p:sldId id="291" r:id="rId20"/>
    <p:sldId id="297" r:id="rId21"/>
    <p:sldId id="298" r:id="rId22"/>
    <p:sldId id="299" r:id="rId23"/>
    <p:sldId id="300" r:id="rId24"/>
    <p:sldId id="30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7" d="100"/>
          <a:sy n="117" d="100"/>
        </p:scale>
        <p:origin x="-1470"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questionpro.com/blog/simple-random-sampl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questionpro.com/blog/stratified-random-sampl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questionpro.com/blog/cluster-sampl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questionpro.com/blog/systematic-sampl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questionpro.com/blog/quota-sampl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895600"/>
            <a:ext cx="8229600" cy="1470025"/>
          </a:xfrm>
        </p:spPr>
        <p:txBody>
          <a:bodyPr>
            <a:normAutofit fontScale="90000"/>
          </a:bodyPr>
          <a:lstStyle/>
          <a:p>
            <a:r>
              <a:rPr lang="tr-TR" dirty="0" smtClean="0">
                <a:latin typeface="Arial" charset="0"/>
              </a:rPr>
              <a:t>Chapter 8</a:t>
            </a:r>
            <a:br>
              <a:rPr lang="tr-TR" dirty="0" smtClean="0">
                <a:latin typeface="Arial" charset="0"/>
              </a:rPr>
            </a:br>
            <a:r>
              <a:rPr lang="tr-TR" dirty="0" smtClean="0">
                <a:latin typeface="Arial" charset="0"/>
              </a:rPr>
              <a:t/>
            </a:r>
            <a:br>
              <a:rPr lang="tr-TR" dirty="0" smtClean="0">
                <a:latin typeface="Arial" charset="0"/>
              </a:rPr>
            </a:br>
            <a:r>
              <a:rPr lang="tr-TR" sz="5300" b="1" dirty="0"/>
              <a:t>SAMPLING </a:t>
            </a:r>
            <a:r>
              <a:rPr lang="tr-TR" sz="5300" b="1" dirty="0" smtClean="0"/>
              <a:t/>
            </a:r>
            <a:br>
              <a:rPr lang="tr-TR" sz="5300" b="1" dirty="0" smtClean="0"/>
            </a:br>
            <a:r>
              <a:rPr lang="tr-TR" sz="5300" b="1" dirty="0" smtClean="0"/>
              <a:t>and </a:t>
            </a:r>
            <a:br>
              <a:rPr lang="tr-TR" sz="5300" b="1" dirty="0" smtClean="0"/>
            </a:br>
            <a:r>
              <a:rPr lang="tr-TR" sz="5300" b="1" dirty="0" smtClean="0"/>
              <a:t>SAMPLING </a:t>
            </a:r>
            <a:r>
              <a:rPr lang="tr-TR" sz="5300" b="1" dirty="0"/>
              <a:t>METHODS</a:t>
            </a:r>
            <a:r>
              <a:rPr lang="tr-TR" dirty="0"/>
              <a:t/>
            </a:r>
            <a:br>
              <a:rPr lang="tr-TR" dirty="0"/>
            </a:br>
            <a:endParaRPr lang="tr-TR" dirty="0"/>
          </a:p>
        </p:txBody>
      </p:sp>
    </p:spTree>
    <p:extLst>
      <p:ext uri="{BB962C8B-B14F-4D97-AF65-F5344CB8AC3E}">
        <p14:creationId xmlns:p14="http://schemas.microsoft.com/office/powerpoint/2010/main" val="3289989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b="1" dirty="0">
                <a:latin typeface="Arial" charset="0"/>
              </a:rPr>
              <a:t>Sampling techniques</a:t>
            </a:r>
            <a:r>
              <a:rPr lang="en-GB" altLang="en-US" dirty="0">
                <a:latin typeface="Arial" charset="0"/>
              </a:rPr>
              <a:t/>
            </a:r>
            <a:br>
              <a:rPr lang="en-GB" altLang="en-US" dirty="0">
                <a:latin typeface="Arial" charset="0"/>
              </a:rPr>
            </a:br>
            <a:endParaRPr lang="tr-TR" dirty="0"/>
          </a:p>
        </p:txBody>
      </p:sp>
      <p:sp>
        <p:nvSpPr>
          <p:cNvPr id="5" name="Content Placeholder 4"/>
          <p:cNvSpPr>
            <a:spLocks noGrp="1"/>
          </p:cNvSpPr>
          <p:nvPr>
            <p:ph idx="1"/>
          </p:nvPr>
        </p:nvSpPr>
        <p:spPr/>
        <p:txBody>
          <a:bodyPr/>
          <a:lstStyle/>
          <a:p>
            <a:endParaRPr lang="tr-TR"/>
          </a:p>
        </p:txBody>
      </p:sp>
      <p:pic>
        <p:nvPicPr>
          <p:cNvPr id="9218" name="Picture 2" descr="Sampling Meth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9973733" cy="7239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152400"/>
            <a:ext cx="2362200" cy="76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60725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534400" cy="4525963"/>
          </a:xfrm>
        </p:spPr>
        <p:txBody>
          <a:bodyPr>
            <a:normAutofit/>
          </a:bodyPr>
          <a:lstStyle/>
          <a:p>
            <a:pPr algn="just">
              <a:buFont typeface="Wingdings" panose="05000000000000000000" pitchFamily="2" charset="2"/>
              <a:buChar char="ü"/>
            </a:pPr>
            <a:r>
              <a:rPr lang="en-US" sz="2800" b="1" dirty="0"/>
              <a:t>Probability sampling </a:t>
            </a:r>
            <a:r>
              <a:rPr lang="en-US" sz="2800" dirty="0"/>
              <a:t>techniques give the most reliable </a:t>
            </a:r>
            <a:r>
              <a:rPr lang="en-US" sz="2800" dirty="0" smtClean="0"/>
              <a:t>representation</a:t>
            </a:r>
            <a:r>
              <a:rPr lang="tr-TR" sz="2800" dirty="0" smtClean="0"/>
              <a:t> </a:t>
            </a:r>
            <a:r>
              <a:rPr lang="en-US" sz="2800" dirty="0" smtClean="0"/>
              <a:t>of </a:t>
            </a:r>
            <a:r>
              <a:rPr lang="en-US" sz="2800" dirty="0"/>
              <a:t>the whole </a:t>
            </a:r>
            <a:r>
              <a:rPr lang="en-US" sz="2800" dirty="0" smtClean="0"/>
              <a:t>population</a:t>
            </a:r>
            <a:r>
              <a:rPr lang="tr-TR" sz="2800" dirty="0" smtClean="0"/>
              <a:t>.</a:t>
            </a:r>
          </a:p>
          <a:p>
            <a:pPr algn="just">
              <a:buFont typeface="Wingdings" panose="05000000000000000000" pitchFamily="2" charset="2"/>
              <a:buChar char="ü"/>
            </a:pPr>
            <a:endParaRPr lang="tr-TR" sz="2800" dirty="0" smtClean="0"/>
          </a:p>
          <a:p>
            <a:pPr algn="just">
              <a:buFont typeface="Wingdings" panose="05000000000000000000" pitchFamily="2" charset="2"/>
              <a:buChar char="ü"/>
            </a:pPr>
            <a:r>
              <a:rPr lang="tr-TR" sz="2800" b="1" dirty="0"/>
              <a:t>N</a:t>
            </a:r>
            <a:r>
              <a:rPr lang="en-US" sz="2800" b="1" dirty="0" smtClean="0"/>
              <a:t>on-probability </a:t>
            </a:r>
            <a:r>
              <a:rPr lang="en-US" sz="2800" b="1" dirty="0"/>
              <a:t>techniques</a:t>
            </a:r>
            <a:r>
              <a:rPr lang="en-US" sz="2800" dirty="0"/>
              <a:t>, </a:t>
            </a:r>
            <a:r>
              <a:rPr lang="en-US" sz="2800" dirty="0" smtClean="0"/>
              <a:t>relying</a:t>
            </a:r>
            <a:r>
              <a:rPr lang="tr-TR" sz="2800" dirty="0" smtClean="0"/>
              <a:t> </a:t>
            </a:r>
            <a:r>
              <a:rPr lang="en-US" sz="2800" dirty="0" smtClean="0"/>
              <a:t>on </a:t>
            </a:r>
            <a:r>
              <a:rPr lang="en-US" sz="2800" dirty="0"/>
              <a:t>the </a:t>
            </a:r>
            <a:r>
              <a:rPr lang="en-US" sz="2800" dirty="0" smtClean="0"/>
              <a:t>judgment </a:t>
            </a:r>
            <a:r>
              <a:rPr lang="en-US" sz="2800" dirty="0"/>
              <a:t>of the researcher or on accident, cannot </a:t>
            </a:r>
            <a:r>
              <a:rPr lang="en-US" sz="2800" dirty="0" smtClean="0"/>
              <a:t>generally</a:t>
            </a:r>
            <a:r>
              <a:rPr lang="tr-TR" sz="2800" dirty="0" smtClean="0"/>
              <a:t> </a:t>
            </a:r>
            <a:r>
              <a:rPr lang="en-US" sz="2800" dirty="0" smtClean="0"/>
              <a:t>be </a:t>
            </a:r>
            <a:r>
              <a:rPr lang="en-US" sz="2800" dirty="0"/>
              <a:t>used to make generalizations about the whole population.</a:t>
            </a:r>
            <a:endParaRPr lang="tr-TR" sz="2800" dirty="0"/>
          </a:p>
        </p:txBody>
      </p:sp>
      <p:pic>
        <p:nvPicPr>
          <p:cNvPr id="10242" name="Picture 2" descr="sampling ico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970304"/>
            <a:ext cx="5410200" cy="288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091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b="1" dirty="0"/>
              <a:t>Probability Sampling </a:t>
            </a:r>
            <a:endParaRPr lang="tr-TR" b="1" dirty="0"/>
          </a:p>
        </p:txBody>
      </p:sp>
      <p:sp>
        <p:nvSpPr>
          <p:cNvPr id="3" name="Content Placeholder 2"/>
          <p:cNvSpPr>
            <a:spLocks noGrp="1"/>
          </p:cNvSpPr>
          <p:nvPr>
            <p:ph idx="1"/>
          </p:nvPr>
        </p:nvSpPr>
        <p:spPr>
          <a:xfrm>
            <a:off x="228600" y="1066800"/>
            <a:ext cx="8534400" cy="5791200"/>
          </a:xfrm>
        </p:spPr>
        <p:txBody>
          <a:bodyPr>
            <a:normAutofit/>
          </a:bodyPr>
          <a:lstStyle/>
          <a:p>
            <a:pPr algn="just"/>
            <a:r>
              <a:rPr lang="tr-TR" sz="2500" dirty="0" smtClean="0"/>
              <a:t>It </a:t>
            </a:r>
            <a:r>
              <a:rPr lang="en-US" sz="2500" dirty="0" smtClean="0"/>
              <a:t>is </a:t>
            </a:r>
            <a:r>
              <a:rPr lang="en-US" sz="2500" dirty="0"/>
              <a:t>a sampling technique in which sample from a larger population are chosen using a method based on the theory of probability. </a:t>
            </a:r>
            <a:endParaRPr lang="tr-TR" sz="2500" dirty="0" smtClean="0"/>
          </a:p>
          <a:p>
            <a:pPr algn="just"/>
            <a:r>
              <a:rPr lang="en-US" sz="2500" dirty="0" smtClean="0"/>
              <a:t>For </a:t>
            </a:r>
            <a:r>
              <a:rPr lang="en-US" sz="2500" dirty="0"/>
              <a:t>a participant to be considered as a probability sample, he/she must be selected using a </a:t>
            </a:r>
            <a:r>
              <a:rPr lang="en-US" sz="2500" u="sng" dirty="0"/>
              <a:t>random</a:t>
            </a:r>
            <a:r>
              <a:rPr lang="en-US" sz="2500" dirty="0"/>
              <a:t> selection. </a:t>
            </a:r>
            <a:endParaRPr lang="tr-TR" sz="2500" dirty="0" smtClean="0"/>
          </a:p>
          <a:p>
            <a:pPr algn="just"/>
            <a:r>
              <a:rPr lang="tr-TR" sz="2500" dirty="0" smtClean="0"/>
              <a:t>T</a:t>
            </a:r>
            <a:r>
              <a:rPr lang="en-US" sz="2500" dirty="0" smtClean="0"/>
              <a:t>he </a:t>
            </a:r>
            <a:r>
              <a:rPr lang="en-US" sz="2500" dirty="0"/>
              <a:t>most important requirement of probability sampling is that everyone in your population has a known and an </a:t>
            </a:r>
            <a:r>
              <a:rPr lang="en-US" sz="2500" u="sng" dirty="0"/>
              <a:t>equal chance </a:t>
            </a:r>
            <a:r>
              <a:rPr lang="en-US" sz="2500" dirty="0"/>
              <a:t>of getting </a:t>
            </a:r>
            <a:r>
              <a:rPr lang="en-US" sz="2500" dirty="0" smtClean="0"/>
              <a:t>selected</a:t>
            </a:r>
            <a:r>
              <a:rPr lang="tr-TR" sz="2500" dirty="0" smtClean="0"/>
              <a:t>.</a:t>
            </a:r>
          </a:p>
          <a:p>
            <a:pPr algn="just"/>
            <a:r>
              <a:rPr lang="en-US" sz="2500" dirty="0"/>
              <a:t>Probability sampling uses </a:t>
            </a:r>
            <a:r>
              <a:rPr lang="en-US" sz="2500" u="sng" dirty="0"/>
              <a:t>statistical theory </a:t>
            </a:r>
            <a:r>
              <a:rPr lang="en-US" sz="2500" dirty="0"/>
              <a:t>to select randomly, a small group of people  (sample) from an existing large population and then </a:t>
            </a:r>
            <a:r>
              <a:rPr lang="en-US" sz="2500" u="sng" dirty="0"/>
              <a:t>predict</a:t>
            </a:r>
            <a:r>
              <a:rPr lang="en-US" sz="2500" dirty="0"/>
              <a:t> that all their responses together will </a:t>
            </a:r>
            <a:r>
              <a:rPr lang="en-US" sz="2500" u="sng" dirty="0"/>
              <a:t>match the overall </a:t>
            </a:r>
            <a:r>
              <a:rPr lang="en-US" sz="2500" u="sng" dirty="0" smtClean="0"/>
              <a:t>population</a:t>
            </a:r>
            <a:r>
              <a:rPr lang="tr-TR" sz="2500" u="sng" dirty="0" smtClean="0"/>
              <a:t>.</a:t>
            </a:r>
            <a:endParaRPr lang="tr-TR" sz="2500" u="sng" dirty="0"/>
          </a:p>
        </p:txBody>
      </p:sp>
    </p:spTree>
    <p:extLst>
      <p:ext uri="{BB962C8B-B14F-4D97-AF65-F5344CB8AC3E}">
        <p14:creationId xmlns:p14="http://schemas.microsoft.com/office/powerpoint/2010/main" val="4001483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792162"/>
          </a:xfrm>
        </p:spPr>
        <p:txBody>
          <a:bodyPr>
            <a:normAutofit fontScale="90000"/>
          </a:bodyPr>
          <a:lstStyle/>
          <a:p>
            <a:r>
              <a:rPr lang="tr-TR" b="1" dirty="0"/>
              <a:t>Types of Probability Sampling</a:t>
            </a:r>
            <a:r>
              <a:rPr lang="tr-TR" dirty="0"/>
              <a:t/>
            </a:r>
            <a:br>
              <a:rPr lang="tr-TR" dirty="0"/>
            </a:br>
            <a:endParaRPr lang="tr-TR" dirty="0"/>
          </a:p>
        </p:txBody>
      </p:sp>
      <p:sp>
        <p:nvSpPr>
          <p:cNvPr id="3" name="Content Placeholder 2"/>
          <p:cNvSpPr>
            <a:spLocks noGrp="1"/>
          </p:cNvSpPr>
          <p:nvPr>
            <p:ph idx="1"/>
          </p:nvPr>
        </p:nvSpPr>
        <p:spPr>
          <a:xfrm>
            <a:off x="457200" y="1295400"/>
            <a:ext cx="8458200" cy="5135563"/>
          </a:xfrm>
        </p:spPr>
        <p:txBody>
          <a:bodyPr>
            <a:normAutofit/>
          </a:bodyPr>
          <a:lstStyle/>
          <a:p>
            <a:pPr>
              <a:lnSpc>
                <a:spcPct val="90000"/>
              </a:lnSpc>
              <a:buNone/>
            </a:pPr>
            <a:r>
              <a:rPr lang="en-GB" altLang="en-US" sz="2800" u="sng" dirty="0" smtClean="0">
                <a:latin typeface="Arial" charset="0"/>
              </a:rPr>
              <a:t>F</a:t>
            </a:r>
            <a:r>
              <a:rPr lang="tr-TR" altLang="en-US" sz="2800" u="sng" dirty="0" smtClean="0">
                <a:latin typeface="Arial" charset="0"/>
              </a:rPr>
              <a:t>our</a:t>
            </a:r>
            <a:r>
              <a:rPr lang="en-GB" altLang="en-US" sz="2800" u="sng" dirty="0" smtClean="0">
                <a:latin typeface="Arial" charset="0"/>
              </a:rPr>
              <a:t> </a:t>
            </a:r>
            <a:r>
              <a:rPr lang="en-GB" altLang="en-US" sz="2800" u="sng" dirty="0">
                <a:latin typeface="Arial" charset="0"/>
              </a:rPr>
              <a:t>main techniques used for a </a:t>
            </a:r>
            <a:r>
              <a:rPr lang="en-GB" altLang="en-US" sz="2800" u="sng" dirty="0" smtClean="0">
                <a:latin typeface="Arial" charset="0"/>
              </a:rPr>
              <a:t>probability</a:t>
            </a:r>
            <a:r>
              <a:rPr lang="tr-TR" altLang="en-US" sz="2800" u="sng" dirty="0" smtClean="0">
                <a:latin typeface="Arial" charset="0"/>
              </a:rPr>
              <a:t> </a:t>
            </a:r>
            <a:r>
              <a:rPr lang="en-GB" altLang="en-US" sz="2800" u="sng" dirty="0" smtClean="0">
                <a:latin typeface="Arial" charset="0"/>
              </a:rPr>
              <a:t>sample</a:t>
            </a:r>
            <a:r>
              <a:rPr lang="tr-TR" altLang="en-US" sz="2800" u="sng" dirty="0" smtClean="0">
                <a:latin typeface="Arial" charset="0"/>
              </a:rPr>
              <a:t>:</a:t>
            </a:r>
            <a:endParaRPr lang="en-GB" altLang="en-US" sz="2800" u="sng" dirty="0">
              <a:latin typeface="Arial" charset="0"/>
            </a:endParaRPr>
          </a:p>
          <a:p>
            <a:pPr>
              <a:lnSpc>
                <a:spcPct val="90000"/>
              </a:lnSpc>
              <a:buNone/>
            </a:pPr>
            <a:endParaRPr lang="en-GB" altLang="en-US" sz="3600" dirty="0">
              <a:latin typeface="Arial" charset="0"/>
            </a:endParaRPr>
          </a:p>
          <a:p>
            <a:pPr>
              <a:lnSpc>
                <a:spcPct val="90000"/>
              </a:lnSpc>
              <a:buFont typeface="Wingdings" panose="05000000000000000000" pitchFamily="2" charset="2"/>
              <a:buChar char="Ø"/>
            </a:pPr>
            <a:r>
              <a:rPr lang="en-GB" altLang="en-US" sz="2800" dirty="0">
                <a:latin typeface="Arial" charset="0"/>
              </a:rPr>
              <a:t>Simple random</a:t>
            </a:r>
          </a:p>
          <a:p>
            <a:pPr>
              <a:lnSpc>
                <a:spcPct val="90000"/>
              </a:lnSpc>
              <a:buFont typeface="Wingdings" panose="05000000000000000000" pitchFamily="2" charset="2"/>
              <a:buChar char="Ø"/>
            </a:pPr>
            <a:endParaRPr lang="en-GB" altLang="en-US" sz="2800" dirty="0">
              <a:latin typeface="Arial" charset="0"/>
            </a:endParaRPr>
          </a:p>
          <a:p>
            <a:pPr>
              <a:lnSpc>
                <a:spcPct val="90000"/>
              </a:lnSpc>
              <a:buFont typeface="Wingdings" panose="05000000000000000000" pitchFamily="2" charset="2"/>
              <a:buChar char="Ø"/>
            </a:pPr>
            <a:r>
              <a:rPr lang="en-GB" altLang="en-US" sz="2800" dirty="0">
                <a:latin typeface="Arial" charset="0"/>
              </a:rPr>
              <a:t>Stratified </a:t>
            </a:r>
            <a:r>
              <a:rPr lang="en-GB" altLang="en-US" sz="2800" dirty="0" smtClean="0">
                <a:latin typeface="Arial" charset="0"/>
              </a:rPr>
              <a:t>random</a:t>
            </a:r>
            <a:endParaRPr lang="tr-TR" altLang="en-US" sz="2800" dirty="0" smtClean="0">
              <a:latin typeface="Arial" charset="0"/>
            </a:endParaRPr>
          </a:p>
          <a:p>
            <a:pPr>
              <a:lnSpc>
                <a:spcPct val="90000"/>
              </a:lnSpc>
              <a:buFont typeface="Wingdings" panose="05000000000000000000" pitchFamily="2" charset="2"/>
              <a:buChar char="Ø"/>
            </a:pPr>
            <a:endParaRPr lang="tr-TR" altLang="en-US" sz="2800" dirty="0" smtClean="0">
              <a:latin typeface="Arial" charset="0"/>
            </a:endParaRPr>
          </a:p>
          <a:p>
            <a:pPr>
              <a:lnSpc>
                <a:spcPct val="90000"/>
              </a:lnSpc>
              <a:buFont typeface="Wingdings" panose="05000000000000000000" pitchFamily="2" charset="2"/>
              <a:buChar char="Ø"/>
            </a:pPr>
            <a:r>
              <a:rPr lang="en-GB" altLang="en-US" sz="2800" dirty="0" smtClean="0">
                <a:latin typeface="Arial" charset="0"/>
              </a:rPr>
              <a:t>Cluster</a:t>
            </a:r>
            <a:endParaRPr lang="en-GB" altLang="en-US" sz="2800" dirty="0">
              <a:latin typeface="Arial" charset="0"/>
            </a:endParaRPr>
          </a:p>
          <a:p>
            <a:pPr>
              <a:lnSpc>
                <a:spcPct val="90000"/>
              </a:lnSpc>
              <a:buFont typeface="Wingdings" panose="05000000000000000000" pitchFamily="2" charset="2"/>
              <a:buChar char="Ø"/>
            </a:pPr>
            <a:endParaRPr lang="en-GB" altLang="en-US" sz="2800" dirty="0">
              <a:latin typeface="Arial" charset="0"/>
            </a:endParaRPr>
          </a:p>
          <a:p>
            <a:pPr>
              <a:lnSpc>
                <a:spcPct val="90000"/>
              </a:lnSpc>
              <a:buFont typeface="Wingdings" panose="05000000000000000000" pitchFamily="2" charset="2"/>
              <a:buChar char="Ø"/>
            </a:pPr>
            <a:r>
              <a:rPr lang="en-GB" altLang="en-US" sz="2800" dirty="0" smtClean="0">
                <a:latin typeface="Arial" charset="0"/>
              </a:rPr>
              <a:t>Systematic</a:t>
            </a:r>
          </a:p>
          <a:p>
            <a:pPr>
              <a:lnSpc>
                <a:spcPct val="90000"/>
              </a:lnSpc>
              <a:buNone/>
            </a:pPr>
            <a:endParaRPr lang="en-GB" altLang="en-US" dirty="0">
              <a:latin typeface="Arial" charset="0"/>
            </a:endParaRPr>
          </a:p>
          <a:p>
            <a:endParaRPr lang="tr-TR" dirty="0"/>
          </a:p>
        </p:txBody>
      </p:sp>
    </p:spTree>
    <p:extLst>
      <p:ext uri="{BB962C8B-B14F-4D97-AF65-F5344CB8AC3E}">
        <p14:creationId xmlns:p14="http://schemas.microsoft.com/office/powerpoint/2010/main" val="3658737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dirty="0">
                <a:hlinkClick r:id="rId2"/>
              </a:rPr>
              <a:t>Simple random sampling</a:t>
            </a:r>
            <a:endParaRPr lang="tr-TR" dirty="0"/>
          </a:p>
        </p:txBody>
      </p:sp>
      <p:sp>
        <p:nvSpPr>
          <p:cNvPr id="3" name="Content Placeholder 2"/>
          <p:cNvSpPr>
            <a:spLocks noGrp="1"/>
          </p:cNvSpPr>
          <p:nvPr>
            <p:ph idx="1"/>
          </p:nvPr>
        </p:nvSpPr>
        <p:spPr>
          <a:xfrm>
            <a:off x="228600" y="1030142"/>
            <a:ext cx="8534400" cy="4525963"/>
          </a:xfrm>
        </p:spPr>
        <p:txBody>
          <a:bodyPr/>
          <a:lstStyle/>
          <a:p>
            <a:pPr algn="just"/>
            <a:r>
              <a:rPr lang="tr-TR" sz="2500" dirty="0"/>
              <a:t>A</a:t>
            </a:r>
            <a:r>
              <a:rPr lang="en-US" sz="2500" dirty="0" smtClean="0"/>
              <a:t>s </a:t>
            </a:r>
            <a:r>
              <a:rPr lang="en-US" sz="2500" dirty="0"/>
              <a:t>the name suggests is a completely random method of selecting the sample. This sampling method is </a:t>
            </a:r>
            <a:r>
              <a:rPr lang="en-US" sz="2500" b="1" i="1" dirty="0"/>
              <a:t>as easy as assigning numbers to the individuals (sample) </a:t>
            </a:r>
            <a:r>
              <a:rPr lang="en-US" sz="2500" dirty="0"/>
              <a:t>and then randomly choosing from those numbers through an automated process</a:t>
            </a:r>
            <a:r>
              <a:rPr lang="en-US" dirty="0" smtClean="0"/>
              <a:t>.</a:t>
            </a:r>
            <a:endParaRPr lang="tr-T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91379"/>
            <a:ext cx="6133752" cy="3666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916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hlinkClick r:id="rId2"/>
              </a:rPr>
              <a:t>Stratified Random sampling</a:t>
            </a:r>
            <a:r>
              <a:rPr lang="en-US" dirty="0"/>
              <a:t> </a:t>
            </a:r>
            <a:endParaRPr lang="tr-TR" dirty="0"/>
          </a:p>
        </p:txBody>
      </p:sp>
      <p:sp>
        <p:nvSpPr>
          <p:cNvPr id="3" name="Content Placeholder 2"/>
          <p:cNvSpPr>
            <a:spLocks noGrp="1"/>
          </p:cNvSpPr>
          <p:nvPr>
            <p:ph idx="1"/>
          </p:nvPr>
        </p:nvSpPr>
        <p:spPr>
          <a:xfrm>
            <a:off x="381000" y="1066800"/>
            <a:ext cx="8382000" cy="4525963"/>
          </a:xfrm>
        </p:spPr>
        <p:txBody>
          <a:bodyPr>
            <a:normAutofit/>
          </a:bodyPr>
          <a:lstStyle/>
          <a:p>
            <a:pPr algn="just"/>
            <a:r>
              <a:rPr lang="tr-TR" sz="2500" dirty="0" smtClean="0"/>
              <a:t>I</a:t>
            </a:r>
            <a:r>
              <a:rPr lang="en-US" sz="2500" dirty="0" smtClean="0"/>
              <a:t>involves </a:t>
            </a:r>
            <a:r>
              <a:rPr lang="en-US" sz="2500" dirty="0"/>
              <a:t>a method </a:t>
            </a:r>
            <a:r>
              <a:rPr lang="en-US" sz="2500" b="1" i="1" dirty="0"/>
              <a:t>where a larger population can be divided into smaller groups</a:t>
            </a:r>
            <a:r>
              <a:rPr lang="en-US" sz="2500" dirty="0"/>
              <a:t>, that usually don’t overlap but represent the entire population together. While sampling these groups can be organized and then draw a sample from each group separately</a:t>
            </a:r>
            <a:r>
              <a:rPr lang="en-US" sz="2500" dirty="0" smtClean="0"/>
              <a:t>.</a:t>
            </a:r>
            <a:r>
              <a:rPr lang="tr-TR" sz="2500" dirty="0" smtClean="0"/>
              <a:t> </a:t>
            </a:r>
            <a:r>
              <a:rPr lang="en-US" sz="2500" dirty="0"/>
              <a:t>A common method is to arrange or classify by sex, age, ethnicity and similar ways. </a:t>
            </a:r>
            <a:endParaRPr lang="tr-TR" sz="25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535268"/>
            <a:ext cx="5791200" cy="333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471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çerik Yer Tutucusu 2"/>
          <p:cNvSpPr>
            <a:spLocks noGrp="1"/>
          </p:cNvSpPr>
          <p:nvPr>
            <p:ph idx="1"/>
          </p:nvPr>
        </p:nvSpPr>
        <p:spPr/>
        <p:txBody>
          <a:bodyPr/>
          <a:lstStyle/>
          <a:p>
            <a:pPr eaLnBrk="1" hangingPunct="1"/>
            <a:endParaRPr lang="en-US" altLang="en-US" smtClean="0"/>
          </a:p>
        </p:txBody>
      </p:sp>
      <p:sp>
        <p:nvSpPr>
          <p:cNvPr id="26627" name="Başlık 1"/>
          <p:cNvSpPr>
            <a:spLocks noGrp="1"/>
          </p:cNvSpPr>
          <p:nvPr>
            <p:ph type="title"/>
          </p:nvPr>
        </p:nvSpPr>
        <p:spPr/>
        <p:txBody>
          <a:bodyPr/>
          <a:lstStyle/>
          <a:p>
            <a:pPr eaLnBrk="1" hangingPunct="1"/>
            <a:endParaRPr lang="en-US" altLang="en-US" smtClean="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80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dirty="0">
                <a:hlinkClick r:id="rId2"/>
              </a:rPr>
              <a:t>Cluster random sampling</a:t>
            </a:r>
            <a:r>
              <a:rPr lang="en-US" b="1" dirty="0"/>
              <a:t> </a:t>
            </a:r>
            <a:endParaRPr lang="tr-TR" dirty="0"/>
          </a:p>
        </p:txBody>
      </p:sp>
      <p:sp>
        <p:nvSpPr>
          <p:cNvPr id="3" name="Content Placeholder 2"/>
          <p:cNvSpPr>
            <a:spLocks noGrp="1"/>
          </p:cNvSpPr>
          <p:nvPr>
            <p:ph idx="1"/>
          </p:nvPr>
        </p:nvSpPr>
        <p:spPr>
          <a:xfrm>
            <a:off x="228600" y="1143000"/>
            <a:ext cx="8382000" cy="4525963"/>
          </a:xfrm>
        </p:spPr>
        <p:txBody>
          <a:bodyPr>
            <a:normAutofit/>
          </a:bodyPr>
          <a:lstStyle/>
          <a:p>
            <a:pPr algn="just"/>
            <a:r>
              <a:rPr lang="tr-TR" sz="2500" dirty="0" smtClean="0"/>
              <a:t>It i</a:t>
            </a:r>
            <a:r>
              <a:rPr lang="en-US" sz="2500" dirty="0" smtClean="0"/>
              <a:t>s </a:t>
            </a:r>
            <a:r>
              <a:rPr lang="en-US" sz="2500" dirty="0"/>
              <a:t>a way to randomly select participants when they are </a:t>
            </a:r>
            <a:r>
              <a:rPr lang="en-US" sz="2500" dirty="0" smtClean="0"/>
              <a:t>geographically </a:t>
            </a:r>
            <a:r>
              <a:rPr lang="en-US" sz="2500" dirty="0"/>
              <a:t>spread out. Cluster sampling usually analyzes a particular population in which the sample consists of more than a few elements, for example, city, family, university etc. The clusters are then selected by dividing the greater population into various smaller </a:t>
            </a:r>
            <a:r>
              <a:rPr lang="en-US" sz="2500" dirty="0" smtClean="0"/>
              <a:t>sections</a:t>
            </a:r>
            <a:r>
              <a:rPr lang="tr-TR" sz="2500" dirty="0" smtClean="0"/>
              <a:t>.</a:t>
            </a:r>
            <a:endParaRPr lang="tr-TR" sz="25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539729"/>
            <a:ext cx="5562601" cy="332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636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İçerik Yer Tutucusu 2"/>
          <p:cNvSpPr>
            <a:spLocks noGrp="1"/>
          </p:cNvSpPr>
          <p:nvPr>
            <p:ph idx="1"/>
          </p:nvPr>
        </p:nvSpPr>
        <p:spPr/>
        <p:txBody>
          <a:bodyPr/>
          <a:lstStyle/>
          <a:p>
            <a:pPr eaLnBrk="1" hangingPunct="1"/>
            <a:endParaRPr lang="en-US" altLang="en-US" smtClean="0"/>
          </a:p>
        </p:txBody>
      </p:sp>
      <p:sp>
        <p:nvSpPr>
          <p:cNvPr id="29699" name="Başlık 1"/>
          <p:cNvSpPr>
            <a:spLocks noGrp="1"/>
          </p:cNvSpPr>
          <p:nvPr>
            <p:ph type="title"/>
          </p:nvPr>
        </p:nvSpPr>
        <p:spPr/>
        <p:txBody>
          <a:bodyPr/>
          <a:lstStyle/>
          <a:p>
            <a:pPr eaLnBrk="1" hangingPunct="1"/>
            <a:endParaRPr lang="en-US" altLang="en-US" smtClean="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9753600" cy="594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851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868362"/>
          </a:xfrm>
        </p:spPr>
        <p:txBody>
          <a:bodyPr/>
          <a:lstStyle/>
          <a:p>
            <a:r>
              <a:rPr lang="en-US" b="1" dirty="0">
                <a:hlinkClick r:id="rId2"/>
              </a:rPr>
              <a:t>Systematic Sampling</a:t>
            </a:r>
            <a:r>
              <a:rPr lang="en-US" dirty="0"/>
              <a:t> </a:t>
            </a:r>
            <a:endParaRPr lang="tr-TR" dirty="0"/>
          </a:p>
        </p:txBody>
      </p:sp>
      <p:sp>
        <p:nvSpPr>
          <p:cNvPr id="3" name="Content Placeholder 2"/>
          <p:cNvSpPr>
            <a:spLocks noGrp="1"/>
          </p:cNvSpPr>
          <p:nvPr>
            <p:ph idx="1"/>
          </p:nvPr>
        </p:nvSpPr>
        <p:spPr>
          <a:xfrm>
            <a:off x="152400" y="990600"/>
            <a:ext cx="8686800" cy="4525963"/>
          </a:xfrm>
        </p:spPr>
        <p:txBody>
          <a:bodyPr>
            <a:normAutofit/>
          </a:bodyPr>
          <a:lstStyle/>
          <a:p>
            <a:pPr algn="just"/>
            <a:r>
              <a:rPr lang="tr-TR" sz="2500" dirty="0" smtClean="0"/>
              <a:t>It i</a:t>
            </a:r>
            <a:r>
              <a:rPr lang="en-US" sz="2500" dirty="0" smtClean="0"/>
              <a:t>s </a:t>
            </a:r>
            <a:r>
              <a:rPr lang="en-US" sz="2500" dirty="0"/>
              <a:t>when you choose every “</a:t>
            </a:r>
            <a:r>
              <a:rPr lang="en-US" sz="2500" b="1" dirty="0"/>
              <a:t>nth” individual to be a part of the sample</a:t>
            </a:r>
            <a:r>
              <a:rPr lang="en-US" sz="2500" dirty="0"/>
              <a:t>. For example, you can choose every 5th person to be in the sample. Systematic sampling is an extended implementation of the same old probability technique in which each member of the group is selected at regular periods to form a </a:t>
            </a:r>
            <a:r>
              <a:rPr lang="tr-TR" sz="2500" dirty="0" smtClean="0"/>
              <a:t>sample. </a:t>
            </a:r>
            <a:r>
              <a:rPr lang="en-US" sz="2500" dirty="0" smtClean="0"/>
              <a:t>There’s </a:t>
            </a:r>
            <a:r>
              <a:rPr lang="en-US" sz="2500" dirty="0"/>
              <a:t>an equal opportunity for every member of a population to be selected using this sampling technique.</a:t>
            </a:r>
            <a:endParaRPr lang="tr-TR" sz="25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739773"/>
            <a:ext cx="5181600" cy="3097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078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SAMPLING</a:t>
            </a:r>
            <a:endParaRPr lang="tr-TR" b="1" dirty="0"/>
          </a:p>
        </p:txBody>
      </p:sp>
      <p:sp>
        <p:nvSpPr>
          <p:cNvPr id="3" name="Content Placeholder 2"/>
          <p:cNvSpPr>
            <a:spLocks noGrp="1"/>
          </p:cNvSpPr>
          <p:nvPr>
            <p:ph idx="1"/>
          </p:nvPr>
        </p:nvSpPr>
        <p:spPr/>
        <p:txBody>
          <a:bodyPr>
            <a:normAutofit/>
          </a:bodyPr>
          <a:lstStyle/>
          <a:p>
            <a:pPr algn="just"/>
            <a:r>
              <a:rPr lang="en-US" sz="2800" dirty="0"/>
              <a:t>If the data you </a:t>
            </a:r>
            <a:r>
              <a:rPr lang="en-US" sz="2800" dirty="0" smtClean="0"/>
              <a:t>collect</a:t>
            </a:r>
            <a:r>
              <a:rPr lang="tr-TR" sz="2800" dirty="0" smtClean="0"/>
              <a:t> </a:t>
            </a:r>
            <a:r>
              <a:rPr lang="en-US" sz="2800" dirty="0" smtClean="0"/>
              <a:t>really </a:t>
            </a:r>
            <a:r>
              <a:rPr lang="en-US" sz="2800" dirty="0"/>
              <a:t>are the same as you would get from the rest, then you </a:t>
            </a:r>
            <a:r>
              <a:rPr lang="en-US" sz="2800" dirty="0" smtClean="0"/>
              <a:t>can</a:t>
            </a:r>
            <a:r>
              <a:rPr lang="tr-TR" sz="2800" dirty="0" smtClean="0"/>
              <a:t> </a:t>
            </a:r>
            <a:r>
              <a:rPr lang="en-US" sz="2800" dirty="0" smtClean="0"/>
              <a:t>draw </a:t>
            </a:r>
            <a:r>
              <a:rPr lang="en-US" sz="2800" dirty="0"/>
              <a:t>conclusions from those answers which you can relate to </a:t>
            </a:r>
            <a:r>
              <a:rPr lang="en-US" sz="2800" dirty="0" smtClean="0"/>
              <a:t>the</a:t>
            </a:r>
            <a:r>
              <a:rPr lang="tr-TR" sz="2800" dirty="0" smtClean="0"/>
              <a:t> </a:t>
            </a:r>
            <a:r>
              <a:rPr lang="en-US" sz="2800" dirty="0" smtClean="0"/>
              <a:t>whole </a:t>
            </a:r>
            <a:r>
              <a:rPr lang="en-US" sz="2800" dirty="0"/>
              <a:t>group. </a:t>
            </a:r>
            <a:endParaRPr lang="tr-TR" sz="2800" dirty="0" smtClean="0"/>
          </a:p>
          <a:p>
            <a:pPr algn="just"/>
            <a:endParaRPr lang="tr-TR" sz="2800" dirty="0" smtClean="0"/>
          </a:p>
          <a:p>
            <a:pPr algn="just"/>
            <a:r>
              <a:rPr lang="en-US" sz="2800" dirty="0" smtClean="0"/>
              <a:t>This </a:t>
            </a:r>
            <a:r>
              <a:rPr lang="en-US" sz="2800" dirty="0"/>
              <a:t>process of selecting just a small group of </a:t>
            </a:r>
            <a:r>
              <a:rPr lang="en-US" sz="2800" dirty="0" smtClean="0"/>
              <a:t>cases</a:t>
            </a:r>
            <a:r>
              <a:rPr lang="tr-TR" sz="2800" dirty="0" smtClean="0"/>
              <a:t> </a:t>
            </a:r>
            <a:r>
              <a:rPr lang="en-US" sz="2800" dirty="0" smtClean="0"/>
              <a:t>from </a:t>
            </a:r>
            <a:r>
              <a:rPr lang="en-US" sz="2800" dirty="0"/>
              <a:t>out of a large group is </a:t>
            </a:r>
            <a:r>
              <a:rPr lang="en-US" sz="2800" dirty="0" smtClean="0"/>
              <a:t>called</a:t>
            </a:r>
            <a:r>
              <a:rPr lang="tr-TR" sz="2800" dirty="0" smtClean="0"/>
              <a:t> </a:t>
            </a:r>
            <a:r>
              <a:rPr lang="en-US" sz="2800" b="1" dirty="0" smtClean="0"/>
              <a:t>sampling</a:t>
            </a:r>
            <a:r>
              <a:rPr lang="en-US" sz="2800" dirty="0"/>
              <a:t>.</a:t>
            </a:r>
            <a:endParaRPr lang="tr-TR" sz="2800" dirty="0"/>
          </a:p>
        </p:txBody>
      </p:sp>
    </p:spTree>
    <p:extLst>
      <p:ext uri="{BB962C8B-B14F-4D97-AF65-F5344CB8AC3E}">
        <p14:creationId xmlns:p14="http://schemas.microsoft.com/office/powerpoint/2010/main" val="3012728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Types of </a:t>
            </a:r>
            <a:r>
              <a:rPr lang="tr-TR" b="1" dirty="0" smtClean="0"/>
              <a:t>Non-probability </a:t>
            </a:r>
            <a:r>
              <a:rPr lang="tr-TR" b="1" dirty="0"/>
              <a:t>Sampling</a:t>
            </a:r>
            <a:r>
              <a:rPr lang="tr-TR" dirty="0"/>
              <a:t/>
            </a:r>
            <a:br>
              <a:rPr lang="tr-TR" dirty="0"/>
            </a:br>
            <a:endParaRPr lang="tr-TR" dirty="0"/>
          </a:p>
        </p:txBody>
      </p:sp>
      <p:sp>
        <p:nvSpPr>
          <p:cNvPr id="3" name="Content Placeholder 2"/>
          <p:cNvSpPr>
            <a:spLocks noGrp="1"/>
          </p:cNvSpPr>
          <p:nvPr>
            <p:ph idx="1"/>
          </p:nvPr>
        </p:nvSpPr>
        <p:spPr>
          <a:xfrm>
            <a:off x="381000" y="1066800"/>
            <a:ext cx="8534400" cy="5715000"/>
          </a:xfrm>
        </p:spPr>
        <p:txBody>
          <a:bodyPr>
            <a:normAutofit/>
          </a:bodyPr>
          <a:lstStyle/>
          <a:p>
            <a:pPr marL="0" indent="0">
              <a:buNone/>
            </a:pPr>
            <a:r>
              <a:rPr lang="en-US" u="sng" dirty="0"/>
              <a:t>Four main techniques used for a </a:t>
            </a:r>
            <a:r>
              <a:rPr lang="tr-TR" u="sng" dirty="0" smtClean="0"/>
              <a:t>non-</a:t>
            </a:r>
            <a:r>
              <a:rPr lang="en-US" u="sng" dirty="0" smtClean="0"/>
              <a:t>probability </a:t>
            </a:r>
            <a:r>
              <a:rPr lang="en-US" u="sng" dirty="0"/>
              <a:t>sample</a:t>
            </a:r>
            <a:r>
              <a:rPr lang="en-US" u="sng" dirty="0" smtClean="0"/>
              <a:t>:</a:t>
            </a:r>
            <a:endParaRPr lang="tr-TR" u="sng" dirty="0" smtClean="0"/>
          </a:p>
          <a:p>
            <a:pPr>
              <a:buFont typeface="Wingdings" panose="05000000000000000000" pitchFamily="2" charset="2"/>
              <a:buChar char="Ø"/>
            </a:pPr>
            <a:endParaRPr lang="en-US" dirty="0" smtClean="0"/>
          </a:p>
          <a:p>
            <a:pPr>
              <a:buFont typeface="Wingdings" panose="05000000000000000000" pitchFamily="2" charset="2"/>
              <a:buChar char="Ø"/>
            </a:pPr>
            <a:r>
              <a:rPr lang="en-US" sz="2800" dirty="0" smtClean="0"/>
              <a:t>Convenience</a:t>
            </a:r>
            <a:endParaRPr lang="tr-TR" sz="2800" dirty="0" smtClean="0"/>
          </a:p>
          <a:p>
            <a:pPr>
              <a:buFont typeface="Wingdings" panose="05000000000000000000" pitchFamily="2" charset="2"/>
              <a:buChar char="Ø"/>
            </a:pPr>
            <a:endParaRPr lang="tr-TR" sz="2800" dirty="0"/>
          </a:p>
          <a:p>
            <a:pPr>
              <a:buFont typeface="Wingdings" panose="05000000000000000000" pitchFamily="2" charset="2"/>
              <a:buChar char="Ø"/>
            </a:pPr>
            <a:r>
              <a:rPr lang="tr-TR" sz="2800" dirty="0" smtClean="0"/>
              <a:t>Judgemental</a:t>
            </a:r>
          </a:p>
          <a:p>
            <a:pPr>
              <a:buFont typeface="Wingdings" panose="05000000000000000000" pitchFamily="2" charset="2"/>
              <a:buChar char="Ø"/>
            </a:pPr>
            <a:endParaRPr lang="tr-TR" sz="2800" dirty="0"/>
          </a:p>
          <a:p>
            <a:pPr>
              <a:buFont typeface="Wingdings" panose="05000000000000000000" pitchFamily="2" charset="2"/>
              <a:buChar char="Ø"/>
            </a:pPr>
            <a:r>
              <a:rPr lang="tr-TR" sz="2800" dirty="0" smtClean="0"/>
              <a:t>Snowball </a:t>
            </a:r>
          </a:p>
          <a:p>
            <a:pPr>
              <a:buFont typeface="Wingdings" panose="05000000000000000000" pitchFamily="2" charset="2"/>
              <a:buChar char="Ø"/>
            </a:pPr>
            <a:endParaRPr lang="tr-TR" sz="2800" dirty="0"/>
          </a:p>
          <a:p>
            <a:pPr>
              <a:buFont typeface="Wingdings" panose="05000000000000000000" pitchFamily="2" charset="2"/>
              <a:buChar char="Ø"/>
            </a:pPr>
            <a:r>
              <a:rPr lang="tr-TR" sz="2800" dirty="0" smtClean="0"/>
              <a:t>Quota</a:t>
            </a:r>
          </a:p>
          <a:p>
            <a:endParaRPr lang="tr-TR" dirty="0"/>
          </a:p>
        </p:txBody>
      </p:sp>
    </p:spTree>
    <p:extLst>
      <p:ext uri="{BB962C8B-B14F-4D97-AF65-F5344CB8AC3E}">
        <p14:creationId xmlns:p14="http://schemas.microsoft.com/office/powerpoint/2010/main" val="306907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792162"/>
          </a:xfrm>
        </p:spPr>
        <p:txBody>
          <a:bodyPr/>
          <a:lstStyle/>
          <a:p>
            <a:r>
              <a:rPr lang="en-US" b="1" u="sng" dirty="0">
                <a:solidFill>
                  <a:srgbClr val="0000FF"/>
                </a:solidFill>
              </a:rPr>
              <a:t>Convenience Sampling </a:t>
            </a:r>
            <a:endParaRPr lang="tr-TR" b="1" u="sng" dirty="0">
              <a:solidFill>
                <a:srgbClr val="0000FF"/>
              </a:solidFill>
            </a:endParaRPr>
          </a:p>
        </p:txBody>
      </p:sp>
      <p:sp>
        <p:nvSpPr>
          <p:cNvPr id="3" name="Content Placeholder 2"/>
          <p:cNvSpPr>
            <a:spLocks noGrp="1"/>
          </p:cNvSpPr>
          <p:nvPr>
            <p:ph idx="1"/>
          </p:nvPr>
        </p:nvSpPr>
        <p:spPr>
          <a:xfrm>
            <a:off x="152400" y="914400"/>
            <a:ext cx="8534400" cy="5211763"/>
          </a:xfrm>
        </p:spPr>
        <p:txBody>
          <a:bodyPr>
            <a:normAutofit/>
          </a:bodyPr>
          <a:lstStyle/>
          <a:p>
            <a:pPr algn="just"/>
            <a:r>
              <a:rPr lang="tr-TR" sz="2400" dirty="0" smtClean="0"/>
              <a:t>It </a:t>
            </a:r>
            <a:r>
              <a:rPr lang="en-US" sz="2400" dirty="0" smtClean="0"/>
              <a:t>is </a:t>
            </a:r>
            <a:r>
              <a:rPr lang="en-US" sz="2400" dirty="0"/>
              <a:t>a </a:t>
            </a:r>
            <a:r>
              <a:rPr lang="tr-TR" sz="2400" dirty="0" smtClean="0"/>
              <a:t>non-probability </a:t>
            </a:r>
            <a:r>
              <a:rPr lang="en-US" sz="2400" dirty="0" smtClean="0"/>
              <a:t>sampling </a:t>
            </a:r>
            <a:r>
              <a:rPr lang="en-US" sz="2400" dirty="0"/>
              <a:t>technique used to create sample as per ease of access, readiness to be a part of the sample, availability at a given time slot or any other practical specifications of a particular element. </a:t>
            </a:r>
            <a:endParaRPr lang="tr-TR" sz="2400" dirty="0" smtClean="0"/>
          </a:p>
          <a:p>
            <a:pPr marL="274320" indent="-274320" algn="just">
              <a:defRPr/>
            </a:pPr>
            <a:r>
              <a:rPr lang="en-US" altLang="en-US" sz="2400" dirty="0"/>
              <a:t>Convenience sampling </a:t>
            </a:r>
            <a:r>
              <a:rPr lang="en-US" altLang="en-US" sz="2400" dirty="0" smtClean="0"/>
              <a:t>involves  </a:t>
            </a:r>
            <a:r>
              <a:rPr lang="en-US" altLang="en-US" sz="2400" dirty="0"/>
              <a:t>selecting </a:t>
            </a:r>
            <a:r>
              <a:rPr lang="en-US" altLang="en-US" sz="2400" u="sng" dirty="0"/>
              <a:t>haphazardly </a:t>
            </a:r>
            <a:r>
              <a:rPr lang="en-US" altLang="en-US" sz="2400" dirty="0"/>
              <a:t>those cases that are easiest to obtain for your sample, such as the person interviewed at random in a shopping </a:t>
            </a:r>
            <a:r>
              <a:rPr lang="en-US" altLang="en-US" sz="2400" dirty="0" smtClean="0"/>
              <a:t>center </a:t>
            </a:r>
            <a:r>
              <a:rPr lang="en-US" altLang="en-US" sz="2400" dirty="0"/>
              <a:t>for a television </a:t>
            </a:r>
            <a:r>
              <a:rPr lang="en-US" altLang="en-US" sz="2400" dirty="0" smtClean="0"/>
              <a:t>program</a:t>
            </a:r>
            <a:r>
              <a:rPr lang="tr-TR" altLang="en-US" sz="2400" dirty="0" smtClean="0"/>
              <a:t>.</a:t>
            </a:r>
            <a:endParaRPr lang="tr-TR" altLang="en-US" sz="2400" dirty="0" smtClean="0"/>
          </a:p>
          <a:p>
            <a:pPr algn="just"/>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253" y="3848914"/>
            <a:ext cx="5036127" cy="3009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239000" y="6248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93911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tr-TR" b="1" u="sng" dirty="0">
                <a:solidFill>
                  <a:srgbClr val="0000FF"/>
                </a:solidFill>
              </a:rPr>
              <a:t>Judgmental Sampling</a:t>
            </a:r>
            <a:r>
              <a:rPr lang="tr-TR" dirty="0"/>
              <a:t/>
            </a:r>
            <a:br>
              <a:rPr lang="tr-TR" dirty="0"/>
            </a:br>
            <a:endParaRPr lang="tr-TR" dirty="0"/>
          </a:p>
        </p:txBody>
      </p:sp>
      <p:sp>
        <p:nvSpPr>
          <p:cNvPr id="3" name="Content Placeholder 2"/>
          <p:cNvSpPr>
            <a:spLocks noGrp="1"/>
          </p:cNvSpPr>
          <p:nvPr>
            <p:ph idx="1"/>
          </p:nvPr>
        </p:nvSpPr>
        <p:spPr>
          <a:xfrm>
            <a:off x="457200" y="914400"/>
            <a:ext cx="8229600" cy="5211763"/>
          </a:xfrm>
        </p:spPr>
        <p:txBody>
          <a:bodyPr>
            <a:normAutofit/>
          </a:bodyPr>
          <a:lstStyle/>
          <a:p>
            <a:pPr algn="just"/>
            <a:r>
              <a:rPr lang="tr-TR" sz="2500" dirty="0" smtClean="0"/>
              <a:t>In the j</a:t>
            </a:r>
            <a:r>
              <a:rPr lang="en-US" sz="2500" dirty="0" err="1" smtClean="0"/>
              <a:t>udgmental</a:t>
            </a:r>
            <a:r>
              <a:rPr lang="en-US" sz="2500" dirty="0" smtClean="0"/>
              <a:t> </a:t>
            </a:r>
            <a:r>
              <a:rPr lang="en-US" sz="2500" dirty="0"/>
              <a:t>sampling, also called purposive </a:t>
            </a:r>
            <a:r>
              <a:rPr lang="en-US" sz="2500" dirty="0" smtClean="0"/>
              <a:t>sampling</a:t>
            </a:r>
            <a:r>
              <a:rPr lang="tr-TR" sz="2500" dirty="0" smtClean="0"/>
              <a:t>, </a:t>
            </a:r>
            <a:r>
              <a:rPr lang="en-US" sz="2500" dirty="0" smtClean="0"/>
              <a:t>the </a:t>
            </a:r>
            <a:r>
              <a:rPr lang="en-US" sz="2500" dirty="0"/>
              <a:t>sample members are chosen only on the basis of the researcher’s knowledge and </a:t>
            </a:r>
            <a:r>
              <a:rPr lang="en-US" sz="2500" dirty="0" smtClean="0"/>
              <a:t>judgment</a:t>
            </a:r>
            <a:r>
              <a:rPr lang="tr-TR" sz="2500" dirty="0" smtClean="0"/>
              <a:t>.</a:t>
            </a:r>
          </a:p>
          <a:p>
            <a:pPr marL="274320" indent="-274320" algn="just">
              <a:defRPr/>
            </a:pPr>
            <a:r>
              <a:rPr lang="tr-TR" altLang="en-US" sz="2500" dirty="0" smtClean="0"/>
              <a:t>It </a:t>
            </a:r>
            <a:r>
              <a:rPr lang="en-US" altLang="en-US" sz="2500" dirty="0" smtClean="0"/>
              <a:t>enables </a:t>
            </a:r>
            <a:r>
              <a:rPr lang="en-US" altLang="en-US" sz="2500" dirty="0"/>
              <a:t>you </a:t>
            </a:r>
            <a:r>
              <a:rPr lang="en-US" altLang="en-US" sz="2500" dirty="0" smtClean="0"/>
              <a:t>to </a:t>
            </a:r>
            <a:r>
              <a:rPr lang="en-US" altLang="en-US" sz="2500" dirty="0"/>
              <a:t>select cases that will best enable you to answer your research question(s) and to meet your objectives. </a:t>
            </a:r>
            <a:endParaRPr lang="tr-TR" altLang="en-US" sz="2500" dirty="0"/>
          </a:p>
          <a:p>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77189"/>
            <a:ext cx="6096000" cy="365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934200" y="60960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56719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fontScale="90000"/>
          </a:bodyPr>
          <a:lstStyle/>
          <a:p>
            <a:r>
              <a:rPr lang="en-US" b="1" u="sng" dirty="0">
                <a:solidFill>
                  <a:srgbClr val="0000FF"/>
                </a:solidFill>
              </a:rPr>
              <a:t>Snowball </a:t>
            </a:r>
            <a:r>
              <a:rPr lang="tr-TR" b="1" u="sng" dirty="0" smtClean="0">
                <a:solidFill>
                  <a:srgbClr val="0000FF"/>
                </a:solidFill>
              </a:rPr>
              <a:t>S</a:t>
            </a:r>
            <a:r>
              <a:rPr lang="en-US" b="1" u="sng" dirty="0" err="1" smtClean="0">
                <a:solidFill>
                  <a:srgbClr val="0000FF"/>
                </a:solidFill>
              </a:rPr>
              <a:t>ampling</a:t>
            </a:r>
            <a:endParaRPr lang="tr-TR" b="1" u="sng" dirty="0">
              <a:solidFill>
                <a:srgbClr val="0000FF"/>
              </a:solidFill>
            </a:endParaRPr>
          </a:p>
        </p:txBody>
      </p:sp>
      <p:sp>
        <p:nvSpPr>
          <p:cNvPr id="3" name="Content Placeholder 2"/>
          <p:cNvSpPr>
            <a:spLocks noGrp="1"/>
          </p:cNvSpPr>
          <p:nvPr>
            <p:ph idx="1"/>
          </p:nvPr>
        </p:nvSpPr>
        <p:spPr>
          <a:xfrm>
            <a:off x="76200" y="914400"/>
            <a:ext cx="8915400" cy="5059363"/>
          </a:xfrm>
        </p:spPr>
        <p:txBody>
          <a:bodyPr>
            <a:normAutofit/>
          </a:bodyPr>
          <a:lstStyle/>
          <a:p>
            <a:pPr algn="just"/>
            <a:r>
              <a:rPr lang="en-US" sz="2500" dirty="0"/>
              <a:t>Snowball sampling method is purely based on referrals and that is how a researcher is able to generate a sample. Therefore this method is also called the chain-referral sampling method</a:t>
            </a:r>
            <a:r>
              <a:rPr lang="en-US" sz="2500" dirty="0" smtClean="0"/>
              <a:t>.</a:t>
            </a:r>
            <a:endParaRPr lang="tr-TR" sz="2500" dirty="0" smtClean="0"/>
          </a:p>
          <a:p>
            <a:pPr algn="just"/>
            <a:r>
              <a:rPr lang="en-US" sz="2500" dirty="0"/>
              <a:t>This </a:t>
            </a:r>
            <a:r>
              <a:rPr lang="tr-TR" sz="2500" dirty="0" smtClean="0"/>
              <a:t>sampling technique </a:t>
            </a:r>
            <a:r>
              <a:rPr lang="en-US" sz="2500" dirty="0" smtClean="0"/>
              <a:t>can </a:t>
            </a:r>
            <a:r>
              <a:rPr lang="en-US" sz="2500" dirty="0"/>
              <a:t>go on and on, just like a snowball increasing in size (in this case the sample size) till the time a researcher has enough data to analyze, to draw conclusive results that can help an organization make informed decisions.</a:t>
            </a:r>
            <a:endParaRPr lang="tr-TR" sz="25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706088"/>
            <a:ext cx="6456218" cy="3865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046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14400"/>
          </a:xfrm>
        </p:spPr>
        <p:txBody>
          <a:bodyPr/>
          <a:lstStyle/>
          <a:p>
            <a:r>
              <a:rPr lang="en-US" b="1" dirty="0">
                <a:hlinkClick r:id="rId2"/>
              </a:rPr>
              <a:t>Quota </a:t>
            </a:r>
            <a:r>
              <a:rPr lang="tr-TR" b="1" dirty="0" smtClean="0">
                <a:hlinkClick r:id="rId2"/>
              </a:rPr>
              <a:t>S</a:t>
            </a:r>
            <a:r>
              <a:rPr lang="en-US" b="1" dirty="0" smtClean="0">
                <a:hlinkClick r:id="rId2"/>
              </a:rPr>
              <a:t>sampling</a:t>
            </a:r>
            <a:endParaRPr lang="tr-TR" b="1" dirty="0"/>
          </a:p>
        </p:txBody>
      </p:sp>
      <p:sp>
        <p:nvSpPr>
          <p:cNvPr id="3" name="Content Placeholder 2"/>
          <p:cNvSpPr>
            <a:spLocks noGrp="1"/>
          </p:cNvSpPr>
          <p:nvPr>
            <p:ph idx="1"/>
          </p:nvPr>
        </p:nvSpPr>
        <p:spPr>
          <a:xfrm>
            <a:off x="228600" y="838200"/>
            <a:ext cx="8686800" cy="4525963"/>
          </a:xfrm>
        </p:spPr>
        <p:txBody>
          <a:bodyPr>
            <a:normAutofit/>
          </a:bodyPr>
          <a:lstStyle/>
          <a:p>
            <a:pPr algn="just"/>
            <a:r>
              <a:rPr lang="tr-TR" sz="2500" dirty="0" smtClean="0"/>
              <a:t>S</a:t>
            </a:r>
            <a:r>
              <a:rPr lang="en-US" sz="2500" dirty="0" smtClean="0"/>
              <a:t>election </a:t>
            </a:r>
            <a:r>
              <a:rPr lang="en-US" sz="2500" dirty="0"/>
              <a:t>of members in this sampling technique happens on basis of a pre-set standard. In this case, as a sample is formed on basis of specific attributes, the created sample will have the same attributes that are found in the total population. It is an extremely quick method of collecting samples</a:t>
            </a:r>
            <a:r>
              <a:rPr lang="en-US" sz="2500" dirty="0" smtClean="0"/>
              <a:t>.</a:t>
            </a:r>
            <a:endParaRPr lang="tr-TR" sz="2500" dirty="0" smtClean="0"/>
          </a:p>
          <a:p>
            <a:pPr algn="just"/>
            <a:r>
              <a:rPr lang="en-US" altLang="en-US" sz="2500" dirty="0"/>
              <a:t>Quota sampling is therefore a type of stratified sample in which selection of cases within strata is entirely </a:t>
            </a:r>
            <a:r>
              <a:rPr lang="en-US" altLang="en-US" sz="2500" dirty="0" smtClean="0"/>
              <a:t>non-random</a:t>
            </a:r>
            <a:r>
              <a:rPr lang="tr-TR" altLang="en-US" sz="2500" dirty="0" smtClean="0"/>
              <a:t>.</a:t>
            </a:r>
            <a:endParaRPr lang="tr-TR" sz="25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782" y="3657600"/>
            <a:ext cx="6400800" cy="3680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406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3" descr="M07NF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09" y="762000"/>
            <a:ext cx="8037677" cy="521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963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latin typeface="Arial" charset="0"/>
              </a:rPr>
              <a:t>The need to sample</a:t>
            </a:r>
            <a:endParaRPr lang="tr-TR" dirty="0"/>
          </a:p>
        </p:txBody>
      </p:sp>
      <p:sp>
        <p:nvSpPr>
          <p:cNvPr id="3" name="Content Placeholder 2"/>
          <p:cNvSpPr>
            <a:spLocks noGrp="1"/>
          </p:cNvSpPr>
          <p:nvPr>
            <p:ph idx="1"/>
          </p:nvPr>
        </p:nvSpPr>
        <p:spPr/>
        <p:txBody>
          <a:bodyPr>
            <a:normAutofit fontScale="85000" lnSpcReduction="10000"/>
          </a:bodyPr>
          <a:lstStyle/>
          <a:p>
            <a:pPr algn="ctr">
              <a:buNone/>
            </a:pPr>
            <a:r>
              <a:rPr lang="en-GB" altLang="en-US" b="1" dirty="0">
                <a:latin typeface="Arial" charset="0"/>
              </a:rPr>
              <a:t>Sampling- a valid alternative to a census </a:t>
            </a:r>
            <a:r>
              <a:rPr lang="en-GB" altLang="en-US" b="1" dirty="0" smtClean="0">
                <a:latin typeface="Arial" charset="0"/>
              </a:rPr>
              <a:t>when</a:t>
            </a:r>
            <a:r>
              <a:rPr lang="tr-TR" altLang="en-US" b="1" dirty="0" smtClean="0">
                <a:latin typeface="Arial" charset="0"/>
              </a:rPr>
              <a:t>;</a:t>
            </a:r>
            <a:endParaRPr lang="en-GB" altLang="en-US" b="1" dirty="0">
              <a:latin typeface="Arial" charset="0"/>
            </a:endParaRPr>
          </a:p>
          <a:p>
            <a:endParaRPr lang="en-GB" altLang="en-US" dirty="0">
              <a:latin typeface="Arial" charset="0"/>
            </a:endParaRPr>
          </a:p>
          <a:p>
            <a:r>
              <a:rPr lang="en-GB" altLang="en-US" dirty="0">
                <a:latin typeface="Arial" charset="0"/>
              </a:rPr>
              <a:t>A survey of the entire population is </a:t>
            </a:r>
            <a:r>
              <a:rPr lang="en-GB" altLang="en-US" u="sng" dirty="0">
                <a:latin typeface="Arial" charset="0"/>
              </a:rPr>
              <a:t>impracticable</a:t>
            </a:r>
          </a:p>
          <a:p>
            <a:pPr>
              <a:buNone/>
            </a:pPr>
            <a:endParaRPr lang="en-GB" altLang="en-US" dirty="0">
              <a:latin typeface="Arial" charset="0"/>
            </a:endParaRPr>
          </a:p>
          <a:p>
            <a:r>
              <a:rPr lang="en-GB" altLang="en-US" u="sng" dirty="0">
                <a:latin typeface="Arial" charset="0"/>
              </a:rPr>
              <a:t>Budget</a:t>
            </a:r>
            <a:r>
              <a:rPr lang="en-GB" altLang="en-US" dirty="0">
                <a:latin typeface="Arial" charset="0"/>
              </a:rPr>
              <a:t> constraints restrict data collection</a:t>
            </a:r>
          </a:p>
          <a:p>
            <a:pPr>
              <a:buNone/>
            </a:pPr>
            <a:endParaRPr lang="en-GB" altLang="en-US" dirty="0">
              <a:latin typeface="Arial" charset="0"/>
            </a:endParaRPr>
          </a:p>
          <a:p>
            <a:r>
              <a:rPr lang="en-GB" altLang="en-US" u="sng" dirty="0">
                <a:latin typeface="Arial" charset="0"/>
              </a:rPr>
              <a:t>Time</a:t>
            </a:r>
            <a:r>
              <a:rPr lang="en-GB" altLang="en-US" dirty="0">
                <a:latin typeface="Arial" charset="0"/>
              </a:rPr>
              <a:t> constraints restrict data collection</a:t>
            </a:r>
          </a:p>
          <a:p>
            <a:pPr>
              <a:buNone/>
            </a:pPr>
            <a:endParaRPr lang="en-GB" altLang="en-US" dirty="0">
              <a:latin typeface="Arial" charset="0"/>
            </a:endParaRPr>
          </a:p>
          <a:p>
            <a:r>
              <a:rPr lang="en-GB" altLang="en-US" dirty="0">
                <a:latin typeface="Arial" charset="0"/>
              </a:rPr>
              <a:t>Results from data collection are </a:t>
            </a:r>
            <a:r>
              <a:rPr lang="en-GB" altLang="en-US" u="sng" dirty="0">
                <a:latin typeface="Arial" charset="0"/>
              </a:rPr>
              <a:t>needed quickly</a:t>
            </a:r>
          </a:p>
          <a:p>
            <a:endParaRPr lang="tr-TR" dirty="0"/>
          </a:p>
        </p:txBody>
      </p:sp>
    </p:spTree>
    <p:extLst>
      <p:ext uri="{BB962C8B-B14F-4D97-AF65-F5344CB8AC3E}">
        <p14:creationId xmlns:p14="http://schemas.microsoft.com/office/powerpoint/2010/main" val="512977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458200" cy="5059363"/>
          </a:xfrm>
        </p:spPr>
        <p:txBody>
          <a:bodyPr>
            <a:normAutofit/>
          </a:bodyPr>
          <a:lstStyle/>
          <a:p>
            <a:pPr marL="0" indent="0" algn="just">
              <a:buNone/>
            </a:pPr>
            <a:r>
              <a:rPr lang="en-US" sz="3000" b="1" dirty="0"/>
              <a:t>When doing a survey</a:t>
            </a:r>
            <a:r>
              <a:rPr lang="en-US" sz="3000" dirty="0"/>
              <a:t>, the question inevitably arises: </a:t>
            </a:r>
            <a:endParaRPr lang="tr-TR" sz="3000" dirty="0" smtClean="0"/>
          </a:p>
          <a:p>
            <a:pPr algn="just"/>
            <a:endParaRPr lang="tr-TR" sz="3000" dirty="0" smtClean="0"/>
          </a:p>
          <a:p>
            <a:pPr algn="just"/>
            <a:r>
              <a:rPr lang="en-US" sz="3000" dirty="0" smtClean="0"/>
              <a:t>how representative</a:t>
            </a:r>
            <a:r>
              <a:rPr lang="tr-TR" sz="3000" dirty="0" smtClean="0"/>
              <a:t> </a:t>
            </a:r>
            <a:r>
              <a:rPr lang="en-US" sz="3000" dirty="0" smtClean="0"/>
              <a:t>is </a:t>
            </a:r>
            <a:r>
              <a:rPr lang="en-US" sz="3000" dirty="0"/>
              <a:t>the sample of the whole population, in other </a:t>
            </a:r>
            <a:r>
              <a:rPr lang="en-US" sz="3000" dirty="0" smtClean="0"/>
              <a:t>words</a:t>
            </a:r>
            <a:r>
              <a:rPr lang="tr-TR" sz="3000" dirty="0" smtClean="0"/>
              <a:t>;</a:t>
            </a:r>
            <a:r>
              <a:rPr lang="en-US" sz="3000" dirty="0" smtClean="0"/>
              <a:t> </a:t>
            </a:r>
            <a:endParaRPr lang="tr-TR" sz="3000" dirty="0" smtClean="0"/>
          </a:p>
          <a:p>
            <a:pPr algn="just"/>
            <a:r>
              <a:rPr lang="en-US" sz="3000" dirty="0" smtClean="0"/>
              <a:t>how</a:t>
            </a:r>
            <a:r>
              <a:rPr lang="tr-TR" sz="3000" dirty="0" smtClean="0"/>
              <a:t> </a:t>
            </a:r>
            <a:r>
              <a:rPr lang="en-US" sz="3000" dirty="0" smtClean="0"/>
              <a:t>similar </a:t>
            </a:r>
            <a:r>
              <a:rPr lang="en-US" sz="3000" dirty="0"/>
              <a:t>are characteristics of the small group of cases that are </a:t>
            </a:r>
            <a:r>
              <a:rPr lang="en-US" sz="3000" dirty="0" smtClean="0"/>
              <a:t>chosen</a:t>
            </a:r>
            <a:r>
              <a:rPr lang="tr-TR" sz="3000" dirty="0" smtClean="0"/>
              <a:t> </a:t>
            </a:r>
            <a:r>
              <a:rPr lang="en-US" sz="3000" dirty="0" smtClean="0"/>
              <a:t>for </a:t>
            </a:r>
            <a:r>
              <a:rPr lang="en-US" sz="3000" dirty="0"/>
              <a:t>the survey to those of all of the cases in the whole group?</a:t>
            </a:r>
            <a:endParaRPr lang="tr-TR" sz="3000" dirty="0"/>
          </a:p>
        </p:txBody>
      </p:sp>
    </p:spTree>
    <p:extLst>
      <p:ext uri="{BB962C8B-B14F-4D97-AF65-F5344CB8AC3E}">
        <p14:creationId xmlns:p14="http://schemas.microsoft.com/office/powerpoint/2010/main" val="3301629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Population </a:t>
            </a:r>
            <a:r>
              <a:rPr lang="tr-TR" dirty="0"/>
              <a:t>i</a:t>
            </a:r>
            <a:r>
              <a:rPr lang="tr-TR" dirty="0" smtClean="0"/>
              <a:t>n Research</a:t>
            </a:r>
            <a:endParaRPr lang="tr-TR" dirty="0"/>
          </a:p>
        </p:txBody>
      </p:sp>
      <p:sp>
        <p:nvSpPr>
          <p:cNvPr id="3" name="Content Placeholder 2"/>
          <p:cNvSpPr>
            <a:spLocks noGrp="1"/>
          </p:cNvSpPr>
          <p:nvPr>
            <p:ph idx="1"/>
          </p:nvPr>
        </p:nvSpPr>
        <p:spPr/>
        <p:txBody>
          <a:bodyPr>
            <a:normAutofit/>
          </a:bodyPr>
          <a:lstStyle/>
          <a:p>
            <a:pPr algn="just"/>
            <a:r>
              <a:rPr lang="tr-TR" sz="3000" dirty="0"/>
              <a:t>I</a:t>
            </a:r>
            <a:r>
              <a:rPr lang="tr-TR" sz="3000" dirty="0" smtClean="0"/>
              <a:t>t </a:t>
            </a:r>
            <a:r>
              <a:rPr lang="tr-TR" sz="3000" dirty="0"/>
              <a:t>does not necessarily mean a number of people, it is a collective term used to describe the total quantity of things (or cases) of the type which are the subject of your study. </a:t>
            </a:r>
            <a:endParaRPr lang="tr-TR" sz="3000" dirty="0" smtClean="0"/>
          </a:p>
          <a:p>
            <a:pPr algn="just"/>
            <a:endParaRPr lang="tr-TR" sz="3000" dirty="0" smtClean="0"/>
          </a:p>
          <a:p>
            <a:pPr algn="just"/>
            <a:r>
              <a:rPr lang="tr-TR" sz="3000" dirty="0" smtClean="0"/>
              <a:t>So </a:t>
            </a:r>
            <a:r>
              <a:rPr lang="tr-TR" sz="3000" dirty="0"/>
              <a:t>a </a:t>
            </a:r>
            <a:r>
              <a:rPr lang="tr-TR" sz="3000" b="1" i="1" dirty="0"/>
              <a:t>population</a:t>
            </a:r>
            <a:r>
              <a:rPr lang="tr-TR" sz="3000" dirty="0"/>
              <a:t> can consist of certain types of objects, organizations, people or even events.</a:t>
            </a:r>
          </a:p>
          <a:p>
            <a:pPr algn="just"/>
            <a:endParaRPr lang="tr-TR" sz="3000" dirty="0"/>
          </a:p>
        </p:txBody>
      </p:sp>
    </p:spTree>
    <p:extLst>
      <p:ext uri="{BB962C8B-B14F-4D97-AF65-F5344CB8AC3E}">
        <p14:creationId xmlns:p14="http://schemas.microsoft.com/office/powerpoint/2010/main" val="2512779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lstStyle/>
          <a:p>
            <a:r>
              <a:rPr lang="en-US" b="1" dirty="0" smtClean="0"/>
              <a:t>Sampling Frame</a:t>
            </a:r>
            <a:endParaRPr lang="tr-TR" b="1" dirty="0"/>
          </a:p>
        </p:txBody>
      </p:sp>
      <p:sp>
        <p:nvSpPr>
          <p:cNvPr id="3" name="Content Placeholder 2"/>
          <p:cNvSpPr>
            <a:spLocks noGrp="1"/>
          </p:cNvSpPr>
          <p:nvPr>
            <p:ph idx="1"/>
          </p:nvPr>
        </p:nvSpPr>
        <p:spPr>
          <a:xfrm>
            <a:off x="457200" y="1066800"/>
            <a:ext cx="8229600" cy="4525963"/>
          </a:xfrm>
        </p:spPr>
        <p:txBody>
          <a:bodyPr/>
          <a:lstStyle/>
          <a:p>
            <a:pPr algn="just"/>
            <a:r>
              <a:rPr lang="en-US" sz="2800" dirty="0"/>
              <a:t>Within this population, there will probably be only certain groups that will be of interest to your study, </a:t>
            </a:r>
            <a:r>
              <a:rPr lang="tr-TR" sz="2800" dirty="0" smtClean="0"/>
              <a:t>t</a:t>
            </a:r>
            <a:r>
              <a:rPr lang="en-US" sz="2800" dirty="0" smtClean="0"/>
              <a:t>his </a:t>
            </a:r>
            <a:r>
              <a:rPr lang="en-US" sz="2800" b="1" i="1" dirty="0"/>
              <a:t>selected category </a:t>
            </a:r>
            <a:r>
              <a:rPr lang="en-US" sz="2800" dirty="0"/>
              <a:t>is your sampling frame</a:t>
            </a:r>
            <a:r>
              <a:rPr lang="en-US" sz="2800" dirty="0" smtClean="0"/>
              <a:t>.</a:t>
            </a:r>
            <a:endParaRPr lang="tr-TR" sz="2800" dirty="0" smtClean="0"/>
          </a:p>
          <a:p>
            <a:endParaRPr lang="tr-T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90800"/>
            <a:ext cx="56388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77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3600" b="1" dirty="0"/>
              <a:t>Populations can have the following</a:t>
            </a:r>
            <a:r>
              <a:rPr lang="tr-TR" sz="3600" b="1" dirty="0"/>
              <a:t> characteristics:</a:t>
            </a:r>
            <a:r>
              <a:rPr lang="tr-TR" b="1" dirty="0"/>
              <a:t/>
            </a:r>
            <a:br>
              <a:rPr lang="tr-TR" b="1" dirty="0"/>
            </a:br>
            <a:endParaRPr lang="tr-TR" b="1" dirty="0"/>
          </a:p>
        </p:txBody>
      </p:sp>
      <p:sp>
        <p:nvSpPr>
          <p:cNvPr id="3" name="Content Placeholder 2"/>
          <p:cNvSpPr>
            <a:spLocks noGrp="1"/>
          </p:cNvSpPr>
          <p:nvPr>
            <p:ph idx="1"/>
          </p:nvPr>
        </p:nvSpPr>
        <p:spPr>
          <a:xfrm>
            <a:off x="228600" y="1447800"/>
            <a:ext cx="8686800" cy="4678363"/>
          </a:xfrm>
        </p:spPr>
        <p:txBody>
          <a:bodyPr>
            <a:normAutofit/>
          </a:bodyPr>
          <a:lstStyle/>
          <a:p>
            <a:pPr algn="just"/>
            <a:endParaRPr lang="tr-TR" dirty="0"/>
          </a:p>
        </p:txBody>
      </p:sp>
      <p:graphicFrame>
        <p:nvGraphicFramePr>
          <p:cNvPr id="4" name="Table 3"/>
          <p:cNvGraphicFramePr>
            <a:graphicFrameLocks noGrp="1"/>
          </p:cNvGraphicFramePr>
          <p:nvPr>
            <p:extLst>
              <p:ext uri="{D42A27DB-BD31-4B8C-83A1-F6EECF244321}">
                <p14:modId xmlns:p14="http://schemas.microsoft.com/office/powerpoint/2010/main" val="1733592697"/>
              </p:ext>
            </p:extLst>
          </p:nvPr>
        </p:nvGraphicFramePr>
        <p:xfrm>
          <a:off x="228600" y="1447800"/>
          <a:ext cx="8686800" cy="4953000"/>
        </p:xfrm>
        <a:graphic>
          <a:graphicData uri="http://schemas.openxmlformats.org/drawingml/2006/table">
            <a:tbl>
              <a:tblPr firstRow="1" bandRow="1">
                <a:tableStyleId>{5C22544A-7EE6-4342-B048-85BDC9FD1C3A}</a:tableStyleId>
              </a:tblPr>
              <a:tblGrid>
                <a:gridCol w="1828800"/>
                <a:gridCol w="2362200"/>
                <a:gridCol w="4495800"/>
              </a:tblGrid>
              <a:tr h="365351">
                <a:tc>
                  <a:txBody>
                    <a:bodyPr/>
                    <a:lstStyle/>
                    <a:p>
                      <a:r>
                        <a:rPr lang="tr-TR" sz="1800" b="1" dirty="0" smtClean="0"/>
                        <a:t>Characteristics</a:t>
                      </a:r>
                      <a:endParaRPr lang="tr-TR" dirty="0"/>
                    </a:p>
                  </a:txBody>
                  <a:tcPr/>
                </a:tc>
                <a:tc>
                  <a:txBody>
                    <a:bodyPr/>
                    <a:lstStyle/>
                    <a:p>
                      <a:r>
                        <a:rPr lang="tr-TR" dirty="0" smtClean="0"/>
                        <a:t>Explains</a:t>
                      </a:r>
                      <a:endParaRPr lang="tr-TR" dirty="0"/>
                    </a:p>
                  </a:txBody>
                  <a:tcPr/>
                </a:tc>
                <a:tc>
                  <a:txBody>
                    <a:bodyPr/>
                    <a:lstStyle/>
                    <a:p>
                      <a:r>
                        <a:rPr lang="tr-TR" dirty="0" smtClean="0"/>
                        <a:t>Examples</a:t>
                      </a:r>
                      <a:endParaRPr lang="tr-TR" dirty="0"/>
                    </a:p>
                  </a:txBody>
                  <a:tcPr/>
                </a:tc>
              </a:tr>
              <a:tr h="630607">
                <a:tc>
                  <a:txBody>
                    <a:bodyPr/>
                    <a:lstStyle/>
                    <a:p>
                      <a:r>
                        <a:rPr lang="en-US" b="1" dirty="0" smtClean="0"/>
                        <a:t>homogeneous</a:t>
                      </a:r>
                      <a:endParaRPr lang="tr-TR" dirty="0"/>
                    </a:p>
                  </a:txBody>
                  <a:tcPr/>
                </a:tc>
                <a:tc>
                  <a:txBody>
                    <a:bodyPr/>
                    <a:lstStyle/>
                    <a:p>
                      <a:r>
                        <a:rPr lang="en-US" dirty="0" smtClean="0"/>
                        <a:t>all cases are </a:t>
                      </a:r>
                      <a:r>
                        <a:rPr lang="en-US" u="none" dirty="0" smtClean="0"/>
                        <a:t>similar</a:t>
                      </a:r>
                      <a:r>
                        <a:rPr lang="tr-TR" u="none" dirty="0" smtClean="0"/>
                        <a:t> </a:t>
                      </a:r>
                      <a:endParaRPr lang="tr-TR" u="none" dirty="0"/>
                    </a:p>
                  </a:txBody>
                  <a:tcPr/>
                </a:tc>
                <a:tc>
                  <a:txBody>
                    <a:bodyPr/>
                    <a:lstStyle/>
                    <a:p>
                      <a:r>
                        <a:rPr lang="en-US" dirty="0" smtClean="0"/>
                        <a:t>bottles of beer on a</a:t>
                      </a:r>
                      <a:r>
                        <a:rPr lang="tr-TR" dirty="0" smtClean="0"/>
                        <a:t> production line</a:t>
                      </a:r>
                      <a:endParaRPr lang="tr-TR" dirty="0"/>
                    </a:p>
                  </a:txBody>
                  <a:tcPr/>
                </a:tc>
              </a:tr>
              <a:tr h="900866">
                <a:tc>
                  <a:txBody>
                    <a:bodyPr/>
                    <a:lstStyle/>
                    <a:p>
                      <a:r>
                        <a:rPr lang="en-US" b="1" dirty="0" smtClean="0"/>
                        <a:t>stratified</a:t>
                      </a:r>
                      <a:endParaRPr lang="tr-TR" dirty="0"/>
                    </a:p>
                  </a:txBody>
                  <a:tcPr/>
                </a:tc>
                <a:tc>
                  <a:txBody>
                    <a:bodyPr/>
                    <a:lstStyle/>
                    <a:p>
                      <a:r>
                        <a:rPr lang="en-US" dirty="0" smtClean="0"/>
                        <a:t>contain strata or layers </a:t>
                      </a:r>
                      <a:endParaRPr lang="tr-TR" dirty="0"/>
                    </a:p>
                  </a:txBody>
                  <a:tcPr/>
                </a:tc>
                <a:tc>
                  <a:txBody>
                    <a:bodyPr/>
                    <a:lstStyle/>
                    <a:p>
                      <a:r>
                        <a:rPr lang="en-US" dirty="0" smtClean="0"/>
                        <a:t>people with different</a:t>
                      </a:r>
                      <a:r>
                        <a:rPr lang="tr-TR" dirty="0" smtClean="0"/>
                        <a:t> </a:t>
                      </a:r>
                      <a:r>
                        <a:rPr lang="en-US" dirty="0" smtClean="0"/>
                        <a:t>levels of income: low, medium, high</a:t>
                      </a:r>
                      <a:endParaRPr lang="tr-TR" dirty="0"/>
                    </a:p>
                  </a:txBody>
                  <a:tcPr/>
                </a:tc>
              </a:tr>
              <a:tr h="1171126">
                <a:tc>
                  <a:txBody>
                    <a:bodyPr/>
                    <a:lstStyle/>
                    <a:p>
                      <a:r>
                        <a:rPr lang="en-US" b="1" dirty="0" smtClean="0"/>
                        <a:t>proportional stratified </a:t>
                      </a:r>
                      <a:endParaRPr lang="tr-TR" dirty="0"/>
                    </a:p>
                  </a:txBody>
                  <a:tcPr/>
                </a:tc>
                <a:tc>
                  <a:txBody>
                    <a:bodyPr/>
                    <a:lstStyle/>
                    <a:p>
                      <a:r>
                        <a:rPr lang="en-US" dirty="0" smtClean="0"/>
                        <a:t>contains strata of known proportions </a:t>
                      </a:r>
                      <a:endParaRPr lang="tr-TR" dirty="0"/>
                    </a:p>
                  </a:txBody>
                  <a:tcPr/>
                </a:tc>
                <a:tc>
                  <a:txBody>
                    <a:bodyPr/>
                    <a:lstStyle/>
                    <a:p>
                      <a:r>
                        <a:rPr lang="en-US" dirty="0" smtClean="0"/>
                        <a:t>percentages of different nationalities of students in a university</a:t>
                      </a:r>
                      <a:endParaRPr lang="tr-TR" dirty="0"/>
                    </a:p>
                  </a:txBody>
                  <a:tcPr/>
                </a:tc>
              </a:tr>
              <a:tr h="900866">
                <a:tc>
                  <a:txBody>
                    <a:bodyPr/>
                    <a:lstStyle/>
                    <a:p>
                      <a:r>
                        <a:rPr lang="en-US" b="1" dirty="0" smtClean="0"/>
                        <a:t>grouped by type </a:t>
                      </a:r>
                      <a:endParaRPr lang="tr-TR" dirty="0"/>
                    </a:p>
                  </a:txBody>
                  <a:tcPr/>
                </a:tc>
                <a:tc>
                  <a:txBody>
                    <a:bodyPr/>
                    <a:lstStyle/>
                    <a:p>
                      <a:r>
                        <a:rPr lang="en-US" dirty="0" smtClean="0"/>
                        <a:t>contains distinctive groups</a:t>
                      </a:r>
                      <a:endParaRPr lang="tr-TR" dirty="0"/>
                    </a:p>
                  </a:txBody>
                  <a:tcPr/>
                </a:tc>
                <a:tc>
                  <a:txBody>
                    <a:bodyPr/>
                    <a:lstStyle/>
                    <a:p>
                      <a:r>
                        <a:rPr lang="en-US" dirty="0" smtClean="0"/>
                        <a:t>of apartment</a:t>
                      </a:r>
                      <a:r>
                        <a:rPr lang="tr-TR" dirty="0" smtClean="0"/>
                        <a:t> </a:t>
                      </a:r>
                      <a:r>
                        <a:rPr lang="en-US" dirty="0" smtClean="0"/>
                        <a:t>buildings – towers, slabs, villas, tenement blocks</a:t>
                      </a:r>
                      <a:endParaRPr lang="tr-TR" dirty="0"/>
                    </a:p>
                  </a:txBody>
                  <a:tcPr/>
                </a:tc>
              </a:tr>
              <a:tr h="983775">
                <a:tc>
                  <a:txBody>
                    <a:bodyPr/>
                    <a:lstStyle/>
                    <a:p>
                      <a:r>
                        <a:rPr lang="en-US" b="1" dirty="0" smtClean="0"/>
                        <a:t>grouped by location </a:t>
                      </a:r>
                      <a:endParaRPr lang="tr-TR" dirty="0"/>
                    </a:p>
                  </a:txBody>
                  <a:tcPr/>
                </a:tc>
                <a:tc>
                  <a:txBody>
                    <a:bodyPr/>
                    <a:lstStyle/>
                    <a:p>
                      <a:r>
                        <a:rPr lang="en-US" dirty="0" smtClean="0"/>
                        <a:t>different groups according to where they</a:t>
                      </a:r>
                      <a:r>
                        <a:rPr lang="tr-TR" dirty="0" smtClean="0"/>
                        <a:t> are </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animals in different habitats – desert, equatorial forest, savannah, tundra</a:t>
                      </a:r>
                    </a:p>
                  </a:txBody>
                  <a:tcPr/>
                </a:tc>
              </a:tr>
            </a:tbl>
          </a:graphicData>
        </a:graphic>
      </p:graphicFrame>
    </p:spTree>
    <p:extLst>
      <p:ext uri="{BB962C8B-B14F-4D97-AF65-F5344CB8AC3E}">
        <p14:creationId xmlns:p14="http://schemas.microsoft.com/office/powerpoint/2010/main" val="2221753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229600" cy="1143000"/>
          </a:xfrm>
        </p:spPr>
        <p:txBody>
          <a:bodyPr>
            <a:normAutofit/>
          </a:bodyPr>
          <a:lstStyle/>
          <a:p>
            <a:r>
              <a:rPr lang="tr-TR" sz="5400" b="1" dirty="0" smtClean="0"/>
              <a:t>SAMPLING METHODS</a:t>
            </a:r>
            <a:endParaRPr lang="tr-TR" sz="5400" b="1" dirty="0"/>
          </a:p>
        </p:txBody>
      </p:sp>
    </p:spTree>
    <p:extLst>
      <p:ext uri="{BB962C8B-B14F-4D97-AF65-F5344CB8AC3E}">
        <p14:creationId xmlns:p14="http://schemas.microsoft.com/office/powerpoint/2010/main" val="3835500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842</Words>
  <Application>Microsoft Office PowerPoint</Application>
  <PresentationFormat>On-screen Show (4:3)</PresentationFormat>
  <Paragraphs>94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Chapter 8  SAMPLING  and  SAMPLING METHODS </vt:lpstr>
      <vt:lpstr>SAMPLING</vt:lpstr>
      <vt:lpstr>PowerPoint Presentation</vt:lpstr>
      <vt:lpstr>The need to sample</vt:lpstr>
      <vt:lpstr>PowerPoint Presentation</vt:lpstr>
      <vt:lpstr>Population in Research</vt:lpstr>
      <vt:lpstr>Sampling Frame</vt:lpstr>
      <vt:lpstr>Populations can have the following characteristics: </vt:lpstr>
      <vt:lpstr>SAMPLING METHODS</vt:lpstr>
      <vt:lpstr>Sampling techniques </vt:lpstr>
      <vt:lpstr>PowerPoint Presentation</vt:lpstr>
      <vt:lpstr>Probability Sampling </vt:lpstr>
      <vt:lpstr>Types of Probability Sampling </vt:lpstr>
      <vt:lpstr>Simple random sampling</vt:lpstr>
      <vt:lpstr>Stratified Random sampling </vt:lpstr>
      <vt:lpstr>PowerPoint Presentation</vt:lpstr>
      <vt:lpstr>Cluster random sampling </vt:lpstr>
      <vt:lpstr>PowerPoint Presentation</vt:lpstr>
      <vt:lpstr>Systematic Sampling </vt:lpstr>
      <vt:lpstr>Types of Non-probability Sampling </vt:lpstr>
      <vt:lpstr>Convenience Sampling </vt:lpstr>
      <vt:lpstr>Judgmental Sampling </vt:lpstr>
      <vt:lpstr>Snowball Sampling</vt:lpstr>
      <vt:lpstr>Quota Ssampling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Deniz KARAOMERLIOGLU</dc:creator>
  <cp:lastModifiedBy>none</cp:lastModifiedBy>
  <cp:revision>29</cp:revision>
  <dcterms:created xsi:type="dcterms:W3CDTF">2006-08-16T00:00:00Z</dcterms:created>
  <dcterms:modified xsi:type="dcterms:W3CDTF">2019-03-12T06:11:52Z</dcterms:modified>
</cp:coreProperties>
</file>